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7" r:id="rId2"/>
    <p:sldId id="262" r:id="rId3"/>
    <p:sldId id="258" r:id="rId4"/>
    <p:sldId id="272" r:id="rId5"/>
    <p:sldId id="269" r:id="rId6"/>
    <p:sldId id="270" r:id="rId7"/>
    <p:sldId id="271" r:id="rId8"/>
    <p:sldId id="273" r:id="rId9"/>
    <p:sldId id="266" r:id="rId10"/>
    <p:sldId id="256" r:id="rId11"/>
    <p:sldId id="264" r:id="rId12"/>
    <p:sldId id="265" r:id="rId13"/>
    <p:sldId id="276" r:id="rId14"/>
    <p:sldId id="267" r:id="rId15"/>
    <p:sldId id="274" r:id="rId16"/>
    <p:sldId id="275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018" autoAdjust="0"/>
    <p:restoredTop sz="94624" autoAdjust="0"/>
  </p:normalViewPr>
  <p:slideViewPr>
    <p:cSldViewPr snapToGrid="0">
      <p:cViewPr varScale="1">
        <p:scale>
          <a:sx n="62" d="100"/>
          <a:sy n="62" d="100"/>
        </p:scale>
        <p:origin x="-72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EE8D4-6D03-48DE-B6D6-609B84601074}" type="datetimeFigureOut">
              <a:rPr lang="pt-BR"/>
              <a:pPr/>
              <a:t>03/11/2015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C4788-A58F-4D8C-8CA0-CF87A1DD146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1349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4788-A58F-4D8C-8CA0-CF87A1DD1469}" type="slidenum">
              <a:rPr lang="pt-BR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8172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4788-A58F-4D8C-8CA0-CF87A1DD1469}" type="slidenum">
              <a:rPr lang="pt-BR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80321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4788-A58F-4D8C-8CA0-CF87A1DD1469}" type="slidenum">
              <a:rPr lang="pt-BR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051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1AD7813-BD4F-455C-BBE1-00C6CCC6AC14}" type="datetimeFigureOut">
              <a:rPr lang="pt-BR" smtClean="0"/>
              <a:pPr/>
              <a:t>03/11/2015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2455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pPr/>
              <a:t>03/11/2015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1910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1AD7813-BD4F-455C-BBE1-00C6CCC6AC14}" type="datetimeFigureOut">
              <a:rPr lang="pt-BR" smtClean="0"/>
              <a:pPr/>
              <a:t>03/11/2015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91759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1AD7813-BD4F-455C-BBE1-00C6CCC6AC14}" type="datetimeFigureOut">
              <a:rPr lang="pt-BR" smtClean="0"/>
              <a:pPr/>
              <a:t>03/11/2015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34414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1AD7813-BD4F-455C-BBE1-00C6CCC6AC14}" type="datetimeFigureOut">
              <a:rPr lang="pt-BR" smtClean="0"/>
              <a:pPr/>
              <a:t>03/11/2015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46624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pPr/>
              <a:t>03/11/2015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19756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pPr/>
              <a:t>03/11/2015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26138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pPr/>
              <a:t>03/11/2015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67921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1AD7813-BD4F-455C-BBE1-00C6CCC6AC14}" type="datetimeFigureOut">
              <a:rPr lang="pt-BR" smtClean="0"/>
              <a:pPr/>
              <a:t>03/11/2015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3187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pPr/>
              <a:t>03/11/2015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9482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1AD7813-BD4F-455C-BBE1-00C6CCC6AC14}" type="datetimeFigureOut">
              <a:rPr lang="pt-BR" smtClean="0"/>
              <a:pPr/>
              <a:t>03/11/2015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9367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pPr/>
              <a:t>03/11/2015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0301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pPr/>
              <a:t>03/11/2015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5985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pPr/>
              <a:t>03/11/2015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8621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pPr/>
              <a:t>03/11/2015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395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pPr/>
              <a:t>03/11/2015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7118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pPr/>
              <a:t>03/11/2015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1396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D7813-BD4F-455C-BBE1-00C6CCC6AC14}" type="datetimeFigureOut">
              <a:rPr lang="pt-BR" smtClean="0"/>
              <a:pPr/>
              <a:t>03/11/2015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08524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gif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C:\Users\mal\Desktop\UEA.EST.2015-2018\2\%23Introdu&#231;&#227;o%20aos%20Sistemas%20De%20Informa&#231;&#227;o\cobit\SoftExpert%20Excellence%20Suite%202.0%20-%20YouTube.mp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365760"/>
            <a:ext cx="8610600" cy="1691641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latin typeface="+mn-lt"/>
                <a:ea typeface="+mn-ea"/>
                <a:cs typeface="+mn-cs"/>
              </a:rPr>
              <a:t>Cobit - </a:t>
            </a:r>
            <a:r>
              <a:rPr lang="en-US" sz="4400" b="1" dirty="0" smtClean="0">
                <a:latin typeface="+mn-lt"/>
                <a:ea typeface="+mn-ea"/>
                <a:cs typeface="+mn-cs"/>
              </a:rPr>
              <a:t>Control Objectives for Information and related Technology</a:t>
            </a:r>
            <a:endParaRPr lang="pt-BR" sz="4400" b="1" dirty="0" smtClean="0">
              <a:latin typeface="+mn-lt"/>
              <a:ea typeface="+mn-ea"/>
              <a:cs typeface="+mn-cs"/>
            </a:endParaRPr>
          </a:p>
        </p:txBody>
      </p:sp>
      <p:pic>
        <p:nvPicPr>
          <p:cNvPr id="4" name="Espaço Reservado para Conteúdo 3" descr="UEA_Amazonas_logo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-1"/>
            <a:ext cx="2821578" cy="2821578"/>
          </a:xfrm>
        </p:spPr>
      </p:pic>
      <p:sp>
        <p:nvSpPr>
          <p:cNvPr id="6" name="CaixaDeTexto 5"/>
          <p:cNvSpPr txBox="1"/>
          <p:nvPr/>
        </p:nvSpPr>
        <p:spPr>
          <a:xfrm>
            <a:off x="1" y="1319349"/>
            <a:ext cx="288689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 smtClean="0">
                <a:latin typeface="Arial" pitchFamily="34" charset="0"/>
                <a:cs typeface="Arial" pitchFamily="34" charset="0"/>
              </a:rPr>
              <a:t>UNIVERSIDADE DO ESTADO DO </a:t>
            </a:r>
            <a:r>
              <a:rPr lang="pt-BR" sz="3300" b="1" dirty="0" smtClean="0">
                <a:latin typeface="Arial" pitchFamily="34" charset="0"/>
                <a:cs typeface="Arial" pitchFamily="34" charset="0"/>
              </a:rPr>
              <a:t>AMAZONAS</a:t>
            </a:r>
            <a:endParaRPr lang="pt-BR" sz="3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31520" y="3135084"/>
            <a:ext cx="108944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/>
              <a:t>PROFESSOR : RICARDO DA SILVA BARBOSA</a:t>
            </a:r>
          </a:p>
          <a:p>
            <a:endParaRPr lang="pt-BR" sz="2500" b="1" dirty="0" smtClean="0"/>
          </a:p>
          <a:p>
            <a:r>
              <a:rPr lang="pt-BR" sz="2500" b="1" dirty="0" smtClean="0"/>
              <a:t>MATERIA: INTRODUÇÃO AOS SISTEMAS DE INFORMAÇÃO</a:t>
            </a:r>
          </a:p>
          <a:p>
            <a:endParaRPr lang="pt-BR" sz="2500" b="1" dirty="0" smtClean="0"/>
          </a:p>
          <a:p>
            <a:r>
              <a:rPr lang="pt-BR" sz="2500" b="1" dirty="0" smtClean="0"/>
              <a:t>ALUNOS:</a:t>
            </a:r>
          </a:p>
          <a:p>
            <a:r>
              <a:rPr lang="pt-BR" sz="2500" b="1" dirty="0" smtClean="0"/>
              <a:t>JACKSON KELVIN DE SOUZA</a:t>
            </a:r>
          </a:p>
          <a:p>
            <a:r>
              <a:rPr lang="pt-BR" sz="2500" b="1" dirty="0" smtClean="0"/>
              <a:t>EWERTON RODRIGO NUNES PETILLO</a:t>
            </a:r>
          </a:p>
          <a:p>
            <a:r>
              <a:rPr lang="pt-BR" sz="2500" b="1" dirty="0" smtClean="0"/>
              <a:t>RAUL SANTOS SILVA JUNIOR</a:t>
            </a:r>
          </a:p>
        </p:txBody>
      </p:sp>
      <p:pic>
        <p:nvPicPr>
          <p:cNvPr id="9" name="Imagem 8" descr="douglas-bernardini-cobit-004_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1931" y="4407457"/>
            <a:ext cx="3270069" cy="245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407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uboCOBI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28" y="0"/>
            <a:ext cx="8516983" cy="615426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-26127" y="6139542"/>
            <a:ext cx="62962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/>
              <a:t>CUBO DO COBIT:</a:t>
            </a:r>
          </a:p>
          <a:p>
            <a:r>
              <a:rPr lang="pt-BR" sz="1500" b="1" dirty="0" smtClean="0"/>
              <a:t>É o modelo que representa como os componentes se inter-relacionam.</a:t>
            </a:r>
            <a:endParaRPr lang="pt-BR" sz="1500" b="1" dirty="0"/>
          </a:p>
        </p:txBody>
      </p:sp>
    </p:spTree>
    <p:extLst>
      <p:ext uri="{BB962C8B-B14F-4D97-AF65-F5344CB8AC3E}">
        <p14:creationId xmlns:p14="http://schemas.microsoft.com/office/powerpoint/2010/main" xmlns="" val="18988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54836" y="169817"/>
            <a:ext cx="2937163" cy="6688183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/>
              <a:t>Modelo de referência de processos – COBIT 5.</a:t>
            </a:r>
            <a:br>
              <a:rPr lang="pt-BR" sz="2800" b="1" dirty="0" smtClean="0"/>
            </a:b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A Figura apresenta o conjunto completo de 37 processos de governança e gestão do COBIT 5.</a:t>
            </a:r>
            <a:endParaRPr lang="pt-BR" sz="2800" b="1" dirty="0"/>
          </a:p>
        </p:txBody>
      </p:sp>
      <p:pic>
        <p:nvPicPr>
          <p:cNvPr id="5" name="Imagem 4" descr="image0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255" y="0"/>
            <a:ext cx="969818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70618" y="6470073"/>
            <a:ext cx="4821382" cy="387927"/>
          </a:xfrm>
        </p:spPr>
        <p:txBody>
          <a:bodyPr>
            <a:normAutofit/>
          </a:bodyPr>
          <a:lstStyle/>
          <a:p>
            <a:pPr algn="just"/>
            <a:r>
              <a:rPr lang="pt-BR" sz="1800" b="1" dirty="0" smtClean="0"/>
              <a:t>Processos avaliados no projeto</a:t>
            </a:r>
            <a:endParaRPr lang="pt-BR" sz="1800" b="1" dirty="0"/>
          </a:p>
        </p:txBody>
      </p:sp>
      <p:pic>
        <p:nvPicPr>
          <p:cNvPr id="5" name="Imagem 4" descr="image0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254" y="0"/>
            <a:ext cx="12552218" cy="6957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581400" y="0"/>
            <a:ext cx="8291945" cy="1293028"/>
          </a:xfrm>
        </p:spPr>
        <p:txBody>
          <a:bodyPr/>
          <a:lstStyle/>
          <a:p>
            <a:r>
              <a:rPr lang="pt-BR" b="1" dirty="0" smtClean="0"/>
              <a:t>Benefícios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85800" y="1066800"/>
            <a:ext cx="10820400" cy="555567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600" b="1" dirty="0" smtClean="0"/>
              <a:t>   Os benefícios de implementar o COBIT® como um modelo de governança de TI incluem:</a:t>
            </a:r>
          </a:p>
          <a:p>
            <a:pPr>
              <a:buNone/>
            </a:pPr>
            <a:endParaRPr lang="pt-BR" sz="2600" b="1" dirty="0" smtClean="0"/>
          </a:p>
          <a:p>
            <a:r>
              <a:rPr lang="pt-BR" sz="2600" b="1" dirty="0" smtClean="0"/>
              <a:t>Um melhor alinhamento baseado no foco do negócio;</a:t>
            </a:r>
          </a:p>
          <a:p>
            <a:r>
              <a:rPr lang="pt-BR" sz="2600" b="1" dirty="0" smtClean="0"/>
              <a:t>Uma visão clara para os executivos sobre o que a TI faz; </a:t>
            </a:r>
          </a:p>
          <a:p>
            <a:r>
              <a:rPr lang="pt-BR" sz="2600" b="1" dirty="0" smtClean="0"/>
              <a:t>Uma clara divisão das responsabilidades baseada na orientação para processos;</a:t>
            </a:r>
          </a:p>
          <a:p>
            <a:r>
              <a:rPr lang="pt-BR" sz="2600" b="1" dirty="0" smtClean="0"/>
              <a:t>Aceitação geral por terceiros e órgãos reguladores;</a:t>
            </a:r>
          </a:p>
          <a:p>
            <a:r>
              <a:rPr lang="pt-BR" sz="2600" b="1" dirty="0" smtClean="0"/>
              <a:t>Entendimento compreendido entre todas as partes interessadas, baseado em uma linguagem comum;</a:t>
            </a:r>
          </a:p>
          <a:p>
            <a:r>
              <a:rPr lang="pt-BR" sz="2600" b="1" dirty="0" smtClean="0"/>
              <a:t>Cumprimento dos requisitos do COSO (</a:t>
            </a:r>
            <a:r>
              <a:rPr lang="pt-BR" sz="2600" b="1" dirty="0" err="1" smtClean="0"/>
              <a:t>Committee</a:t>
            </a:r>
            <a:r>
              <a:rPr lang="pt-BR" sz="2600" b="1" dirty="0" smtClean="0"/>
              <a:t> </a:t>
            </a:r>
            <a:r>
              <a:rPr lang="pt-BR" sz="2600" b="1" dirty="0" err="1" smtClean="0"/>
              <a:t>of</a:t>
            </a:r>
            <a:r>
              <a:rPr lang="pt-BR" sz="2600" b="1" dirty="0" smtClean="0"/>
              <a:t> </a:t>
            </a:r>
            <a:r>
              <a:rPr lang="pt-BR" sz="2600" b="1" dirty="0" err="1" smtClean="0"/>
              <a:t>Sponsoring</a:t>
            </a:r>
            <a:r>
              <a:rPr lang="pt-BR" sz="2600" b="1" dirty="0" smtClean="0"/>
              <a:t> </a:t>
            </a:r>
            <a:r>
              <a:rPr lang="pt-BR" sz="2600" b="1" dirty="0" err="1" smtClean="0"/>
              <a:t>Organizations</a:t>
            </a:r>
            <a:r>
              <a:rPr lang="pt-BR" sz="2600" b="1" dirty="0" smtClean="0"/>
              <a:t> </a:t>
            </a:r>
            <a:r>
              <a:rPr lang="pt-BR" sz="2600" b="1" dirty="0" err="1" smtClean="0"/>
              <a:t>of</a:t>
            </a:r>
            <a:r>
              <a:rPr lang="pt-BR" sz="2600" b="1" dirty="0" smtClean="0"/>
              <a:t> </a:t>
            </a:r>
            <a:r>
              <a:rPr lang="pt-BR" sz="2600" b="1" dirty="0" err="1" smtClean="0"/>
              <a:t>the</a:t>
            </a:r>
            <a:r>
              <a:rPr lang="pt-BR" sz="2600" b="1" dirty="0" smtClean="0"/>
              <a:t> </a:t>
            </a:r>
            <a:r>
              <a:rPr lang="pt-BR" sz="2600" b="1" dirty="0" err="1" smtClean="0"/>
              <a:t>Treadway</a:t>
            </a:r>
            <a:r>
              <a:rPr lang="pt-BR" sz="2600" b="1" dirty="0" smtClean="0"/>
              <a:t> </a:t>
            </a:r>
            <a:r>
              <a:rPr lang="pt-BR" sz="2600" b="1" dirty="0" err="1" smtClean="0"/>
              <a:t>Commission</a:t>
            </a:r>
            <a:r>
              <a:rPr lang="pt-BR" sz="2600" b="1" dirty="0" smtClean="0"/>
              <a:t>) para controle do ambiente de TI.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índ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60766" cy="3252651"/>
          </a:xfrm>
          <a:prstGeom prst="rect">
            <a:avLst/>
          </a:prstGeom>
        </p:spPr>
      </p:pic>
      <p:pic>
        <p:nvPicPr>
          <p:cNvPr id="6" name="Imagem 5" descr="índi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018" y="3252651"/>
            <a:ext cx="2847982" cy="3605349"/>
          </a:xfrm>
          <a:prstGeom prst="rect">
            <a:avLst/>
          </a:prstGeom>
        </p:spPr>
      </p:pic>
      <p:pic>
        <p:nvPicPr>
          <p:cNvPr id="7" name="Imagem 6" descr="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252651"/>
            <a:ext cx="2847704" cy="3605350"/>
          </a:xfrm>
          <a:prstGeom prst="rect">
            <a:avLst/>
          </a:prstGeom>
        </p:spPr>
      </p:pic>
      <p:pic>
        <p:nvPicPr>
          <p:cNvPr id="8" name="Imagem 7" descr="II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6069" y="0"/>
            <a:ext cx="2825931" cy="3265714"/>
          </a:xfrm>
          <a:prstGeom prst="rect">
            <a:avLst/>
          </a:prstGeom>
        </p:spPr>
      </p:pic>
      <p:pic>
        <p:nvPicPr>
          <p:cNvPr id="9" name="Imagem 8" descr="Financiamento-Caixa-Federal-01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8925" y="3239589"/>
            <a:ext cx="6534150" cy="3618411"/>
          </a:xfrm>
          <a:prstGeom prst="rect">
            <a:avLst/>
          </a:prstGeom>
        </p:spPr>
      </p:pic>
      <p:pic>
        <p:nvPicPr>
          <p:cNvPr id="10" name="Imagem 9" descr="concursos-abertos-TCU-–-Tribunal-de-Contas-da-União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3828" y="-1"/>
            <a:ext cx="6505303" cy="32395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softexper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3" y="1149927"/>
            <a:ext cx="11762510" cy="4655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oftExpert Excellence Suite 2.0 - YouTube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818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91988" y="294111"/>
            <a:ext cx="8610600" cy="1293028"/>
          </a:xfrm>
        </p:spPr>
        <p:txBody>
          <a:bodyPr/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O QUE É COBIT ?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466109"/>
            <a:ext cx="10820400" cy="4026132"/>
          </a:xfrm>
        </p:spPr>
        <p:txBody>
          <a:bodyPr>
            <a:noAutofit/>
          </a:bodyPr>
          <a:lstStyle/>
          <a:p>
            <a:pPr algn="just"/>
            <a:r>
              <a:rPr lang="pt-BR" sz="3200" b="1" dirty="0" smtClean="0"/>
              <a:t>Cobit é um guia de boas práticas apresentado como framework, dirigido para a gestão de TI.</a:t>
            </a:r>
          </a:p>
          <a:p>
            <a:pPr algn="just"/>
            <a:endParaRPr lang="pt-BR" sz="3200" b="1" dirty="0" smtClean="0"/>
          </a:p>
          <a:p>
            <a:pPr algn="just"/>
            <a:r>
              <a:rPr lang="pt-BR" sz="3200" b="1" dirty="0" smtClean="0"/>
              <a:t>Possui uma série de recursos que podem servir como um modelo de referência para gestão da TI.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6869" y="1593273"/>
            <a:ext cx="10826931" cy="4197927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Visando atender necessidades de gerenciamento e controle sobre a TI, o COBIT também é dividido em 34 processos e 210 controles, sendo que cada domínio possui sua quantidade de processos e controles abrangentes.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307879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82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83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55"/>
            <a:ext cx="1219199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evoluçã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630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Os objetivos do </a:t>
            </a:r>
            <a:r>
              <a:rPr lang="pt-BR" b="1" dirty="0" err="1" smtClean="0"/>
              <a:t>CobiT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200" b="1" dirty="0" smtClean="0"/>
              <a:t>Os objetivos do COBIT se resumem em alcançar a marca de um padrão aceito e de aplicação das melhores práticas de governança de TI, aplicar as melhores práticas a partir de uma matriz de domínios, processos e atividades estruturados de forma lógica e gerenciável, além de auxiliar na associação entre os riscos do negócio, as necessidades de controle e os aspectos tecnológicos.</a:t>
            </a:r>
            <a:endParaRPr lang="pt-BR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332</TotalTime>
  <Words>315</Words>
  <Application>Microsoft Office PowerPoint</Application>
  <PresentationFormat>Personalizar</PresentationFormat>
  <Paragraphs>33</Paragraphs>
  <Slides>16</Slides>
  <Notes>3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Trilha de Vapor</vt:lpstr>
      <vt:lpstr>Cobit - Control Objectives for Information and related Technology</vt:lpstr>
      <vt:lpstr>O QUE É COBIT ?</vt:lpstr>
      <vt:lpstr>Visando atender necessidades de gerenciamento e controle sobre a TI, o COBIT também é dividido em 34 processos e 210 controles, sendo que cada domínio possui sua quantidade de processos e controles abrangentes.</vt:lpstr>
      <vt:lpstr>Slide 4</vt:lpstr>
      <vt:lpstr>Slide 5</vt:lpstr>
      <vt:lpstr>Slide 6</vt:lpstr>
      <vt:lpstr>Slide 7</vt:lpstr>
      <vt:lpstr>Slide 8</vt:lpstr>
      <vt:lpstr>Os objetivos do CobiT</vt:lpstr>
      <vt:lpstr>Slide 10</vt:lpstr>
      <vt:lpstr>Modelo de referência de processos – COBIT 5.  A Figura apresenta o conjunto completo de 37 processos de governança e gestão do COBIT 5.</vt:lpstr>
      <vt:lpstr>Processos avaliados no projeto</vt:lpstr>
      <vt:lpstr>Benefícios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Petr Barborik</dc:creator>
  <cp:lastModifiedBy>mal</cp:lastModifiedBy>
  <cp:revision>124</cp:revision>
  <dcterms:created xsi:type="dcterms:W3CDTF">2013-07-31T14:59:36Z</dcterms:created>
  <dcterms:modified xsi:type="dcterms:W3CDTF">2015-11-03T18:49:50Z</dcterms:modified>
</cp:coreProperties>
</file>