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4" r:id="rId5"/>
    <p:sldId id="285" r:id="rId6"/>
    <p:sldId id="286" r:id="rId7"/>
    <p:sldId id="287" r:id="rId8"/>
    <p:sldId id="288" r:id="rId9"/>
    <p:sldId id="289" r:id="rId10"/>
    <p:sldId id="290" r:id="rId11"/>
    <p:sldId id="293" r:id="rId12"/>
    <p:sldId id="291" r:id="rId13"/>
    <p:sldId id="294" r:id="rId14"/>
    <p:sldId id="295" r:id="rId15"/>
    <p:sldId id="277" r:id="rId16"/>
    <p:sldId id="283" r:id="rId17"/>
    <p:sldId id="278" r:id="rId18"/>
    <p:sldId id="281" r:id="rId19"/>
    <p:sldId id="270" r:id="rId20"/>
    <p:sldId id="284" r:id="rId21"/>
    <p:sldId id="268" r:id="rId22"/>
    <p:sldId id="261" r:id="rId23"/>
    <p:sldId id="262" r:id="rId24"/>
    <p:sldId id="280" r:id="rId25"/>
    <p:sldId id="292" r:id="rId26"/>
    <p:sldId id="275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4660"/>
  </p:normalViewPr>
  <p:slideViewPr>
    <p:cSldViewPr>
      <p:cViewPr>
        <p:scale>
          <a:sx n="66" d="100"/>
          <a:sy n="66" d="100"/>
        </p:scale>
        <p:origin x="-151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01/12/2015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01/12/2015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xaki.com.br/download/spam-nullifier-anti-spam-mail-filter.htm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://www.baixaki.com.br/download/agnitum-spam-terrier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aixaki.com.br/download/comodo-anti-spam.htm" TargetMode="External"/><Relationship Id="rId5" Type="http://schemas.openxmlformats.org/officeDocument/2006/relationships/hyperlink" Target="http://www.baixaki.com.br/download/eudora.htm" TargetMode="External"/><Relationship Id="rId4" Type="http://schemas.openxmlformats.org/officeDocument/2006/relationships/hyperlink" Target="http://www.baixaki.com.br/download/mozilla-thunderbird.htm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mal\Desktop\UEA.EST.2015-2018\2\%23ISI\spam\cgi-spam-legendado%2000_01_49-00_06_10.avi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mal\Desktop\UEA.EST.2015-2018\2\%23ISI\spam\spam.mp3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3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hormelfoods.com/brands/spam/default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mal\Desktop\UEA.EST.2015-2018\2\%23ISI\spam\spam.av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t.wikipedia.org/wiki/Spa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t.wikipedia.org/wiki/Spa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3000373"/>
            <a:ext cx="9144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/>
              <a:t>PROFESSOR : RICARDO DA SILVA BARBOSA</a:t>
            </a:r>
          </a:p>
          <a:p>
            <a:endParaRPr lang="pt-BR" sz="2500" b="1" dirty="0" smtClean="0"/>
          </a:p>
          <a:p>
            <a:r>
              <a:rPr lang="pt-BR" sz="2500" b="1" dirty="0" smtClean="0"/>
              <a:t>MATERIA: INTRODUÇÃO AOS SISTEMAS DE INFORMAÇÃO</a:t>
            </a:r>
          </a:p>
          <a:p>
            <a:endParaRPr lang="pt-BR" sz="2500" b="1" dirty="0" smtClean="0"/>
          </a:p>
          <a:p>
            <a:r>
              <a:rPr lang="pt-BR" sz="2500" b="1" dirty="0" smtClean="0"/>
              <a:t>Assunto: SPAM</a:t>
            </a:r>
          </a:p>
          <a:p>
            <a:endParaRPr lang="pt-BR" sz="2500" b="1" dirty="0" smtClean="0"/>
          </a:p>
          <a:p>
            <a:r>
              <a:rPr lang="pt-BR" sz="2500" b="1" dirty="0" smtClean="0"/>
              <a:t>ALUNOS:</a:t>
            </a:r>
          </a:p>
          <a:p>
            <a:r>
              <a:rPr lang="pt-BR" sz="2500" b="1" dirty="0" smtClean="0"/>
              <a:t>JACKSON KELVIN DE SOUZA</a:t>
            </a:r>
          </a:p>
          <a:p>
            <a:r>
              <a:rPr lang="pt-BR" sz="2500" b="1" dirty="0" smtClean="0"/>
              <a:t>EWERTON RODRIGO NUNES PETILLO</a:t>
            </a:r>
          </a:p>
          <a:p>
            <a:r>
              <a:rPr lang="pt-BR" sz="2500" b="1" dirty="0" smtClean="0"/>
              <a:t>RAUL SANTOS SILVA JUNIOR</a:t>
            </a:r>
          </a:p>
        </p:txBody>
      </p:sp>
      <p:pic>
        <p:nvPicPr>
          <p:cNvPr id="5" name="Imagem 4" descr="UEA_Amazonas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79157" cy="2279157"/>
          </a:xfrm>
          <a:prstGeom prst="rect">
            <a:avLst/>
          </a:prstGeom>
        </p:spPr>
      </p:pic>
      <p:pic>
        <p:nvPicPr>
          <p:cNvPr id="6" name="Imagem 5" descr="spam-problema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36" y="0"/>
            <a:ext cx="6572264" cy="3000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78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71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fb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Dicas de segurança: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428736"/>
            <a:ext cx="8229600" cy="4625609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Quem envia essas mensagens em massa recebe o nome de </a:t>
            </a:r>
            <a:r>
              <a:rPr lang="pt-BR" dirty="0" err="1" smtClean="0"/>
              <a:t>spammer</a:t>
            </a:r>
            <a:r>
              <a:rPr lang="pt-BR" dirty="0" smtClean="0"/>
              <a:t>. Você já deve ter se questionado “Como eles conseguem meu email?”, não? Na maioria dos casos, os </a:t>
            </a:r>
            <a:r>
              <a:rPr lang="pt-BR" dirty="0" err="1" smtClean="0"/>
              <a:t>spammers</a:t>
            </a:r>
            <a:r>
              <a:rPr lang="pt-BR" dirty="0" smtClean="0"/>
              <a:t> conseguem seu endereço através de programas que rastreiam a web atrás de tudo o que vem depois do símbolo @ (arroba). Esse tipo de mensagem causa muitos prejuízos e algumas fontes chegam a mencionar cifras bilionárias ao contabilizar os gastos com essa praga eletrônica.</a:t>
            </a:r>
            <a:endParaRPr lang="pt-BR" dirty="0"/>
          </a:p>
        </p:txBody>
      </p:sp>
      <p:pic>
        <p:nvPicPr>
          <p:cNvPr id="5" name="Imagem 4" descr="ilust-fa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5214950"/>
            <a:ext cx="2857500" cy="164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01850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 smtClean="0"/>
              <a:t>Abaixo, confira algumas atitudes que ajudam a proteger você e seus contatos: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00174"/>
            <a:ext cx="8229600" cy="4625609"/>
          </a:xfrm>
        </p:spPr>
        <p:txBody>
          <a:bodyPr>
            <a:normAutofit/>
          </a:bodyPr>
          <a:lstStyle/>
          <a:p>
            <a:r>
              <a:rPr lang="pt-BR" dirty="0" smtClean="0"/>
              <a:t>Tome cuidado com os anexos e links presentes nos emails. Sempre cheque antes de clicar qual o endereço de destino e o formato dos documentos (às vezes, ele até tem um nome como JPG, mas é, na verdade, um EXE.</a:t>
            </a:r>
          </a:p>
        </p:txBody>
      </p:sp>
      <p:pic>
        <p:nvPicPr>
          <p:cNvPr id="4" name="Imagem 3" descr="ilust-reconhe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476" y="4000504"/>
            <a:ext cx="3809524" cy="2857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Denunciar spam: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428736"/>
            <a:ext cx="8229600" cy="4625609"/>
          </a:xfrm>
        </p:spPr>
        <p:txBody>
          <a:bodyPr/>
          <a:lstStyle/>
          <a:p>
            <a:pPr algn="ctr">
              <a:buNone/>
            </a:pPr>
            <a:r>
              <a:rPr lang="pt-BR" b="1" dirty="0" smtClean="0"/>
              <a:t>  Se você vir spam na sua Caixa de entrada:</a:t>
            </a:r>
            <a:r>
              <a:rPr lang="pt-BR" dirty="0" smtClean="0"/>
              <a:t> </a:t>
            </a:r>
          </a:p>
          <a:p>
            <a:r>
              <a:rPr lang="pt-BR" dirty="0" smtClean="0"/>
              <a:t>1.Selecione a mensagem que você deseja denunciar.</a:t>
            </a:r>
          </a:p>
          <a:p>
            <a:r>
              <a:rPr lang="pt-BR" dirty="0" smtClean="0"/>
              <a:t>2.Clique no botão </a:t>
            </a:r>
            <a:r>
              <a:rPr lang="pt-BR" b="1" dirty="0" smtClean="0"/>
              <a:t>Spam</a:t>
            </a:r>
            <a:r>
              <a:rPr lang="pt-BR" dirty="0" smtClean="0"/>
              <a:t> na barra de ferramentas acima da sua lista de mensagens.</a:t>
            </a:r>
            <a:br>
              <a:rPr lang="pt-BR" dirty="0" smtClean="0"/>
            </a:br>
            <a:r>
              <a:rPr lang="pt-BR" dirty="0" smtClean="0"/>
              <a:t>Se a mensagem estiver aberta, basta clicar no mesmo botão para denunciá-la como spam.</a:t>
            </a:r>
          </a:p>
          <a:p>
            <a:endParaRPr lang="pt-BR" dirty="0"/>
          </a:p>
        </p:txBody>
      </p:sp>
      <p:pic>
        <p:nvPicPr>
          <p:cNvPr id="5" name="Imagem 4" descr="spamm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0" y="5429264"/>
            <a:ext cx="2603500" cy="1428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Você tentou cancelar o recebimento de mensagens deste remetente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smtClean="0"/>
              <a:t>Do que você precisa saber: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Se um remetente continuar enviando mensagens depois de você ter cancelado o recebimento de mensagens desse dele, novas mensagens do remetente serão encaminhadas diretamente para a pasta "Spam".</a:t>
            </a:r>
          </a:p>
          <a:p>
            <a:r>
              <a:rPr lang="pt-BR" b="1" dirty="0" smtClean="0"/>
              <a:t>O que você pode fazer: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Se você decidir que deseja receber e-mails desse remetente, acesse o </a:t>
            </a:r>
            <a:r>
              <a:rPr lang="pt-BR" dirty="0" err="1" smtClean="0"/>
              <a:t>website</a:t>
            </a:r>
            <a:r>
              <a:rPr lang="pt-BR" dirty="0" smtClean="0"/>
              <a:t> dele e inscreva-se para receber e-mails novamente. Em seguida, acesse sua pasta "Spam" e marque essas mensagens como </a:t>
            </a:r>
            <a:r>
              <a:rPr lang="pt-BR" b="1" dirty="0" smtClean="0"/>
              <a:t>Não é spam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Preserve seu e-mail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1500197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Evite fornecê-lo em chats e sites suspeitos. Não use sua conta pessoal ou profissional para qualquer coisa: tenha um endereço para deixar acumular essas bobagens, como para fazer cadastros em sites de pouca importância.</a:t>
            </a:r>
          </a:p>
        </p:txBody>
      </p:sp>
      <p:pic>
        <p:nvPicPr>
          <p:cNvPr id="4" name="Imagem 3" descr="235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20" y="3714752"/>
            <a:ext cx="4857780" cy="1962150"/>
          </a:xfrm>
          <a:prstGeom prst="rect">
            <a:avLst/>
          </a:prstGeom>
        </p:spPr>
      </p:pic>
      <p:pic>
        <p:nvPicPr>
          <p:cNvPr id="5" name="Imagem 4" descr="2351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6175"/>
            <a:ext cx="4357686" cy="3171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804052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O que é SPAM?</a:t>
            </a:r>
            <a:endParaRPr lang="pt-BR" dirty="0"/>
          </a:p>
        </p:txBody>
      </p:sp>
      <p:pic>
        <p:nvPicPr>
          <p:cNvPr id="4" name="Espaço Reservado para Conteúdo 3" descr="223291410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500174"/>
            <a:ext cx="8072494" cy="5357826"/>
          </a:xfrm>
        </p:spPr>
      </p:pic>
      <p:pic>
        <p:nvPicPr>
          <p:cNvPr id="5" name="Imagem 4" descr="spa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85918" cy="1518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Evite!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Evite fazer </a:t>
            </a:r>
            <a:r>
              <a:rPr lang="pt-BR" dirty="0" err="1" smtClean="0"/>
              <a:t>login</a:t>
            </a:r>
            <a:r>
              <a:rPr lang="pt-BR" dirty="0" smtClean="0"/>
              <a:t> em computadores públicos e, se possível, use o modo anônimo do navegador.</a:t>
            </a:r>
          </a:p>
        </p:txBody>
      </p:sp>
      <p:pic>
        <p:nvPicPr>
          <p:cNvPr id="5" name="Imagem 4" descr="ilust-frau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2127"/>
            <a:ext cx="4444445" cy="3415873"/>
          </a:xfrm>
          <a:prstGeom prst="rect">
            <a:avLst/>
          </a:prstGeom>
        </p:spPr>
      </p:pic>
      <p:pic>
        <p:nvPicPr>
          <p:cNvPr id="6" name="Imagem 5" descr="ilust-viking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555" y="3645301"/>
            <a:ext cx="4444445" cy="3212699"/>
          </a:xfrm>
          <a:prstGeom prst="rect">
            <a:avLst/>
          </a:prstGeom>
        </p:spPr>
      </p:pic>
      <p:pic>
        <p:nvPicPr>
          <p:cNvPr id="7" name="Imagem 6" descr="ilust-boato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635" y="1"/>
            <a:ext cx="5079365" cy="1428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Tenha um aplicativo especializado na filtragem: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00174"/>
            <a:ext cx="8229600" cy="4625609"/>
          </a:xfrm>
        </p:spPr>
        <p:txBody>
          <a:bodyPr/>
          <a:lstStyle/>
          <a:p>
            <a:r>
              <a:rPr lang="pt-BR" dirty="0" smtClean="0"/>
              <a:t>Utilize um bom programa anti-spam. Isso diminuirá a quantidade de lixo na sua caixa de emails e a probabilidade de ser pego desprevenido. Alguns programas que podem ajudar: </a:t>
            </a:r>
            <a:r>
              <a:rPr lang="pt-BR" dirty="0" err="1" smtClean="0">
                <a:hlinkClick r:id="rId2"/>
              </a:rPr>
              <a:t>Agnitum</a:t>
            </a:r>
            <a:r>
              <a:rPr lang="pt-BR" dirty="0" smtClean="0">
                <a:hlinkClick r:id="rId2"/>
              </a:rPr>
              <a:t> Spam </a:t>
            </a:r>
            <a:r>
              <a:rPr lang="pt-BR" dirty="0" err="1" smtClean="0">
                <a:hlinkClick r:id="rId2"/>
              </a:rPr>
              <a:t>Terrier</a:t>
            </a:r>
            <a:r>
              <a:rPr lang="pt-BR" dirty="0" smtClean="0"/>
              <a:t>,  </a:t>
            </a:r>
            <a:r>
              <a:rPr lang="pt-BR" dirty="0" smtClean="0">
                <a:hlinkClick r:id="rId3"/>
              </a:rPr>
              <a:t>Spam </a:t>
            </a:r>
            <a:r>
              <a:rPr lang="pt-BR" dirty="0" err="1" smtClean="0">
                <a:hlinkClick r:id="rId3"/>
              </a:rPr>
              <a:t>Nullifier</a:t>
            </a:r>
            <a:r>
              <a:rPr lang="pt-BR" dirty="0" smtClean="0"/>
              <a:t>, </a:t>
            </a:r>
            <a:r>
              <a:rPr lang="pt-BR" dirty="0" smtClean="0">
                <a:hlinkClick r:id="rId4"/>
              </a:rPr>
              <a:t>Mozilla </a:t>
            </a:r>
            <a:r>
              <a:rPr lang="pt-BR" dirty="0" err="1" smtClean="0">
                <a:hlinkClick r:id="rId4"/>
              </a:rPr>
              <a:t>Thunderbird</a:t>
            </a:r>
            <a:r>
              <a:rPr lang="pt-BR" dirty="0" smtClean="0"/>
              <a:t>, </a:t>
            </a:r>
            <a:r>
              <a:rPr lang="pt-BR" dirty="0" smtClean="0">
                <a:hlinkClick r:id="rId5"/>
              </a:rPr>
              <a:t>Eudora</a:t>
            </a:r>
            <a:r>
              <a:rPr lang="pt-BR" dirty="0" smtClean="0"/>
              <a:t> e o </a:t>
            </a:r>
            <a:r>
              <a:rPr lang="pt-BR" dirty="0" err="1" smtClean="0">
                <a:hlinkClick r:id="rId6"/>
              </a:rPr>
              <a:t>Comodo</a:t>
            </a:r>
            <a:r>
              <a:rPr lang="pt-BR" dirty="0" smtClean="0">
                <a:hlinkClick r:id="rId6"/>
              </a:rPr>
              <a:t> Anti-Spam</a:t>
            </a:r>
            <a:r>
              <a:rPr lang="pt-BR" dirty="0" smtClean="0"/>
              <a:t> entre outros.</a:t>
            </a:r>
          </a:p>
          <a:p>
            <a:endParaRPr lang="pt-BR" dirty="0"/>
          </a:p>
        </p:txBody>
      </p:sp>
      <p:pic>
        <p:nvPicPr>
          <p:cNvPr id="4" name="Imagem 3" descr="ilust-reduca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0508" y="4572008"/>
            <a:ext cx="4063492" cy="2285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E-mail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428736"/>
            <a:ext cx="8229600" cy="4625609"/>
          </a:xfrm>
        </p:spPr>
        <p:txBody>
          <a:bodyPr/>
          <a:lstStyle/>
          <a:p>
            <a:r>
              <a:rPr lang="pt-BR" dirty="0" smtClean="0"/>
              <a:t>Como os </a:t>
            </a:r>
            <a:r>
              <a:rPr lang="pt-BR" dirty="0" err="1" smtClean="0"/>
              <a:t>spammers</a:t>
            </a:r>
            <a:r>
              <a:rPr lang="pt-BR" dirty="0" smtClean="0"/>
              <a:t> rastreiam tudo o que é escrito depois do símbolo @, alguns truques podem ajudar a tornar mais difícil a captura do seu endereço eletrônico. Você pode, por exemplo, escrever seu email por extenso (</a:t>
            </a:r>
            <a:r>
              <a:rPr lang="pt-BR" dirty="0" err="1" smtClean="0"/>
              <a:t>seuemailarrobagmailpontocom</a:t>
            </a:r>
            <a:r>
              <a:rPr lang="pt-BR" dirty="0" smtClean="0"/>
              <a:t>) ou ainda colocar uma imagem com o endereço ao invés de texto.</a:t>
            </a:r>
          </a:p>
          <a:p>
            <a:endParaRPr lang="pt-BR" dirty="0"/>
          </a:p>
        </p:txBody>
      </p:sp>
      <p:pic>
        <p:nvPicPr>
          <p:cNvPr id="4" name="Imagem 3" descr="spam-malwa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0" y="4929198"/>
            <a:ext cx="3175000" cy="192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4972064"/>
          </a:xfrm>
        </p:spPr>
        <p:txBody>
          <a:bodyPr>
            <a:noAutofit/>
          </a:bodyPr>
          <a:lstStyle/>
          <a:p>
            <a:r>
              <a:rPr lang="pt-BR" sz="3500" dirty="0" smtClean="0"/>
              <a:t>Existem outras dicas para evitar cair no "conto do spam", porém a mais importante é: desconfie de tudo. Infelizmente, a internet é um prato cheio para pessoas mal-intencionadas. Portanto, você não ganhará nenhum prêmio milionário se clicar em algum link. O máximo que você pode conseguir é um enorme prejuízo e uma bela dor de cabeça.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pt-BR" sz="5400" dirty="0" smtClean="0"/>
              <a:t>DESCONFIE DE TUDO</a:t>
            </a:r>
            <a:endParaRPr lang="pt-B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380932910281227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36"/>
            <a:ext cx="5072066" cy="1433513"/>
          </a:xfrm>
          <a:prstGeom prst="rect">
            <a:avLst/>
          </a:prstGeom>
        </p:spPr>
      </p:pic>
      <p:pic>
        <p:nvPicPr>
          <p:cNvPr id="7" name="Imagem 6" descr="15063977941635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1428736"/>
            <a:ext cx="4071934" cy="3409950"/>
          </a:xfrm>
          <a:prstGeom prst="rect">
            <a:avLst/>
          </a:prstGeom>
        </p:spPr>
      </p:pic>
      <p:pic>
        <p:nvPicPr>
          <p:cNvPr id="5" name="Imagem 4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43446"/>
            <a:ext cx="5214942" cy="2214555"/>
          </a:xfrm>
          <a:prstGeom prst="rect">
            <a:avLst/>
          </a:prstGeom>
        </p:spPr>
      </p:pic>
      <p:pic>
        <p:nvPicPr>
          <p:cNvPr id="9" name="Imagem 8" descr="índic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942" y="4643446"/>
            <a:ext cx="3929058" cy="2214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gi-spam-legendado 00_01_49-00_06_10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108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9600" dirty="0" smtClean="0"/>
              <a:t>PERGUNTAS</a:t>
            </a:r>
            <a:endParaRPr lang="pt-BR" sz="9600" dirty="0"/>
          </a:p>
        </p:txBody>
      </p:sp>
      <p:pic>
        <p:nvPicPr>
          <p:cNvPr id="4" name="spam.mp3">
            <a:hlinkClick r:id="" action="ppaction://media"/>
          </p:cNvPr>
          <p:cNvPicPr>
            <a:picLocks noGrp="1" noRot="1" noChangeAspect="1"/>
          </p:cNvPicPr>
          <p:nvPr>
            <p:ph idx="1"/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4419600" y="3935413"/>
            <a:ext cx="304800" cy="304800"/>
          </a:xfrm>
          <a:prstGeom prst="rect">
            <a:avLst/>
          </a:prstGeom>
        </p:spPr>
      </p:pic>
      <p:pic>
        <p:nvPicPr>
          <p:cNvPr id="5" name="Imagem 4" descr="223291481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85884"/>
            <a:ext cx="5072066" cy="5572140"/>
          </a:xfrm>
          <a:prstGeom prst="rect">
            <a:avLst/>
          </a:prstGeom>
        </p:spPr>
      </p:pic>
      <p:pic>
        <p:nvPicPr>
          <p:cNvPr id="6" name="Imagem 5" descr="ilust-faq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066" y="1285860"/>
            <a:ext cx="4071934" cy="5572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51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14290"/>
            <a:ext cx="9144000" cy="119388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A relação entre spam, </a:t>
            </a:r>
            <a:r>
              <a:rPr lang="pt-BR" dirty="0" err="1" smtClean="0"/>
              <a:t>Monty</a:t>
            </a:r>
            <a:r>
              <a:rPr lang="pt-BR" dirty="0" smtClean="0"/>
              <a:t> </a:t>
            </a:r>
            <a:r>
              <a:rPr lang="pt-BR" dirty="0" err="1" smtClean="0"/>
              <a:t>Python</a:t>
            </a:r>
            <a:r>
              <a:rPr lang="pt-BR" dirty="0" smtClean="0"/>
              <a:t> e presunto: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143535"/>
          </a:xfrm>
        </p:spPr>
        <p:txBody>
          <a:bodyPr>
            <a:noAutofit/>
          </a:bodyPr>
          <a:lstStyle/>
          <a:p>
            <a:r>
              <a:rPr lang="pt-BR" sz="2400" dirty="0" smtClean="0"/>
              <a:t>Existem algumas hipóteses acerca da origem do termo spam. A mais popular, no entanto, envolve uma marca de presunto que surgiu em 1937: muitos acreditam que o termo seja a abreviatura de </a:t>
            </a:r>
            <a:r>
              <a:rPr lang="pt-BR" sz="2400" dirty="0" err="1" smtClean="0"/>
              <a:t>SPiced</a:t>
            </a:r>
            <a:r>
              <a:rPr lang="pt-BR" sz="2400" dirty="0" smtClean="0"/>
              <a:t> </a:t>
            </a:r>
            <a:r>
              <a:rPr lang="pt-BR" sz="2400" dirty="0" err="1" smtClean="0"/>
              <a:t>hAM</a:t>
            </a:r>
            <a:r>
              <a:rPr lang="pt-BR" sz="2400" dirty="0" smtClean="0"/>
              <a:t>, um presunto enlatado picante da empresa americana </a:t>
            </a:r>
            <a:r>
              <a:rPr lang="pt-BR" sz="2400" dirty="0" err="1" smtClean="0">
                <a:hlinkClick r:id="rId2"/>
              </a:rPr>
              <a:t>Hormel</a:t>
            </a:r>
            <a:r>
              <a:rPr lang="pt-BR" sz="2400" dirty="0" smtClean="0">
                <a:hlinkClick r:id="rId2"/>
              </a:rPr>
              <a:t> </a:t>
            </a:r>
            <a:r>
              <a:rPr lang="pt-BR" sz="2400" dirty="0" err="1" smtClean="0">
                <a:hlinkClick r:id="rId2"/>
              </a:rPr>
              <a:t>Foods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Esse produto também era comercializado na Inglaterra, e é neste momento que o grupo de comediantes britânicos </a:t>
            </a:r>
            <a:r>
              <a:rPr lang="pt-BR" sz="2400" dirty="0" err="1" smtClean="0"/>
              <a:t>Monty</a:t>
            </a:r>
            <a:r>
              <a:rPr lang="pt-BR" sz="2400" dirty="0" smtClean="0"/>
              <a:t> </a:t>
            </a:r>
            <a:r>
              <a:rPr lang="pt-BR" sz="2400" dirty="0" err="1" smtClean="0"/>
              <a:t>Python</a:t>
            </a:r>
            <a:r>
              <a:rPr lang="pt-BR" sz="2400" dirty="0" smtClean="0"/>
              <a:t> entra em cena. Em um quadro de seu programa de TV na década de 70, o grupo encenou uma cena em um restaurante que serve grandes quantidades de SPAM em todos os pratos, mesmo contra a vontade dos fregueses.</a:t>
            </a:r>
          </a:p>
          <a:p>
            <a:r>
              <a:rPr lang="pt-BR" sz="2400" dirty="0" smtClean="0"/>
              <a:t>A partir de então, spam virou sinônimo de tudo o que é enviado em grande quantidade e sem o consentimento do destinatário.</a:t>
            </a:r>
          </a:p>
        </p:txBody>
      </p:sp>
      <p:pic>
        <p:nvPicPr>
          <p:cNvPr id="4" name="Imagem 3" descr="spi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5794"/>
            <a:ext cx="1143000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pam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1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algn="ctr"/>
            <a:r>
              <a:rPr lang="pt-BR" dirty="0" smtClean="0">
                <a:hlinkClick r:id="rId2"/>
              </a:rPr>
              <a:t>Meios de envio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00174"/>
            <a:ext cx="8729634" cy="4625609"/>
          </a:xfrm>
        </p:spPr>
        <p:txBody>
          <a:bodyPr/>
          <a:lstStyle/>
          <a:p>
            <a:r>
              <a:rPr lang="pt-BR" dirty="0" smtClean="0">
                <a:hlinkClick r:id="rId2"/>
              </a:rPr>
              <a:t>2.1 Correio eletrônico</a:t>
            </a:r>
            <a:endParaRPr lang="pt-BR" dirty="0" smtClean="0"/>
          </a:p>
          <a:p>
            <a:r>
              <a:rPr lang="pt-BR" dirty="0" smtClean="0">
                <a:hlinkClick r:id="rId2"/>
              </a:rPr>
              <a:t>2.2 Telefone Móvel</a:t>
            </a:r>
            <a:endParaRPr lang="pt-BR" dirty="0" smtClean="0"/>
          </a:p>
          <a:p>
            <a:r>
              <a:rPr lang="pt-BR" dirty="0" smtClean="0">
                <a:hlinkClick r:id="rId2"/>
              </a:rPr>
              <a:t>2.3 </a:t>
            </a:r>
            <a:r>
              <a:rPr lang="pt-BR" dirty="0" err="1" smtClean="0">
                <a:hlinkClick r:id="rId2"/>
              </a:rPr>
              <a:t>Instant</a:t>
            </a:r>
            <a:r>
              <a:rPr lang="pt-BR" dirty="0" smtClean="0">
                <a:hlinkClick r:id="rId2"/>
              </a:rPr>
              <a:t> </a:t>
            </a:r>
            <a:r>
              <a:rPr lang="pt-BR" dirty="0" err="1" smtClean="0">
                <a:hlinkClick r:id="rId2"/>
              </a:rPr>
              <a:t>Messaging</a:t>
            </a:r>
            <a:endParaRPr lang="pt-BR" dirty="0" smtClean="0"/>
          </a:p>
          <a:p>
            <a:r>
              <a:rPr lang="pt-BR" dirty="0" smtClean="0">
                <a:hlinkClick r:id="rId2"/>
              </a:rPr>
              <a:t>2.4 Newsgroup e fórum</a:t>
            </a:r>
            <a:endParaRPr lang="pt-BR" dirty="0" smtClean="0"/>
          </a:p>
          <a:p>
            <a:r>
              <a:rPr lang="pt-BR" dirty="0" smtClean="0">
                <a:hlinkClick r:id="rId2"/>
              </a:rPr>
              <a:t>2.5 Mensagens de Jogos online</a:t>
            </a:r>
            <a:endParaRPr lang="pt-BR" dirty="0" smtClean="0"/>
          </a:p>
          <a:p>
            <a:r>
              <a:rPr lang="pt-BR" dirty="0" smtClean="0">
                <a:hlinkClick r:id="rId2"/>
              </a:rPr>
              <a:t>2.6 Blog, </a:t>
            </a:r>
            <a:r>
              <a:rPr lang="pt-BR" dirty="0" err="1" smtClean="0">
                <a:hlinkClick r:id="rId2"/>
              </a:rPr>
              <a:t>wiki</a:t>
            </a:r>
            <a:r>
              <a:rPr lang="pt-BR" dirty="0" smtClean="0">
                <a:hlinkClick r:id="rId2"/>
              </a:rPr>
              <a:t> e livro de visitas</a:t>
            </a:r>
            <a:endParaRPr lang="pt-BR" dirty="0" smtClean="0"/>
          </a:p>
          <a:p>
            <a:r>
              <a:rPr lang="pt-BR" dirty="0" smtClean="0">
                <a:hlinkClick r:id="rId2"/>
              </a:rPr>
              <a:t>2.7 Redes Sociais</a:t>
            </a:r>
            <a:endParaRPr lang="pt-BR" dirty="0" smtClean="0"/>
          </a:p>
        </p:txBody>
      </p:sp>
      <p:pic>
        <p:nvPicPr>
          <p:cNvPr id="4" name="Imagem 3" descr="ilust-reclam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2" y="4143380"/>
            <a:ext cx="3571868" cy="2714620"/>
          </a:xfrm>
          <a:prstGeom prst="rect">
            <a:avLst/>
          </a:prstGeom>
        </p:spPr>
      </p:pic>
      <p:pic>
        <p:nvPicPr>
          <p:cNvPr id="5" name="Imagem 4" descr="spam-malwar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00" y="1643050"/>
            <a:ext cx="3175000" cy="2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hlinkClick r:id="rId2"/>
              </a:rPr>
              <a:t>Tipos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00175"/>
            <a:ext cx="8686800" cy="4900626"/>
          </a:xfrm>
        </p:spPr>
        <p:txBody>
          <a:bodyPr>
            <a:normAutofit lnSpcReduction="10000"/>
          </a:bodyPr>
          <a:lstStyle/>
          <a:p>
            <a:r>
              <a:rPr lang="pt-BR" dirty="0" smtClean="0">
                <a:hlinkClick r:id="rId2"/>
              </a:rPr>
              <a:t>3.1 Boatos (</a:t>
            </a:r>
            <a:r>
              <a:rPr lang="pt-BR" i="1" dirty="0" err="1" smtClean="0">
                <a:hlinkClick r:id="rId2"/>
              </a:rPr>
              <a:t>hoaxes</a:t>
            </a:r>
            <a:r>
              <a:rPr lang="pt-BR" dirty="0" smtClean="0">
                <a:hlinkClick r:id="rId2"/>
              </a:rPr>
              <a:t>)</a:t>
            </a:r>
            <a:endParaRPr lang="pt-BR" dirty="0" smtClean="0"/>
          </a:p>
          <a:p>
            <a:r>
              <a:rPr lang="pt-BR" dirty="0" smtClean="0">
                <a:hlinkClick r:id="rId2"/>
              </a:rPr>
              <a:t>3.2 Correntes (</a:t>
            </a:r>
            <a:r>
              <a:rPr lang="pt-BR" i="1" dirty="0" err="1" smtClean="0">
                <a:hlinkClick r:id="rId2"/>
              </a:rPr>
              <a:t>chain</a:t>
            </a:r>
            <a:r>
              <a:rPr lang="pt-BR" i="1" dirty="0" smtClean="0">
                <a:hlinkClick r:id="rId2"/>
              </a:rPr>
              <a:t> </a:t>
            </a:r>
            <a:r>
              <a:rPr lang="pt-BR" i="1" dirty="0" err="1" smtClean="0">
                <a:hlinkClick r:id="rId2"/>
              </a:rPr>
              <a:t>letters</a:t>
            </a:r>
            <a:r>
              <a:rPr lang="pt-BR" dirty="0" smtClean="0">
                <a:hlinkClick r:id="rId2"/>
              </a:rPr>
              <a:t>)</a:t>
            </a:r>
            <a:endParaRPr lang="pt-BR" dirty="0" smtClean="0"/>
          </a:p>
          <a:p>
            <a:r>
              <a:rPr lang="pt-BR" dirty="0" smtClean="0">
                <a:hlinkClick r:id="rId2"/>
              </a:rPr>
              <a:t>3.3 Propagandas</a:t>
            </a:r>
            <a:endParaRPr lang="pt-BR" dirty="0" smtClean="0"/>
          </a:p>
          <a:p>
            <a:r>
              <a:rPr lang="pt-BR" dirty="0" smtClean="0">
                <a:hlinkClick r:id="rId2"/>
              </a:rPr>
              <a:t>3.4 Golpes (</a:t>
            </a:r>
            <a:r>
              <a:rPr lang="pt-BR" i="1" dirty="0" err="1" smtClean="0">
                <a:hlinkClick r:id="rId2"/>
              </a:rPr>
              <a:t>scam</a:t>
            </a:r>
            <a:r>
              <a:rPr lang="pt-BR" dirty="0" smtClean="0">
                <a:hlinkClick r:id="rId2"/>
              </a:rPr>
              <a:t>)</a:t>
            </a:r>
            <a:endParaRPr lang="pt-BR" dirty="0" smtClean="0"/>
          </a:p>
          <a:p>
            <a:r>
              <a:rPr lang="pt-BR" dirty="0" smtClean="0">
                <a:hlinkClick r:id="rId2"/>
              </a:rPr>
              <a:t>3.5 Estelionato (</a:t>
            </a:r>
            <a:r>
              <a:rPr lang="pt-BR" i="1" dirty="0" err="1" smtClean="0">
                <a:hlinkClick r:id="rId2"/>
              </a:rPr>
              <a:t>phishing</a:t>
            </a:r>
            <a:r>
              <a:rPr lang="pt-BR" dirty="0" smtClean="0">
                <a:hlinkClick r:id="rId2"/>
              </a:rPr>
              <a:t>)</a:t>
            </a:r>
            <a:endParaRPr lang="pt-BR" dirty="0" smtClean="0"/>
          </a:p>
          <a:p>
            <a:r>
              <a:rPr lang="pt-BR" dirty="0" smtClean="0">
                <a:hlinkClick r:id="rId2"/>
              </a:rPr>
              <a:t>3.6 Programas maliciosos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>
                <a:hlinkClick r:id="rId2"/>
              </a:rPr>
              <a:t>3.6.1 Vírus</a:t>
            </a:r>
            <a:endParaRPr lang="pt-BR" dirty="0" smtClean="0"/>
          </a:p>
          <a:p>
            <a:pPr lvl="1"/>
            <a:r>
              <a:rPr lang="pt-BR" dirty="0" smtClean="0">
                <a:hlinkClick r:id="rId2"/>
              </a:rPr>
              <a:t>3.6.2 </a:t>
            </a:r>
            <a:r>
              <a:rPr lang="pt-BR" dirty="0" err="1" smtClean="0">
                <a:hlinkClick r:id="rId2"/>
              </a:rPr>
              <a:t>Worms</a:t>
            </a:r>
            <a:endParaRPr lang="pt-BR" dirty="0" smtClean="0"/>
          </a:p>
          <a:p>
            <a:pPr lvl="1"/>
            <a:r>
              <a:rPr lang="pt-BR" dirty="0" smtClean="0">
                <a:hlinkClick r:id="rId2"/>
              </a:rPr>
              <a:t>3.6.3 Cavalos de Tróia</a:t>
            </a:r>
            <a:endParaRPr lang="pt-BR" dirty="0" smtClean="0"/>
          </a:p>
          <a:p>
            <a:r>
              <a:rPr lang="pt-BR" dirty="0" smtClean="0">
                <a:hlinkClick r:id="rId2"/>
              </a:rPr>
              <a:t>3.7 Ofensivos</a:t>
            </a:r>
            <a:endParaRPr lang="pt-BR" dirty="0" smtClean="0"/>
          </a:p>
        </p:txBody>
      </p:sp>
      <p:pic>
        <p:nvPicPr>
          <p:cNvPr id="4" name="Imagem 3" descr="ilust-protegid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3429000"/>
            <a:ext cx="4286248" cy="3429000"/>
          </a:xfrm>
          <a:prstGeom prst="rect">
            <a:avLst/>
          </a:prstGeom>
        </p:spPr>
      </p:pic>
      <p:pic>
        <p:nvPicPr>
          <p:cNvPr id="5" name="Imagem 4" descr="ilust-netique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2" y="1428736"/>
            <a:ext cx="3571868" cy="1857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IMG_20151126_15545483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Screenshot_2015-11-26-14-25-5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-24"/>
            <a:ext cx="678661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-24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356</TotalTime>
  <Words>678</Words>
  <PresentationFormat>Apresentação na tela (4:3)</PresentationFormat>
  <Paragraphs>56</Paragraphs>
  <Slides>26</Slides>
  <Notes>0</Notes>
  <HiddenSlides>0</HiddenSlides>
  <MMClips>3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Módulo</vt:lpstr>
      <vt:lpstr>Slide 1</vt:lpstr>
      <vt:lpstr>O que é SPAM?</vt:lpstr>
      <vt:lpstr>A relação entre spam, Monty Python e presunto:</vt:lpstr>
      <vt:lpstr>Slide 4</vt:lpstr>
      <vt:lpstr>Meios de envio:</vt:lpstr>
      <vt:lpstr>Tipos: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Dicas de segurança:</vt:lpstr>
      <vt:lpstr>Abaixo, confira algumas atitudes que ajudam a proteger você e seus contatos:</vt:lpstr>
      <vt:lpstr>Denunciar spam:</vt:lpstr>
      <vt:lpstr>Você tentou cancelar o recebimento de mensagens deste remetente</vt:lpstr>
      <vt:lpstr>Preserve seu e-mail</vt:lpstr>
      <vt:lpstr>Evite!</vt:lpstr>
      <vt:lpstr>Tenha um aplicativo especializado na filtragem:</vt:lpstr>
      <vt:lpstr>E-mail</vt:lpstr>
      <vt:lpstr>DESCONFIE DE TUDO</vt:lpstr>
      <vt:lpstr>Slide 24</vt:lpstr>
      <vt:lpstr>Slide 25</vt:lpstr>
      <vt:lpstr>PERGUNTAS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mal</dc:creator>
  <cp:lastModifiedBy>mal</cp:lastModifiedBy>
  <cp:revision>130</cp:revision>
  <dcterms:created xsi:type="dcterms:W3CDTF">2015-11-22T19:41:40Z</dcterms:created>
  <dcterms:modified xsi:type="dcterms:W3CDTF">2015-12-01T17:57:41Z</dcterms:modified>
</cp:coreProperties>
</file>