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5930D-FA81-4C0D-B2EB-762D777B6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9FAC6E-B43D-4FA2-A2BC-AB764E2AC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D33F98-C36F-48C7-B364-02DECB66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813B14-08B0-4409-A8DF-62685B7E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24F663-1E89-43AE-9566-5AA7331A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40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D029E-B2FB-4C87-BE8E-8F956AE8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BD9D72-A8CA-4823-9639-78453F906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253480-005F-4468-99F3-AB9DB067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4CBAE8-8D6A-447D-B671-0A24B37E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707A5E-BC09-451E-A0FA-A8667EA2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71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4869C1D-0496-4439-BF42-759DED42A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4B6ACC-2119-40F1-8B69-47139938E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1C68A7-3D4E-49A1-984C-776D6626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E235D1-A8E1-41A2-9AB5-BEF2E797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AA1140-4AD9-420F-B4B9-5F9A575C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64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B644E-E930-4F25-BC1F-A13D02A0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1108F5-E4F3-4F09-8787-8063B372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88" y="2897010"/>
            <a:ext cx="5915025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8576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7F0E28-7604-4839-A2BC-11A345C1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19FF30-FA69-41D8-BFDD-D6C143BEA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A96E39-2F37-4314-8221-A33AA5A7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8" y="8725077"/>
            <a:ext cx="1543050" cy="527403"/>
          </a:xfrm>
        </p:spPr>
        <p:txBody>
          <a:bodyPr/>
          <a:lstStyle/>
          <a:p>
            <a:fld id="{FD7495ED-56C3-4A58-9B29-2585B0C16FC8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3A353C-FCAE-43F7-A340-38903895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CB5BEB-DEA2-4416-83D2-F8B4666B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91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8752B4-00C0-4FFC-B7F2-CA726B33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52965F-7D60-4B49-A2DE-9617A436D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40551A-0003-4114-AFB5-2CD5F618A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089592-B23F-47B4-984E-E98396CE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7A69D9-BECF-408D-A6AA-94316A3C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7413D5-FC33-40FF-8944-134A4766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29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791CE-BEED-4E79-AEFF-5D6427A1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A30D9F-A1CB-4651-8228-CDB153790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FD9AC9-BF2B-4D70-911F-FFF96A586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92AD9CE-41A0-4A3B-9164-790F1D008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2C8FA3C-E59A-4B18-B496-E09EF2008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7A3DD8F-6363-4A59-B8E5-6E233C3C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CE2A1D-7A27-4587-ACE8-8247BA79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AE98A2-6170-4B85-B75F-ECCA31A8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50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8DA99-1CE6-449D-BE35-7AD183AB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61CEED-DA4F-4373-A77D-71E0D9C0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EE5382-96FB-45C8-9558-89A04BA0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DA5C5C-1C90-4F28-AFD0-E254B89F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38E1434-4509-4648-87D2-35EE9C15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54AE9E-CCF8-4680-88C9-271DDB23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CECF7A-5BC0-42CE-9AD8-41438AD8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75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1D46B-3635-45F2-AA96-83E1B5F4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5028F5-2A22-4A51-9184-1E7C5D78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41BFA2-FDCB-45A5-89B7-7562733A8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BDE827-8911-4C1A-B1E1-8C4628E9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CC94E3-DE81-4B7C-887C-A7DEE224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8EC762-0965-40E4-AA21-E06CEBB7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0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1935FB-00BE-41A3-A1B6-E01213EE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6E3280-4943-43AE-9C9D-AC17DEEDB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4AE83E-454A-469D-B960-7D4F0A9D8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7F3FCD-CDB3-4737-8A81-E8B1F17E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95ED-56C3-4A58-9B29-2585B0C16FC8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CD8F3A-4A23-4FE6-973E-A5DD6212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A30D1F-76E3-4D90-B5E1-2E3F4003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43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33629F0-0B95-428F-B21F-F532D547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A39B20-7A4C-4369-AAE7-98CFA6D1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555BDD-E7A2-4337-B435-3D0DACC2B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95ED-56C3-4A58-9B29-2585B0C16FC8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474AA3-D4F9-4DA5-AB7E-880191375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6549E0-BEE1-467E-98CF-984D9C1B4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1766A-D9D2-451F-91D9-5CF81C3557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BE77D-4FD6-40FA-A7C1-DAB0F678682E}"/>
              </a:ext>
            </a:extLst>
          </p:cNvPr>
          <p:cNvSpPr/>
          <p:nvPr userDrawn="1"/>
        </p:nvSpPr>
        <p:spPr>
          <a:xfrm>
            <a:off x="0" y="9271000"/>
            <a:ext cx="6858000" cy="635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264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3CCD4CC-4FC8-4941-B884-820AC54316FF}"/>
              </a:ext>
            </a:extLst>
          </p:cNvPr>
          <p:cNvSpPr txBox="1"/>
          <p:nvPr/>
        </p:nvSpPr>
        <p:spPr>
          <a:xfrm>
            <a:off x="1187450" y="3594100"/>
            <a:ext cx="44831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/>
              <a:t>排序演算法比較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0BC2C1-A4F3-4D42-A49A-EA1711675981}"/>
              </a:ext>
            </a:extLst>
          </p:cNvPr>
          <p:cNvSpPr txBox="1"/>
          <p:nvPr/>
        </p:nvSpPr>
        <p:spPr>
          <a:xfrm>
            <a:off x="1187450" y="6540500"/>
            <a:ext cx="3670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系級：資工一</a:t>
            </a:r>
            <a:endParaRPr lang="en-US" altLang="zh-TW" sz="3200" dirty="0"/>
          </a:p>
          <a:p>
            <a:r>
              <a:rPr lang="zh-TW" altLang="en-US" sz="3200" dirty="0"/>
              <a:t>學號：</a:t>
            </a:r>
            <a:r>
              <a:rPr lang="en-US" altLang="zh-TW" sz="3200" dirty="0"/>
              <a:t>409410065</a:t>
            </a:r>
          </a:p>
          <a:p>
            <a:r>
              <a:rPr lang="zh-TW" altLang="en-US" sz="3200" dirty="0"/>
              <a:t>姓名：羅政傑</a:t>
            </a:r>
            <a:endParaRPr lang="en-US" altLang="zh-TW" sz="3200" dirty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18628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A0B51C8-0DB5-45A3-9DD9-CCA56DB296B4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6.</a:t>
            </a:r>
            <a:r>
              <a:rPr lang="zh-TW" altLang="en-US" sz="4000" dirty="0"/>
              <a:t>引注資料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BA3872-3C5D-4111-BCFB-F50AFCA48E16}"/>
              </a:ext>
            </a:extLst>
          </p:cNvPr>
          <p:cNvSpPr txBox="1"/>
          <p:nvPr/>
        </p:nvSpPr>
        <p:spPr>
          <a:xfrm>
            <a:off x="508000" y="2311043"/>
            <a:ext cx="60071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JS </a:t>
            </a:r>
            <a:r>
              <a:rPr lang="zh-TW" altLang="en-US" dirty="0"/>
              <a:t>學資料結構與演算法 </a:t>
            </a:r>
            <a:r>
              <a:rPr lang="en-US" altLang="zh-TW" dirty="0"/>
              <a:t>(</a:t>
            </a:r>
            <a:r>
              <a:rPr lang="zh-TW" altLang="en-US" dirty="0"/>
              <a:t>排序篇</a:t>
            </a:r>
            <a:r>
              <a:rPr lang="en-US" altLang="zh-TW" dirty="0"/>
              <a:t>) — </a:t>
            </a:r>
            <a:r>
              <a:rPr lang="zh-TW" altLang="en-US" dirty="0"/>
              <a:t>氣泡排序法 </a:t>
            </a:r>
            <a:r>
              <a:rPr lang="en-US" altLang="zh-TW" dirty="0"/>
              <a:t>Bubble Sort</a:t>
            </a:r>
          </a:p>
          <a:p>
            <a:r>
              <a:rPr lang="en-US" altLang="zh-TW" dirty="0"/>
              <a:t>https://oldmo860617.medium.com/js-%E5%AD%B8%E8%B3%87%E6%96%99%E7%B5%90%E6%A7%8B%E8%88%87%E6%BC%94%E7%AE%97%E6%B3%95-3-%E6%B0%A3%E6%B3%A1%E6%8E%92%E5%BA%8F%E6%B3%95-bubble-sort-88a11e0c58fb</a:t>
            </a:r>
          </a:p>
          <a:p>
            <a:endParaRPr lang="en-US" altLang="zh-TW" dirty="0"/>
          </a:p>
          <a:p>
            <a:r>
              <a:rPr lang="en-US" altLang="zh-TW" dirty="0"/>
              <a:t>selection sort</a:t>
            </a:r>
          </a:p>
          <a:p>
            <a:r>
              <a:rPr lang="en-US" altLang="zh-TW" dirty="0"/>
              <a:t>https://peterlxb.gitbooks.io/cs50-notes/content/selection-sortxuan-ze-pai-xu.html</a:t>
            </a:r>
          </a:p>
          <a:p>
            <a:endParaRPr lang="en-US" altLang="zh-TW" dirty="0"/>
          </a:p>
          <a:p>
            <a:r>
              <a:rPr lang="en-US" altLang="zh-TW" dirty="0"/>
              <a:t>Recursive Insertion Sort</a:t>
            </a:r>
          </a:p>
          <a:p>
            <a:r>
              <a:rPr lang="en-US" altLang="zh-TW" dirty="0"/>
              <a:t>https://www.geeksforgeeks.org/recursive-insertion-sort/</a:t>
            </a:r>
          </a:p>
          <a:p>
            <a:endParaRPr lang="en-US" altLang="zh-TW" dirty="0"/>
          </a:p>
          <a:p>
            <a:r>
              <a:rPr lang="zh-TW" altLang="en-US" dirty="0"/>
              <a:t>維基百科</a:t>
            </a:r>
          </a:p>
          <a:p>
            <a:r>
              <a:rPr lang="en-US" altLang="zh-TW" dirty="0"/>
              <a:t>https://zh.wikipedia.org/wiki/%E6%8E%92%E5%BA%8F%E7%AE%97%E6%B3%95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D6B3959-A8D2-4044-B554-20F9D6674244}"/>
              </a:ext>
            </a:extLst>
          </p:cNvPr>
          <p:cNvCxnSpPr>
            <a:cxnSpLocks/>
          </p:cNvCxnSpPr>
          <p:nvPr/>
        </p:nvCxnSpPr>
        <p:spPr>
          <a:xfrm>
            <a:off x="635000" y="1625600"/>
            <a:ext cx="5600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5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36E6F63-1E61-406E-91ED-4CB468D4753E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7.Github</a:t>
            </a:r>
            <a:r>
              <a:rPr lang="zh-TW" altLang="en-US" sz="4000" dirty="0"/>
              <a:t>連結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CB1BA54-7B87-49AD-AF14-DBFFF9489F37}"/>
              </a:ext>
            </a:extLst>
          </p:cNvPr>
          <p:cNvCxnSpPr>
            <a:cxnSpLocks/>
          </p:cNvCxnSpPr>
          <p:nvPr/>
        </p:nvCxnSpPr>
        <p:spPr>
          <a:xfrm>
            <a:off x="635000" y="1625600"/>
            <a:ext cx="5600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36F35FE0-FF06-46D6-BCE3-3391A7D66FF1}"/>
              </a:ext>
            </a:extLst>
          </p:cNvPr>
          <p:cNvSpPr txBox="1"/>
          <p:nvPr/>
        </p:nvSpPr>
        <p:spPr>
          <a:xfrm>
            <a:off x="292100" y="2255451"/>
            <a:ext cx="6756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https://github.com/jacksonloa/409410065</a:t>
            </a:r>
          </a:p>
        </p:txBody>
      </p:sp>
    </p:spTree>
    <p:extLst>
      <p:ext uri="{BB962C8B-B14F-4D97-AF65-F5344CB8AC3E}">
        <p14:creationId xmlns:p14="http://schemas.microsoft.com/office/powerpoint/2010/main" val="125594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86D0CA0-3D0E-402F-9F3A-D4D16725C4B7}"/>
              </a:ext>
            </a:extLst>
          </p:cNvPr>
          <p:cNvSpPr txBox="1"/>
          <p:nvPr/>
        </p:nvSpPr>
        <p:spPr>
          <a:xfrm>
            <a:off x="596900" y="1181100"/>
            <a:ext cx="241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/>
              <a:t>目錄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30317AA-81BC-46B6-ADF1-4F569843031D}"/>
              </a:ext>
            </a:extLst>
          </p:cNvPr>
          <p:cNvSpPr txBox="1"/>
          <p:nvPr/>
        </p:nvSpPr>
        <p:spPr>
          <a:xfrm>
            <a:off x="596900" y="3200400"/>
            <a:ext cx="68707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TW" sz="4000" dirty="0"/>
              <a:t>1.</a:t>
            </a:r>
            <a:r>
              <a:rPr lang="zh-TW" altLang="en-US" sz="4000" dirty="0"/>
              <a:t>系統環境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2.</a:t>
            </a:r>
            <a:r>
              <a:rPr lang="zh-TW" altLang="en-US" sz="4000" dirty="0"/>
              <a:t>資料生成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3.</a:t>
            </a:r>
            <a:r>
              <a:rPr lang="zh-TW" altLang="en-US" sz="4000" dirty="0"/>
              <a:t>三種排序介紹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4.</a:t>
            </a:r>
            <a:r>
              <a:rPr lang="zh-TW" altLang="en-US" sz="4000" dirty="0"/>
              <a:t>測試時間</a:t>
            </a:r>
            <a:r>
              <a:rPr lang="en-US" altLang="zh-TW" sz="4000" dirty="0"/>
              <a:t>/</a:t>
            </a:r>
            <a:r>
              <a:rPr lang="zh-TW" altLang="en-US" sz="4000" dirty="0"/>
              <a:t>複雜度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5.</a:t>
            </a:r>
            <a:r>
              <a:rPr lang="zh-TW" altLang="en-US" sz="4000" dirty="0"/>
              <a:t>總結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6.</a:t>
            </a:r>
            <a:r>
              <a:rPr lang="zh-TW" altLang="en-US" sz="4000" dirty="0"/>
              <a:t>參考資料</a:t>
            </a:r>
            <a:endParaRPr lang="en-US" altLang="zh-TW" sz="4000" dirty="0"/>
          </a:p>
          <a:p>
            <a:pPr>
              <a:spcBef>
                <a:spcPts val="1800"/>
              </a:spcBef>
            </a:pPr>
            <a:r>
              <a:rPr lang="en-US" altLang="zh-TW" sz="4000" dirty="0"/>
              <a:t>7.Github</a:t>
            </a:r>
            <a:r>
              <a:rPr lang="zh-TW" altLang="en-US" sz="4000" dirty="0"/>
              <a:t>連結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F6A54793-A0B0-466D-85FC-3F9653A5B85E}"/>
              </a:ext>
            </a:extLst>
          </p:cNvPr>
          <p:cNvCxnSpPr/>
          <p:nvPr/>
        </p:nvCxnSpPr>
        <p:spPr>
          <a:xfrm>
            <a:off x="571500" y="2565400"/>
            <a:ext cx="5753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50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1D2BA8E-C388-4CF1-B2E9-27AA506CF77A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1.</a:t>
            </a:r>
            <a:r>
              <a:rPr lang="zh-TW" altLang="en-US" sz="4000" dirty="0"/>
              <a:t>系統環境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50B41CF-EC01-4C13-A131-C47AB1DAAE29}"/>
              </a:ext>
            </a:extLst>
          </p:cNvPr>
          <p:cNvSpPr txBox="1"/>
          <p:nvPr/>
        </p:nvSpPr>
        <p:spPr>
          <a:xfrm>
            <a:off x="546100" y="1968500"/>
            <a:ext cx="7569200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TW" altLang="en-US" sz="2400" b="1" dirty="0"/>
              <a:t>作業系統：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en-US" altLang="zh-TW" sz="2000" dirty="0"/>
              <a:t>Window 10 ( 20H2 )</a:t>
            </a:r>
          </a:p>
          <a:p>
            <a:pPr>
              <a:spcBef>
                <a:spcPts val="1800"/>
              </a:spcBef>
            </a:pPr>
            <a:r>
              <a:rPr lang="zh-TW" altLang="en-US" sz="2400" b="1" dirty="0"/>
              <a:t>編譯器：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en-US" altLang="zh-TW" sz="2000" dirty="0" err="1"/>
              <a:t>gcc</a:t>
            </a:r>
            <a:r>
              <a:rPr lang="en-US" altLang="zh-TW" sz="2000" dirty="0"/>
              <a:t> (</a:t>
            </a:r>
            <a:r>
              <a:rPr lang="zh-TW" altLang="en-US" sz="2000" dirty="0"/>
              <a:t>version : MinGW-W64-builds-4.3.5 </a:t>
            </a:r>
            <a:r>
              <a:rPr lang="en-US" altLang="zh-TW" sz="2000" dirty="0"/>
              <a:t>)</a:t>
            </a:r>
            <a:endParaRPr lang="zh-TW" altLang="en-US" sz="2000" dirty="0"/>
          </a:p>
          <a:p>
            <a:pPr>
              <a:spcBef>
                <a:spcPts val="1800"/>
              </a:spcBef>
            </a:pPr>
            <a:r>
              <a:rPr lang="zh-TW" altLang="en-US" sz="2400" b="1" dirty="0"/>
              <a:t>程式語言：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en-US" altLang="zh-TW" sz="2000" dirty="0"/>
              <a:t>C</a:t>
            </a:r>
          </a:p>
          <a:p>
            <a:pPr>
              <a:spcBef>
                <a:spcPts val="1800"/>
              </a:spcBef>
            </a:pPr>
            <a:r>
              <a:rPr lang="zh-TW" altLang="en-US" sz="2400" b="1" dirty="0"/>
              <a:t>處理器：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pt-BR" altLang="zh-TW" sz="2000" dirty="0"/>
              <a:t>Intel(R) Core(TM) i5-1035G1 CPU @ 1.00GHz   1.19 GHz</a:t>
            </a:r>
          </a:p>
          <a:p>
            <a:pPr>
              <a:spcBef>
                <a:spcPts val="1800"/>
              </a:spcBef>
            </a:pPr>
            <a:r>
              <a:rPr lang="zh-TW" altLang="en-US" sz="2400" b="1" dirty="0"/>
              <a:t>記憶體：</a:t>
            </a:r>
            <a:endParaRPr lang="en-US" altLang="zh-TW" sz="2400" b="1" dirty="0"/>
          </a:p>
          <a:p>
            <a:pPr>
              <a:spcBef>
                <a:spcPts val="1800"/>
              </a:spcBef>
            </a:pPr>
            <a:r>
              <a:rPr lang="en-US" altLang="zh-TW" sz="2000" dirty="0"/>
              <a:t>12.0 GB</a:t>
            </a:r>
          </a:p>
        </p:txBody>
      </p:sp>
    </p:spTree>
    <p:extLst>
      <p:ext uri="{BB962C8B-B14F-4D97-AF65-F5344CB8AC3E}">
        <p14:creationId xmlns:p14="http://schemas.microsoft.com/office/powerpoint/2010/main" val="340776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D2E176C-CDA1-4D57-9CB3-399D8F4D952A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2.</a:t>
            </a:r>
            <a:r>
              <a:rPr lang="zh-TW" altLang="en-US" sz="4000" dirty="0"/>
              <a:t>資料生成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DC8379-BE49-4296-B24F-35D7781CB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79" y="1508502"/>
            <a:ext cx="3670301" cy="2168975"/>
          </a:xfrm>
          <a:prstGeom prst="rect">
            <a:avLst/>
          </a:prstGeom>
        </p:spPr>
      </p:pic>
      <p:sp>
        <p:nvSpPr>
          <p:cNvPr id="6" name="等腰三角形 5">
            <a:extLst>
              <a:ext uri="{FF2B5EF4-FFF2-40B4-BE49-F238E27FC236}">
                <a16:creationId xmlns:a16="http://schemas.microsoft.com/office/drawing/2014/main" id="{4701FB40-12CF-4520-A420-EEB98D2727A3}"/>
              </a:ext>
            </a:extLst>
          </p:cNvPr>
          <p:cNvSpPr/>
          <p:nvPr/>
        </p:nvSpPr>
        <p:spPr>
          <a:xfrm>
            <a:off x="1574800" y="3835400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E453DF-9008-42A0-B126-B82A47F18E18}"/>
              </a:ext>
            </a:extLst>
          </p:cNvPr>
          <p:cNvSpPr txBox="1"/>
          <p:nvPr/>
        </p:nvSpPr>
        <p:spPr>
          <a:xfrm>
            <a:off x="3771900" y="40259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763C25E-0E5B-4D3A-BBF2-D71A2B013613}"/>
              </a:ext>
            </a:extLst>
          </p:cNvPr>
          <p:cNvSpPr txBox="1"/>
          <p:nvPr/>
        </p:nvSpPr>
        <p:spPr>
          <a:xfrm>
            <a:off x="1836420" y="3745984"/>
            <a:ext cx="406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將亂數值取十隨機取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10000</a:t>
            </a:r>
            <a:r>
              <a:rPr lang="zh-TW" altLang="en-US" dirty="0"/>
              <a:t>之間的的數字共</a:t>
            </a:r>
            <a:r>
              <a:rPr lang="en-US" altLang="zh-TW" dirty="0"/>
              <a:t>10000</a:t>
            </a:r>
            <a:r>
              <a:rPr lang="zh-TW" altLang="en-US" dirty="0"/>
              <a:t>筆，並存入</a:t>
            </a:r>
            <a:r>
              <a:rPr lang="en-US" altLang="zh-TW" dirty="0"/>
              <a:t>file</a:t>
            </a:r>
            <a:r>
              <a:rPr lang="zh-TW" altLang="en-US" dirty="0"/>
              <a:t>中再讀出</a:t>
            </a:r>
            <a:endParaRPr lang="en-US" altLang="zh-TW" dirty="0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726334D5-F20C-4BC6-9CFA-489099EAFD78}"/>
              </a:ext>
            </a:extLst>
          </p:cNvPr>
          <p:cNvSpPr/>
          <p:nvPr/>
        </p:nvSpPr>
        <p:spPr>
          <a:xfrm>
            <a:off x="1574800" y="8468746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CBE313C-CE55-4A3E-8B8D-D08389C21278}"/>
              </a:ext>
            </a:extLst>
          </p:cNvPr>
          <p:cNvSpPr txBox="1"/>
          <p:nvPr/>
        </p:nvSpPr>
        <p:spPr>
          <a:xfrm>
            <a:off x="1844674" y="8383885"/>
            <a:ext cx="40690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將亂數值取十隨機取</a:t>
            </a:r>
            <a:r>
              <a:rPr lang="en-US" altLang="zh-TW" dirty="0"/>
              <a:t>a</a:t>
            </a:r>
            <a:r>
              <a:rPr lang="zh-TW" altLang="en-US" dirty="0"/>
              <a:t>到</a:t>
            </a:r>
            <a:r>
              <a:rPr lang="en-US" altLang="zh-TW" dirty="0"/>
              <a:t>z</a:t>
            </a:r>
            <a:r>
              <a:rPr lang="zh-TW" altLang="en-US" dirty="0"/>
              <a:t>之間的的字母</a:t>
            </a:r>
            <a:r>
              <a:rPr lang="en-US" altLang="zh-TW" dirty="0"/>
              <a:t>100</a:t>
            </a:r>
            <a:r>
              <a:rPr lang="zh-TW" altLang="en-US" dirty="0"/>
              <a:t>個共</a:t>
            </a:r>
            <a:r>
              <a:rPr lang="en-US" altLang="zh-TW" dirty="0"/>
              <a:t>100000</a:t>
            </a:r>
            <a:r>
              <a:rPr lang="zh-TW" altLang="en-US" dirty="0"/>
              <a:t>筆，並存入</a:t>
            </a:r>
            <a:r>
              <a:rPr lang="en-US" altLang="zh-TW" dirty="0"/>
              <a:t>file</a:t>
            </a:r>
            <a:r>
              <a:rPr lang="zh-TW" altLang="en-US" dirty="0"/>
              <a:t>中再讀出</a:t>
            </a:r>
            <a:endParaRPr lang="en-US" altLang="zh-TW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B55EF4C-F889-471E-A93C-5B634CA47747}"/>
              </a:ext>
            </a:extLst>
          </p:cNvPr>
          <p:cNvCxnSpPr>
            <a:cxnSpLocks/>
          </p:cNvCxnSpPr>
          <p:nvPr/>
        </p:nvCxnSpPr>
        <p:spPr>
          <a:xfrm>
            <a:off x="3251200" y="939800"/>
            <a:ext cx="299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6F4A493C-8AF3-4E5A-951A-C0F58B7E5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946" y="4735672"/>
            <a:ext cx="2974310" cy="31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6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A014944-6903-450E-B838-EDDCEF419A28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</a:t>
            </a:r>
            <a:r>
              <a:rPr lang="zh-TW" altLang="en-US" sz="4000" dirty="0"/>
              <a:t>三種排序介紹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F9E8DC-B106-4B7C-BFFC-770F5EA2C3BD}"/>
              </a:ext>
            </a:extLst>
          </p:cNvPr>
          <p:cNvSpPr txBox="1"/>
          <p:nvPr/>
        </p:nvSpPr>
        <p:spPr>
          <a:xfrm>
            <a:off x="508000" y="1778000"/>
            <a:ext cx="279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(1)</a:t>
            </a:r>
            <a:r>
              <a:rPr lang="zh-TW" altLang="en-US" sz="2400" dirty="0"/>
              <a:t> </a:t>
            </a:r>
            <a:r>
              <a:rPr lang="en-US" altLang="zh-TW" sz="2400" dirty="0"/>
              <a:t>Bubble Sort</a:t>
            </a:r>
            <a:endParaRPr lang="zh-TW" alt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264146-6392-4B35-A069-F3352F934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838237"/>
            <a:ext cx="2520000" cy="348953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8EA8E68-A641-4056-9FAE-E1B68ED8AEA3}"/>
              </a:ext>
            </a:extLst>
          </p:cNvPr>
          <p:cNvSpPr txBox="1"/>
          <p:nvPr/>
        </p:nvSpPr>
        <p:spPr>
          <a:xfrm>
            <a:off x="698500" y="6514278"/>
            <a:ext cx="279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透過前後逐一比較大小，較小者往前換。</a:t>
            </a:r>
            <a:endParaRPr lang="en-US" altLang="zh-TW" dirty="0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2A558B78-8044-406A-AD71-12C9A4C6489D}"/>
              </a:ext>
            </a:extLst>
          </p:cNvPr>
          <p:cNvSpPr/>
          <p:nvPr/>
        </p:nvSpPr>
        <p:spPr>
          <a:xfrm>
            <a:off x="406400" y="66073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71F6911-2088-4CE2-A3CE-0EAE51930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653" y="5651500"/>
            <a:ext cx="3265842" cy="25633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DA894788-BFB5-4029-80A0-060B4254C6FC}"/>
              </a:ext>
            </a:extLst>
          </p:cNvPr>
          <p:cNvSpPr/>
          <p:nvPr/>
        </p:nvSpPr>
        <p:spPr>
          <a:xfrm>
            <a:off x="3251200" y="85123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F729614-0405-42C3-994D-65A171463611}"/>
              </a:ext>
            </a:extLst>
          </p:cNvPr>
          <p:cNvSpPr txBox="1"/>
          <p:nvPr/>
        </p:nvSpPr>
        <p:spPr>
          <a:xfrm>
            <a:off x="3536290" y="8430471"/>
            <a:ext cx="278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上下圖分別為數字的排序與字串的排序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79649A1-8D71-457D-B5BF-7695084DEF02}"/>
              </a:ext>
            </a:extLst>
          </p:cNvPr>
          <p:cNvCxnSpPr>
            <a:cxnSpLocks/>
          </p:cNvCxnSpPr>
          <p:nvPr/>
        </p:nvCxnSpPr>
        <p:spPr>
          <a:xfrm>
            <a:off x="2959100" y="2019300"/>
            <a:ext cx="299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3CAFF48A-DBA2-4C53-9D00-80951F27B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2843992"/>
            <a:ext cx="2997200" cy="26160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298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0DFD144-F0AB-46CE-BBB9-43D691A317C7}"/>
              </a:ext>
            </a:extLst>
          </p:cNvPr>
          <p:cNvSpPr txBox="1"/>
          <p:nvPr/>
        </p:nvSpPr>
        <p:spPr>
          <a:xfrm>
            <a:off x="508000" y="596900"/>
            <a:ext cx="279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(2)</a:t>
            </a:r>
            <a:r>
              <a:rPr lang="zh-TW" altLang="en-US" sz="2400" dirty="0"/>
              <a:t> </a:t>
            </a:r>
            <a:r>
              <a:rPr lang="en-US" altLang="zh-TW" sz="2400" dirty="0"/>
              <a:t>Selection Sort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FA69C8-7612-4E9F-ACDB-2CFCD4077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611960"/>
            <a:ext cx="2520000" cy="4172143"/>
          </a:xfrm>
          <a:prstGeom prst="rect">
            <a:avLst/>
          </a:prstGeom>
        </p:spPr>
      </p:pic>
      <p:sp>
        <p:nvSpPr>
          <p:cNvPr id="6" name="等腰三角形 5">
            <a:extLst>
              <a:ext uri="{FF2B5EF4-FFF2-40B4-BE49-F238E27FC236}">
                <a16:creationId xmlns:a16="http://schemas.microsoft.com/office/drawing/2014/main" id="{2F95BB91-ED39-47F1-BEEB-E9BF32C3B064}"/>
              </a:ext>
            </a:extLst>
          </p:cNvPr>
          <p:cNvSpPr/>
          <p:nvPr/>
        </p:nvSpPr>
        <p:spPr>
          <a:xfrm>
            <a:off x="368300" y="60485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5DA00A-3319-4FD2-B475-4BD9BE7F7F8B}"/>
              </a:ext>
            </a:extLst>
          </p:cNvPr>
          <p:cNvSpPr txBox="1"/>
          <p:nvPr/>
        </p:nvSpPr>
        <p:spPr>
          <a:xfrm>
            <a:off x="663575" y="5958185"/>
            <a:ext cx="26384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按順序選擇為最小值，再與後方所有數字做比較，較小者往前換。</a:t>
            </a: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AE9ED8D-DC90-4BE6-99BA-4B446152C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04" y="1611960"/>
            <a:ext cx="2681696" cy="30379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D324175-7852-4CBE-9E16-900B508A1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990" y="5156200"/>
            <a:ext cx="3032923" cy="28592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7FD688AC-157C-4521-BB86-F95709A07F57}"/>
              </a:ext>
            </a:extLst>
          </p:cNvPr>
          <p:cNvSpPr/>
          <p:nvPr/>
        </p:nvSpPr>
        <p:spPr>
          <a:xfrm>
            <a:off x="3251200" y="82964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71CDC0D-EEBE-410F-95A2-5D7DBD223D44}"/>
              </a:ext>
            </a:extLst>
          </p:cNvPr>
          <p:cNvSpPr txBox="1"/>
          <p:nvPr/>
        </p:nvSpPr>
        <p:spPr>
          <a:xfrm>
            <a:off x="3536290" y="8214571"/>
            <a:ext cx="278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上下圖分別為數字的排序與字串的排序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0ED424A-25F3-40F5-8526-EE95A1DFDEC6}"/>
              </a:ext>
            </a:extLst>
          </p:cNvPr>
          <p:cNvCxnSpPr>
            <a:cxnSpLocks/>
          </p:cNvCxnSpPr>
          <p:nvPr/>
        </p:nvCxnSpPr>
        <p:spPr>
          <a:xfrm>
            <a:off x="3251200" y="838200"/>
            <a:ext cx="299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37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C1268B8-1DEE-4C2C-9FFE-1A5FB5CAE4FB}"/>
              </a:ext>
            </a:extLst>
          </p:cNvPr>
          <p:cNvSpPr txBox="1"/>
          <p:nvPr/>
        </p:nvSpPr>
        <p:spPr>
          <a:xfrm>
            <a:off x="508000" y="596900"/>
            <a:ext cx="279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(3)</a:t>
            </a:r>
            <a:r>
              <a:rPr lang="zh-TW" altLang="en-US" sz="2400" dirty="0"/>
              <a:t> </a:t>
            </a:r>
            <a:r>
              <a:rPr lang="en-US" altLang="zh-TW" sz="2400" dirty="0"/>
              <a:t>Insertion Sort</a:t>
            </a:r>
            <a:endParaRPr lang="zh-TW" altLang="en-US" sz="2400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D2D6A59B-A872-4794-A0B9-C94CB06CE64E}"/>
              </a:ext>
            </a:extLst>
          </p:cNvPr>
          <p:cNvCxnSpPr>
            <a:cxnSpLocks/>
          </p:cNvCxnSpPr>
          <p:nvPr/>
        </p:nvCxnSpPr>
        <p:spPr>
          <a:xfrm>
            <a:off x="3238500" y="838200"/>
            <a:ext cx="299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133A509C-68AF-485F-BF9B-1E9563436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541165"/>
            <a:ext cx="2725101" cy="411537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3887754-6483-4DB8-941A-10ACAA9D5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864" y="1638302"/>
            <a:ext cx="2784136" cy="26878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C396AFB-37A8-4F6F-A6F6-69B92F004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949" y="4851732"/>
            <a:ext cx="3449966" cy="26657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2416ABCF-7230-4FF5-9C32-5F0D1031C820}"/>
              </a:ext>
            </a:extLst>
          </p:cNvPr>
          <p:cNvSpPr/>
          <p:nvPr/>
        </p:nvSpPr>
        <p:spPr>
          <a:xfrm>
            <a:off x="368300" y="58834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8D00211-7604-4B5E-A3F5-F5EED4C7DD61}"/>
              </a:ext>
            </a:extLst>
          </p:cNvPr>
          <p:cNvSpPr txBox="1"/>
          <p:nvPr/>
        </p:nvSpPr>
        <p:spPr>
          <a:xfrm>
            <a:off x="647548" y="5796609"/>
            <a:ext cx="23242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按順序選擇從第二項為最小值，再與前方所有以排序數字做比較，並依大小插入。</a:t>
            </a:r>
            <a:endParaRPr lang="en-US" altLang="zh-TW" dirty="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69B2D0A4-E436-4536-A705-7EC5384057C9}"/>
              </a:ext>
            </a:extLst>
          </p:cNvPr>
          <p:cNvSpPr/>
          <p:nvPr/>
        </p:nvSpPr>
        <p:spPr>
          <a:xfrm>
            <a:off x="3060700" y="7991637"/>
            <a:ext cx="203200" cy="1905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CA6995A-6F25-42D9-8C8E-E79BD1E288E8}"/>
              </a:ext>
            </a:extLst>
          </p:cNvPr>
          <p:cNvSpPr txBox="1"/>
          <p:nvPr/>
        </p:nvSpPr>
        <p:spPr>
          <a:xfrm>
            <a:off x="3345790" y="7909771"/>
            <a:ext cx="278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上下圖分別為數字的排序與字串的排序</a:t>
            </a:r>
          </a:p>
        </p:txBody>
      </p:sp>
    </p:spTree>
    <p:extLst>
      <p:ext uri="{BB962C8B-B14F-4D97-AF65-F5344CB8AC3E}">
        <p14:creationId xmlns:p14="http://schemas.microsoft.com/office/powerpoint/2010/main" val="105608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A875D7-C777-4075-9330-8407932159BE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4.</a:t>
            </a:r>
            <a:r>
              <a:rPr lang="zh-TW" altLang="en-US" sz="4000" dirty="0"/>
              <a:t>測試時間</a:t>
            </a:r>
            <a:r>
              <a:rPr lang="en-US" altLang="zh-TW" sz="4000" dirty="0"/>
              <a:t>/</a:t>
            </a:r>
            <a:r>
              <a:rPr lang="zh-TW" altLang="en-US" sz="4000" dirty="0"/>
              <a:t>複雜度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1C45FC5-4620-4DA7-B2DA-CCE723FB48C5}"/>
              </a:ext>
            </a:extLst>
          </p:cNvPr>
          <p:cNvSpPr txBox="1"/>
          <p:nvPr/>
        </p:nvSpPr>
        <p:spPr>
          <a:xfrm>
            <a:off x="495300" y="1993900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(1)</a:t>
            </a:r>
            <a:r>
              <a:rPr lang="zh-TW" altLang="en-US" sz="2400" dirty="0"/>
              <a:t> </a:t>
            </a:r>
            <a:r>
              <a:rPr lang="en-US" altLang="zh-TW" sz="2400" dirty="0"/>
              <a:t>Bubble Sort	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4974C9F-B789-4242-A870-1687EFE51C38}"/>
              </a:ext>
            </a:extLst>
          </p:cNvPr>
          <p:cNvSpPr txBox="1"/>
          <p:nvPr/>
        </p:nvSpPr>
        <p:spPr>
          <a:xfrm>
            <a:off x="876300" y="2644458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數字排序時間：</a:t>
            </a:r>
            <a:r>
              <a:rPr lang="en-US" altLang="zh-TW" dirty="0"/>
              <a:t>6308</a:t>
            </a:r>
            <a:r>
              <a:rPr lang="zh-TW" altLang="en-US" dirty="0"/>
              <a:t> </a:t>
            </a:r>
            <a:r>
              <a:rPr lang="en-US" altLang="zh-TW" dirty="0"/>
              <a:t>sec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C3340C-4E27-4061-9D78-78BADC87623B}"/>
              </a:ext>
            </a:extLst>
          </p:cNvPr>
          <p:cNvSpPr txBox="1"/>
          <p:nvPr/>
        </p:nvSpPr>
        <p:spPr>
          <a:xfrm>
            <a:off x="876300" y="3018017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字串排序時間：</a:t>
            </a:r>
            <a:r>
              <a:rPr lang="en-US" altLang="zh-TW" dirty="0"/>
              <a:t>16368 sec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9EB21CB-C12E-448F-B829-0EA662BFE5D2}"/>
              </a:ext>
            </a:extLst>
          </p:cNvPr>
          <p:cNvSpPr txBox="1"/>
          <p:nvPr/>
        </p:nvSpPr>
        <p:spPr>
          <a:xfrm>
            <a:off x="495300" y="3732312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(2)</a:t>
            </a:r>
            <a:r>
              <a:rPr lang="zh-TW" altLang="en-US" sz="2400" dirty="0"/>
              <a:t> </a:t>
            </a:r>
            <a:r>
              <a:rPr lang="en-US" altLang="zh-TW" sz="2400" dirty="0"/>
              <a:t>Selection Sort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6E6B10-25B6-4024-A863-F80D0279A62E}"/>
              </a:ext>
            </a:extLst>
          </p:cNvPr>
          <p:cNvSpPr txBox="1"/>
          <p:nvPr/>
        </p:nvSpPr>
        <p:spPr>
          <a:xfrm>
            <a:off x="876300" y="442464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數字排序時間：</a:t>
            </a:r>
            <a:r>
              <a:rPr lang="en-US" altLang="zh-TW" dirty="0"/>
              <a:t>1211 sec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7375166-B557-4112-835D-D1B4DF70DE2D}"/>
              </a:ext>
            </a:extLst>
          </p:cNvPr>
          <p:cNvSpPr txBox="1"/>
          <p:nvPr/>
        </p:nvSpPr>
        <p:spPr>
          <a:xfrm>
            <a:off x="876300" y="4798199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字串排序時間：</a:t>
            </a:r>
            <a:r>
              <a:rPr lang="en-US" altLang="zh-TW" dirty="0"/>
              <a:t>4253 sec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100D36A-D6F7-4CD4-A32E-E4C585EDDB8C}"/>
              </a:ext>
            </a:extLst>
          </p:cNvPr>
          <p:cNvSpPr txBox="1"/>
          <p:nvPr/>
        </p:nvSpPr>
        <p:spPr>
          <a:xfrm>
            <a:off x="495300" y="5470724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(3)</a:t>
            </a:r>
            <a:r>
              <a:rPr lang="zh-TW" altLang="en-US" sz="2400" dirty="0"/>
              <a:t> </a:t>
            </a:r>
            <a:r>
              <a:rPr lang="en-US" altLang="zh-TW" sz="2400" dirty="0"/>
              <a:t>Insertion Sort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B01FF6A-E584-4A65-9191-25913C56A68E}"/>
              </a:ext>
            </a:extLst>
          </p:cNvPr>
          <p:cNvSpPr txBox="1"/>
          <p:nvPr/>
        </p:nvSpPr>
        <p:spPr>
          <a:xfrm>
            <a:off x="876300" y="6163052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數字排序時間：</a:t>
            </a:r>
            <a:r>
              <a:rPr lang="en-US" altLang="zh-TW" dirty="0"/>
              <a:t>702</a:t>
            </a:r>
            <a:r>
              <a:rPr lang="zh-TW" altLang="en-US" dirty="0"/>
              <a:t> </a:t>
            </a:r>
            <a:r>
              <a:rPr lang="en-US" altLang="zh-TW" dirty="0"/>
              <a:t>sec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AE9DAF5-C8F0-4BF9-8B72-4C199B2C7D1A}"/>
              </a:ext>
            </a:extLst>
          </p:cNvPr>
          <p:cNvSpPr txBox="1"/>
          <p:nvPr/>
        </p:nvSpPr>
        <p:spPr>
          <a:xfrm>
            <a:off x="876300" y="6536611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字串排序時間：</a:t>
            </a:r>
            <a:r>
              <a:rPr lang="en-US" altLang="zh-TW" dirty="0"/>
              <a:t>3048 sec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965863B-89F9-47EA-9EB1-5B7386EC53CE}"/>
              </a:ext>
            </a:extLst>
          </p:cNvPr>
          <p:cNvSpPr txBox="1"/>
          <p:nvPr/>
        </p:nvSpPr>
        <p:spPr>
          <a:xfrm>
            <a:off x="546100" y="7310736"/>
            <a:ext cx="435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排序的時間結果：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BCE5CC0-D50F-4DCF-BDA3-AA7C2E650914}"/>
              </a:ext>
            </a:extLst>
          </p:cNvPr>
          <p:cNvSpPr txBox="1"/>
          <p:nvPr/>
        </p:nvSpPr>
        <p:spPr>
          <a:xfrm>
            <a:off x="546100" y="8037731"/>
            <a:ext cx="684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400" dirty="0"/>
              <a:t>Insertion Sort	</a:t>
            </a:r>
          </a:p>
          <a:p>
            <a:pPr marL="457200" indent="-457200">
              <a:buAutoNum type="arabicPeriod"/>
            </a:pPr>
            <a:r>
              <a:rPr lang="en-US" altLang="zh-TW" sz="2400" dirty="0"/>
              <a:t>Selection Sort	</a:t>
            </a:r>
          </a:p>
          <a:p>
            <a:pPr marL="457200" indent="-457200">
              <a:buAutoNum type="arabicPeriod"/>
            </a:pPr>
            <a:r>
              <a:rPr lang="en-US" altLang="zh-TW" sz="2400" dirty="0"/>
              <a:t>bubble Sort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70844E1-360A-44EF-ADD7-8D5A3E7A9F4B}"/>
              </a:ext>
            </a:extLst>
          </p:cNvPr>
          <p:cNvSpPr txBox="1"/>
          <p:nvPr/>
        </p:nvSpPr>
        <p:spPr>
          <a:xfrm>
            <a:off x="4273550" y="2040236"/>
            <a:ext cx="3860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Best Condition: O(n)</a:t>
            </a:r>
          </a:p>
          <a:p>
            <a:r>
              <a:rPr lang="en-US" altLang="zh-TW" dirty="0"/>
              <a:t>Bad Condition: </a:t>
            </a:r>
            <a:r>
              <a:rPr lang="el-GR" altLang="zh-TW" dirty="0"/>
              <a:t>Ο(</a:t>
            </a:r>
            <a:r>
              <a:rPr lang="en-US" altLang="zh-TW" dirty="0"/>
              <a:t>n2)</a:t>
            </a:r>
          </a:p>
          <a:p>
            <a:r>
              <a:rPr lang="en-US" altLang="zh-TW" dirty="0"/>
              <a:t>Space Complexity: O(n)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06E052D-843C-413A-9CFC-134529678620}"/>
              </a:ext>
            </a:extLst>
          </p:cNvPr>
          <p:cNvSpPr txBox="1"/>
          <p:nvPr/>
        </p:nvSpPr>
        <p:spPr>
          <a:xfrm>
            <a:off x="4273550" y="3741918"/>
            <a:ext cx="3860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Best Condition: </a:t>
            </a:r>
            <a:r>
              <a:rPr lang="el-GR" altLang="zh-TW" dirty="0"/>
              <a:t>Ο(</a:t>
            </a:r>
            <a:r>
              <a:rPr lang="en-US" altLang="zh-TW" dirty="0"/>
              <a:t>n2)</a:t>
            </a:r>
            <a:endParaRPr lang="en-US" altLang="zh-TW" sz="1800" dirty="0"/>
          </a:p>
          <a:p>
            <a:r>
              <a:rPr lang="en-US" altLang="zh-TW" dirty="0"/>
              <a:t>Bad Condition: </a:t>
            </a:r>
            <a:r>
              <a:rPr lang="el-GR" altLang="zh-TW" dirty="0"/>
              <a:t>Ο(</a:t>
            </a:r>
            <a:r>
              <a:rPr lang="en-US" altLang="zh-TW" dirty="0"/>
              <a:t>n2)</a:t>
            </a:r>
          </a:p>
          <a:p>
            <a:r>
              <a:rPr lang="en-US" altLang="zh-TW" dirty="0"/>
              <a:t>Space Complexity: O(n)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5E08BBB-F612-498B-AF54-E4BCFBDC532C}"/>
              </a:ext>
            </a:extLst>
          </p:cNvPr>
          <p:cNvSpPr txBox="1"/>
          <p:nvPr/>
        </p:nvSpPr>
        <p:spPr>
          <a:xfrm>
            <a:off x="4273550" y="5520948"/>
            <a:ext cx="3860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Best Condition: O(n)</a:t>
            </a:r>
          </a:p>
          <a:p>
            <a:r>
              <a:rPr lang="en-US" altLang="zh-TW" dirty="0"/>
              <a:t>Bad Condition: </a:t>
            </a:r>
            <a:r>
              <a:rPr lang="el-GR" altLang="zh-TW" dirty="0"/>
              <a:t>Ο(</a:t>
            </a:r>
            <a:r>
              <a:rPr lang="en-US" altLang="zh-TW" dirty="0"/>
              <a:t>n2)</a:t>
            </a:r>
          </a:p>
          <a:p>
            <a:r>
              <a:rPr lang="en-US" altLang="zh-TW" dirty="0"/>
              <a:t>Space Complexity: O(n)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B1DB1B6-681A-4B95-B834-DD3070F45EFE}"/>
              </a:ext>
            </a:extLst>
          </p:cNvPr>
          <p:cNvCxnSpPr>
            <a:cxnSpLocks/>
          </p:cNvCxnSpPr>
          <p:nvPr/>
        </p:nvCxnSpPr>
        <p:spPr>
          <a:xfrm>
            <a:off x="635000" y="1625600"/>
            <a:ext cx="5600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843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CEAE69-8EBB-4C97-9DF1-413298CBE92D}"/>
              </a:ext>
            </a:extLst>
          </p:cNvPr>
          <p:cNvSpPr txBox="1"/>
          <p:nvPr/>
        </p:nvSpPr>
        <p:spPr>
          <a:xfrm>
            <a:off x="546100" y="520700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5.</a:t>
            </a:r>
            <a:r>
              <a:rPr lang="zh-TW" altLang="en-US" sz="4000" dirty="0"/>
              <a:t>總結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EE2856B-18D7-46A1-992A-2E7C6249A76C}"/>
              </a:ext>
            </a:extLst>
          </p:cNvPr>
          <p:cNvSpPr txBox="1"/>
          <p:nvPr/>
        </p:nvSpPr>
        <p:spPr>
          <a:xfrm>
            <a:off x="508000" y="2222500"/>
            <a:ext cx="584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從這次的作業中，我對</a:t>
            </a:r>
            <a:r>
              <a:rPr lang="en-US" altLang="zh-TW" sz="3600" dirty="0"/>
              <a:t>Linux</a:t>
            </a:r>
            <a:r>
              <a:rPr lang="zh-TW" altLang="en-US" sz="3600" dirty="0"/>
              <a:t>更加熟悉，了解到</a:t>
            </a:r>
            <a:r>
              <a:rPr lang="en-US" altLang="zh-TW" sz="3600" dirty="0" err="1"/>
              <a:t>makefile</a:t>
            </a:r>
            <a:r>
              <a:rPr lang="zh-TW" altLang="en-US" sz="3600" dirty="0"/>
              <a:t>與</a:t>
            </a:r>
            <a:r>
              <a:rPr lang="en-US" altLang="zh-TW" sz="3600" dirty="0"/>
              <a:t>header file</a:t>
            </a:r>
            <a:r>
              <a:rPr lang="zh-TW" altLang="en-US" sz="3600" dirty="0"/>
              <a:t>的重要與便利性，也學到如何開檔讀檔，而這次的作業也再次幫我複習了三個基本排序，而與上次不同，我這次以副涵式的形式來撰寫排序程式碼，另外，字串排序我以指標代替陣列來撰寫，算是一種新的突破。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F5CAE1F-0DCF-423D-B2C4-909DEB3C416D}"/>
              </a:ext>
            </a:extLst>
          </p:cNvPr>
          <p:cNvCxnSpPr>
            <a:cxnSpLocks/>
          </p:cNvCxnSpPr>
          <p:nvPr/>
        </p:nvCxnSpPr>
        <p:spPr>
          <a:xfrm>
            <a:off x="635000" y="1625600"/>
            <a:ext cx="5600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82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1743</TotalTime>
  <Words>680</Words>
  <Application>Microsoft Office PowerPoint</Application>
  <PresentationFormat>A4 紙張 (210x297 公釐)</PresentationFormat>
  <Paragraphs>75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政傑 羅</dc:creator>
  <cp:lastModifiedBy>政傑 羅</cp:lastModifiedBy>
  <cp:revision>34</cp:revision>
  <dcterms:created xsi:type="dcterms:W3CDTF">2021-05-06T09:31:23Z</dcterms:created>
  <dcterms:modified xsi:type="dcterms:W3CDTF">2021-05-11T01:45:09Z</dcterms:modified>
</cp:coreProperties>
</file>