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4%BA%8C%E5%88%86%E6%90%9C%E5%B0%8B%E6%BC%94%E7%AE%97%E6%B3%95" TargetMode="External"/><Relationship Id="rId2" Type="http://schemas.openxmlformats.org/officeDocument/2006/relationships/hyperlink" Target="https://zh.wikipedia.org/wiki/%E4%BA%8C%E5%85%83%E6%90%9C%E5%B0%8B%E6%A8%B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6%95%B0%E7%BB%84" TargetMode="External"/><Relationship Id="rId4" Type="http://schemas.openxmlformats.org/officeDocument/2006/relationships/hyperlink" Target="https://zh.wikipedia.org/wiki/%E9%93%BE%E8%A1%A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sonloa/40941006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資料結構之效率比較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從這次的作業中，我對資料結構有進一步的認識，從原本只會用陣列，到現在的</a:t>
            </a:r>
            <a:r>
              <a:rPr lang="en-US" altLang="zh-TW" sz="3600" dirty="0"/>
              <a:t>BST, Linked List</a:t>
            </a:r>
            <a:r>
              <a:rPr lang="zh-TW" altLang="en-US" sz="3600" dirty="0"/>
              <a:t>，感覺進步了不少，其中還接觸到比較少接觸的遞迴，發現遞迴簡潔有力的優點，讓我寫程式的方法又多了一種。</a:t>
            </a:r>
            <a:endParaRPr lang="en-US" altLang="zh-TW" sz="36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https://zh.wikipedia.org/wiki/%E4%BA%8C%E5%85%83%E6%90%9C%E5%B0%8B%E6%A8%B9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https://zh.wikipedia.org/zh-tw/%E4%BA%8C%E5%88%86%E6%90%9C%E5%B0%8B%E6%BC%94%E7%AE%97%E6%B3%95</a:t>
            </a:r>
            <a:endParaRPr lang="en-US" altLang="zh-TW" dirty="0"/>
          </a:p>
          <a:p>
            <a:r>
              <a:rPr lang="en-US" altLang="zh-TW" dirty="0"/>
              <a:t>https://zh.wikipedia.org/wiki/%E9%93%BE%E8%A1%A8</a:t>
            </a:r>
          </a:p>
          <a:p>
            <a:r>
              <a:rPr lang="en-US" altLang="zh-TW" dirty="0">
                <a:hlinkClick r:id="rId4"/>
              </a:rPr>
              <a:t>https://zh.wikipedia.org/wiki/%E9%93%BE%E8%A1%A8</a:t>
            </a:r>
            <a:endParaRPr lang="en-US" altLang="zh-TW" dirty="0"/>
          </a:p>
          <a:p>
            <a:r>
              <a:rPr lang="en-US" altLang="zh-TW" dirty="0"/>
              <a:t>https://hsueh-jen.gitbooks.io/apcs-advanced/content/10linked-list.html</a:t>
            </a:r>
          </a:p>
          <a:p>
            <a:r>
              <a:rPr lang="en-US" altLang="zh-TW" dirty="0">
                <a:hlinkClick r:id="rId5"/>
              </a:rPr>
              <a:t>https://zh.wikipedia.org/wiki/%E6%95%B0%E7%BB%84</a:t>
            </a:r>
            <a:endParaRPr lang="en-US" altLang="zh-TW" dirty="0"/>
          </a:p>
          <a:p>
            <a:r>
              <a:rPr lang="en-US" altLang="zh-TW" dirty="0"/>
              <a:t>https://www.bigocheatsheet.com/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292100" y="2255451"/>
            <a:ext cx="675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hlinkClick r:id="rId2"/>
              </a:rPr>
              <a:t>https://github.com/jacksonloa/409410065</a:t>
            </a:r>
            <a:endParaRPr lang="en-US" altLang="zh-TW" sz="2800" dirty="0"/>
          </a:p>
          <a:p>
            <a:r>
              <a:rPr lang="en-US" altLang="zh-TW" sz="2800" dirty="0"/>
              <a:t>https://www.geeksforgeeks.org/data-structures/linked-list/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7F90987D-C40E-4452-AF79-594DB49A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46" y="2007734"/>
            <a:ext cx="4276054" cy="470481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E3348D-3D6B-4350-A59D-A046984F358E}"/>
              </a:ext>
            </a:extLst>
          </p:cNvPr>
          <p:cNvSpPr txBox="1"/>
          <p:nvPr/>
        </p:nvSpPr>
        <p:spPr>
          <a:xfrm>
            <a:off x="1477046" y="729810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以亂數種子為十來生成一萬筆一到十萬的亂數，再利用</a:t>
            </a:r>
            <a:r>
              <a:rPr lang="en-US" altLang="zh-TW" dirty="0"/>
              <a:t>for</a:t>
            </a:r>
            <a:r>
              <a:rPr lang="zh-TW" altLang="en-US" dirty="0"/>
              <a:t>迴圈來檢查此數字是否出現過，出現過就在重新找一次，若沒有就存入</a:t>
            </a:r>
            <a:r>
              <a:rPr lang="en-US" altLang="zh-TW" dirty="0"/>
              <a:t>data</a:t>
            </a:r>
            <a:r>
              <a:rPr lang="zh-TW" altLang="en-US" dirty="0"/>
              <a:t>中。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5D1124D-DF9C-484D-B551-A7E1CFED4EAD}"/>
              </a:ext>
            </a:extLst>
          </p:cNvPr>
          <p:cNvSpPr/>
          <p:nvPr/>
        </p:nvSpPr>
        <p:spPr>
          <a:xfrm>
            <a:off x="1273846" y="73743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二元搜尋樹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34544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4EAA1-4A03-43C9-82DD-F2C931FC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0" y="2776835"/>
            <a:ext cx="1927670" cy="16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9E278B-5ABC-4262-9D1C-06EC8F4EA355}"/>
              </a:ext>
            </a:extLst>
          </p:cNvPr>
          <p:cNvSpPr txBox="1"/>
          <p:nvPr/>
        </p:nvSpPr>
        <p:spPr>
          <a:xfrm>
            <a:off x="2689223" y="2478645"/>
            <a:ext cx="376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是指一棵空樹或者具有下列性質的二元樹：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A0BAE7-4A0D-4451-A014-EB248E6E881C}"/>
              </a:ext>
            </a:extLst>
          </p:cNvPr>
          <p:cNvSpPr txBox="1"/>
          <p:nvPr/>
        </p:nvSpPr>
        <p:spPr>
          <a:xfrm>
            <a:off x="2689223" y="3124976"/>
            <a:ext cx="3762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若任意節點的左子樹不空，則左子樹上所有節點的值均小於它的根節點的值；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若任意節點的右子樹不空，則右子樹上所有節點的值均大於它的根節點的值；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任意節點的左、右子樹也分別為二元搜尋樹；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C056AD-AFE5-4C16-9163-86DB8D03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315237"/>
            <a:ext cx="2303740" cy="2320763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94D4A6C-E826-4D2D-9E7F-EE5CD882AFCE}"/>
              </a:ext>
            </a:extLst>
          </p:cNvPr>
          <p:cNvSpPr/>
          <p:nvPr/>
        </p:nvSpPr>
        <p:spPr>
          <a:xfrm>
            <a:off x="30353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98E492-6324-4999-9914-76027541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6839664"/>
            <a:ext cx="3472869" cy="1299157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5964B8-DF59-4907-A256-9A239BA97437}"/>
              </a:ext>
            </a:extLst>
          </p:cNvPr>
          <p:cNvSpPr txBox="1"/>
          <p:nvPr/>
        </p:nvSpPr>
        <p:spPr>
          <a:xfrm>
            <a:off x="717550" y="87792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93319B-D9FB-4472-8095-4B9FA106CD3F}"/>
              </a:ext>
            </a:extLst>
          </p:cNvPr>
          <p:cNvSpPr txBox="1"/>
          <p:nvPr/>
        </p:nvSpPr>
        <p:spPr>
          <a:xfrm>
            <a:off x="3390900" y="87919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Binary Search (</a:t>
            </a:r>
            <a:r>
              <a:rPr lang="zh-TW" altLang="en-US" sz="2400" dirty="0"/>
              <a:t>二元搜尋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162199" y="77652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4366613" y="838200"/>
            <a:ext cx="20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7566D2-0980-45D8-8B6B-3AC19A94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3" y="1537828"/>
            <a:ext cx="2450807" cy="15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DDC7329-1B3E-438F-9896-642B178D2952}"/>
              </a:ext>
            </a:extLst>
          </p:cNvPr>
          <p:cNvSpPr txBox="1"/>
          <p:nvPr/>
        </p:nvSpPr>
        <p:spPr>
          <a:xfrm>
            <a:off x="3206896" y="1537828"/>
            <a:ext cx="3289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二元搜尋法的方式為從陣列的中間找目標數字，若不是則判斷目標數字是否大於中間值，如果目標數大於中間值，中間值就會變成新的起始點；反之，中間值會變成新的終點。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620113-53A7-4FFA-A191-99E9D417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07"/>
          <a:stretch/>
        </p:blipFill>
        <p:spPr>
          <a:xfrm>
            <a:off x="187599" y="4768597"/>
            <a:ext cx="2866897" cy="2595248"/>
          </a:xfrm>
          <a:prstGeom prst="rect">
            <a:avLst/>
          </a:prstGeom>
        </p:spPr>
      </p:pic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55A7A9F-04A0-4AB6-9BA9-BC27D4213753}"/>
              </a:ext>
            </a:extLst>
          </p:cNvPr>
          <p:cNvSpPr/>
          <p:nvPr/>
        </p:nvSpPr>
        <p:spPr>
          <a:xfrm rot="10800000">
            <a:off x="3187700" y="53395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8F87A-2C33-4110-9F79-910B49639E69}"/>
              </a:ext>
            </a:extLst>
          </p:cNvPr>
          <p:cNvSpPr txBox="1"/>
          <p:nvPr/>
        </p:nvSpPr>
        <p:spPr>
          <a:xfrm>
            <a:off x="485903" y="7701276"/>
            <a:ext cx="286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建立陣列並排序程式碼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DC66F2-78BD-4E64-A452-32AA7422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96" y="5969000"/>
            <a:ext cx="3549250" cy="1090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51D7F9-6935-4C40-8120-F7DEEB9F4B42}"/>
              </a:ext>
            </a:extLst>
          </p:cNvPr>
          <p:cNvSpPr txBox="1"/>
          <p:nvPr/>
        </p:nvSpPr>
        <p:spPr>
          <a:xfrm>
            <a:off x="3536803" y="5223310"/>
            <a:ext cx="35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 (</a:t>
            </a:r>
            <a:r>
              <a:rPr lang="zh-TW" altLang="en-US" sz="2400" dirty="0"/>
              <a:t>連結串列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4102100" y="838200"/>
            <a:ext cx="2580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539222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 descr="Linked List Data Structure - GeeksforGeeks">
            <a:extLst>
              <a:ext uri="{FF2B5EF4-FFF2-40B4-BE49-F238E27FC236}">
                <a16:creationId xmlns:a16="http://schemas.microsoft.com/office/drawing/2014/main" id="{B150124E-D320-4C3A-9840-765B50F67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r="5429"/>
          <a:stretch/>
        </p:blipFill>
        <p:spPr bwMode="auto">
          <a:xfrm>
            <a:off x="863600" y="1615251"/>
            <a:ext cx="5009444" cy="12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AF5A1A-499C-4709-8B44-EF458DC7C642}"/>
              </a:ext>
            </a:extLst>
          </p:cNvPr>
          <p:cNvSpPr txBox="1"/>
          <p:nvPr/>
        </p:nvSpPr>
        <p:spPr>
          <a:xfrm>
            <a:off x="1076325" y="2846685"/>
            <a:ext cx="4565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是一種線性表，但是並不會按線性的順序儲存資料，而是在每一個節點裡存到下一個節點的指標</a:t>
            </a:r>
            <a:r>
              <a:rPr lang="en-US" altLang="zh-TW" dirty="0"/>
              <a:t>(Pointer)</a:t>
            </a:r>
            <a:r>
              <a:rPr lang="zh-TW" altLang="en-US" dirty="0"/>
              <a:t>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F489DA3-BB3D-4B9A-AE3C-B63498B5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1" y="4676910"/>
            <a:ext cx="2772039" cy="2563091"/>
          </a:xfrm>
          <a:prstGeom prst="rect">
            <a:avLst/>
          </a:prstGeom>
        </p:spPr>
      </p:pic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4076F823-DEA4-4135-860C-45BEA524AAE9}"/>
              </a:ext>
            </a:extLst>
          </p:cNvPr>
          <p:cNvSpPr/>
          <p:nvPr/>
        </p:nvSpPr>
        <p:spPr>
          <a:xfrm>
            <a:off x="3671129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7C36A2-BCFF-4274-9F59-639F339A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29" y="4673257"/>
            <a:ext cx="2897486" cy="240243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36CCD1A-9EE6-470C-8BC8-93857D8B8EA4}"/>
              </a:ext>
            </a:extLst>
          </p:cNvPr>
          <p:cNvSpPr txBox="1"/>
          <p:nvPr/>
        </p:nvSpPr>
        <p:spPr>
          <a:xfrm>
            <a:off x="837371" y="77409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E0504E4-9AAC-4BC3-AD16-738E36BD8412}"/>
              </a:ext>
            </a:extLst>
          </p:cNvPr>
          <p:cNvSpPr txBox="1"/>
          <p:nvPr/>
        </p:nvSpPr>
        <p:spPr>
          <a:xfrm>
            <a:off x="3986971" y="77536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9D202D-06AA-4BB9-B2FA-E8FD5321559F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Array (</a:t>
            </a:r>
            <a:r>
              <a:rPr lang="zh-TW" altLang="en-US" sz="2400" dirty="0"/>
              <a:t>一般陣列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5F6C32A-FAED-4163-95D7-96C31DF1D431}"/>
              </a:ext>
            </a:extLst>
          </p:cNvPr>
          <p:cNvCxnSpPr>
            <a:cxnSpLocks/>
          </p:cNvCxnSpPr>
          <p:nvPr/>
        </p:nvCxnSpPr>
        <p:spPr>
          <a:xfrm>
            <a:off x="3429000" y="838200"/>
            <a:ext cx="325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7449D36-8CA2-46D6-863C-69F8F68381A4}"/>
              </a:ext>
            </a:extLst>
          </p:cNvPr>
          <p:cNvSpPr/>
          <p:nvPr/>
        </p:nvSpPr>
        <p:spPr>
          <a:xfrm>
            <a:off x="1590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F0DCD-F47A-4A44-947D-A79EB91D53C2}"/>
              </a:ext>
            </a:extLst>
          </p:cNvPr>
          <p:cNvSpPr/>
          <p:nvPr/>
        </p:nvSpPr>
        <p:spPr>
          <a:xfrm>
            <a:off x="2098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CBCB5F-FE6E-47F0-A2B6-DD71E21CFE26}"/>
              </a:ext>
            </a:extLst>
          </p:cNvPr>
          <p:cNvSpPr/>
          <p:nvPr/>
        </p:nvSpPr>
        <p:spPr>
          <a:xfrm>
            <a:off x="2606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903605-7E54-4CF5-9C93-AB352118A339}"/>
              </a:ext>
            </a:extLst>
          </p:cNvPr>
          <p:cNvSpPr/>
          <p:nvPr/>
        </p:nvSpPr>
        <p:spPr>
          <a:xfrm>
            <a:off x="3114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19CD78-0464-47C4-B3F9-97BC8139DA4C}"/>
              </a:ext>
            </a:extLst>
          </p:cNvPr>
          <p:cNvSpPr/>
          <p:nvPr/>
        </p:nvSpPr>
        <p:spPr>
          <a:xfrm flipH="1">
            <a:off x="3622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D49D6-8182-46B4-8FFB-82451496DB89}"/>
              </a:ext>
            </a:extLst>
          </p:cNvPr>
          <p:cNvSpPr/>
          <p:nvPr/>
        </p:nvSpPr>
        <p:spPr>
          <a:xfrm flipH="1">
            <a:off x="4130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F0938D-9C89-48AA-B5A0-BB93C70BEDBB}"/>
              </a:ext>
            </a:extLst>
          </p:cNvPr>
          <p:cNvSpPr txBox="1"/>
          <p:nvPr/>
        </p:nvSpPr>
        <p:spPr>
          <a:xfrm>
            <a:off x="1109660" y="2917051"/>
            <a:ext cx="482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是由相同類型的元素的集合所組成的資料結構，分配一塊連續的記憶體來儲存。利用元素的索引可以計算出該元素對應的儲存位址。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DC6972-B3C2-4578-BC25-6B138DEA0729}"/>
              </a:ext>
            </a:extLst>
          </p:cNvPr>
          <p:cNvSpPr/>
          <p:nvPr/>
        </p:nvSpPr>
        <p:spPr>
          <a:xfrm flipH="1">
            <a:off x="4638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508C9F3-BBD7-414D-8AF3-3DF85DE33A44}"/>
              </a:ext>
            </a:extLst>
          </p:cNvPr>
          <p:cNvSpPr/>
          <p:nvPr/>
        </p:nvSpPr>
        <p:spPr>
          <a:xfrm>
            <a:off x="1489073" y="2200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C3C1C1-04D0-4DD1-A7B7-49EBE9D00F5E}"/>
              </a:ext>
            </a:extLst>
          </p:cNvPr>
          <p:cNvSpPr txBox="1"/>
          <p:nvPr/>
        </p:nvSpPr>
        <p:spPr>
          <a:xfrm>
            <a:off x="1816098" y="2097805"/>
            <a:ext cx="28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基礎一維陣列概念圖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423C080-AAA6-4B4F-852E-E24A578D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33" y="4391895"/>
            <a:ext cx="3280077" cy="1382753"/>
          </a:xfrm>
          <a:prstGeom prst="rect">
            <a:avLst/>
          </a:prstGeom>
        </p:spPr>
      </p:pic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377A431B-1B96-4CEB-A0B1-1654A9B51136}"/>
              </a:ext>
            </a:extLst>
          </p:cNvPr>
          <p:cNvSpPr/>
          <p:nvPr/>
        </p:nvSpPr>
        <p:spPr>
          <a:xfrm>
            <a:off x="1497006" y="59681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4558CA-3038-48F3-BBF1-17DBCE739F41}"/>
              </a:ext>
            </a:extLst>
          </p:cNvPr>
          <p:cNvSpPr txBox="1"/>
          <p:nvPr/>
        </p:nvSpPr>
        <p:spPr>
          <a:xfrm>
            <a:off x="1835146" y="5878762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陣列建立程式碼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C7AEE46-1BAE-459F-8C38-24362FF8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9" y="6486162"/>
            <a:ext cx="3000939" cy="1705338"/>
          </a:xfrm>
          <a:prstGeom prst="rect">
            <a:avLst/>
          </a:prstGeom>
        </p:spPr>
      </p:pic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9717AD2-F91D-45B2-A48E-119A27184688}"/>
              </a:ext>
            </a:extLst>
          </p:cNvPr>
          <p:cNvSpPr/>
          <p:nvPr/>
        </p:nvSpPr>
        <p:spPr>
          <a:xfrm>
            <a:off x="1497006" y="83535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D9E5D19-ECCA-49C0-91FA-A0C120D2DE43}"/>
              </a:ext>
            </a:extLst>
          </p:cNvPr>
          <p:cNvSpPr txBox="1"/>
          <p:nvPr/>
        </p:nvSpPr>
        <p:spPr>
          <a:xfrm>
            <a:off x="1816098" y="8244508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2582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720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r>
              <a:rPr lang="zh-TW" altLang="en-US" dirty="0"/>
              <a:t>插入</a:t>
            </a:r>
            <a:r>
              <a:rPr lang="en-US" altLang="zh-TW" dirty="0"/>
              <a:t>/</a:t>
            </a:r>
            <a:r>
              <a:rPr lang="zh-TW" altLang="en-US" dirty="0"/>
              <a:t>查詢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114300" y="16891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495300" y="23396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0.00203 sec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495300" y="27132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0.00055 sec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114300" y="34275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495300" y="41198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0.29337sec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495300" y="44933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0.00050 sec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114300" y="52421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495300" y="59344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0.00249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495300" y="63080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0.00138 sec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133850" y="1729365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O(log(n))/O(log(n))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133850" y="3431946"/>
            <a:ext cx="386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</a:t>
            </a:r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 O(log(n))</a:t>
            </a:r>
          </a:p>
          <a:p>
            <a:r>
              <a:rPr lang="en-US" altLang="zh-TW" b="1" dirty="0"/>
              <a:t>Worst Condition: </a:t>
            </a:r>
          </a:p>
          <a:p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O(log(n))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133850" y="52861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O(n)/O(n)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n-US" altLang="zh-TW" sz="1800" dirty="0"/>
              <a:t>O(n)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254000" y="14732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C6644-6962-4069-9071-7CADA049623F}"/>
              </a:ext>
            </a:extLst>
          </p:cNvPr>
          <p:cNvSpPr txBox="1"/>
          <p:nvPr/>
        </p:nvSpPr>
        <p:spPr>
          <a:xfrm>
            <a:off x="114300" y="69820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(4)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0B4630-A14C-4121-B59B-7D832F7F3F4A}"/>
              </a:ext>
            </a:extLst>
          </p:cNvPr>
          <p:cNvSpPr txBox="1"/>
          <p:nvPr/>
        </p:nvSpPr>
        <p:spPr>
          <a:xfrm>
            <a:off x="495300" y="76743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0.00002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88A96C-E543-43E7-B4DE-FFD24A777A22}"/>
              </a:ext>
            </a:extLst>
          </p:cNvPr>
          <p:cNvSpPr txBox="1"/>
          <p:nvPr/>
        </p:nvSpPr>
        <p:spPr>
          <a:xfrm>
            <a:off x="495300" y="8047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0.00192 sec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76E6AC-EC1C-4653-93D5-4C988605526A}"/>
              </a:ext>
            </a:extLst>
          </p:cNvPr>
          <p:cNvSpPr txBox="1"/>
          <p:nvPr/>
        </p:nvSpPr>
        <p:spPr>
          <a:xfrm>
            <a:off x="4149725" y="70260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O(1)/O(n)</a:t>
            </a:r>
          </a:p>
          <a:p>
            <a:r>
              <a:rPr lang="en-US" altLang="zh-TW" b="1" dirty="0"/>
              <a:t>Worst Condition: </a:t>
            </a:r>
            <a:r>
              <a:rPr lang="en-US" altLang="zh-TW" sz="1800" dirty="0"/>
              <a:t>O(1)/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893</Words>
  <Application>Microsoft Office PowerPoint</Application>
  <PresentationFormat>A4 紙張 (210x297 公釐)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60</cp:revision>
  <dcterms:created xsi:type="dcterms:W3CDTF">2021-05-06T09:31:23Z</dcterms:created>
  <dcterms:modified xsi:type="dcterms:W3CDTF">2021-06-01T09:16:55Z</dcterms:modified>
</cp:coreProperties>
</file>