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5930D-FA81-4C0D-B2EB-762D777B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9FAC6E-B43D-4FA2-A2BC-AB764E2AC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D33F98-C36F-48C7-B364-02DECB66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813B14-08B0-4409-A8DF-62685B7E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4F663-1E89-43AE-9566-5AA7331A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D029E-B2FB-4C87-BE8E-8F956AE8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BD9D72-A8CA-4823-9639-78453F90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253480-005F-4468-99F3-AB9DB067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CBAE8-8D6A-447D-B671-0A24B37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07A5E-BC09-451E-A0FA-A8667EA2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71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869C1D-0496-4439-BF42-759DED42A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4B6ACC-2119-40F1-8B69-47139938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1C68A7-3D4E-49A1-984C-776D6626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E235D1-A8E1-41A2-9AB5-BEF2E797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AA1140-4AD9-420F-B4B9-5F9A575C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6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B644E-E930-4F25-BC1F-A13D02A0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108F5-E4F3-4F09-8787-8063B372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88" y="2897010"/>
            <a:ext cx="5915025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57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F0E28-7604-4839-A2BC-11A345C1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19FF30-FA69-41D8-BFDD-D6C143BE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A96E39-2F37-4314-8221-A33AA5A7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8725077"/>
            <a:ext cx="1543050" cy="527403"/>
          </a:xfrm>
        </p:spPr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A353C-FCAE-43F7-A340-38903895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5BEB-DEA2-4416-83D2-F8B4666B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9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752B4-00C0-4FFC-B7F2-CA726B33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2965F-7D60-4B49-A2DE-9617A436D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0551A-0003-4114-AFB5-2CD5F618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089592-B23F-47B4-984E-E98396CE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7A69D9-BECF-408D-A6AA-94316A3C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7413D5-FC33-40FF-8944-134A476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9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791CE-BEED-4E79-AEFF-5D6427A1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30D9F-A1CB-4651-8228-CDB15379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FD9AC9-BF2B-4D70-911F-FFF96A586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2AD9CE-41A0-4A3B-9164-790F1D008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C8FA3C-E59A-4B18-B496-E09EF200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A3DD8F-6363-4A59-B8E5-6E233C3C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CE2A1D-7A27-4587-ACE8-8247BA7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AE98A2-6170-4B85-B75F-ECCA31A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50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DA99-1CE6-449D-BE35-7AD183AB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61CEED-DA4F-4373-A77D-71E0D9C0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EE5382-96FB-45C8-9558-89A04BA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DA5C5C-1C90-4F28-AFD0-E254B89F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8E1434-4509-4648-87D2-35EE9C15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54AE9E-CCF8-4680-88C9-271DDB23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CECF7A-5BC0-42CE-9AD8-41438AD8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1D46B-3635-45F2-AA96-83E1B5F4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028F5-2A22-4A51-9184-1E7C5D78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41BFA2-FDCB-45A5-89B7-7562733A8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BDE827-8911-4C1A-B1E1-8C4628E9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CC94E3-DE81-4B7C-887C-A7DEE224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8EC762-0965-40E4-AA21-E06CEBB7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935FB-00BE-41A3-A1B6-E01213EE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6E3280-4943-43AE-9C9D-AC17DEEDB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4AE83E-454A-469D-B960-7D4F0A9D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7F3FCD-CDB3-4737-8A81-E8B1F17E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CD8F3A-4A23-4FE6-973E-A5DD6212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30D1F-76E3-4D90-B5E1-2E3F4003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4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3629F0-0B95-428F-B21F-F532D547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A39B20-7A4C-4369-AAE7-98CFA6D1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555BDD-E7A2-4337-B435-3D0DACC2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95ED-56C3-4A58-9B29-2585B0C16FC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74AA3-D4F9-4DA5-AB7E-88019137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6549E0-BEE1-467E-98CF-984D9C1B4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BE77D-4FD6-40FA-A7C1-DAB0F678682E}"/>
              </a:ext>
            </a:extLst>
          </p:cNvPr>
          <p:cNvSpPr/>
          <p:nvPr userDrawn="1"/>
        </p:nvSpPr>
        <p:spPr>
          <a:xfrm>
            <a:off x="0" y="9271000"/>
            <a:ext cx="6858000" cy="635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6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3CCD4CC-4FC8-4941-B884-820AC54316FF}"/>
              </a:ext>
            </a:extLst>
          </p:cNvPr>
          <p:cNvSpPr txBox="1"/>
          <p:nvPr/>
        </p:nvSpPr>
        <p:spPr>
          <a:xfrm>
            <a:off x="1187450" y="3594100"/>
            <a:ext cx="4483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/>
              <a:t>資料結構之效率比較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0BC2C1-A4F3-4D42-A49A-EA1711675981}"/>
              </a:ext>
            </a:extLst>
          </p:cNvPr>
          <p:cNvSpPr txBox="1"/>
          <p:nvPr/>
        </p:nvSpPr>
        <p:spPr>
          <a:xfrm>
            <a:off x="1187450" y="6540500"/>
            <a:ext cx="3670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系級：資工一</a:t>
            </a:r>
            <a:endParaRPr lang="en-US" altLang="zh-TW" sz="3200" dirty="0"/>
          </a:p>
          <a:p>
            <a:r>
              <a:rPr lang="zh-TW" altLang="en-US" sz="3200" dirty="0"/>
              <a:t>學號：</a:t>
            </a:r>
            <a:r>
              <a:rPr lang="en-US" altLang="zh-TW" sz="3200" dirty="0"/>
              <a:t>409410065</a:t>
            </a:r>
          </a:p>
          <a:p>
            <a:r>
              <a:rPr lang="zh-TW" altLang="en-US" sz="3200" dirty="0"/>
              <a:t>姓名：羅政傑</a:t>
            </a:r>
            <a:endParaRPr lang="en-US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862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CEAE69-8EBB-4C97-9DF1-413298CBE92D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E2856B-18D7-46A1-992A-2E7C6249A76C}"/>
              </a:ext>
            </a:extLst>
          </p:cNvPr>
          <p:cNvSpPr txBox="1"/>
          <p:nvPr/>
        </p:nvSpPr>
        <p:spPr>
          <a:xfrm>
            <a:off x="508000" y="2222500"/>
            <a:ext cx="584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從這次的作業中，我對資料結構有進一步的認識，從原本只會用陣列，到現在的</a:t>
            </a:r>
            <a:r>
              <a:rPr lang="en-US" altLang="zh-TW" sz="3600" dirty="0"/>
              <a:t>BST, Linked List</a:t>
            </a:r>
            <a:r>
              <a:rPr lang="zh-TW" altLang="en-US" sz="3600" dirty="0"/>
              <a:t>，感覺進步了不少，其中還接觸到比較少接觸的遞迴，發現遞迴簡潔有力的優點，讓我寫程式的方法又多了一種。</a:t>
            </a:r>
            <a:endParaRPr lang="en-US" altLang="zh-TW" sz="36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F5CAE1F-0DCF-423D-B2C4-909DEB3C416D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2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0B51C8-0DB5-45A3-9DD9-CCA56DB296B4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6.</a:t>
            </a:r>
            <a:r>
              <a:rPr lang="zh-TW" altLang="en-US" sz="4000" dirty="0"/>
              <a:t>引注資料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BA3872-3C5D-4111-BCFB-F50AFCA48E16}"/>
              </a:ext>
            </a:extLst>
          </p:cNvPr>
          <p:cNvSpPr txBox="1"/>
          <p:nvPr/>
        </p:nvSpPr>
        <p:spPr>
          <a:xfrm>
            <a:off x="508000" y="2311043"/>
            <a:ext cx="6007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https://zh.wikipedia.org/wiki/%E4%BA%8C%E5%85%83%E6%90%9C%E5%B0%8B%E6%A8%B9</a:t>
            </a:r>
          </a:p>
          <a:p>
            <a:r>
              <a:rPr lang="en-US" altLang="zh-TW" dirty="0"/>
              <a:t>https://zh.wikipedia.org/zh-tw/%E4%BA%8C%E5%88%86%E6%90%9C%E5%B0%8B%E6%BC%94%E7%AE%97%E6%B3%95</a:t>
            </a:r>
          </a:p>
          <a:p>
            <a:r>
              <a:rPr lang="en-US" altLang="zh-TW" dirty="0"/>
              <a:t>https://zh.wikipedia.org/wiki/%E9%93%BE%E8%A1%A8</a:t>
            </a:r>
          </a:p>
          <a:p>
            <a:r>
              <a:rPr lang="en-US" altLang="zh-TW" dirty="0"/>
              <a:t>https://zh.wikipedia.org/wiki/%E9%93%BE%E8%A1%A8</a:t>
            </a:r>
          </a:p>
          <a:p>
            <a:r>
              <a:rPr lang="en-US" altLang="zh-TW" dirty="0"/>
              <a:t>https://hsueh-jen.gitbooks.io/apcs-advanced/content/10linked-list.html</a:t>
            </a:r>
          </a:p>
          <a:p>
            <a:r>
              <a:rPr lang="en-US" altLang="zh-TW" dirty="0"/>
              <a:t>https://zh.wikipedia.org/wiki/%E6%95%B0%E7%BB%84</a:t>
            </a:r>
          </a:p>
          <a:p>
            <a:r>
              <a:rPr lang="en-US" altLang="zh-TW" dirty="0"/>
              <a:t>https://www.bigocheatsheet.com/</a:t>
            </a:r>
          </a:p>
          <a:p>
            <a:r>
              <a:rPr lang="en-US" altLang="zh-TW" sz="1800" dirty="0"/>
              <a:t>https://www.geeksforgeeks.org/data-structures/linked-list/</a:t>
            </a:r>
            <a:endParaRPr lang="zh-TW" altLang="en-US" sz="1800" dirty="0"/>
          </a:p>
          <a:p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D6B3959-A8D2-4044-B554-20F9D6674244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36E6F63-1E61-406E-91ED-4CB468D4753E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CB1BA54-7B87-49AD-AF14-DBFFF9489F37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F35FE0-FF06-46D6-BCE3-3391A7D66FF1}"/>
              </a:ext>
            </a:extLst>
          </p:cNvPr>
          <p:cNvSpPr txBox="1"/>
          <p:nvPr/>
        </p:nvSpPr>
        <p:spPr>
          <a:xfrm>
            <a:off x="774700" y="2318951"/>
            <a:ext cx="675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https://github.com/jacksonloa/hw2</a:t>
            </a:r>
          </a:p>
        </p:txBody>
      </p:sp>
    </p:spTree>
    <p:extLst>
      <p:ext uri="{BB962C8B-B14F-4D97-AF65-F5344CB8AC3E}">
        <p14:creationId xmlns:p14="http://schemas.microsoft.com/office/powerpoint/2010/main" val="12559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86D0CA0-3D0E-402F-9F3A-D4D16725C4B7}"/>
              </a:ext>
            </a:extLst>
          </p:cNvPr>
          <p:cNvSpPr txBox="1"/>
          <p:nvPr/>
        </p:nvSpPr>
        <p:spPr>
          <a:xfrm>
            <a:off x="596900" y="1181100"/>
            <a:ext cx="241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目錄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0317AA-81BC-46B6-ADF1-4F569843031D}"/>
              </a:ext>
            </a:extLst>
          </p:cNvPr>
          <p:cNvSpPr txBox="1"/>
          <p:nvPr/>
        </p:nvSpPr>
        <p:spPr>
          <a:xfrm>
            <a:off x="596900" y="3200400"/>
            <a:ext cx="68707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3.</a:t>
            </a:r>
            <a:r>
              <a:rPr lang="zh-TW" altLang="en-US" sz="4000" dirty="0"/>
              <a:t>四種資料結構介紹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6.</a:t>
            </a:r>
            <a:r>
              <a:rPr lang="zh-TW" altLang="en-US" sz="4000" dirty="0"/>
              <a:t>參考資料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6A54793-A0B0-466D-85FC-3F9653A5B85E}"/>
              </a:ext>
            </a:extLst>
          </p:cNvPr>
          <p:cNvCxnSpPr/>
          <p:nvPr/>
        </p:nvCxnSpPr>
        <p:spPr>
          <a:xfrm>
            <a:off x="571500" y="2565400"/>
            <a:ext cx="5753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0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1D2BA8E-C388-4CF1-B2E9-27AA506CF77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0B41CF-EC01-4C13-A131-C47AB1DAAE29}"/>
              </a:ext>
            </a:extLst>
          </p:cNvPr>
          <p:cNvSpPr txBox="1"/>
          <p:nvPr/>
        </p:nvSpPr>
        <p:spPr>
          <a:xfrm>
            <a:off x="546100" y="1968500"/>
            <a:ext cx="75692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TW" altLang="en-US" sz="2400" b="1" dirty="0"/>
              <a:t>作業系統：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Window 10 ( 20H2 )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編譯器：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 err="1"/>
              <a:t>gcc</a:t>
            </a:r>
            <a:r>
              <a:rPr lang="en-US" altLang="zh-TW" sz="2000" dirty="0"/>
              <a:t> (</a:t>
            </a:r>
            <a:r>
              <a:rPr lang="zh-TW" altLang="en-US" sz="2000" dirty="0"/>
              <a:t>version : MinGW-W64-builds-4.3.5 </a:t>
            </a:r>
            <a:r>
              <a:rPr lang="en-US" altLang="zh-TW" sz="2000" dirty="0"/>
              <a:t>)</a:t>
            </a:r>
            <a:endParaRPr lang="zh-TW" altLang="en-US" sz="2000" dirty="0"/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程式語言：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C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處理器：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pt-BR" altLang="zh-TW" sz="2000" dirty="0"/>
              <a:t>Intel(R) Core(TM) i5-1035G1 CPU @ 1.00GHz   1.19 GHz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記憶體：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12.0 GB</a:t>
            </a:r>
          </a:p>
        </p:txBody>
      </p:sp>
    </p:spTree>
    <p:extLst>
      <p:ext uri="{BB962C8B-B14F-4D97-AF65-F5344CB8AC3E}">
        <p14:creationId xmlns:p14="http://schemas.microsoft.com/office/powerpoint/2010/main" val="34077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2E176C-CDA1-4D57-9CB3-399D8F4D952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E453DF-9008-42A0-B126-B82A47F18E18}"/>
              </a:ext>
            </a:extLst>
          </p:cNvPr>
          <p:cNvSpPr txBox="1"/>
          <p:nvPr/>
        </p:nvSpPr>
        <p:spPr>
          <a:xfrm>
            <a:off x="3771900" y="40259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B55EF4C-F889-471E-A93C-5B634CA47747}"/>
              </a:ext>
            </a:extLst>
          </p:cNvPr>
          <p:cNvCxnSpPr>
            <a:cxnSpLocks/>
          </p:cNvCxnSpPr>
          <p:nvPr/>
        </p:nvCxnSpPr>
        <p:spPr>
          <a:xfrm>
            <a:off x="3251200" y="9398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7F90987D-C40E-4452-AF79-594DB49A4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46" y="2007734"/>
            <a:ext cx="4276054" cy="470481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E3348D-3D6B-4350-A59D-A046984F358E}"/>
              </a:ext>
            </a:extLst>
          </p:cNvPr>
          <p:cNvSpPr txBox="1"/>
          <p:nvPr/>
        </p:nvSpPr>
        <p:spPr>
          <a:xfrm>
            <a:off x="1477046" y="7298101"/>
            <a:ext cx="440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以亂數種子為十來生成一萬筆一到十萬的亂數，再利用</a:t>
            </a:r>
            <a:r>
              <a:rPr lang="en-US" altLang="zh-TW" dirty="0"/>
              <a:t>for</a:t>
            </a:r>
            <a:r>
              <a:rPr lang="zh-TW" altLang="en-US" dirty="0"/>
              <a:t>迴圈來檢查此數字是否出現過，出現過就在重新找一次，若沒有就存入</a:t>
            </a:r>
            <a:r>
              <a:rPr lang="en-US" altLang="zh-TW" dirty="0"/>
              <a:t>data</a:t>
            </a:r>
            <a:r>
              <a:rPr lang="zh-TW" altLang="en-US" dirty="0"/>
              <a:t>中。</a:t>
            </a: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95D1124D-DF9C-484D-B551-A7E1CFED4EAD}"/>
              </a:ext>
            </a:extLst>
          </p:cNvPr>
          <p:cNvSpPr/>
          <p:nvPr/>
        </p:nvSpPr>
        <p:spPr>
          <a:xfrm>
            <a:off x="1273846" y="7374300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86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A014944-6903-450E-B838-EDDCEF419A28}"/>
              </a:ext>
            </a:extLst>
          </p:cNvPr>
          <p:cNvSpPr txBox="1"/>
          <p:nvPr/>
        </p:nvSpPr>
        <p:spPr>
          <a:xfrm>
            <a:off x="546100" y="5207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四種資料結構介紹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F9E8DC-B106-4B7C-BFFC-770F5EA2C3BD}"/>
              </a:ext>
            </a:extLst>
          </p:cNvPr>
          <p:cNvSpPr txBox="1"/>
          <p:nvPr/>
        </p:nvSpPr>
        <p:spPr>
          <a:xfrm>
            <a:off x="508000" y="17780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BST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二元搜尋樹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A558B78-8044-406A-AD71-12C9A4C6489D}"/>
              </a:ext>
            </a:extLst>
          </p:cNvPr>
          <p:cNvSpPr/>
          <p:nvPr/>
        </p:nvSpPr>
        <p:spPr>
          <a:xfrm>
            <a:off x="406400" y="8868689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79649A1-8D71-457D-B5BF-7695084DEF02}"/>
              </a:ext>
            </a:extLst>
          </p:cNvPr>
          <p:cNvCxnSpPr>
            <a:cxnSpLocks/>
          </p:cNvCxnSpPr>
          <p:nvPr/>
        </p:nvCxnSpPr>
        <p:spPr>
          <a:xfrm>
            <a:off x="3454400" y="20193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64EAA1-4A03-43C9-82DD-F2C931FC4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0" y="2776835"/>
            <a:ext cx="1927670" cy="16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F9E278B-5ABC-4262-9D1C-06EC8F4EA355}"/>
              </a:ext>
            </a:extLst>
          </p:cNvPr>
          <p:cNvSpPr txBox="1"/>
          <p:nvPr/>
        </p:nvSpPr>
        <p:spPr>
          <a:xfrm>
            <a:off x="2689223" y="2478645"/>
            <a:ext cx="3762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是指一棵空樹或者具有下列性質的二元樹：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1A0BAE7-4A0D-4451-A014-EB248E6E881C}"/>
              </a:ext>
            </a:extLst>
          </p:cNvPr>
          <p:cNvSpPr txBox="1"/>
          <p:nvPr/>
        </p:nvSpPr>
        <p:spPr>
          <a:xfrm>
            <a:off x="2689223" y="3124976"/>
            <a:ext cx="37623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若任意節點的左子樹不空，則左子樹上所有節點的值均小於它的根節點的值；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若任意節點的右子樹不空，則右子樹上所有節點的值均大於它的根節點的值；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任意節點的左、右子樹也分別為二元搜尋樹；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DC056AD-AFE5-4C16-9163-86DB8D03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6315237"/>
            <a:ext cx="2303740" cy="2320763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294D4A6C-E826-4D2D-9E7F-EE5CD882AFCE}"/>
              </a:ext>
            </a:extLst>
          </p:cNvPr>
          <p:cNvSpPr/>
          <p:nvPr/>
        </p:nvSpPr>
        <p:spPr>
          <a:xfrm>
            <a:off x="3035300" y="8868689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398E492-6324-4999-9914-760275415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00" y="6839664"/>
            <a:ext cx="3472869" cy="1299157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5964B8-DF59-4907-A256-9A239BA97437}"/>
              </a:ext>
            </a:extLst>
          </p:cNvPr>
          <p:cNvSpPr txBox="1"/>
          <p:nvPr/>
        </p:nvSpPr>
        <p:spPr>
          <a:xfrm>
            <a:off x="717550" y="8779273"/>
            <a:ext cx="19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BST</a:t>
            </a:r>
            <a:r>
              <a:rPr lang="zh-TW" altLang="en-US" dirty="0"/>
              <a:t>生成程式碼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793319B-D9FB-4472-8095-4B9FA106CD3F}"/>
              </a:ext>
            </a:extLst>
          </p:cNvPr>
          <p:cNvSpPr txBox="1"/>
          <p:nvPr/>
        </p:nvSpPr>
        <p:spPr>
          <a:xfrm>
            <a:off x="3390900" y="8791973"/>
            <a:ext cx="19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BST</a:t>
            </a:r>
            <a:r>
              <a:rPr lang="zh-TW" altLang="en-US" dirty="0"/>
              <a:t>查詢程式碼</a:t>
            </a:r>
          </a:p>
        </p:txBody>
      </p:sp>
    </p:spTree>
    <p:extLst>
      <p:ext uri="{BB962C8B-B14F-4D97-AF65-F5344CB8AC3E}">
        <p14:creationId xmlns:p14="http://schemas.microsoft.com/office/powerpoint/2010/main" val="359298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DFD144-F0AB-46CE-BBB9-43D691A317C7}"/>
              </a:ext>
            </a:extLst>
          </p:cNvPr>
          <p:cNvSpPr txBox="1"/>
          <p:nvPr/>
        </p:nvSpPr>
        <p:spPr>
          <a:xfrm>
            <a:off x="508000" y="5969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Binary Search (</a:t>
            </a:r>
            <a:r>
              <a:rPr lang="zh-TW" altLang="en-US" sz="2400" dirty="0"/>
              <a:t>二元搜尋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7FD688AC-157C-4521-BB86-F95709A07F57}"/>
              </a:ext>
            </a:extLst>
          </p:cNvPr>
          <p:cNvSpPr/>
          <p:nvPr/>
        </p:nvSpPr>
        <p:spPr>
          <a:xfrm>
            <a:off x="162199" y="7765292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0ED424A-25F3-40F5-8526-EE95A1DFDEC6}"/>
              </a:ext>
            </a:extLst>
          </p:cNvPr>
          <p:cNvCxnSpPr>
            <a:cxnSpLocks/>
          </p:cNvCxnSpPr>
          <p:nvPr/>
        </p:nvCxnSpPr>
        <p:spPr>
          <a:xfrm>
            <a:off x="4366613" y="838200"/>
            <a:ext cx="20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7566D2-0980-45D8-8B6B-3AC19A94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93" y="1537828"/>
            <a:ext cx="2450807" cy="156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DDC7329-1B3E-438F-9896-642B178D2952}"/>
              </a:ext>
            </a:extLst>
          </p:cNvPr>
          <p:cNvSpPr txBox="1"/>
          <p:nvPr/>
        </p:nvSpPr>
        <p:spPr>
          <a:xfrm>
            <a:off x="3206896" y="1537828"/>
            <a:ext cx="3289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二元搜尋法的方式為從陣列的中間找目標數字，若不是則判斷目標數字是否大於中間值，如果目標數大於中間值，中間值就會變成新的起始點；反之，中間值會變成新的終點。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6620113-53A7-4FFA-A191-99E9D4174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07"/>
          <a:stretch/>
        </p:blipFill>
        <p:spPr>
          <a:xfrm>
            <a:off x="187599" y="4768597"/>
            <a:ext cx="2866897" cy="2595248"/>
          </a:xfrm>
          <a:prstGeom prst="rect">
            <a:avLst/>
          </a:prstGeom>
        </p:spPr>
      </p:pic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55A7A9F-04A0-4AB6-9BA9-BC27D4213753}"/>
              </a:ext>
            </a:extLst>
          </p:cNvPr>
          <p:cNvSpPr/>
          <p:nvPr/>
        </p:nvSpPr>
        <p:spPr>
          <a:xfrm rot="10800000">
            <a:off x="3187700" y="5339592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58F87A-2C33-4110-9F79-910B49639E69}"/>
              </a:ext>
            </a:extLst>
          </p:cNvPr>
          <p:cNvSpPr txBox="1"/>
          <p:nvPr/>
        </p:nvSpPr>
        <p:spPr>
          <a:xfrm>
            <a:off x="485903" y="7701276"/>
            <a:ext cx="286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BS</a:t>
            </a:r>
            <a:r>
              <a:rPr lang="zh-TW" altLang="en-US" dirty="0"/>
              <a:t>建立陣列並排序程式碼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2DC66F2-78BD-4E64-A452-32AA7422F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96" y="5969000"/>
            <a:ext cx="3549250" cy="109058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6851D7F9-6935-4C40-8120-F7DEEB9F4B42}"/>
              </a:ext>
            </a:extLst>
          </p:cNvPr>
          <p:cNvSpPr txBox="1"/>
          <p:nvPr/>
        </p:nvSpPr>
        <p:spPr>
          <a:xfrm>
            <a:off x="3536803" y="5223310"/>
            <a:ext cx="35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BS</a:t>
            </a:r>
            <a:r>
              <a:rPr lang="zh-TW" altLang="en-US" dirty="0"/>
              <a:t>查詢程式碼</a:t>
            </a:r>
          </a:p>
        </p:txBody>
      </p:sp>
    </p:spTree>
    <p:extLst>
      <p:ext uri="{BB962C8B-B14F-4D97-AF65-F5344CB8AC3E}">
        <p14:creationId xmlns:p14="http://schemas.microsoft.com/office/powerpoint/2010/main" val="37123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1268B8-1DEE-4C2C-9FFE-1A5FB5CAE4FB}"/>
              </a:ext>
            </a:extLst>
          </p:cNvPr>
          <p:cNvSpPr txBox="1"/>
          <p:nvPr/>
        </p:nvSpPr>
        <p:spPr>
          <a:xfrm>
            <a:off x="508000" y="596900"/>
            <a:ext cx="344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Linked List (</a:t>
            </a:r>
            <a:r>
              <a:rPr lang="zh-TW" altLang="en-US" sz="2400" dirty="0"/>
              <a:t>連結串列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2D6A59B-A872-4794-A0B9-C94CB06CE64E}"/>
              </a:ext>
            </a:extLst>
          </p:cNvPr>
          <p:cNvCxnSpPr>
            <a:cxnSpLocks/>
          </p:cNvCxnSpPr>
          <p:nvPr/>
        </p:nvCxnSpPr>
        <p:spPr>
          <a:xfrm>
            <a:off x="4102100" y="838200"/>
            <a:ext cx="2580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9B2D0A4-E436-4536-A705-7EC5384057C9}"/>
              </a:ext>
            </a:extLst>
          </p:cNvPr>
          <p:cNvSpPr/>
          <p:nvPr/>
        </p:nvSpPr>
        <p:spPr>
          <a:xfrm>
            <a:off x="539222" y="78138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8" name="Picture 6" descr="Linked List Data Structure - GeeksforGeeks">
            <a:extLst>
              <a:ext uri="{FF2B5EF4-FFF2-40B4-BE49-F238E27FC236}">
                <a16:creationId xmlns:a16="http://schemas.microsoft.com/office/drawing/2014/main" id="{B150124E-D320-4C3A-9840-765B50F67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r="5429"/>
          <a:stretch/>
        </p:blipFill>
        <p:spPr bwMode="auto">
          <a:xfrm>
            <a:off x="863600" y="1615251"/>
            <a:ext cx="5009444" cy="126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AF5A1A-499C-4709-8B44-EF458DC7C642}"/>
              </a:ext>
            </a:extLst>
          </p:cNvPr>
          <p:cNvSpPr txBox="1"/>
          <p:nvPr/>
        </p:nvSpPr>
        <p:spPr>
          <a:xfrm>
            <a:off x="1076325" y="2846685"/>
            <a:ext cx="4565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是一種線性表，但是並不會按線性的順序儲存資料，而是在每一個節點裡存到下一個節點的指標</a:t>
            </a:r>
            <a:r>
              <a:rPr lang="en-US" altLang="zh-TW" dirty="0"/>
              <a:t>(Pointer)</a:t>
            </a:r>
            <a:r>
              <a:rPr lang="zh-TW" altLang="en-US" dirty="0"/>
              <a:t>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F489DA3-BB3D-4B9A-AE3C-B63498B5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1" y="4676910"/>
            <a:ext cx="2772039" cy="2563091"/>
          </a:xfrm>
          <a:prstGeom prst="rect">
            <a:avLst/>
          </a:prstGeom>
        </p:spPr>
      </p:pic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4076F823-DEA4-4135-860C-45BEA524AAE9}"/>
              </a:ext>
            </a:extLst>
          </p:cNvPr>
          <p:cNvSpPr/>
          <p:nvPr/>
        </p:nvSpPr>
        <p:spPr>
          <a:xfrm>
            <a:off x="3671129" y="78138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B7C36A2-BCFF-4274-9F59-639F339A2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429" y="4673257"/>
            <a:ext cx="2897486" cy="240243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36CCD1A-9EE6-470C-8BC8-93857D8B8EA4}"/>
              </a:ext>
            </a:extLst>
          </p:cNvPr>
          <p:cNvSpPr txBox="1"/>
          <p:nvPr/>
        </p:nvSpPr>
        <p:spPr>
          <a:xfrm>
            <a:off x="837371" y="7740974"/>
            <a:ext cx="26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Linked List</a:t>
            </a:r>
            <a:r>
              <a:rPr lang="zh-TW" altLang="en-US" dirty="0"/>
              <a:t>生成程式碼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E0504E4-9AAC-4BC3-AD16-738E36BD8412}"/>
              </a:ext>
            </a:extLst>
          </p:cNvPr>
          <p:cNvSpPr txBox="1"/>
          <p:nvPr/>
        </p:nvSpPr>
        <p:spPr>
          <a:xfrm>
            <a:off x="3986971" y="7753674"/>
            <a:ext cx="26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Linked List</a:t>
            </a:r>
            <a:r>
              <a:rPr lang="zh-TW" altLang="en-US" dirty="0"/>
              <a:t>查詢程式碼</a:t>
            </a:r>
          </a:p>
        </p:txBody>
      </p:sp>
    </p:spTree>
    <p:extLst>
      <p:ext uri="{BB962C8B-B14F-4D97-AF65-F5344CB8AC3E}">
        <p14:creationId xmlns:p14="http://schemas.microsoft.com/office/powerpoint/2010/main" val="105608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E9D202D-06AA-4BB9-B2FA-E8FD5321559F}"/>
              </a:ext>
            </a:extLst>
          </p:cNvPr>
          <p:cNvSpPr txBox="1"/>
          <p:nvPr/>
        </p:nvSpPr>
        <p:spPr>
          <a:xfrm>
            <a:off x="508000" y="596900"/>
            <a:ext cx="344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Array (</a:t>
            </a:r>
            <a:r>
              <a:rPr lang="zh-TW" altLang="en-US" sz="2400" dirty="0"/>
              <a:t>一般陣列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5F6C32A-FAED-4163-95D7-96C31DF1D431}"/>
              </a:ext>
            </a:extLst>
          </p:cNvPr>
          <p:cNvCxnSpPr>
            <a:cxnSpLocks/>
          </p:cNvCxnSpPr>
          <p:nvPr/>
        </p:nvCxnSpPr>
        <p:spPr>
          <a:xfrm>
            <a:off x="3429000" y="838200"/>
            <a:ext cx="3253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7449D36-8CA2-46D6-863C-69F8F68381A4}"/>
              </a:ext>
            </a:extLst>
          </p:cNvPr>
          <p:cNvSpPr/>
          <p:nvPr/>
        </p:nvSpPr>
        <p:spPr>
          <a:xfrm>
            <a:off x="1590673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F0DCD-F47A-4A44-947D-A79EB91D53C2}"/>
              </a:ext>
            </a:extLst>
          </p:cNvPr>
          <p:cNvSpPr/>
          <p:nvPr/>
        </p:nvSpPr>
        <p:spPr>
          <a:xfrm>
            <a:off x="2098673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CBCB5F-FE6E-47F0-A2B6-DD71E21CFE26}"/>
              </a:ext>
            </a:extLst>
          </p:cNvPr>
          <p:cNvSpPr/>
          <p:nvPr/>
        </p:nvSpPr>
        <p:spPr>
          <a:xfrm>
            <a:off x="2606673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903605-7E54-4CF5-9C93-AB352118A339}"/>
              </a:ext>
            </a:extLst>
          </p:cNvPr>
          <p:cNvSpPr/>
          <p:nvPr/>
        </p:nvSpPr>
        <p:spPr>
          <a:xfrm>
            <a:off x="3114673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19CD78-0464-47C4-B3F9-97BC8139DA4C}"/>
              </a:ext>
            </a:extLst>
          </p:cNvPr>
          <p:cNvSpPr/>
          <p:nvPr/>
        </p:nvSpPr>
        <p:spPr>
          <a:xfrm flipH="1">
            <a:off x="3622675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5D49D6-8182-46B4-8FFB-82451496DB89}"/>
              </a:ext>
            </a:extLst>
          </p:cNvPr>
          <p:cNvSpPr/>
          <p:nvPr/>
        </p:nvSpPr>
        <p:spPr>
          <a:xfrm flipH="1">
            <a:off x="4130675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F0938D-9C89-48AA-B5A0-BB93C70BEDBB}"/>
              </a:ext>
            </a:extLst>
          </p:cNvPr>
          <p:cNvSpPr txBox="1"/>
          <p:nvPr/>
        </p:nvSpPr>
        <p:spPr>
          <a:xfrm>
            <a:off x="1109660" y="2917051"/>
            <a:ext cx="4821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是由相同類型的元素的集合所組成的資料結構，分配一塊連續的記憶體來儲存。利用元素的索引可以計算出該元素對應的儲存位址。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DC6972-B3C2-4578-BC25-6B138DEA0729}"/>
              </a:ext>
            </a:extLst>
          </p:cNvPr>
          <p:cNvSpPr/>
          <p:nvPr/>
        </p:nvSpPr>
        <p:spPr>
          <a:xfrm flipH="1">
            <a:off x="4638675" y="1562100"/>
            <a:ext cx="508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508C9F3-BBD7-414D-8AF3-3DF85DE33A44}"/>
              </a:ext>
            </a:extLst>
          </p:cNvPr>
          <p:cNvSpPr/>
          <p:nvPr/>
        </p:nvSpPr>
        <p:spPr>
          <a:xfrm>
            <a:off x="1489073" y="22004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2C3C1C1-04D0-4DD1-A7B7-49EBE9D00F5E}"/>
              </a:ext>
            </a:extLst>
          </p:cNvPr>
          <p:cNvSpPr txBox="1"/>
          <p:nvPr/>
        </p:nvSpPr>
        <p:spPr>
          <a:xfrm>
            <a:off x="1816098" y="2097805"/>
            <a:ext cx="28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基礎一維陣列概念圖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423C080-AAA6-4B4F-852E-E24A578D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33" y="4391895"/>
            <a:ext cx="3280077" cy="1382753"/>
          </a:xfrm>
          <a:prstGeom prst="rect">
            <a:avLst/>
          </a:prstGeom>
        </p:spPr>
      </p:pic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377A431B-1B96-4CEB-A0B1-1654A9B51136}"/>
              </a:ext>
            </a:extLst>
          </p:cNvPr>
          <p:cNvSpPr/>
          <p:nvPr/>
        </p:nvSpPr>
        <p:spPr>
          <a:xfrm>
            <a:off x="1497006" y="5968178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B4558CA-3038-48F3-BBF1-17DBCE739F41}"/>
              </a:ext>
            </a:extLst>
          </p:cNvPr>
          <p:cNvSpPr txBox="1"/>
          <p:nvPr/>
        </p:nvSpPr>
        <p:spPr>
          <a:xfrm>
            <a:off x="1835146" y="5878762"/>
            <a:ext cx="225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陣列建立程式碼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C7AEE46-1BAE-459F-8C38-24362FF8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09" y="6486162"/>
            <a:ext cx="3000939" cy="1705338"/>
          </a:xfrm>
          <a:prstGeom prst="rect">
            <a:avLst/>
          </a:prstGeom>
        </p:spPr>
      </p:pic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D9717AD2-F91D-45B2-A48E-119A27184688}"/>
              </a:ext>
            </a:extLst>
          </p:cNvPr>
          <p:cNvSpPr/>
          <p:nvPr/>
        </p:nvSpPr>
        <p:spPr>
          <a:xfrm>
            <a:off x="1497006" y="8353578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D9E5D19-ECCA-49C0-91FA-A0C120D2DE43}"/>
              </a:ext>
            </a:extLst>
          </p:cNvPr>
          <p:cNvSpPr txBox="1"/>
          <p:nvPr/>
        </p:nvSpPr>
        <p:spPr>
          <a:xfrm>
            <a:off x="1816098" y="8244508"/>
            <a:ext cx="225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陣列查詢程式碼</a:t>
            </a:r>
          </a:p>
        </p:txBody>
      </p:sp>
    </p:spTree>
    <p:extLst>
      <p:ext uri="{BB962C8B-B14F-4D97-AF65-F5344CB8AC3E}">
        <p14:creationId xmlns:p14="http://schemas.microsoft.com/office/powerpoint/2010/main" val="258282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A875D7-C777-4075-9330-8407932159BE}"/>
              </a:ext>
            </a:extLst>
          </p:cNvPr>
          <p:cNvSpPr txBox="1"/>
          <p:nvPr/>
        </p:nvSpPr>
        <p:spPr>
          <a:xfrm>
            <a:off x="546100" y="520700"/>
            <a:ext cx="720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  <a:r>
              <a:rPr lang="zh-TW" altLang="en-US" dirty="0"/>
              <a:t>插入</a:t>
            </a:r>
            <a:r>
              <a:rPr lang="en-US" altLang="zh-TW" dirty="0"/>
              <a:t>/</a:t>
            </a:r>
            <a:r>
              <a:rPr lang="zh-TW" altLang="en-US" dirty="0"/>
              <a:t>查詢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C45FC5-4620-4DA7-B2DA-CCE723FB48C5}"/>
              </a:ext>
            </a:extLst>
          </p:cNvPr>
          <p:cNvSpPr txBox="1"/>
          <p:nvPr/>
        </p:nvSpPr>
        <p:spPr>
          <a:xfrm>
            <a:off x="114300" y="16891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BST	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974C9F-B789-4242-A870-1687EFE51C38}"/>
              </a:ext>
            </a:extLst>
          </p:cNvPr>
          <p:cNvSpPr txBox="1"/>
          <p:nvPr/>
        </p:nvSpPr>
        <p:spPr>
          <a:xfrm>
            <a:off x="495300" y="233965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資料結構建立時間：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dirty="0"/>
              <a:t>0.00203 sec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C3340C-4E27-4061-9D78-78BADC87623B}"/>
              </a:ext>
            </a:extLst>
          </p:cNvPr>
          <p:cNvSpPr txBox="1"/>
          <p:nvPr/>
        </p:nvSpPr>
        <p:spPr>
          <a:xfrm>
            <a:off x="495300" y="2713217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資料結構查詢時間：</a:t>
            </a:r>
            <a:r>
              <a:rPr lang="en-US" altLang="zh-TW" dirty="0"/>
              <a:t>0.00055 sec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EB21CB-C12E-448F-B829-0EA662BFE5D2}"/>
              </a:ext>
            </a:extLst>
          </p:cNvPr>
          <p:cNvSpPr txBox="1"/>
          <p:nvPr/>
        </p:nvSpPr>
        <p:spPr>
          <a:xfrm>
            <a:off x="114300" y="3427512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BS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6E6B10-25B6-4024-A863-F80D0279A62E}"/>
              </a:ext>
            </a:extLst>
          </p:cNvPr>
          <p:cNvSpPr txBox="1"/>
          <p:nvPr/>
        </p:nvSpPr>
        <p:spPr>
          <a:xfrm>
            <a:off x="495300" y="411984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資料結構建立時間：</a:t>
            </a:r>
            <a:r>
              <a:rPr lang="en-US" altLang="zh-TW" dirty="0"/>
              <a:t>0.29337sec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375166-B557-4112-835D-D1B4DF70DE2D}"/>
              </a:ext>
            </a:extLst>
          </p:cNvPr>
          <p:cNvSpPr txBox="1"/>
          <p:nvPr/>
        </p:nvSpPr>
        <p:spPr>
          <a:xfrm>
            <a:off x="495300" y="4493399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資料結構查詢時間：</a:t>
            </a:r>
            <a:r>
              <a:rPr lang="en-US" altLang="zh-TW" dirty="0"/>
              <a:t>0.00050 sec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00D36A-D6F7-4CD4-A32E-E4C585EDDB8C}"/>
              </a:ext>
            </a:extLst>
          </p:cNvPr>
          <p:cNvSpPr txBox="1"/>
          <p:nvPr/>
        </p:nvSpPr>
        <p:spPr>
          <a:xfrm>
            <a:off x="114300" y="5242124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Linked List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01FF6A-E584-4A65-9191-25913C56A68E}"/>
              </a:ext>
            </a:extLst>
          </p:cNvPr>
          <p:cNvSpPr txBox="1"/>
          <p:nvPr/>
        </p:nvSpPr>
        <p:spPr>
          <a:xfrm>
            <a:off x="495300" y="593445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資料結構建立時間：</a:t>
            </a:r>
            <a:r>
              <a:rPr lang="en-US" altLang="zh-TW" dirty="0"/>
              <a:t>0.00249</a:t>
            </a:r>
            <a:r>
              <a:rPr lang="zh-TW" altLang="en-US" dirty="0"/>
              <a:t>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E9DAF5-C8F0-4BF9-8B72-4C199B2C7D1A}"/>
              </a:ext>
            </a:extLst>
          </p:cNvPr>
          <p:cNvSpPr txBox="1"/>
          <p:nvPr/>
        </p:nvSpPr>
        <p:spPr>
          <a:xfrm>
            <a:off x="495300" y="630801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資料結構查詢時間：</a:t>
            </a:r>
            <a:r>
              <a:rPr lang="en-US" altLang="zh-TW" dirty="0"/>
              <a:t>0.00138 sec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70844E1-360A-44EF-ADD7-8D5A3E7A9F4B}"/>
              </a:ext>
            </a:extLst>
          </p:cNvPr>
          <p:cNvSpPr txBox="1"/>
          <p:nvPr/>
        </p:nvSpPr>
        <p:spPr>
          <a:xfrm>
            <a:off x="4133850" y="1729365"/>
            <a:ext cx="386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Average Condition:</a:t>
            </a:r>
          </a:p>
          <a:p>
            <a:r>
              <a:rPr lang="en-US" altLang="zh-TW" sz="1800" dirty="0"/>
              <a:t> O(log(n))/O(log(n))</a:t>
            </a:r>
          </a:p>
          <a:p>
            <a:r>
              <a:rPr lang="en-US" altLang="zh-TW" b="1" dirty="0"/>
              <a:t>Worst Condition: </a:t>
            </a:r>
            <a:r>
              <a:rPr lang="el-GR" altLang="zh-TW" dirty="0"/>
              <a:t>Ο(</a:t>
            </a:r>
            <a:r>
              <a:rPr lang="en-US" altLang="zh-TW" dirty="0"/>
              <a:t>n)/</a:t>
            </a:r>
            <a:r>
              <a:rPr lang="el-GR" altLang="zh-TW" dirty="0"/>
              <a:t>Ο(</a:t>
            </a:r>
            <a:r>
              <a:rPr lang="en-US" altLang="zh-TW" dirty="0"/>
              <a:t>n)</a:t>
            </a:r>
          </a:p>
          <a:p>
            <a:r>
              <a:rPr lang="en-US" altLang="zh-TW" b="1" dirty="0"/>
              <a:t>Space Complexity: </a:t>
            </a:r>
            <a:r>
              <a:rPr lang="en-US" altLang="zh-TW" dirty="0"/>
              <a:t>O(n)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6E052D-843C-413A-9CFC-134529678620}"/>
              </a:ext>
            </a:extLst>
          </p:cNvPr>
          <p:cNvSpPr txBox="1"/>
          <p:nvPr/>
        </p:nvSpPr>
        <p:spPr>
          <a:xfrm>
            <a:off x="4133850" y="3431946"/>
            <a:ext cx="386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Average Condition:</a:t>
            </a:r>
          </a:p>
          <a:p>
            <a:r>
              <a:rPr lang="en-US" altLang="zh-TW" sz="1800" dirty="0"/>
              <a:t> </a:t>
            </a:r>
            <a:r>
              <a:rPr lang="el-GR" altLang="zh-TW" dirty="0"/>
              <a:t>Ο(</a:t>
            </a:r>
            <a:r>
              <a:rPr lang="en-US" altLang="zh-TW" dirty="0"/>
              <a:t>1)/</a:t>
            </a:r>
            <a:r>
              <a:rPr lang="en-US" altLang="zh-TW" sz="1800" dirty="0"/>
              <a:t> O(log(n))</a:t>
            </a:r>
          </a:p>
          <a:p>
            <a:r>
              <a:rPr lang="en-US" altLang="zh-TW" b="1" dirty="0"/>
              <a:t>Worst Condition: </a:t>
            </a:r>
          </a:p>
          <a:p>
            <a:r>
              <a:rPr lang="el-GR" altLang="zh-TW" dirty="0"/>
              <a:t>Ο(</a:t>
            </a:r>
            <a:r>
              <a:rPr lang="en-US" altLang="zh-TW" dirty="0"/>
              <a:t>1)/</a:t>
            </a:r>
            <a:r>
              <a:rPr lang="en-US" altLang="zh-TW" sz="1800" dirty="0"/>
              <a:t>O(log(n))</a:t>
            </a:r>
            <a:endParaRPr lang="en-US" altLang="zh-TW" dirty="0"/>
          </a:p>
          <a:p>
            <a:r>
              <a:rPr lang="en-US" altLang="zh-TW" b="1" dirty="0"/>
              <a:t>Space Complexity: </a:t>
            </a:r>
            <a:r>
              <a:rPr lang="en-US" altLang="zh-TW" dirty="0"/>
              <a:t>O(n)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5E08BBB-F612-498B-AF54-E4BCFBDC532C}"/>
              </a:ext>
            </a:extLst>
          </p:cNvPr>
          <p:cNvSpPr txBox="1"/>
          <p:nvPr/>
        </p:nvSpPr>
        <p:spPr>
          <a:xfrm>
            <a:off x="4133850" y="5286177"/>
            <a:ext cx="386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Average Condition:</a:t>
            </a:r>
          </a:p>
          <a:p>
            <a:r>
              <a:rPr lang="en-US" altLang="zh-TW" sz="1800" b="1" dirty="0"/>
              <a:t> </a:t>
            </a:r>
            <a:r>
              <a:rPr lang="en-US" altLang="zh-TW" sz="1800" dirty="0"/>
              <a:t>O(n)/O(n)</a:t>
            </a:r>
          </a:p>
          <a:p>
            <a:r>
              <a:rPr lang="en-US" altLang="zh-TW" b="1" dirty="0"/>
              <a:t>Worst Condition: </a:t>
            </a:r>
            <a:r>
              <a:rPr lang="el-GR" altLang="zh-TW" dirty="0"/>
              <a:t>Ο(</a:t>
            </a:r>
            <a:r>
              <a:rPr lang="en-US" altLang="zh-TW" dirty="0"/>
              <a:t>n)/</a:t>
            </a:r>
            <a:r>
              <a:rPr lang="en-US" altLang="zh-TW" sz="1800" dirty="0"/>
              <a:t>O(n)</a:t>
            </a:r>
            <a:endParaRPr lang="en-US" altLang="zh-TW" dirty="0"/>
          </a:p>
          <a:p>
            <a:r>
              <a:rPr lang="en-US" altLang="zh-TW" b="1" dirty="0"/>
              <a:t>Space Complexity: </a:t>
            </a:r>
            <a:r>
              <a:rPr lang="en-US" altLang="zh-TW" dirty="0"/>
              <a:t>O(n)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B1DB1B6-681A-4B95-B834-DD3070F45EFE}"/>
              </a:ext>
            </a:extLst>
          </p:cNvPr>
          <p:cNvCxnSpPr>
            <a:cxnSpLocks/>
          </p:cNvCxnSpPr>
          <p:nvPr/>
        </p:nvCxnSpPr>
        <p:spPr>
          <a:xfrm>
            <a:off x="254000" y="14732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49C6644-6962-4069-9071-7CADA049623F}"/>
              </a:ext>
            </a:extLst>
          </p:cNvPr>
          <p:cNvSpPr txBox="1"/>
          <p:nvPr/>
        </p:nvSpPr>
        <p:spPr>
          <a:xfrm>
            <a:off x="114300" y="6982024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(4)</a:t>
            </a:r>
            <a:r>
              <a:rPr lang="zh-TW" altLang="en-US" sz="2400" dirty="0"/>
              <a:t> </a:t>
            </a:r>
            <a:r>
              <a:rPr lang="en-US" altLang="zh-TW" sz="2400" dirty="0"/>
              <a:t>Array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E0B4630-A14C-4121-B59B-7D832F7F3F4A}"/>
              </a:ext>
            </a:extLst>
          </p:cNvPr>
          <p:cNvSpPr txBox="1"/>
          <p:nvPr/>
        </p:nvSpPr>
        <p:spPr>
          <a:xfrm>
            <a:off x="495300" y="767435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資料結構建立時間：</a:t>
            </a:r>
            <a:r>
              <a:rPr lang="en-US" altLang="zh-TW" dirty="0"/>
              <a:t>0.00002</a:t>
            </a:r>
            <a:r>
              <a:rPr lang="zh-TW" altLang="en-US" dirty="0"/>
              <a:t>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88A96C-E543-43E7-B4DE-FFD24A777A22}"/>
              </a:ext>
            </a:extLst>
          </p:cNvPr>
          <p:cNvSpPr txBox="1"/>
          <p:nvPr/>
        </p:nvSpPr>
        <p:spPr>
          <a:xfrm>
            <a:off x="495300" y="804791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資料結構查詢時間：</a:t>
            </a:r>
            <a:r>
              <a:rPr lang="en-US" altLang="zh-TW" dirty="0"/>
              <a:t>0.00192 sec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376E6AC-EC1C-4653-93D5-4C988605526A}"/>
              </a:ext>
            </a:extLst>
          </p:cNvPr>
          <p:cNvSpPr txBox="1"/>
          <p:nvPr/>
        </p:nvSpPr>
        <p:spPr>
          <a:xfrm>
            <a:off x="4149725" y="7026077"/>
            <a:ext cx="386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Average Condition:</a:t>
            </a:r>
          </a:p>
          <a:p>
            <a:r>
              <a:rPr lang="en-US" altLang="zh-TW" sz="1800" b="1" dirty="0"/>
              <a:t> </a:t>
            </a:r>
            <a:r>
              <a:rPr lang="en-US" altLang="zh-TW" sz="1800" dirty="0"/>
              <a:t>O(1)/O(n)</a:t>
            </a:r>
          </a:p>
          <a:p>
            <a:r>
              <a:rPr lang="en-US" altLang="zh-TW" b="1" dirty="0"/>
              <a:t>Worst Condition: </a:t>
            </a:r>
            <a:r>
              <a:rPr lang="en-US" altLang="zh-TW" sz="1800" dirty="0"/>
              <a:t>O(1)/</a:t>
            </a:r>
            <a:r>
              <a:rPr lang="el-GR" altLang="zh-TW" dirty="0"/>
              <a:t>Ο(</a:t>
            </a:r>
            <a:r>
              <a:rPr lang="en-US" altLang="zh-TW" dirty="0"/>
              <a:t>n)</a:t>
            </a:r>
          </a:p>
          <a:p>
            <a:r>
              <a:rPr lang="en-US" altLang="zh-TW" b="1" dirty="0"/>
              <a:t>Space Complexity: </a:t>
            </a:r>
            <a:r>
              <a:rPr lang="en-US" altLang="zh-TW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98384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</TotalTime>
  <Words>875</Words>
  <Application>Microsoft Office PowerPoint</Application>
  <PresentationFormat>A4 紙張 (210x297 公釐)</PresentationFormat>
  <Paragraphs>91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政傑 羅</dc:creator>
  <cp:lastModifiedBy>政傑 羅</cp:lastModifiedBy>
  <cp:revision>62</cp:revision>
  <dcterms:created xsi:type="dcterms:W3CDTF">2021-05-06T09:31:23Z</dcterms:created>
  <dcterms:modified xsi:type="dcterms:W3CDTF">2021-06-01T09:26:43Z</dcterms:modified>
</cp:coreProperties>
</file>