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4" r:id="rId6"/>
    <p:sldId id="285" r:id="rId7"/>
    <p:sldId id="286" r:id="rId8"/>
    <p:sldId id="287" r:id="rId9"/>
    <p:sldId id="288" r:id="rId10"/>
    <p:sldId id="283" r:id="rId11"/>
    <p:sldId id="260" r:id="rId12"/>
    <p:sldId id="261" r:id="rId13"/>
    <p:sldId id="262" r:id="rId14"/>
    <p:sldId id="263" r:id="rId15"/>
    <p:sldId id="269" r:id="rId16"/>
    <p:sldId id="289" r:id="rId17"/>
    <p:sldId id="290" r:id="rId18"/>
    <p:sldId id="291" r:id="rId19"/>
    <p:sldId id="292" r:id="rId20"/>
    <p:sldId id="293" r:id="rId21"/>
    <p:sldId id="294" r:id="rId22"/>
    <p:sldId id="265" r:id="rId23"/>
    <p:sldId id="272"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68"/>
    <p:restoredTop sz="94681"/>
  </p:normalViewPr>
  <p:slideViewPr>
    <p:cSldViewPr snapToGrid="0" snapToObjects="1" showGuides="1">
      <p:cViewPr>
        <p:scale>
          <a:sx n="105" d="100"/>
          <a:sy n="105" d="100"/>
        </p:scale>
        <p:origin x="376" y="68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10/11/22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10/11/22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10/11/22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10/11/22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10/11/22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10/11/22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10/11/22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10/11/22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10/11/22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10/11/22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10/11/22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10/11/22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12-Oct-2022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Hypothesis</a:t>
            </a:r>
          </a:p>
        </p:txBody>
      </p:sp>
      <p:sp>
        <p:nvSpPr>
          <p:cNvPr id="2" name="TextBox 1">
            <a:extLst>
              <a:ext uri="{FF2B5EF4-FFF2-40B4-BE49-F238E27FC236}">
                <a16:creationId xmlns:a16="http://schemas.microsoft.com/office/drawing/2014/main" id="{33CA2E15-A6B7-71F3-5A15-FF79EDDCD3F0}"/>
              </a:ext>
            </a:extLst>
          </p:cNvPr>
          <p:cNvSpPr txBox="1"/>
          <p:nvPr/>
        </p:nvSpPr>
        <p:spPr>
          <a:xfrm>
            <a:off x="838200" y="4775506"/>
            <a:ext cx="7936992" cy="1754326"/>
          </a:xfrm>
          <a:prstGeom prst="rect">
            <a:avLst/>
          </a:prstGeom>
          <a:noFill/>
        </p:spPr>
        <p:txBody>
          <a:bodyPr wrap="square" rtlCol="0">
            <a:spAutoFit/>
          </a:bodyPr>
          <a:lstStyle/>
          <a:p>
            <a:pPr algn="l"/>
            <a:r>
              <a:rPr lang="en-US" b="1" i="0" dirty="0">
                <a:solidFill>
                  <a:srgbClr val="000000"/>
                </a:solidFill>
                <a:effectLst/>
                <a:latin typeface="Helvetica Neue" panose="02000503000000020004" pitchFamily="2" charset="0"/>
              </a:rPr>
              <a:t>1. Higher price charged will lead to Higher service and higher profit</a:t>
            </a:r>
          </a:p>
          <a:p>
            <a:pPr algn="l"/>
            <a:r>
              <a:rPr lang="en-US" b="1" i="0" dirty="0">
                <a:solidFill>
                  <a:srgbClr val="000000"/>
                </a:solidFill>
                <a:effectLst/>
                <a:latin typeface="Helvetica Neue" panose="02000503000000020004" pitchFamily="2" charset="0"/>
              </a:rPr>
              <a:t>2. Higher Income customer will lead to  higher Profit</a:t>
            </a:r>
          </a:p>
          <a:p>
            <a:pPr algn="l"/>
            <a:r>
              <a:rPr lang="en-US" b="1" i="0" dirty="0">
                <a:solidFill>
                  <a:srgbClr val="000000"/>
                </a:solidFill>
                <a:effectLst/>
                <a:latin typeface="Helvetica Neue" panose="02000503000000020004" pitchFamily="2" charset="0"/>
              </a:rPr>
              <a:t>3. Longer distances will lead to higher profit</a:t>
            </a:r>
          </a:p>
          <a:p>
            <a:pPr algn="l"/>
            <a:r>
              <a:rPr lang="en-US" b="1" i="0" dirty="0">
                <a:solidFill>
                  <a:srgbClr val="000000"/>
                </a:solidFill>
                <a:effectLst/>
                <a:latin typeface="Helvetica Neue" panose="02000503000000020004" pitchFamily="2" charset="0"/>
              </a:rPr>
              <a:t>4. Lower loss will lead to higher Profit</a:t>
            </a:r>
          </a:p>
          <a:p>
            <a:pPr algn="l"/>
            <a:r>
              <a:rPr lang="en-US" b="1" i="0" dirty="0">
                <a:solidFill>
                  <a:srgbClr val="000000"/>
                </a:solidFill>
                <a:effectLst/>
                <a:latin typeface="Helvetica Neue" panose="02000503000000020004" pitchFamily="2" charset="0"/>
              </a:rPr>
              <a:t>5. Weather will affect profit for each company</a:t>
            </a:r>
          </a:p>
          <a:p>
            <a:endParaRPr lang="en-US" dirty="0"/>
          </a:p>
        </p:txBody>
      </p:sp>
      <p:sp>
        <p:nvSpPr>
          <p:cNvPr id="3" name="TextBox 2">
            <a:extLst>
              <a:ext uri="{FF2B5EF4-FFF2-40B4-BE49-F238E27FC236}">
                <a16:creationId xmlns:a16="http://schemas.microsoft.com/office/drawing/2014/main" id="{13DE0B65-9CC0-FE86-5467-63809C9892FD}"/>
              </a:ext>
            </a:extLst>
          </p:cNvPr>
          <p:cNvSpPr txBox="1"/>
          <p:nvPr/>
        </p:nvSpPr>
        <p:spPr>
          <a:xfrm>
            <a:off x="838200" y="1926336"/>
            <a:ext cx="11061192" cy="2308324"/>
          </a:xfrm>
          <a:prstGeom prst="rect">
            <a:avLst/>
          </a:prstGeom>
          <a:noFill/>
        </p:spPr>
        <p:txBody>
          <a:bodyPr wrap="square" rtlCol="0">
            <a:spAutoFit/>
          </a:bodyPr>
          <a:lstStyle/>
          <a:p>
            <a:pPr algn="l"/>
            <a:r>
              <a:rPr lang="en-US" b="0" i="0" dirty="0">
                <a:solidFill>
                  <a:srgbClr val="000000"/>
                </a:solidFill>
                <a:effectLst/>
                <a:latin typeface="Helvetica Neue" panose="02000503000000020004" pitchFamily="2" charset="0"/>
              </a:rPr>
              <a:t>Why Yellow Cab make more profit than Pink Cab, but its cost of trip, price charged are also higher than Pink cab?</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Yellow Cab might have some luxury services for the customers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Luxury Car burned mor </a:t>
            </a:r>
            <a:r>
              <a:rPr lang="en-US" b="0" i="0" dirty="0" err="1">
                <a:solidFill>
                  <a:srgbClr val="000000"/>
                </a:solidFill>
                <a:effectLst/>
                <a:latin typeface="Helvetica Neue" panose="02000503000000020004" pitchFamily="2" charset="0"/>
              </a:rPr>
              <a:t>fule</a:t>
            </a:r>
            <a:r>
              <a:rPr lang="en-US" b="0" i="0" dirty="0">
                <a:solidFill>
                  <a:srgbClr val="000000"/>
                </a:solidFill>
                <a:effectLst/>
                <a:latin typeface="Helvetica Neue" panose="02000503000000020004" pitchFamily="2" charset="0"/>
              </a:rPr>
              <a:t> than a normal car in a normal service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Pink Car loosing profit might related to the bad services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Because of pink car's low price and low cost of trip, their might offer normal services all the time, some of these normal services might serving with drivers' bad attitude, smelly car environment.</a:t>
            </a:r>
          </a:p>
          <a:p>
            <a:endParaRPr lang="en-US" dirty="0"/>
          </a:p>
        </p:txBody>
      </p:sp>
    </p:spTree>
    <p:extLst>
      <p:ext uri="{BB962C8B-B14F-4D97-AF65-F5344CB8AC3E}">
        <p14:creationId xmlns:p14="http://schemas.microsoft.com/office/powerpoint/2010/main" val="197515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1. Higher price charged will lead to Higher service and higher profit </a:t>
            </a:r>
          </a:p>
        </p:txBody>
      </p:sp>
      <p:pic>
        <p:nvPicPr>
          <p:cNvPr id="6" name="Picture 5" descr="Chart, box and whisker chart&#10;&#10;Description automatically generated">
            <a:extLst>
              <a:ext uri="{FF2B5EF4-FFF2-40B4-BE49-F238E27FC236}">
                <a16:creationId xmlns:a16="http://schemas.microsoft.com/office/drawing/2014/main" id="{1F52C289-FA75-18FA-8028-560EDEC357B6}"/>
              </a:ext>
            </a:extLst>
          </p:cNvPr>
          <p:cNvPicPr>
            <a:picLocks noChangeAspect="1"/>
          </p:cNvPicPr>
          <p:nvPr/>
        </p:nvPicPr>
        <p:blipFill>
          <a:blip r:embed="rId2"/>
          <a:stretch>
            <a:fillRect/>
          </a:stretch>
        </p:blipFill>
        <p:spPr>
          <a:xfrm>
            <a:off x="1510742" y="1371600"/>
            <a:ext cx="8707219" cy="3559302"/>
          </a:xfrm>
          <a:prstGeom prst="rect">
            <a:avLst/>
          </a:prstGeom>
        </p:spPr>
      </p:pic>
      <p:sp>
        <p:nvSpPr>
          <p:cNvPr id="7" name="TextBox 6">
            <a:extLst>
              <a:ext uri="{FF2B5EF4-FFF2-40B4-BE49-F238E27FC236}">
                <a16:creationId xmlns:a16="http://schemas.microsoft.com/office/drawing/2014/main" id="{2BA58F85-268C-D11B-1767-E87D6B6AAD98}"/>
              </a:ext>
            </a:extLst>
          </p:cNvPr>
          <p:cNvSpPr txBox="1"/>
          <p:nvPr/>
        </p:nvSpPr>
        <p:spPr>
          <a:xfrm>
            <a:off x="2511552" y="4930902"/>
            <a:ext cx="6985823" cy="1200329"/>
          </a:xfrm>
          <a:prstGeom prst="rect">
            <a:avLst/>
          </a:prstGeom>
          <a:noFill/>
        </p:spPr>
        <p:txBody>
          <a:bodyPr wrap="none" rtlCol="0">
            <a:spAutoFit/>
          </a:bodyPr>
          <a:lstStyle/>
          <a:p>
            <a:pPr algn="l">
              <a:buFont typeface="Arial" panose="020B0604020202020204" pitchFamily="34" charset="0"/>
              <a:buChar char="•"/>
            </a:pPr>
            <a:r>
              <a:rPr lang="en-US" b="0" i="0" dirty="0" err="1">
                <a:solidFill>
                  <a:srgbClr val="000000"/>
                </a:solidFill>
                <a:effectLst/>
                <a:latin typeface="Helvetica Neue" panose="02000503000000020004" pitchFamily="2" charset="0"/>
              </a:rPr>
              <a:t>Preimum</a:t>
            </a:r>
            <a:r>
              <a:rPr lang="en-US" b="0" i="0" dirty="0">
                <a:solidFill>
                  <a:srgbClr val="000000"/>
                </a:solidFill>
                <a:effectLst/>
                <a:latin typeface="Helvetica Neue" panose="02000503000000020004" pitchFamily="2" charset="0"/>
              </a:rPr>
              <a:t> Ride: Yellow Cab charged more than Pink Cab</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Non Premium Ride: Yellow Cab also charged more than Pink Cab</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Premium rider has wider range of price than Non premium ride</a:t>
            </a:r>
          </a:p>
          <a:p>
            <a:endParaRPr lang="en-US" dirty="0"/>
          </a:p>
        </p:txBody>
      </p:sp>
    </p:spTree>
    <p:extLst>
      <p:ext uri="{BB962C8B-B14F-4D97-AF65-F5344CB8AC3E}">
        <p14:creationId xmlns:p14="http://schemas.microsoft.com/office/powerpoint/2010/main" val="236557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2. Higher Income customers will lead to higher profit</a:t>
            </a:r>
            <a:endParaRPr lang="en-US" sz="4400" dirty="0">
              <a:solidFill>
                <a:schemeClr val="accent2"/>
              </a:solidFill>
              <a:latin typeface="+mj-lt"/>
            </a:endParaRPr>
          </a:p>
        </p:txBody>
      </p:sp>
      <p:pic>
        <p:nvPicPr>
          <p:cNvPr id="4" name="Picture 3" descr="Chart, box and whisker chart&#10;&#10;Description automatically generated">
            <a:extLst>
              <a:ext uri="{FF2B5EF4-FFF2-40B4-BE49-F238E27FC236}">
                <a16:creationId xmlns:a16="http://schemas.microsoft.com/office/drawing/2014/main" id="{CD93E1B9-024A-176F-CF4A-78E4F3CD3387}"/>
              </a:ext>
            </a:extLst>
          </p:cNvPr>
          <p:cNvPicPr>
            <a:picLocks noChangeAspect="1"/>
          </p:cNvPicPr>
          <p:nvPr/>
        </p:nvPicPr>
        <p:blipFill>
          <a:blip r:embed="rId2"/>
          <a:stretch>
            <a:fillRect/>
          </a:stretch>
        </p:blipFill>
        <p:spPr>
          <a:xfrm>
            <a:off x="2143506" y="1383912"/>
            <a:ext cx="7390638" cy="3576115"/>
          </a:xfrm>
          <a:prstGeom prst="rect">
            <a:avLst/>
          </a:prstGeom>
        </p:spPr>
      </p:pic>
      <p:sp>
        <p:nvSpPr>
          <p:cNvPr id="8" name="TextBox 7">
            <a:extLst>
              <a:ext uri="{FF2B5EF4-FFF2-40B4-BE49-F238E27FC236}">
                <a16:creationId xmlns:a16="http://schemas.microsoft.com/office/drawing/2014/main" id="{06B6F433-9207-98D6-C551-EDBE87AACFF6}"/>
              </a:ext>
            </a:extLst>
          </p:cNvPr>
          <p:cNvSpPr txBox="1"/>
          <p:nvPr/>
        </p:nvSpPr>
        <p:spPr>
          <a:xfrm>
            <a:off x="2657856" y="4960027"/>
            <a:ext cx="6236208"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Distance-Premium: </a:t>
            </a:r>
            <a:r>
              <a:rPr lang="en-US" b="0" i="0" dirty="0" err="1">
                <a:solidFill>
                  <a:srgbClr val="000000"/>
                </a:solidFill>
                <a:effectLst/>
                <a:latin typeface="Helvetica Neue" panose="02000503000000020004" pitchFamily="2" charset="0"/>
              </a:rPr>
              <a:t>Premium_ride</a:t>
            </a:r>
            <a:r>
              <a:rPr lang="en-US" b="0" i="0" dirty="0">
                <a:solidFill>
                  <a:srgbClr val="000000"/>
                </a:solidFill>
                <a:effectLst/>
                <a:latin typeface="Helvetica Neue" panose="02000503000000020004" pitchFamily="2" charset="0"/>
              </a:rPr>
              <a:t> has longer distance than </a:t>
            </a:r>
            <a:r>
              <a:rPr lang="en-US" b="0" i="0" dirty="0" err="1">
                <a:solidFill>
                  <a:srgbClr val="000000"/>
                </a:solidFill>
                <a:effectLst/>
                <a:latin typeface="Helvetica Neue" panose="02000503000000020004" pitchFamily="2" charset="0"/>
              </a:rPr>
              <a:t>non_premium</a:t>
            </a:r>
            <a:r>
              <a:rPr lang="en-US" b="0" i="0" dirty="0">
                <a:solidFill>
                  <a:srgbClr val="000000"/>
                </a:solidFill>
                <a:effectLst/>
                <a:latin typeface="Helvetica Neue" panose="02000503000000020004" pitchFamily="2" charset="0"/>
              </a:rPr>
              <a:t> ride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Income-Premium: Both of premium and non premium customer almost have the same income distribution</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The income hypothesis is rejected</a:t>
            </a:r>
          </a:p>
        </p:txBody>
      </p:sp>
    </p:spTree>
    <p:extLst>
      <p:ext uri="{BB962C8B-B14F-4D97-AF65-F5344CB8AC3E}">
        <p14:creationId xmlns:p14="http://schemas.microsoft.com/office/powerpoint/2010/main" val="184957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3. Longer distances travelled leads to higher profit</a:t>
            </a:r>
            <a:endParaRPr lang="en-US" sz="4200" dirty="0">
              <a:solidFill>
                <a:schemeClr val="accent2"/>
              </a:solidFill>
              <a:latin typeface="+mj-lt"/>
            </a:endParaRPr>
          </a:p>
        </p:txBody>
      </p:sp>
      <p:pic>
        <p:nvPicPr>
          <p:cNvPr id="7" name="Picture 6" descr="A picture containing text, map, orange&#10;&#10;Description automatically generated">
            <a:extLst>
              <a:ext uri="{FF2B5EF4-FFF2-40B4-BE49-F238E27FC236}">
                <a16:creationId xmlns:a16="http://schemas.microsoft.com/office/drawing/2014/main" id="{ED8AEC81-A8F6-261F-6F8A-6CD4BA1FFC10}"/>
              </a:ext>
            </a:extLst>
          </p:cNvPr>
          <p:cNvPicPr>
            <a:picLocks noChangeAspect="1"/>
          </p:cNvPicPr>
          <p:nvPr/>
        </p:nvPicPr>
        <p:blipFill>
          <a:blip r:embed="rId2"/>
          <a:stretch>
            <a:fillRect/>
          </a:stretch>
        </p:blipFill>
        <p:spPr>
          <a:xfrm>
            <a:off x="0" y="1367047"/>
            <a:ext cx="4867937" cy="4021817"/>
          </a:xfrm>
          <a:prstGeom prst="rect">
            <a:avLst/>
          </a:prstGeom>
        </p:spPr>
      </p:pic>
      <p:pic>
        <p:nvPicPr>
          <p:cNvPr id="11" name="Picture 10" descr="Chart, bar chart, treemap chart&#10;&#10;Description automatically generated">
            <a:extLst>
              <a:ext uri="{FF2B5EF4-FFF2-40B4-BE49-F238E27FC236}">
                <a16:creationId xmlns:a16="http://schemas.microsoft.com/office/drawing/2014/main" id="{5687492B-1099-FA9F-180D-FEE18629DE65}"/>
              </a:ext>
            </a:extLst>
          </p:cNvPr>
          <p:cNvPicPr>
            <a:picLocks noChangeAspect="1"/>
          </p:cNvPicPr>
          <p:nvPr/>
        </p:nvPicPr>
        <p:blipFill>
          <a:blip r:embed="rId3"/>
          <a:stretch>
            <a:fillRect/>
          </a:stretch>
        </p:blipFill>
        <p:spPr>
          <a:xfrm>
            <a:off x="4780816" y="1532270"/>
            <a:ext cx="3032632" cy="2149714"/>
          </a:xfrm>
          <a:prstGeom prst="rect">
            <a:avLst/>
          </a:prstGeom>
        </p:spPr>
      </p:pic>
      <p:pic>
        <p:nvPicPr>
          <p:cNvPr id="13" name="Picture 12" descr="Chart, line chart&#10;&#10;Description automatically generated">
            <a:extLst>
              <a:ext uri="{FF2B5EF4-FFF2-40B4-BE49-F238E27FC236}">
                <a16:creationId xmlns:a16="http://schemas.microsoft.com/office/drawing/2014/main" id="{E5AE910F-9EBA-C652-0508-8F08182BD28C}"/>
              </a:ext>
            </a:extLst>
          </p:cNvPr>
          <p:cNvPicPr>
            <a:picLocks noChangeAspect="1"/>
          </p:cNvPicPr>
          <p:nvPr/>
        </p:nvPicPr>
        <p:blipFill>
          <a:blip r:embed="rId4"/>
          <a:stretch>
            <a:fillRect/>
          </a:stretch>
        </p:blipFill>
        <p:spPr>
          <a:xfrm>
            <a:off x="4867937" y="3527012"/>
            <a:ext cx="2844800" cy="1905000"/>
          </a:xfrm>
          <a:prstGeom prst="rect">
            <a:avLst/>
          </a:prstGeom>
        </p:spPr>
      </p:pic>
      <p:sp>
        <p:nvSpPr>
          <p:cNvPr id="15" name="TextBox 14">
            <a:extLst>
              <a:ext uri="{FF2B5EF4-FFF2-40B4-BE49-F238E27FC236}">
                <a16:creationId xmlns:a16="http://schemas.microsoft.com/office/drawing/2014/main" id="{66A92D17-D1C1-0ACF-316D-9A8294ED3438}"/>
              </a:ext>
            </a:extLst>
          </p:cNvPr>
          <p:cNvSpPr txBox="1"/>
          <p:nvPr/>
        </p:nvSpPr>
        <p:spPr>
          <a:xfrm>
            <a:off x="7813448" y="1481627"/>
            <a:ext cx="4378552" cy="2031325"/>
          </a:xfrm>
          <a:prstGeom prst="rect">
            <a:avLst/>
          </a:prstGeom>
          <a:noFill/>
        </p:spPr>
        <p:txBody>
          <a:bodyPr wrap="square">
            <a:spAutoFit/>
          </a:bodyPr>
          <a:lstStyle/>
          <a:p>
            <a:pPr algn="l"/>
            <a:r>
              <a:rPr lang="en-US" b="0" i="0" dirty="0">
                <a:solidFill>
                  <a:srgbClr val="000000"/>
                </a:solidFill>
                <a:effectLst/>
                <a:latin typeface="Helvetica Neue" panose="02000503000000020004" pitchFamily="2" charset="0"/>
              </a:rPr>
              <a:t>For yellow cab, the higher </a:t>
            </a:r>
            <a:r>
              <a:rPr lang="en-US" b="0" i="0" dirty="0" err="1">
                <a:solidFill>
                  <a:srgbClr val="000000"/>
                </a:solidFill>
                <a:effectLst/>
                <a:latin typeface="Helvetica Neue" panose="02000503000000020004" pitchFamily="2" charset="0"/>
              </a:rPr>
              <a:t>price_charged</a:t>
            </a:r>
            <a:r>
              <a:rPr lang="en-US" b="0" i="0" dirty="0">
                <a:solidFill>
                  <a:srgbClr val="000000"/>
                </a:solidFill>
                <a:effectLst/>
                <a:latin typeface="Helvetica Neue" panose="02000503000000020004" pitchFamily="2" charset="0"/>
              </a:rPr>
              <a:t> the higher profit gained.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However, the distribution went down with the </a:t>
            </a:r>
            <a:r>
              <a:rPr lang="en-US" b="0" i="0" dirty="0" err="1">
                <a:solidFill>
                  <a:srgbClr val="000000"/>
                </a:solidFill>
                <a:effectLst/>
                <a:latin typeface="Helvetica Neue" panose="02000503000000020004" pitchFamily="2" charset="0"/>
              </a:rPr>
              <a:t>increasment</a:t>
            </a:r>
            <a:r>
              <a:rPr lang="en-US" b="0" i="0" dirty="0">
                <a:solidFill>
                  <a:srgbClr val="000000"/>
                </a:solidFill>
                <a:effectLst/>
                <a:latin typeface="Helvetica Neue" panose="02000503000000020004" pitchFamily="2" charset="0"/>
              </a:rPr>
              <a:t> of </a:t>
            </a:r>
            <a:r>
              <a:rPr lang="en-US" b="0" i="0" dirty="0" err="1">
                <a:solidFill>
                  <a:srgbClr val="000000"/>
                </a:solidFill>
                <a:effectLst/>
                <a:latin typeface="Helvetica Neue" panose="02000503000000020004" pitchFamily="2" charset="0"/>
              </a:rPr>
              <a:t>price_charged</a:t>
            </a:r>
            <a:r>
              <a:rPr lang="en-US" b="0" i="0" dirty="0">
                <a:solidFill>
                  <a:srgbClr val="000000"/>
                </a:solidFill>
                <a:effectLst/>
                <a:latin typeface="Helvetica Neue" panose="02000503000000020004" pitchFamily="2" charset="0"/>
              </a:rPr>
              <a:t> and </a:t>
            </a:r>
            <a:r>
              <a:rPr lang="en-US" b="0" i="0" dirty="0" err="1">
                <a:solidFill>
                  <a:srgbClr val="000000"/>
                </a:solidFill>
                <a:effectLst/>
                <a:latin typeface="Helvetica Neue" panose="02000503000000020004" pitchFamily="2" charset="0"/>
              </a:rPr>
              <a:t>profie</a:t>
            </a:r>
            <a:r>
              <a:rPr lang="en-US" b="0" i="0" dirty="0">
                <a:solidFill>
                  <a:srgbClr val="000000"/>
                </a:solidFill>
                <a:effectLst/>
                <a:latin typeface="Helvetica Neue" panose="02000503000000020004" pitchFamily="2" charset="0"/>
              </a:rPr>
              <a:t>.</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Pink cab has poor distribution in higher </a:t>
            </a:r>
            <a:r>
              <a:rPr lang="en-US" b="0" i="0" dirty="0" err="1">
                <a:solidFill>
                  <a:srgbClr val="000000"/>
                </a:solidFill>
                <a:effectLst/>
                <a:latin typeface="Helvetica Neue" panose="02000503000000020004" pitchFamily="2" charset="0"/>
              </a:rPr>
              <a:t>price_charged</a:t>
            </a:r>
            <a:r>
              <a:rPr lang="en-US" b="0" i="0" dirty="0">
                <a:solidFill>
                  <a:srgbClr val="000000"/>
                </a:solidFill>
                <a:effectLst/>
                <a:latin typeface="Helvetica Neue" panose="02000503000000020004" pitchFamily="2" charset="0"/>
              </a:rPr>
              <a:t> and profit</a:t>
            </a:r>
          </a:p>
        </p:txBody>
      </p:sp>
      <p:sp>
        <p:nvSpPr>
          <p:cNvPr id="17" name="TextBox 16">
            <a:extLst>
              <a:ext uri="{FF2B5EF4-FFF2-40B4-BE49-F238E27FC236}">
                <a16:creationId xmlns:a16="http://schemas.microsoft.com/office/drawing/2014/main" id="{479BB723-B1D6-538F-24F1-7875C50F7D9B}"/>
              </a:ext>
            </a:extLst>
          </p:cNvPr>
          <p:cNvSpPr txBox="1"/>
          <p:nvPr/>
        </p:nvSpPr>
        <p:spPr>
          <a:xfrm>
            <a:off x="7712737" y="3527012"/>
            <a:ext cx="4378552" cy="1754326"/>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all factors are correlated</a:t>
            </a:r>
          </a:p>
          <a:p>
            <a:pPr algn="l">
              <a:buFont typeface="Arial" panose="020B0604020202020204" pitchFamily="34" charset="0"/>
              <a:buChar char="•"/>
            </a:pPr>
            <a:r>
              <a:rPr lang="en-US" b="0" i="0" dirty="0" err="1">
                <a:solidFill>
                  <a:srgbClr val="000000"/>
                </a:solidFill>
                <a:effectLst/>
                <a:latin typeface="Helvetica Neue" panose="02000503000000020004" pitchFamily="2" charset="0"/>
              </a:rPr>
              <a:t>km_travelled</a:t>
            </a:r>
            <a:r>
              <a:rPr lang="en-US" b="0" i="0" dirty="0">
                <a:solidFill>
                  <a:srgbClr val="000000"/>
                </a:solidFill>
                <a:effectLst/>
                <a:latin typeface="Helvetica Neue" panose="02000503000000020004" pitchFamily="2" charset="0"/>
              </a:rPr>
              <a:t> is highly related to </a:t>
            </a:r>
            <a:r>
              <a:rPr lang="en-US" b="0" i="0" dirty="0" err="1">
                <a:solidFill>
                  <a:srgbClr val="000000"/>
                </a:solidFill>
                <a:effectLst/>
                <a:latin typeface="Helvetica Neue" panose="02000503000000020004" pitchFamily="2" charset="0"/>
              </a:rPr>
              <a:t>price_charged</a:t>
            </a:r>
            <a:r>
              <a:rPr lang="en-US" b="0" i="0" dirty="0">
                <a:solidFill>
                  <a:srgbClr val="000000"/>
                </a:solidFill>
                <a:effectLst/>
                <a:latin typeface="Helvetica Neue" panose="02000503000000020004" pitchFamily="2" charset="0"/>
              </a:rPr>
              <a:t> and </a:t>
            </a:r>
            <a:r>
              <a:rPr lang="en-US" b="0" i="0" dirty="0" err="1">
                <a:solidFill>
                  <a:srgbClr val="000000"/>
                </a:solidFill>
                <a:effectLst/>
                <a:latin typeface="Helvetica Neue" panose="02000503000000020004" pitchFamily="2" charset="0"/>
              </a:rPr>
              <a:t>cost_of_trip</a:t>
            </a:r>
            <a:endParaRPr lang="en-US" b="0" i="0" dirty="0">
              <a:solidFill>
                <a:srgbClr val="000000"/>
              </a:solidFill>
              <a:effectLst/>
              <a:latin typeface="Helvetica Neue" panose="02000503000000020004" pitchFamily="2" charset="0"/>
            </a:endParaRPr>
          </a:p>
          <a:p>
            <a:pPr algn="l">
              <a:buFont typeface="Arial" panose="020B0604020202020204" pitchFamily="34" charset="0"/>
              <a:buChar char="•"/>
            </a:pPr>
            <a:r>
              <a:rPr lang="en-US" b="0" i="0" dirty="0" err="1">
                <a:solidFill>
                  <a:srgbClr val="000000"/>
                </a:solidFill>
                <a:effectLst/>
                <a:latin typeface="Helvetica Neue" panose="02000503000000020004" pitchFamily="2" charset="0"/>
              </a:rPr>
              <a:t>price_charged</a:t>
            </a:r>
            <a:r>
              <a:rPr lang="en-US" b="0" i="0" dirty="0">
                <a:solidFill>
                  <a:srgbClr val="000000"/>
                </a:solidFill>
                <a:effectLst/>
                <a:latin typeface="Helvetica Neue" panose="02000503000000020004" pitchFamily="2" charset="0"/>
              </a:rPr>
              <a:t> is highly related to profit</a:t>
            </a:r>
          </a:p>
          <a:p>
            <a:pPr algn="l">
              <a:buFont typeface="Arial" panose="020B0604020202020204" pitchFamily="34" charset="0"/>
              <a:buChar char="•"/>
            </a:pPr>
            <a:r>
              <a:rPr lang="en-US" b="0" i="0" dirty="0" err="1">
                <a:solidFill>
                  <a:srgbClr val="000000"/>
                </a:solidFill>
                <a:effectLst/>
                <a:latin typeface="Helvetica Neue" panose="02000503000000020004" pitchFamily="2" charset="0"/>
              </a:rPr>
              <a:t>cost_of_trip</a:t>
            </a:r>
            <a:r>
              <a:rPr lang="en-US" b="0" i="0" dirty="0">
                <a:solidFill>
                  <a:srgbClr val="000000"/>
                </a:solidFill>
                <a:effectLst/>
                <a:latin typeface="Helvetica Neue" panose="02000503000000020004" pitchFamily="2" charset="0"/>
              </a:rPr>
              <a:t> is highly related to </a:t>
            </a:r>
            <a:r>
              <a:rPr lang="en-US" b="0" i="0" dirty="0" err="1">
                <a:solidFill>
                  <a:srgbClr val="000000"/>
                </a:solidFill>
                <a:effectLst/>
                <a:latin typeface="Helvetica Neue" panose="02000503000000020004" pitchFamily="2" charset="0"/>
              </a:rPr>
              <a:t>price_charged</a:t>
            </a:r>
            <a:endParaRPr lang="en-US" b="0" i="0" dirty="0">
              <a:solidFill>
                <a:srgbClr val="000000"/>
              </a:solidFill>
              <a:effectLst/>
              <a:latin typeface="Helvetica Neue" panose="02000503000000020004" pitchFamily="2" charset="0"/>
            </a:endParaRPr>
          </a:p>
        </p:txBody>
      </p:sp>
      <p:sp>
        <p:nvSpPr>
          <p:cNvPr id="19" name="TextBox 18">
            <a:extLst>
              <a:ext uri="{FF2B5EF4-FFF2-40B4-BE49-F238E27FC236}">
                <a16:creationId xmlns:a16="http://schemas.microsoft.com/office/drawing/2014/main" id="{41BF037D-A517-51AF-9F44-264E0A544BB3}"/>
              </a:ext>
            </a:extLst>
          </p:cNvPr>
          <p:cNvSpPr txBox="1"/>
          <p:nvPr/>
        </p:nvSpPr>
        <p:spPr>
          <a:xfrm>
            <a:off x="3188172" y="5676726"/>
            <a:ext cx="621792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Km travelled and # of trip are highly correlated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both of these factors could determine companies' loss, revenue and profits</a:t>
            </a:r>
          </a:p>
        </p:txBody>
      </p:sp>
    </p:spTree>
    <p:extLst>
      <p:ext uri="{BB962C8B-B14F-4D97-AF65-F5344CB8AC3E}">
        <p14:creationId xmlns:p14="http://schemas.microsoft.com/office/powerpoint/2010/main" val="49180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3. Longer distances travelled leads to higher profit</a:t>
            </a:r>
            <a:endParaRPr lang="en-US" sz="4400" dirty="0">
              <a:solidFill>
                <a:schemeClr val="accent2"/>
              </a:solidFill>
              <a:latin typeface="+mj-lt"/>
            </a:endParaRPr>
          </a:p>
        </p:txBody>
      </p:sp>
      <p:pic>
        <p:nvPicPr>
          <p:cNvPr id="5" name="Picture 4" descr="Chart, bar chart&#10;&#10;Description automatically generated">
            <a:extLst>
              <a:ext uri="{FF2B5EF4-FFF2-40B4-BE49-F238E27FC236}">
                <a16:creationId xmlns:a16="http://schemas.microsoft.com/office/drawing/2014/main" id="{A41DC099-F65F-F3F5-0F64-748B1A9E4FBC}"/>
              </a:ext>
            </a:extLst>
          </p:cNvPr>
          <p:cNvPicPr>
            <a:picLocks noChangeAspect="1"/>
          </p:cNvPicPr>
          <p:nvPr/>
        </p:nvPicPr>
        <p:blipFill>
          <a:blip r:embed="rId2"/>
          <a:stretch>
            <a:fillRect/>
          </a:stretch>
        </p:blipFill>
        <p:spPr>
          <a:xfrm>
            <a:off x="2327910" y="1371600"/>
            <a:ext cx="7230618" cy="4734843"/>
          </a:xfrm>
          <a:prstGeom prst="rect">
            <a:avLst/>
          </a:prstGeom>
        </p:spPr>
      </p:pic>
      <p:sp>
        <p:nvSpPr>
          <p:cNvPr id="9" name="TextBox 8">
            <a:extLst>
              <a:ext uri="{FF2B5EF4-FFF2-40B4-BE49-F238E27FC236}">
                <a16:creationId xmlns:a16="http://schemas.microsoft.com/office/drawing/2014/main" id="{1496D99C-73CC-D602-B71A-F4554FB36A20}"/>
              </a:ext>
            </a:extLst>
          </p:cNvPr>
          <p:cNvSpPr txBox="1"/>
          <p:nvPr/>
        </p:nvSpPr>
        <p:spPr>
          <a:xfrm>
            <a:off x="1024128" y="6211669"/>
            <a:ext cx="10192512" cy="369332"/>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there is a higher probability of making high profits when the trip duration is long across all states.</a:t>
            </a:r>
          </a:p>
        </p:txBody>
      </p:sp>
    </p:spTree>
    <p:extLst>
      <p:ext uri="{BB962C8B-B14F-4D97-AF65-F5344CB8AC3E}">
        <p14:creationId xmlns:p14="http://schemas.microsoft.com/office/powerpoint/2010/main" val="257898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4. Lower loss will lead to higher profit</a:t>
            </a:r>
          </a:p>
        </p:txBody>
      </p:sp>
      <p:pic>
        <p:nvPicPr>
          <p:cNvPr id="3" name="Picture 2" descr="Chart, scatter chart&#10;&#10;Description automatically generated">
            <a:extLst>
              <a:ext uri="{FF2B5EF4-FFF2-40B4-BE49-F238E27FC236}">
                <a16:creationId xmlns:a16="http://schemas.microsoft.com/office/drawing/2014/main" id="{130A5F05-EC22-EF6D-BE8B-0B8AB9D6314F}"/>
              </a:ext>
            </a:extLst>
          </p:cNvPr>
          <p:cNvPicPr>
            <a:picLocks noChangeAspect="1"/>
          </p:cNvPicPr>
          <p:nvPr/>
        </p:nvPicPr>
        <p:blipFill>
          <a:blip r:embed="rId2"/>
          <a:stretch>
            <a:fillRect/>
          </a:stretch>
        </p:blipFill>
        <p:spPr>
          <a:xfrm>
            <a:off x="799973" y="1652524"/>
            <a:ext cx="10592054" cy="4749082"/>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4. Lower loss will lead to higher profit</a:t>
            </a:r>
          </a:p>
        </p:txBody>
      </p:sp>
      <p:pic>
        <p:nvPicPr>
          <p:cNvPr id="4" name="Picture 3" descr="A picture containing chart&#10;&#10;Description automatically generated">
            <a:extLst>
              <a:ext uri="{FF2B5EF4-FFF2-40B4-BE49-F238E27FC236}">
                <a16:creationId xmlns:a16="http://schemas.microsoft.com/office/drawing/2014/main" id="{B2D04A7F-0FE7-DD03-0708-890301B77A66}"/>
              </a:ext>
            </a:extLst>
          </p:cNvPr>
          <p:cNvPicPr>
            <a:picLocks noChangeAspect="1"/>
          </p:cNvPicPr>
          <p:nvPr/>
        </p:nvPicPr>
        <p:blipFill>
          <a:blip r:embed="rId2"/>
          <a:stretch>
            <a:fillRect/>
          </a:stretch>
        </p:blipFill>
        <p:spPr>
          <a:xfrm>
            <a:off x="731521" y="1858199"/>
            <a:ext cx="9997440" cy="4729972"/>
          </a:xfrm>
          <a:prstGeom prst="rect">
            <a:avLst/>
          </a:prstGeom>
        </p:spPr>
      </p:pic>
    </p:spTree>
    <p:extLst>
      <p:ext uri="{BB962C8B-B14F-4D97-AF65-F5344CB8AC3E}">
        <p14:creationId xmlns:p14="http://schemas.microsoft.com/office/powerpoint/2010/main" val="359070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4. Lower loss will lead to higher profit</a:t>
            </a:r>
          </a:p>
        </p:txBody>
      </p:sp>
      <p:pic>
        <p:nvPicPr>
          <p:cNvPr id="4" name="Picture 3">
            <a:extLst>
              <a:ext uri="{FF2B5EF4-FFF2-40B4-BE49-F238E27FC236}">
                <a16:creationId xmlns:a16="http://schemas.microsoft.com/office/drawing/2014/main" id="{DF76C70B-4032-DC5F-65C9-92E8B7C86914}"/>
              </a:ext>
            </a:extLst>
          </p:cNvPr>
          <p:cNvPicPr>
            <a:picLocks noChangeAspect="1"/>
          </p:cNvPicPr>
          <p:nvPr/>
        </p:nvPicPr>
        <p:blipFill>
          <a:blip r:embed="rId2"/>
          <a:stretch>
            <a:fillRect/>
          </a:stretch>
        </p:blipFill>
        <p:spPr>
          <a:xfrm>
            <a:off x="825754" y="1650595"/>
            <a:ext cx="8915654" cy="4660999"/>
          </a:xfrm>
          <a:prstGeom prst="rect">
            <a:avLst/>
          </a:prstGeom>
        </p:spPr>
      </p:pic>
      <p:sp>
        <p:nvSpPr>
          <p:cNvPr id="5" name="TextBox 4">
            <a:extLst>
              <a:ext uri="{FF2B5EF4-FFF2-40B4-BE49-F238E27FC236}">
                <a16:creationId xmlns:a16="http://schemas.microsoft.com/office/drawing/2014/main" id="{31F4A6C1-E987-53F0-D690-8A7745F18439}"/>
              </a:ext>
            </a:extLst>
          </p:cNvPr>
          <p:cNvSpPr txBox="1"/>
          <p:nvPr/>
        </p:nvSpPr>
        <p:spPr>
          <a:xfrm>
            <a:off x="1670304" y="6211669"/>
            <a:ext cx="11093352" cy="646331"/>
          </a:xfrm>
          <a:prstGeom prst="rect">
            <a:avLst/>
          </a:prstGeom>
          <a:noFill/>
        </p:spPr>
        <p:txBody>
          <a:bodyPr wrap="square" rtlCol="0">
            <a:spAutoFit/>
          </a:bodyPr>
          <a:lstStyle/>
          <a:p>
            <a:pPr>
              <a:buFont typeface="Arial" panose="020B0604020202020204" pitchFamily="34" charset="0"/>
              <a:buChar char="•"/>
            </a:pPr>
            <a:r>
              <a:rPr lang="en-US" dirty="0">
                <a:solidFill>
                  <a:srgbClr val="000000"/>
                </a:solidFill>
                <a:effectLst/>
              </a:rPr>
              <a:t>for all years, Pink Cab has higher frequency of </a:t>
            </a:r>
            <a:r>
              <a:rPr lang="en-US" dirty="0" err="1">
                <a:solidFill>
                  <a:srgbClr val="000000"/>
                </a:solidFill>
                <a:effectLst/>
              </a:rPr>
              <a:t>lossing</a:t>
            </a:r>
            <a:r>
              <a:rPr lang="en-US" dirty="0">
                <a:solidFill>
                  <a:srgbClr val="000000"/>
                </a:solidFill>
                <a:effectLst/>
              </a:rPr>
              <a:t> money than Yellow Cab</a:t>
            </a:r>
          </a:p>
          <a:p>
            <a:pPr>
              <a:buFont typeface="Arial" panose="020B0604020202020204" pitchFamily="34" charset="0"/>
              <a:buChar char="•"/>
            </a:pPr>
            <a:r>
              <a:rPr lang="en-US" dirty="0">
                <a:solidFill>
                  <a:srgbClr val="000000"/>
                </a:solidFill>
                <a:effectLst/>
              </a:rPr>
              <a:t>Pink Cab's money </a:t>
            </a:r>
            <a:r>
              <a:rPr lang="en-US" dirty="0" err="1">
                <a:solidFill>
                  <a:srgbClr val="000000"/>
                </a:solidFill>
                <a:effectLst/>
              </a:rPr>
              <a:t>lossing</a:t>
            </a:r>
            <a:r>
              <a:rPr lang="en-US" dirty="0">
                <a:solidFill>
                  <a:srgbClr val="000000"/>
                </a:solidFill>
                <a:effectLst/>
              </a:rPr>
              <a:t> is a </a:t>
            </a:r>
            <a:r>
              <a:rPr lang="en-US" dirty="0" err="1">
                <a:solidFill>
                  <a:srgbClr val="000000"/>
                </a:solidFill>
                <a:effectLst/>
              </a:rPr>
              <a:t>siginificant</a:t>
            </a:r>
            <a:r>
              <a:rPr lang="en-US" dirty="0">
                <a:solidFill>
                  <a:srgbClr val="000000"/>
                </a:solidFill>
                <a:effectLst/>
              </a:rPr>
              <a:t> factor of causing the lower profit</a:t>
            </a:r>
            <a:endParaRPr lang="en-US"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16429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4. Lower loss will lead to higher profit</a:t>
            </a:r>
          </a:p>
        </p:txBody>
      </p:sp>
      <p:sp>
        <p:nvSpPr>
          <p:cNvPr id="5" name="TextBox 4">
            <a:extLst>
              <a:ext uri="{FF2B5EF4-FFF2-40B4-BE49-F238E27FC236}">
                <a16:creationId xmlns:a16="http://schemas.microsoft.com/office/drawing/2014/main" id="{31F4A6C1-E987-53F0-D690-8A7745F18439}"/>
              </a:ext>
            </a:extLst>
          </p:cNvPr>
          <p:cNvSpPr txBox="1"/>
          <p:nvPr/>
        </p:nvSpPr>
        <p:spPr>
          <a:xfrm>
            <a:off x="304800" y="5771398"/>
            <a:ext cx="11788296"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Yellow cab has some </a:t>
            </a:r>
            <a:r>
              <a:rPr lang="en-US" b="0" i="0" dirty="0" err="1">
                <a:solidFill>
                  <a:srgbClr val="000000"/>
                </a:solidFill>
                <a:effectLst/>
                <a:latin typeface="Helvetica Neue" panose="02000503000000020004" pitchFamily="2" charset="0"/>
              </a:rPr>
              <a:t>flucuation</a:t>
            </a:r>
            <a:r>
              <a:rPr lang="en-US" b="0" i="0" dirty="0">
                <a:solidFill>
                  <a:srgbClr val="000000"/>
                </a:solidFill>
                <a:effectLst/>
                <a:latin typeface="Helvetica Neue" panose="02000503000000020004" pitchFamily="2" charset="0"/>
              </a:rPr>
              <a:t> of </a:t>
            </a:r>
            <a:r>
              <a:rPr lang="en-US" b="0" i="0" dirty="0" err="1">
                <a:solidFill>
                  <a:srgbClr val="000000"/>
                </a:solidFill>
                <a:effectLst/>
                <a:latin typeface="Helvetica Neue" panose="02000503000000020004" pitchFamily="2" charset="0"/>
              </a:rPr>
              <a:t>lossing</a:t>
            </a:r>
            <a:r>
              <a:rPr lang="en-US" b="0" i="0" dirty="0">
                <a:solidFill>
                  <a:srgbClr val="000000"/>
                </a:solidFill>
                <a:effectLst/>
                <a:latin typeface="Helvetica Neue" panose="02000503000000020004" pitchFamily="2" charset="0"/>
              </a:rPr>
              <a:t> frequency, however, during regular time, the frequency of </a:t>
            </a:r>
            <a:r>
              <a:rPr lang="en-US" b="0" i="0" dirty="0" err="1">
                <a:solidFill>
                  <a:srgbClr val="000000"/>
                </a:solidFill>
                <a:effectLst/>
                <a:latin typeface="Helvetica Neue" panose="02000503000000020004" pitchFamily="2" charset="0"/>
              </a:rPr>
              <a:t>moeny</a:t>
            </a:r>
            <a:r>
              <a:rPr lang="en-US" b="0" i="0" dirty="0">
                <a:solidFill>
                  <a:srgbClr val="000000"/>
                </a:solidFill>
                <a:effectLst/>
                <a:latin typeface="Helvetica Neue" panose="02000503000000020004" pitchFamily="2" charset="0"/>
              </a:rPr>
              <a:t> loosing is low</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Pink cab also has some </a:t>
            </a:r>
            <a:r>
              <a:rPr lang="en-US" b="0" i="0" dirty="0" err="1">
                <a:solidFill>
                  <a:srgbClr val="000000"/>
                </a:solidFill>
                <a:effectLst/>
                <a:latin typeface="Helvetica Neue" panose="02000503000000020004" pitchFamily="2" charset="0"/>
              </a:rPr>
              <a:t>flucuation</a:t>
            </a:r>
            <a:r>
              <a:rPr lang="en-US" b="0" i="0" dirty="0">
                <a:solidFill>
                  <a:srgbClr val="000000"/>
                </a:solidFill>
                <a:effectLst/>
                <a:latin typeface="Helvetica Neue" panose="02000503000000020004" pitchFamily="2" charset="0"/>
              </a:rPr>
              <a:t> of </a:t>
            </a:r>
            <a:r>
              <a:rPr lang="en-US" b="0" i="0" dirty="0" err="1">
                <a:solidFill>
                  <a:srgbClr val="000000"/>
                </a:solidFill>
                <a:effectLst/>
                <a:latin typeface="Helvetica Neue" panose="02000503000000020004" pitchFamily="2" charset="0"/>
              </a:rPr>
              <a:t>lossing</a:t>
            </a:r>
            <a:r>
              <a:rPr lang="en-US" b="0" i="0" dirty="0">
                <a:solidFill>
                  <a:srgbClr val="000000"/>
                </a:solidFill>
                <a:effectLst/>
                <a:latin typeface="Helvetica Neue" panose="02000503000000020004" pitchFamily="2" charset="0"/>
              </a:rPr>
              <a:t> </a:t>
            </a:r>
            <a:r>
              <a:rPr lang="en-US" b="0" i="0" dirty="0" err="1">
                <a:solidFill>
                  <a:srgbClr val="000000"/>
                </a:solidFill>
                <a:effectLst/>
                <a:latin typeface="Helvetica Neue" panose="02000503000000020004" pitchFamily="2" charset="0"/>
              </a:rPr>
              <a:t>frequencey</a:t>
            </a:r>
            <a:r>
              <a:rPr lang="en-US" b="0" i="0" dirty="0">
                <a:solidFill>
                  <a:srgbClr val="000000"/>
                </a:solidFill>
                <a:effectLst/>
                <a:latin typeface="Helvetica Neue" panose="02000503000000020004" pitchFamily="2" charset="0"/>
              </a:rPr>
              <a:t>, but </a:t>
            </a:r>
            <a:r>
              <a:rPr lang="en-US" b="0" i="0" dirty="0" err="1">
                <a:solidFill>
                  <a:srgbClr val="000000"/>
                </a:solidFill>
                <a:effectLst/>
                <a:latin typeface="Helvetica Neue" panose="02000503000000020004" pitchFamily="2" charset="0"/>
              </a:rPr>
              <a:t>lossing</a:t>
            </a:r>
            <a:r>
              <a:rPr lang="en-US" b="0" i="0" dirty="0">
                <a:solidFill>
                  <a:srgbClr val="000000"/>
                </a:solidFill>
                <a:effectLst/>
                <a:latin typeface="Helvetica Neue" panose="02000503000000020004" pitchFamily="2" charset="0"/>
              </a:rPr>
              <a:t> more money </a:t>
            </a:r>
            <a:r>
              <a:rPr lang="en-US" b="0" i="0" dirty="0" err="1">
                <a:solidFill>
                  <a:srgbClr val="000000"/>
                </a:solidFill>
                <a:effectLst/>
                <a:latin typeface="Helvetica Neue" panose="02000503000000020004" pitchFamily="2" charset="0"/>
              </a:rPr>
              <a:t>constanly</a:t>
            </a:r>
            <a:r>
              <a:rPr lang="en-US" b="0" i="0" dirty="0">
                <a:solidFill>
                  <a:srgbClr val="000000"/>
                </a:solidFill>
                <a:effectLst/>
                <a:latin typeface="Helvetica Neue" panose="02000503000000020004" pitchFamily="2" charset="0"/>
              </a:rPr>
              <a:t> compare to pink cab</a:t>
            </a:r>
          </a:p>
          <a:p>
            <a:endParaRPr lang="en-US" dirty="0">
              <a:solidFill>
                <a:srgbClr val="000000"/>
              </a:solidFill>
              <a:effectLst/>
              <a:latin typeface="Courier New" panose="02070309020205020404" pitchFamily="49" charset="0"/>
            </a:endParaRPr>
          </a:p>
        </p:txBody>
      </p:sp>
      <p:pic>
        <p:nvPicPr>
          <p:cNvPr id="3" name="Picture 2" descr="Chart&#10;&#10;Description automatically generated">
            <a:extLst>
              <a:ext uri="{FF2B5EF4-FFF2-40B4-BE49-F238E27FC236}">
                <a16:creationId xmlns:a16="http://schemas.microsoft.com/office/drawing/2014/main" id="{029DBF14-734C-EBAF-F06F-39794A0C7D6D}"/>
              </a:ext>
            </a:extLst>
          </p:cNvPr>
          <p:cNvPicPr>
            <a:picLocks noChangeAspect="1"/>
          </p:cNvPicPr>
          <p:nvPr/>
        </p:nvPicPr>
        <p:blipFill>
          <a:blip r:embed="rId2"/>
          <a:stretch>
            <a:fillRect/>
          </a:stretch>
        </p:blipFill>
        <p:spPr>
          <a:xfrm>
            <a:off x="473964" y="1770099"/>
            <a:ext cx="10462260" cy="3869603"/>
          </a:xfrm>
          <a:prstGeom prst="rect">
            <a:avLst/>
          </a:prstGeom>
        </p:spPr>
      </p:pic>
    </p:spTree>
    <p:extLst>
      <p:ext uri="{BB962C8B-B14F-4D97-AF65-F5344CB8AC3E}">
        <p14:creationId xmlns:p14="http://schemas.microsoft.com/office/powerpoint/2010/main" val="1473098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4. Lower loss will lead to higher profit</a:t>
            </a:r>
          </a:p>
        </p:txBody>
      </p:sp>
      <p:pic>
        <p:nvPicPr>
          <p:cNvPr id="4" name="Picture 3" descr="Table&#10;&#10;Description automatically generated with medium confidence">
            <a:extLst>
              <a:ext uri="{FF2B5EF4-FFF2-40B4-BE49-F238E27FC236}">
                <a16:creationId xmlns:a16="http://schemas.microsoft.com/office/drawing/2014/main" id="{41FBA60B-431E-70DE-F671-295706B8E64B}"/>
              </a:ext>
            </a:extLst>
          </p:cNvPr>
          <p:cNvPicPr>
            <a:picLocks noChangeAspect="1"/>
          </p:cNvPicPr>
          <p:nvPr/>
        </p:nvPicPr>
        <p:blipFill>
          <a:blip r:embed="rId2"/>
          <a:stretch>
            <a:fillRect/>
          </a:stretch>
        </p:blipFill>
        <p:spPr>
          <a:xfrm>
            <a:off x="0" y="1370179"/>
            <a:ext cx="9119257" cy="4480560"/>
          </a:xfrm>
          <a:prstGeom prst="rect">
            <a:avLst/>
          </a:prstGeom>
        </p:spPr>
      </p:pic>
      <p:sp>
        <p:nvSpPr>
          <p:cNvPr id="7" name="TextBox 6">
            <a:extLst>
              <a:ext uri="{FF2B5EF4-FFF2-40B4-BE49-F238E27FC236}">
                <a16:creationId xmlns:a16="http://schemas.microsoft.com/office/drawing/2014/main" id="{05A7CC5A-B8E8-12C9-3DD6-A9F7ED82E58D}"/>
              </a:ext>
            </a:extLst>
          </p:cNvPr>
          <p:cNvSpPr txBox="1"/>
          <p:nvPr/>
        </p:nvSpPr>
        <p:spPr>
          <a:xfrm>
            <a:off x="2075688" y="5607602"/>
            <a:ext cx="6224016" cy="1200329"/>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Null Hypothesis: Monthly profit's median are equal for all the group</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Alternative Hypothesis: There is </a:t>
            </a:r>
            <a:r>
              <a:rPr lang="en-US" b="0" i="0" dirty="0" err="1">
                <a:solidFill>
                  <a:srgbClr val="000000"/>
                </a:solidFill>
                <a:effectLst/>
                <a:latin typeface="Helvetica Neue" panose="02000503000000020004" pitchFamily="2" charset="0"/>
              </a:rPr>
              <a:t>atleast</a:t>
            </a:r>
            <a:r>
              <a:rPr lang="en-US" b="0" i="0" dirty="0">
                <a:solidFill>
                  <a:srgbClr val="000000"/>
                </a:solidFill>
                <a:effectLst/>
                <a:latin typeface="Helvetica Neue" panose="02000503000000020004" pitchFamily="2" charset="0"/>
              </a:rPr>
              <a:t> one month's profit are different from other months</a:t>
            </a:r>
          </a:p>
        </p:txBody>
      </p:sp>
      <p:pic>
        <p:nvPicPr>
          <p:cNvPr id="9" name="Picture 8" descr="Text&#10;&#10;Description automatically generated">
            <a:extLst>
              <a:ext uri="{FF2B5EF4-FFF2-40B4-BE49-F238E27FC236}">
                <a16:creationId xmlns:a16="http://schemas.microsoft.com/office/drawing/2014/main" id="{948C681F-BB68-B5F9-3B5B-2F79E2D25525}"/>
              </a:ext>
            </a:extLst>
          </p:cNvPr>
          <p:cNvPicPr>
            <a:picLocks noChangeAspect="1"/>
          </p:cNvPicPr>
          <p:nvPr/>
        </p:nvPicPr>
        <p:blipFill>
          <a:blip r:embed="rId3"/>
          <a:stretch>
            <a:fillRect/>
          </a:stretch>
        </p:blipFill>
        <p:spPr>
          <a:xfrm>
            <a:off x="8674428" y="1876298"/>
            <a:ext cx="1981200" cy="520700"/>
          </a:xfrm>
          <a:prstGeom prst="rect">
            <a:avLst/>
          </a:prstGeom>
        </p:spPr>
      </p:pic>
      <p:sp>
        <p:nvSpPr>
          <p:cNvPr id="11" name="TextBox 10">
            <a:extLst>
              <a:ext uri="{FF2B5EF4-FFF2-40B4-BE49-F238E27FC236}">
                <a16:creationId xmlns:a16="http://schemas.microsoft.com/office/drawing/2014/main" id="{ABE69983-61C6-9DA4-4A32-169857FEA1B1}"/>
              </a:ext>
            </a:extLst>
          </p:cNvPr>
          <p:cNvSpPr txBox="1"/>
          <p:nvPr/>
        </p:nvSpPr>
        <p:spPr>
          <a:xfrm>
            <a:off x="8793480" y="2988417"/>
            <a:ext cx="2886456" cy="2862322"/>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P-value &lt;= alpha ---&gt; reject Null Hypothesis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The above tests signifies that the median losses differs across months and that losses are higher during some particular months.</a:t>
            </a:r>
          </a:p>
        </p:txBody>
      </p:sp>
    </p:spTree>
    <p:extLst>
      <p:ext uri="{BB962C8B-B14F-4D97-AF65-F5344CB8AC3E}">
        <p14:creationId xmlns:p14="http://schemas.microsoft.com/office/powerpoint/2010/main" val="142807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Observation </a:t>
            </a:r>
          </a:p>
          <a:p>
            <a:r>
              <a:rPr lang="en-US" sz="1800" dirty="0"/>
              <a:t>Modify data’s format and forecast profit and number of trips for each cab type </a:t>
            </a:r>
          </a:p>
          <a:p>
            <a:r>
              <a:rPr lang="en-US" sz="1800" dirty="0"/>
              <a:t>Finding the factors that affect the profit for each cab company</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 insight for Cab Investment firm</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4. Lower loss will lead to higher profit</a:t>
            </a:r>
          </a:p>
        </p:txBody>
      </p:sp>
      <p:pic>
        <p:nvPicPr>
          <p:cNvPr id="3" name="Picture 2" descr="Graphical user interface, chart, line chart&#10;&#10;Description automatically generated">
            <a:extLst>
              <a:ext uri="{FF2B5EF4-FFF2-40B4-BE49-F238E27FC236}">
                <a16:creationId xmlns:a16="http://schemas.microsoft.com/office/drawing/2014/main" id="{F29A0903-C9B1-D59B-C47B-DCCA970FDB1E}"/>
              </a:ext>
            </a:extLst>
          </p:cNvPr>
          <p:cNvPicPr>
            <a:picLocks noChangeAspect="1"/>
          </p:cNvPicPr>
          <p:nvPr/>
        </p:nvPicPr>
        <p:blipFill>
          <a:blip r:embed="rId2"/>
          <a:stretch>
            <a:fillRect/>
          </a:stretch>
        </p:blipFill>
        <p:spPr>
          <a:xfrm>
            <a:off x="426901" y="1851259"/>
            <a:ext cx="5181600" cy="2298700"/>
          </a:xfrm>
          <a:prstGeom prst="rect">
            <a:avLst/>
          </a:prstGeom>
        </p:spPr>
      </p:pic>
      <p:pic>
        <p:nvPicPr>
          <p:cNvPr id="6" name="Picture 5" descr="Chart, line chart&#10;&#10;Description automatically generated">
            <a:extLst>
              <a:ext uri="{FF2B5EF4-FFF2-40B4-BE49-F238E27FC236}">
                <a16:creationId xmlns:a16="http://schemas.microsoft.com/office/drawing/2014/main" id="{E10987A8-7AF1-A6F0-A8C2-910B65904406}"/>
              </a:ext>
            </a:extLst>
          </p:cNvPr>
          <p:cNvPicPr>
            <a:picLocks noChangeAspect="1"/>
          </p:cNvPicPr>
          <p:nvPr/>
        </p:nvPicPr>
        <p:blipFill>
          <a:blip r:embed="rId3"/>
          <a:stretch>
            <a:fillRect/>
          </a:stretch>
        </p:blipFill>
        <p:spPr>
          <a:xfrm>
            <a:off x="5608501" y="1917299"/>
            <a:ext cx="5410200" cy="2247900"/>
          </a:xfrm>
          <a:prstGeom prst="rect">
            <a:avLst/>
          </a:prstGeom>
        </p:spPr>
      </p:pic>
      <p:pic>
        <p:nvPicPr>
          <p:cNvPr id="10" name="Picture 9" descr="Chart, line chart&#10;&#10;Description automatically generated">
            <a:extLst>
              <a:ext uri="{FF2B5EF4-FFF2-40B4-BE49-F238E27FC236}">
                <a16:creationId xmlns:a16="http://schemas.microsoft.com/office/drawing/2014/main" id="{291A0119-13FD-758B-5829-565066861CE1}"/>
              </a:ext>
            </a:extLst>
          </p:cNvPr>
          <p:cNvPicPr>
            <a:picLocks noChangeAspect="1"/>
          </p:cNvPicPr>
          <p:nvPr/>
        </p:nvPicPr>
        <p:blipFill>
          <a:blip r:embed="rId4"/>
          <a:stretch>
            <a:fillRect/>
          </a:stretch>
        </p:blipFill>
        <p:spPr>
          <a:xfrm>
            <a:off x="521462" y="4149959"/>
            <a:ext cx="5321300" cy="2273300"/>
          </a:xfrm>
          <a:prstGeom prst="rect">
            <a:avLst/>
          </a:prstGeom>
        </p:spPr>
      </p:pic>
      <p:pic>
        <p:nvPicPr>
          <p:cNvPr id="13" name="Picture 12" descr="Chart, line chart&#10;&#10;Description automatically generated">
            <a:extLst>
              <a:ext uri="{FF2B5EF4-FFF2-40B4-BE49-F238E27FC236}">
                <a16:creationId xmlns:a16="http://schemas.microsoft.com/office/drawing/2014/main" id="{2803EED9-ECFD-1584-16A2-A62ECCFAFDA6}"/>
              </a:ext>
            </a:extLst>
          </p:cNvPr>
          <p:cNvPicPr>
            <a:picLocks noChangeAspect="1"/>
          </p:cNvPicPr>
          <p:nvPr/>
        </p:nvPicPr>
        <p:blipFill>
          <a:blip r:embed="rId5"/>
          <a:stretch>
            <a:fillRect/>
          </a:stretch>
        </p:blipFill>
        <p:spPr>
          <a:xfrm>
            <a:off x="5684701" y="4175359"/>
            <a:ext cx="5257800" cy="2247900"/>
          </a:xfrm>
          <a:prstGeom prst="rect">
            <a:avLst/>
          </a:prstGeom>
        </p:spPr>
      </p:pic>
    </p:spTree>
    <p:extLst>
      <p:ext uri="{BB962C8B-B14F-4D97-AF65-F5344CB8AC3E}">
        <p14:creationId xmlns:p14="http://schemas.microsoft.com/office/powerpoint/2010/main" val="3005772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4. Lower loss will lead to higher profit</a:t>
            </a:r>
          </a:p>
        </p:txBody>
      </p:sp>
      <p:sp>
        <p:nvSpPr>
          <p:cNvPr id="2" name="TextBox 1">
            <a:extLst>
              <a:ext uri="{FF2B5EF4-FFF2-40B4-BE49-F238E27FC236}">
                <a16:creationId xmlns:a16="http://schemas.microsoft.com/office/drawing/2014/main" id="{4A4FBC65-696F-A640-EA8A-E7F4E58AD343}"/>
              </a:ext>
            </a:extLst>
          </p:cNvPr>
          <p:cNvSpPr txBox="1"/>
          <p:nvPr/>
        </p:nvSpPr>
        <p:spPr>
          <a:xfrm>
            <a:off x="926592" y="1370179"/>
            <a:ext cx="8985504" cy="5355312"/>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Left Side: Pink Cab / Right Side: Yellow Cab</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Blue Line: avg price charged for trips over time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Orange Line: cost of trips over time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Green Line: change of profits over time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Red Line: Any part of green line below red line, will represent the part of </a:t>
            </a:r>
            <a:r>
              <a:rPr lang="en-US" b="0" i="0" dirty="0" err="1">
                <a:solidFill>
                  <a:srgbClr val="000000"/>
                </a:solidFill>
                <a:effectLst/>
                <a:latin typeface="Helvetica Neue" panose="02000503000000020004" pitchFamily="2" charset="0"/>
              </a:rPr>
              <a:t>lossing</a:t>
            </a:r>
            <a:r>
              <a:rPr lang="en-US" b="0" i="0" dirty="0">
                <a:solidFill>
                  <a:srgbClr val="000000"/>
                </a:solidFill>
                <a:effectLst/>
                <a:latin typeface="Helvetica Neue" panose="02000503000000020004" pitchFamily="2" charset="0"/>
              </a:rPr>
              <a:t> profit</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Across all state, Yellow Cab has higher cost of trips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Across all state, Pink Cab has lower price charges than Yellow Cab</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In State PA/Yellow cab, the profits and cost of trip are </a:t>
            </a:r>
            <a:r>
              <a:rPr lang="en-US" b="0" i="0" dirty="0" err="1">
                <a:solidFill>
                  <a:srgbClr val="000000"/>
                </a:solidFill>
                <a:effectLst/>
                <a:latin typeface="Helvetica Neue" panose="02000503000000020004" pitchFamily="2" charset="0"/>
              </a:rPr>
              <a:t>acrossed</a:t>
            </a:r>
            <a:endParaRPr lang="en-US" b="0" i="0" dirty="0">
              <a:solidFill>
                <a:srgbClr val="000000"/>
              </a:solidFill>
              <a:effectLst/>
              <a:latin typeface="Helvetica Neue" panose="02000503000000020004" pitchFamily="2" charset="0"/>
            </a:endParaRP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For the state of New York, which has the highest Cab passengers compared to any other states, Yellow Cab has the highest Cab Fares compared to Pink Cab during the same time-line. Yellow Cab's profit is significantly higher in New York compared to any other state. Both Cab companies makes median losses during time periods across all states. This is more frequent for Pink Cab in states such as Colorado, Florida, Georgia, Illinois, Massachusetts, Pennsylvania, Tennessee, Texas and Washington. For Yellow Cab, there are barely any months making median losses. This could signify that Yellow Cab perform better across all states and any losses it makes from non-profit trips will be easily </a:t>
            </a:r>
            <a:r>
              <a:rPr lang="en-US" b="0" i="0" dirty="0" err="1">
                <a:solidFill>
                  <a:srgbClr val="000000"/>
                </a:solidFill>
                <a:effectLst/>
                <a:latin typeface="Helvetica Neue" panose="02000503000000020004" pitchFamily="2" charset="0"/>
              </a:rPr>
              <a:t>offsetted</a:t>
            </a:r>
            <a:r>
              <a:rPr lang="en-US" b="0" i="0" dirty="0">
                <a:solidFill>
                  <a:srgbClr val="000000"/>
                </a:solidFill>
                <a:effectLst/>
                <a:latin typeface="Helvetica Neue" panose="02000503000000020004" pitchFamily="2" charset="0"/>
              </a:rPr>
              <a:t> by the amount of profit it makes.</a:t>
            </a:r>
          </a:p>
          <a:p>
            <a:endParaRPr lang="en-US" dirty="0"/>
          </a:p>
        </p:txBody>
      </p:sp>
    </p:spTree>
    <p:extLst>
      <p:ext uri="{BB962C8B-B14F-4D97-AF65-F5344CB8AC3E}">
        <p14:creationId xmlns:p14="http://schemas.microsoft.com/office/powerpoint/2010/main" val="1687796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5. Weather will affect profit</a:t>
            </a:r>
          </a:p>
        </p:txBody>
      </p:sp>
      <p:pic>
        <p:nvPicPr>
          <p:cNvPr id="7" name="Picture 6" descr="Chart, scatter chart&#10;&#10;Description automatically generated">
            <a:extLst>
              <a:ext uri="{FF2B5EF4-FFF2-40B4-BE49-F238E27FC236}">
                <a16:creationId xmlns:a16="http://schemas.microsoft.com/office/drawing/2014/main" id="{8F4FDA9D-93BC-C04A-10B4-AE8160CBD552}"/>
              </a:ext>
            </a:extLst>
          </p:cNvPr>
          <p:cNvPicPr>
            <a:picLocks noChangeAspect="1"/>
          </p:cNvPicPr>
          <p:nvPr/>
        </p:nvPicPr>
        <p:blipFill>
          <a:blip r:embed="rId2"/>
          <a:stretch>
            <a:fillRect/>
          </a:stretch>
        </p:blipFill>
        <p:spPr>
          <a:xfrm>
            <a:off x="251714" y="1674876"/>
            <a:ext cx="4787900" cy="4800600"/>
          </a:xfrm>
          <a:prstGeom prst="rect">
            <a:avLst/>
          </a:prstGeom>
        </p:spPr>
      </p:pic>
      <p:pic>
        <p:nvPicPr>
          <p:cNvPr id="9" name="Picture 8" descr="Chart, scatter chart&#10;&#10;Description automatically generated">
            <a:extLst>
              <a:ext uri="{FF2B5EF4-FFF2-40B4-BE49-F238E27FC236}">
                <a16:creationId xmlns:a16="http://schemas.microsoft.com/office/drawing/2014/main" id="{2C582D65-A4AF-6E9A-B6AA-C0BB4E617554}"/>
              </a:ext>
            </a:extLst>
          </p:cNvPr>
          <p:cNvPicPr>
            <a:picLocks noChangeAspect="1"/>
          </p:cNvPicPr>
          <p:nvPr/>
        </p:nvPicPr>
        <p:blipFill>
          <a:blip r:embed="rId3"/>
          <a:stretch>
            <a:fillRect/>
          </a:stretch>
        </p:blipFill>
        <p:spPr>
          <a:xfrm>
            <a:off x="4870450" y="4075176"/>
            <a:ext cx="2451100" cy="2463800"/>
          </a:xfrm>
          <a:prstGeom prst="rect">
            <a:avLst/>
          </a:prstGeom>
        </p:spPr>
      </p:pic>
      <p:pic>
        <p:nvPicPr>
          <p:cNvPr id="11" name="Picture 10" descr="Chart&#10;&#10;Description automatically generated">
            <a:extLst>
              <a:ext uri="{FF2B5EF4-FFF2-40B4-BE49-F238E27FC236}">
                <a16:creationId xmlns:a16="http://schemas.microsoft.com/office/drawing/2014/main" id="{584057AA-9EEA-3348-CD00-52C0878847E0}"/>
              </a:ext>
            </a:extLst>
          </p:cNvPr>
          <p:cNvPicPr>
            <a:picLocks noChangeAspect="1"/>
          </p:cNvPicPr>
          <p:nvPr/>
        </p:nvPicPr>
        <p:blipFill>
          <a:blip r:embed="rId4"/>
          <a:stretch>
            <a:fillRect/>
          </a:stretch>
        </p:blipFill>
        <p:spPr>
          <a:xfrm>
            <a:off x="4870450" y="1739138"/>
            <a:ext cx="5600700" cy="2184400"/>
          </a:xfrm>
          <a:prstGeom prst="rect">
            <a:avLst/>
          </a:prstGeom>
        </p:spPr>
      </p:pic>
      <p:sp>
        <p:nvSpPr>
          <p:cNvPr id="13" name="TextBox 12">
            <a:extLst>
              <a:ext uri="{FF2B5EF4-FFF2-40B4-BE49-F238E27FC236}">
                <a16:creationId xmlns:a16="http://schemas.microsoft.com/office/drawing/2014/main" id="{BDBEFF79-EF83-CA6B-C1DE-BE64159C034C}"/>
              </a:ext>
            </a:extLst>
          </p:cNvPr>
          <p:cNvSpPr txBox="1"/>
          <p:nvPr/>
        </p:nvSpPr>
        <p:spPr>
          <a:xfrm>
            <a:off x="7321550" y="4429036"/>
            <a:ext cx="4284220"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On normal weather events, the distribution of trips are high.</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However during extreme weather, the trips are still constant, another hand, the distribution is low</a:t>
            </a:r>
          </a:p>
        </p:txBody>
      </p:sp>
    </p:spTree>
    <p:extLst>
      <p:ext uri="{BB962C8B-B14F-4D97-AF65-F5344CB8AC3E}">
        <p14:creationId xmlns:p14="http://schemas.microsoft.com/office/powerpoint/2010/main" val="2196414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016758"/>
          </a:xfrm>
          <a:prstGeom prst="rect">
            <a:avLst/>
          </a:prstGeom>
          <a:noFill/>
        </p:spPr>
        <p:txBody>
          <a:bodyPr wrap="square" rtlCol="0">
            <a:spAutoFit/>
          </a:bodyPr>
          <a:lstStyle/>
          <a:p>
            <a:r>
              <a:rPr lang="en-US" sz="1600" dirty="0"/>
              <a:t>We have evaluated both the cab companies on following points and found Yellow cab better than Pink cab:</a:t>
            </a:r>
            <a:endParaRPr lang="en-US" sz="1600" b="1" dirty="0"/>
          </a:p>
          <a:p>
            <a:pPr marL="285750" indent="-285750">
              <a:buFont typeface="Arial" panose="020B0604020202020204" pitchFamily="34" charset="0"/>
              <a:buChar char="•"/>
            </a:pPr>
            <a:r>
              <a:rPr lang="en-US" sz="1600" b="1" dirty="0"/>
              <a:t>Higher Price – Higher Service - Higher </a:t>
            </a:r>
            <a:r>
              <a:rPr lang="en-US" sz="1600" b="1" dirty="0" err="1"/>
              <a:t>Prodit</a:t>
            </a:r>
            <a:r>
              <a:rPr lang="en-US" sz="1600" b="1" dirty="0"/>
              <a:t>: </a:t>
            </a:r>
            <a:r>
              <a:rPr lang="en-US" sz="1600" dirty="0"/>
              <a:t>Yellow cab has more money charged to customers for both Premium ride and Non-Premium ride than Pink Cab, it also leads to more profit that they could gain than Pink Cab</a:t>
            </a:r>
          </a:p>
          <a:p>
            <a:pPr marL="285750" indent="-285750">
              <a:buFont typeface="Arial" panose="020B0604020202020204" pitchFamily="34" charset="0"/>
              <a:buChar char="•"/>
            </a:pPr>
            <a:r>
              <a:rPr lang="en-US" sz="1600" b="1" dirty="0"/>
              <a:t>Higher income customer – Higher profit: </a:t>
            </a:r>
            <a:r>
              <a:rPr lang="en-US" sz="1600" dirty="0"/>
              <a:t>Distance-Premium: </a:t>
            </a:r>
            <a:r>
              <a:rPr lang="en-US" sz="1600" dirty="0" err="1"/>
              <a:t>Premium_ride</a:t>
            </a:r>
            <a:r>
              <a:rPr lang="en-US" sz="1600" dirty="0"/>
              <a:t> has longer distance than </a:t>
            </a:r>
            <a:r>
              <a:rPr lang="en-US" sz="1600" dirty="0" err="1"/>
              <a:t>non_premium</a:t>
            </a:r>
            <a:r>
              <a:rPr lang="en-US" sz="1600" dirty="0"/>
              <a:t> ride; Income-Premium: Both of premium and non premium customer almost have the same income distribution. The income hypothesis is rejected</a:t>
            </a:r>
          </a:p>
          <a:p>
            <a:pPr marL="285750" indent="-285750">
              <a:buFont typeface="Arial" panose="020B0604020202020204" pitchFamily="34" charset="0"/>
              <a:buChar char="•"/>
            </a:pPr>
            <a:r>
              <a:rPr lang="en-US" sz="1600" b="1" dirty="0"/>
              <a:t>Longer distance -&gt; Higher profit: </a:t>
            </a:r>
            <a:r>
              <a:rPr lang="en-US" sz="1600" dirty="0"/>
              <a:t>Pink cab has poor distribution in higher price charged and longer distance travelled, it means customer density for Pink cab is low. For yellow cab, the higher </a:t>
            </a:r>
            <a:r>
              <a:rPr lang="en-US" sz="1600" dirty="0" err="1"/>
              <a:t>Km_travelled</a:t>
            </a:r>
            <a:r>
              <a:rPr lang="en-US" sz="1600" dirty="0"/>
              <a:t> the higher profit gained. Km travelled and # of trip are highly correlated, both of these factors could determine companies' loss, revenue and profits. Yellow cab’s average profit per KM is almost three times the average profit per KM of the Pink cab.</a:t>
            </a:r>
          </a:p>
          <a:p>
            <a:pPr marL="285750" indent="-285750">
              <a:buFont typeface="Arial" panose="020B0604020202020204" pitchFamily="34" charset="0"/>
              <a:buChar char="•"/>
            </a:pPr>
            <a:r>
              <a:rPr lang="en-US" sz="1600" b="1" dirty="0"/>
              <a:t>Loss - Profit</a:t>
            </a:r>
            <a:r>
              <a:rPr lang="en-US" sz="1600" dirty="0"/>
              <a:t>: Across all state, Yellow Cab has higher cost of trips</a:t>
            </a:r>
          </a:p>
          <a:p>
            <a:pPr marL="742950" lvl="1" indent="-285750">
              <a:buFont typeface="Arial" panose="020B0604020202020204" pitchFamily="34" charset="0"/>
              <a:buChar char="•"/>
            </a:pPr>
            <a:r>
              <a:rPr lang="en-US" sz="1600" dirty="0"/>
              <a:t>Across all state, Pink Cab has lower price charges than Yellow Cab</a:t>
            </a:r>
          </a:p>
          <a:p>
            <a:pPr marL="742950" lvl="1" indent="-285750">
              <a:buFont typeface="Arial" panose="020B0604020202020204" pitchFamily="34" charset="0"/>
              <a:buChar char="•"/>
            </a:pPr>
            <a:r>
              <a:rPr lang="en-US" sz="1600" dirty="0"/>
              <a:t>In State PA/Yellow cab, the profits and cost of trip are crossed</a:t>
            </a:r>
          </a:p>
          <a:p>
            <a:pPr marL="742950" lvl="1" indent="-285750">
              <a:buFont typeface="Arial" panose="020B0604020202020204" pitchFamily="34" charset="0"/>
              <a:buChar char="•"/>
            </a:pPr>
            <a:r>
              <a:rPr lang="en-US" sz="1600" dirty="0"/>
              <a:t>For the state of New York, which has the highest Cab passengers compared to any other states, Yellow Cab has the highest Cab Fares compared to Pink Cab during the same time-line. Yellow Cab's profit is significantly higher in New York compared to any other state. Both Cab companies makes median losses during time periods across all states. This is more frequent for Pink Cab in states such as Colorado, Florida, Georgia, Illinois, Massachusetts, Pennsylvania, Tennessee, Texas and Washington. For Yellow Cab, there are barely any months making median losses. This could signify that Yellow Cab perform better across all states and any losses it makes from non-profit trips will be easily offsite by the amount of profit it makes.</a:t>
            </a:r>
          </a:p>
          <a:p>
            <a:pPr marL="285750" indent="-285750">
              <a:buFont typeface="Arial" panose="020B0604020202020204" pitchFamily="34" charset="0"/>
              <a:buChar char="•"/>
            </a:pPr>
            <a:r>
              <a:rPr lang="en-US" sz="1600" b="1" dirty="0"/>
              <a:t>CONCLUSION: Based on all features I observed, Yellow Cab are better than Pink Cab for investment</a:t>
            </a: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8402941" cy="4524315"/>
          </a:xfrm>
          <a:prstGeom prst="rect">
            <a:avLst/>
          </a:prstGeom>
          <a:noFill/>
        </p:spPr>
        <p:txBody>
          <a:bodyPr wrap="none" rtlCol="0">
            <a:spAutoFit/>
          </a:bodyPr>
          <a:lstStyle/>
          <a:p>
            <a:endParaRPr lang="en-US" dirty="0"/>
          </a:p>
          <a:p>
            <a:pPr marL="285750" indent="-285750">
              <a:buFont typeface="Arial" panose="020B0604020202020204" pitchFamily="34" charset="0"/>
              <a:buChar char="•"/>
            </a:pPr>
            <a:r>
              <a:rPr lang="en-US" dirty="0"/>
              <a:t>60 Features( including 17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:355,032</a:t>
            </a:r>
          </a:p>
          <a:p>
            <a:endParaRPr lang="en-US" dirty="0"/>
          </a:p>
          <a:p>
            <a:r>
              <a:rPr lang="en-US" b="1" dirty="0"/>
              <a:t>Assumptions:</a:t>
            </a:r>
          </a:p>
          <a:p>
            <a:pPr marL="285750" indent="-285750">
              <a:buFont typeface="Arial" panose="020B0604020202020204" pitchFamily="34" charset="0"/>
              <a:buChar char="•"/>
            </a:pPr>
            <a:r>
              <a:rPr lang="en-US" dirty="0"/>
              <a:t>Outliers are in Location’s state columns after the separation of City and State.</a:t>
            </a:r>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pPr marL="285750" indent="-285750">
              <a:buFont typeface="Arial" panose="020B0604020202020204" pitchFamily="34" charset="0"/>
              <a:buChar char="•"/>
            </a:pPr>
            <a:r>
              <a:rPr lang="en-US" b="0" i="0" dirty="0" err="1">
                <a:solidFill>
                  <a:srgbClr val="000000"/>
                </a:solidFill>
                <a:effectLst/>
                <a:latin typeface="Helvetica Neue" panose="02000503000000020004" pitchFamily="2" charset="0"/>
              </a:rPr>
              <a:t>customer_data</a:t>
            </a:r>
            <a:r>
              <a:rPr lang="en-US" b="0" i="0" dirty="0">
                <a:solidFill>
                  <a:srgbClr val="000000"/>
                </a:solidFill>
                <a:effectLst/>
                <a:latin typeface="Helvetica Neue" panose="02000503000000020004" pitchFamily="2" charset="0"/>
              </a:rPr>
              <a:t>['</a:t>
            </a:r>
            <a:r>
              <a:rPr lang="en-US" b="0" i="0" dirty="0" err="1">
                <a:solidFill>
                  <a:srgbClr val="000000"/>
                </a:solidFill>
                <a:effectLst/>
                <a:latin typeface="Helvetica Neue" panose="02000503000000020004" pitchFamily="2" charset="0"/>
              </a:rPr>
              <a:t>customer_id</a:t>
            </a:r>
            <a:r>
              <a:rPr lang="en-US" b="0" i="0" dirty="0">
                <a:solidFill>
                  <a:srgbClr val="000000"/>
                </a:solidFill>
                <a:effectLst/>
                <a:latin typeface="Helvetica Neue" panose="02000503000000020004" pitchFamily="2" charset="0"/>
              </a:rPr>
              <a:t>'] = </a:t>
            </a:r>
            <a:r>
              <a:rPr lang="en-US" b="0" i="0" dirty="0" err="1">
                <a:solidFill>
                  <a:srgbClr val="000000"/>
                </a:solidFill>
                <a:effectLst/>
                <a:latin typeface="Helvetica Neue" panose="02000503000000020004" pitchFamily="2" charset="0"/>
              </a:rPr>
              <a:t>transaction_data</a:t>
            </a:r>
            <a:r>
              <a:rPr lang="en-US" b="0" i="0" dirty="0">
                <a:solidFill>
                  <a:srgbClr val="000000"/>
                </a:solidFill>
                <a:effectLst/>
                <a:latin typeface="Helvetica Neue" panose="02000503000000020004" pitchFamily="2" charset="0"/>
              </a:rPr>
              <a:t>['</a:t>
            </a:r>
            <a:r>
              <a:rPr lang="en-US" b="0" i="0" dirty="0" err="1">
                <a:solidFill>
                  <a:srgbClr val="000000"/>
                </a:solidFill>
                <a:effectLst/>
                <a:latin typeface="Helvetica Neue" panose="02000503000000020004" pitchFamily="2" charset="0"/>
              </a:rPr>
              <a:t>customer_id</a:t>
            </a:r>
            <a:r>
              <a:rPr lang="en-US" b="0" i="0" dirty="0">
                <a:solidFill>
                  <a:srgbClr val="000000"/>
                </a:solidFill>
                <a:effectLst/>
                <a:latin typeface="Helvetica Neue" panose="02000503000000020004" pitchFamily="2" charset="0"/>
              </a:rPr>
              <a:t>’]</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    </a:t>
            </a:r>
            <a:r>
              <a:rPr lang="en-US" b="0" i="0" dirty="0" err="1">
                <a:solidFill>
                  <a:srgbClr val="000000"/>
                </a:solidFill>
                <a:effectLst/>
                <a:latin typeface="Helvetica Neue" panose="02000503000000020004" pitchFamily="2" charset="0"/>
              </a:rPr>
              <a:t>transaction_data</a:t>
            </a:r>
            <a:r>
              <a:rPr lang="en-US" b="0" i="0" dirty="0">
                <a:solidFill>
                  <a:srgbClr val="000000"/>
                </a:solidFill>
                <a:effectLst/>
                <a:latin typeface="Helvetica Neue" panose="02000503000000020004" pitchFamily="2" charset="0"/>
              </a:rPr>
              <a:t>['</a:t>
            </a:r>
            <a:r>
              <a:rPr lang="en-US" b="0" i="0" dirty="0" err="1">
                <a:solidFill>
                  <a:srgbClr val="000000"/>
                </a:solidFill>
                <a:effectLst/>
                <a:latin typeface="Helvetica Neue" panose="02000503000000020004" pitchFamily="2" charset="0"/>
              </a:rPr>
              <a:t>transactoin_id</a:t>
            </a:r>
            <a:r>
              <a:rPr lang="en-US" b="0" i="0" dirty="0">
                <a:solidFill>
                  <a:srgbClr val="000000"/>
                </a:solidFill>
                <a:effectLst/>
                <a:latin typeface="Helvetica Neue" panose="02000503000000020004" pitchFamily="2" charset="0"/>
              </a:rPr>
              <a:t>']= </a:t>
            </a:r>
            <a:r>
              <a:rPr lang="en-US" b="0" i="0" dirty="0" err="1">
                <a:solidFill>
                  <a:srgbClr val="000000"/>
                </a:solidFill>
                <a:effectLst/>
                <a:latin typeface="Helvetica Neue" panose="02000503000000020004" pitchFamily="2" charset="0"/>
              </a:rPr>
              <a:t>cab_data</a:t>
            </a:r>
            <a:r>
              <a:rPr lang="en-US" b="0" i="0" dirty="0">
                <a:solidFill>
                  <a:srgbClr val="000000"/>
                </a:solidFill>
                <a:effectLst/>
                <a:latin typeface="Helvetica Neue" panose="02000503000000020004" pitchFamily="2" charset="0"/>
              </a:rPr>
              <a:t>['</a:t>
            </a:r>
            <a:r>
              <a:rPr lang="en-US" b="0" i="0" dirty="0" err="1">
                <a:solidFill>
                  <a:srgbClr val="000000"/>
                </a:solidFill>
                <a:effectLst/>
                <a:latin typeface="Helvetica Neue" panose="02000503000000020004" pitchFamily="2" charset="0"/>
              </a:rPr>
              <a:t>transaction_id</a:t>
            </a:r>
            <a:r>
              <a:rPr lang="en-US" b="0" i="0" dirty="0">
                <a:solidFill>
                  <a:srgbClr val="000000"/>
                </a:solidFill>
                <a:effectLst/>
                <a:latin typeface="Helvetica Neue" panose="02000503000000020004" pitchFamily="2" charset="0"/>
              </a:rPr>
              <a:t>’]</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    </a:t>
            </a:r>
            <a:r>
              <a:rPr lang="en-US" b="0" i="0" dirty="0" err="1">
                <a:solidFill>
                  <a:srgbClr val="000000"/>
                </a:solidFill>
                <a:effectLst/>
                <a:latin typeface="Helvetica Neue" panose="02000503000000020004" pitchFamily="2" charset="0"/>
              </a:rPr>
              <a:t>cab_data</a:t>
            </a:r>
            <a:r>
              <a:rPr lang="en-US" b="0" i="0" dirty="0">
                <a:solidFill>
                  <a:srgbClr val="000000"/>
                </a:solidFill>
                <a:effectLst/>
                <a:latin typeface="Helvetica Neue" panose="02000503000000020004" pitchFamily="2" charset="0"/>
              </a:rPr>
              <a:t>['city'] = </a:t>
            </a:r>
            <a:r>
              <a:rPr lang="en-US" b="0" i="0" dirty="0" err="1">
                <a:solidFill>
                  <a:srgbClr val="000000"/>
                </a:solidFill>
                <a:effectLst/>
                <a:latin typeface="Helvetica Neue" panose="02000503000000020004" pitchFamily="2" charset="0"/>
              </a:rPr>
              <a:t>city_data</a:t>
            </a:r>
            <a:r>
              <a:rPr lang="en-US" b="0" i="0" dirty="0">
                <a:solidFill>
                  <a:srgbClr val="000000"/>
                </a:solidFill>
                <a:effectLst/>
                <a:latin typeface="Helvetica Neue" panose="02000503000000020004" pitchFamily="2" charset="0"/>
              </a:rPr>
              <a:t>['city’]</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    it will be easier and more efficient for me to EDA if I join these 4 tables above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    profit = </a:t>
            </a:r>
            <a:r>
              <a:rPr lang="en-US" b="0" i="0" dirty="0" err="1">
                <a:solidFill>
                  <a:srgbClr val="000000"/>
                </a:solidFill>
                <a:effectLst/>
                <a:latin typeface="Helvetica Neue" panose="02000503000000020004" pitchFamily="2" charset="0"/>
              </a:rPr>
              <a:t>Price_charged</a:t>
            </a:r>
            <a:r>
              <a:rPr lang="en-US" b="0" i="0" dirty="0">
                <a:solidFill>
                  <a:srgbClr val="000000"/>
                </a:solidFill>
                <a:effectLst/>
                <a:latin typeface="Helvetica Neue" panose="02000503000000020004" pitchFamily="2" charset="0"/>
              </a:rPr>
              <a:t> – cost of trip</a:t>
            </a:r>
          </a:p>
          <a:p>
            <a:endParaRPr lang="en-US" dirty="0"/>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6230509" cy="2730646"/>
            <a:chOff x="5536376" y="1858363"/>
            <a:chExt cx="6665032" cy="3627390"/>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627390"/>
              <a:chOff x="1702411" y="3452991"/>
              <a:chExt cx="5168575" cy="41014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1095825" cy="832101"/>
              </a:xfrm>
              <a:prstGeom prst="rect">
                <a:avLst/>
              </a:prstGeom>
              <a:noFill/>
            </p:spPr>
            <p:txBody>
              <a:bodyPr wrap="none" rtlCol="0">
                <a:spAutoFit/>
              </a:bodyPr>
              <a:lstStyle/>
              <a:p>
                <a:r>
                  <a:rPr lang="en-US" sz="1200" dirty="0" err="1"/>
                  <a:t>Merged_data</a:t>
                </a:r>
                <a:endParaRPr lang="en-US" sz="1200" dirty="0"/>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3"/>
              <a:ext cx="1285756" cy="367965"/>
            </a:xfrm>
            <a:prstGeom prst="rect">
              <a:avLst/>
            </a:prstGeom>
            <a:noFill/>
          </p:spPr>
          <p:txBody>
            <a:bodyPr wrap="none" rtlCol="0">
              <a:spAutoFit/>
            </a:bodyPr>
            <a:lstStyle/>
            <a:p>
              <a:r>
                <a:rPr lang="en-US" sz="1200" dirty="0" err="1"/>
                <a:t>StormEvents.csv</a:t>
              </a:r>
              <a:endParaRPr lang="en-US" sz="1200" dirty="0"/>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Visualization of profit</a:t>
            </a:r>
          </a:p>
          <a:p>
            <a:pPr marL="342900" indent="-342900">
              <a:buFontTx/>
              <a:buChar char="-"/>
            </a:pPr>
            <a:r>
              <a:rPr lang="en-US" sz="2400" b="1" dirty="0">
                <a:solidFill>
                  <a:schemeClr val="accent2"/>
                </a:solidFill>
                <a:latin typeface="+mj-lt"/>
              </a:rPr>
              <a:t>what is the profit could be made for each trip?</a:t>
            </a:r>
          </a:p>
          <a:p>
            <a:r>
              <a:rPr lang="en-US" sz="2400" b="1" dirty="0">
                <a:solidFill>
                  <a:schemeClr val="accent2"/>
                </a:solidFill>
                <a:latin typeface="+mj-lt"/>
              </a:rPr>
              <a:t>-    what factors related to the amount of profit?</a:t>
            </a:r>
            <a:endParaRPr lang="en-US" sz="4400" b="1" dirty="0">
              <a:solidFill>
                <a:schemeClr val="bg2">
                  <a:lumMod val="25000"/>
                </a:schemeClr>
              </a:solidFill>
              <a:latin typeface="+mj-lt"/>
            </a:endParaRPr>
          </a:p>
        </p:txBody>
      </p:sp>
      <p:pic>
        <p:nvPicPr>
          <p:cNvPr id="7" name="Picture 6" descr="Chart, box and whisker chart&#10;&#10;Description automatically generated">
            <a:extLst>
              <a:ext uri="{FF2B5EF4-FFF2-40B4-BE49-F238E27FC236}">
                <a16:creationId xmlns:a16="http://schemas.microsoft.com/office/drawing/2014/main" id="{EE31A75E-7630-C5A4-716C-EF50E5886483}"/>
              </a:ext>
            </a:extLst>
          </p:cNvPr>
          <p:cNvPicPr>
            <a:picLocks noChangeAspect="1"/>
          </p:cNvPicPr>
          <p:nvPr/>
        </p:nvPicPr>
        <p:blipFill>
          <a:blip r:embed="rId2"/>
          <a:stretch>
            <a:fillRect/>
          </a:stretch>
        </p:blipFill>
        <p:spPr>
          <a:xfrm>
            <a:off x="264668" y="2051558"/>
            <a:ext cx="5575300" cy="4559300"/>
          </a:xfrm>
          <a:prstGeom prst="rect">
            <a:avLst/>
          </a:prstGeom>
        </p:spPr>
      </p:pic>
      <p:sp>
        <p:nvSpPr>
          <p:cNvPr id="9" name="TextBox 8">
            <a:extLst>
              <a:ext uri="{FF2B5EF4-FFF2-40B4-BE49-F238E27FC236}">
                <a16:creationId xmlns:a16="http://schemas.microsoft.com/office/drawing/2014/main" id="{134EFEAB-8A01-3C9E-1CF5-E243FA6ACBE6}"/>
              </a:ext>
            </a:extLst>
          </p:cNvPr>
          <p:cNvSpPr txBox="1"/>
          <p:nvPr/>
        </p:nvSpPr>
        <p:spPr>
          <a:xfrm>
            <a:off x="6352034" y="2051558"/>
            <a:ext cx="5309857" cy="3970318"/>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Profit fits in a gaussian distribution but with high number of outliers, Yellow cab's profit is significantly higher than pink cab; Pink cab had some profit loss.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Cost trip fits in a </a:t>
            </a:r>
            <a:r>
              <a:rPr lang="en-US" b="0" i="0" dirty="0" err="1">
                <a:solidFill>
                  <a:srgbClr val="000000"/>
                </a:solidFill>
                <a:effectLst/>
                <a:latin typeface="Helvetica Neue" panose="02000503000000020004" pitchFamily="2" charset="0"/>
              </a:rPr>
              <a:t>uniforom</a:t>
            </a:r>
            <a:r>
              <a:rPr lang="en-US" b="0" i="0" dirty="0">
                <a:solidFill>
                  <a:srgbClr val="000000"/>
                </a:solidFill>
                <a:effectLst/>
                <a:latin typeface="Helvetica Neue" panose="02000503000000020004" pitchFamily="2" charset="0"/>
              </a:rPr>
              <a:t> distribution which means all outcomes are mostly alike, Yellow cab's cost is little bit higher than pink cab.</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Price charged fits in a gaussian distribution which skewed to the right, Yellow cab charged more than pink cab.</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Km travelled fits in a uniform distribution, it means both of these two companies having almost same and constant travelled distance.</a:t>
            </a:r>
          </a:p>
          <a:p>
            <a:endParaRPr lang="en-US" dirty="0"/>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Visualization by demographic, population, users</a:t>
            </a:r>
          </a:p>
        </p:txBody>
      </p:sp>
      <p:sp>
        <p:nvSpPr>
          <p:cNvPr id="9" name="TextBox 8">
            <a:extLst>
              <a:ext uri="{FF2B5EF4-FFF2-40B4-BE49-F238E27FC236}">
                <a16:creationId xmlns:a16="http://schemas.microsoft.com/office/drawing/2014/main" id="{134EFEAB-8A01-3C9E-1CF5-E243FA6ACBE6}"/>
              </a:ext>
            </a:extLst>
          </p:cNvPr>
          <p:cNvSpPr txBox="1"/>
          <p:nvPr/>
        </p:nvSpPr>
        <p:spPr>
          <a:xfrm>
            <a:off x="6376418" y="2880911"/>
            <a:ext cx="5309857" cy="1477328"/>
          </a:xfrm>
          <a:prstGeom prst="rect">
            <a:avLst/>
          </a:prstGeom>
          <a:noFill/>
        </p:spPr>
        <p:txBody>
          <a:bodyPr wrap="square" rtlCol="0">
            <a:spAutoFit/>
          </a:bodyPr>
          <a:lstStyle/>
          <a:p>
            <a:r>
              <a:rPr lang="en-US" dirty="0"/>
              <a:t>NY has the highest number of users, followed by CA and IL</a:t>
            </a:r>
          </a:p>
          <a:p>
            <a:endParaRPr lang="en-US" dirty="0"/>
          </a:p>
          <a:p>
            <a:r>
              <a:rPr lang="en-US" dirty="0"/>
              <a:t>New York city has the highest number of users, then Chicago and Los Angeles</a:t>
            </a:r>
          </a:p>
        </p:txBody>
      </p:sp>
      <p:pic>
        <p:nvPicPr>
          <p:cNvPr id="4" name="Picture 3" descr="Chart, bar chart&#10;&#10;Description automatically generated">
            <a:extLst>
              <a:ext uri="{FF2B5EF4-FFF2-40B4-BE49-F238E27FC236}">
                <a16:creationId xmlns:a16="http://schemas.microsoft.com/office/drawing/2014/main" id="{128905D2-0703-AC10-7BB0-75E13FB9C22B}"/>
              </a:ext>
            </a:extLst>
          </p:cNvPr>
          <p:cNvPicPr>
            <a:picLocks noChangeAspect="1"/>
          </p:cNvPicPr>
          <p:nvPr/>
        </p:nvPicPr>
        <p:blipFill>
          <a:blip r:embed="rId2"/>
          <a:stretch>
            <a:fillRect/>
          </a:stretch>
        </p:blipFill>
        <p:spPr>
          <a:xfrm>
            <a:off x="284226" y="1391019"/>
            <a:ext cx="4991100" cy="2921000"/>
          </a:xfrm>
          <a:prstGeom prst="rect">
            <a:avLst/>
          </a:prstGeom>
        </p:spPr>
      </p:pic>
      <p:pic>
        <p:nvPicPr>
          <p:cNvPr id="6" name="Picture 5" descr="Chart&#10;&#10;Description automatically generated">
            <a:extLst>
              <a:ext uri="{FF2B5EF4-FFF2-40B4-BE49-F238E27FC236}">
                <a16:creationId xmlns:a16="http://schemas.microsoft.com/office/drawing/2014/main" id="{A275009E-E5C6-6254-5E27-CA0EC437FBFA}"/>
              </a:ext>
            </a:extLst>
          </p:cNvPr>
          <p:cNvPicPr>
            <a:picLocks noChangeAspect="1"/>
          </p:cNvPicPr>
          <p:nvPr/>
        </p:nvPicPr>
        <p:blipFill>
          <a:blip r:embed="rId3"/>
          <a:stretch>
            <a:fillRect/>
          </a:stretch>
        </p:blipFill>
        <p:spPr>
          <a:xfrm>
            <a:off x="150114" y="4273096"/>
            <a:ext cx="4991100" cy="2558378"/>
          </a:xfrm>
          <a:prstGeom prst="rect">
            <a:avLst/>
          </a:prstGeom>
        </p:spPr>
      </p:pic>
    </p:spTree>
    <p:extLst>
      <p:ext uri="{BB962C8B-B14F-4D97-AF65-F5344CB8AC3E}">
        <p14:creationId xmlns:p14="http://schemas.microsoft.com/office/powerpoint/2010/main" val="410400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Visualization by customer gender, company</a:t>
            </a:r>
          </a:p>
        </p:txBody>
      </p:sp>
      <p:sp>
        <p:nvSpPr>
          <p:cNvPr id="9" name="TextBox 8">
            <a:extLst>
              <a:ext uri="{FF2B5EF4-FFF2-40B4-BE49-F238E27FC236}">
                <a16:creationId xmlns:a16="http://schemas.microsoft.com/office/drawing/2014/main" id="{134EFEAB-8A01-3C9E-1CF5-E243FA6ACBE6}"/>
              </a:ext>
            </a:extLst>
          </p:cNvPr>
          <p:cNvSpPr txBox="1"/>
          <p:nvPr/>
        </p:nvSpPr>
        <p:spPr>
          <a:xfrm>
            <a:off x="3356536" y="5380672"/>
            <a:ext cx="5309857"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The number of Male customers are larger than Female customers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But for both company, Female customers' proportion is little larger than Male</a:t>
            </a:r>
          </a:p>
          <a:p>
            <a:endParaRPr lang="en-US" dirty="0"/>
          </a:p>
        </p:txBody>
      </p:sp>
      <p:pic>
        <p:nvPicPr>
          <p:cNvPr id="5" name="Picture 4" descr="Chart, bar chart&#10;&#10;Description automatically generated">
            <a:extLst>
              <a:ext uri="{FF2B5EF4-FFF2-40B4-BE49-F238E27FC236}">
                <a16:creationId xmlns:a16="http://schemas.microsoft.com/office/drawing/2014/main" id="{8A3F1EBE-9C29-B9D4-0CA4-38ECECCC9245}"/>
              </a:ext>
            </a:extLst>
          </p:cNvPr>
          <p:cNvPicPr>
            <a:picLocks noChangeAspect="1"/>
          </p:cNvPicPr>
          <p:nvPr/>
        </p:nvPicPr>
        <p:blipFill>
          <a:blip r:embed="rId2"/>
          <a:stretch>
            <a:fillRect/>
          </a:stretch>
        </p:blipFill>
        <p:spPr>
          <a:xfrm>
            <a:off x="2125052" y="1608237"/>
            <a:ext cx="7043332" cy="3772435"/>
          </a:xfrm>
          <a:prstGeom prst="rect">
            <a:avLst/>
          </a:prstGeom>
        </p:spPr>
      </p:pic>
    </p:spTree>
    <p:extLst>
      <p:ext uri="{BB962C8B-B14F-4D97-AF65-F5344CB8AC3E}">
        <p14:creationId xmlns:p14="http://schemas.microsoft.com/office/powerpoint/2010/main" val="167577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Visualization by daily trips count, company, different time windows</a:t>
            </a:r>
          </a:p>
        </p:txBody>
      </p:sp>
      <p:sp>
        <p:nvSpPr>
          <p:cNvPr id="9" name="TextBox 8">
            <a:extLst>
              <a:ext uri="{FF2B5EF4-FFF2-40B4-BE49-F238E27FC236}">
                <a16:creationId xmlns:a16="http://schemas.microsoft.com/office/drawing/2014/main" id="{134EFEAB-8A01-3C9E-1CF5-E243FA6ACBE6}"/>
              </a:ext>
            </a:extLst>
          </p:cNvPr>
          <p:cNvSpPr txBox="1"/>
          <p:nvPr/>
        </p:nvSpPr>
        <p:spPr>
          <a:xfrm>
            <a:off x="2977525" y="5118543"/>
            <a:ext cx="6067880"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Yellow cab has higher median trip counts than pink cab</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Extremally high trip counts are rare, we can conclude these as outliers for our analysis</a:t>
            </a:r>
          </a:p>
          <a:p>
            <a:endParaRPr lang="en-US" dirty="0"/>
          </a:p>
        </p:txBody>
      </p:sp>
      <p:pic>
        <p:nvPicPr>
          <p:cNvPr id="4" name="Picture 3" descr="Chart, box and whisker chart&#10;&#10;Description automatically generated">
            <a:extLst>
              <a:ext uri="{FF2B5EF4-FFF2-40B4-BE49-F238E27FC236}">
                <a16:creationId xmlns:a16="http://schemas.microsoft.com/office/drawing/2014/main" id="{3E381B85-F5CF-892B-BE43-C13F93479C36}"/>
              </a:ext>
            </a:extLst>
          </p:cNvPr>
          <p:cNvPicPr>
            <a:picLocks noChangeAspect="1"/>
          </p:cNvPicPr>
          <p:nvPr/>
        </p:nvPicPr>
        <p:blipFill>
          <a:blip r:embed="rId2"/>
          <a:stretch>
            <a:fillRect/>
          </a:stretch>
        </p:blipFill>
        <p:spPr>
          <a:xfrm>
            <a:off x="1000322" y="1425498"/>
            <a:ext cx="9468796" cy="3693045"/>
          </a:xfrm>
          <a:prstGeom prst="rect">
            <a:avLst/>
          </a:prstGeom>
        </p:spPr>
      </p:pic>
    </p:spTree>
    <p:extLst>
      <p:ext uri="{BB962C8B-B14F-4D97-AF65-F5344CB8AC3E}">
        <p14:creationId xmlns:p14="http://schemas.microsoft.com/office/powerpoint/2010/main" val="158597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Visualization by daily trips count, company, different time windows</a:t>
            </a:r>
          </a:p>
        </p:txBody>
      </p:sp>
      <p:sp>
        <p:nvSpPr>
          <p:cNvPr id="9" name="TextBox 8">
            <a:extLst>
              <a:ext uri="{FF2B5EF4-FFF2-40B4-BE49-F238E27FC236}">
                <a16:creationId xmlns:a16="http://schemas.microsoft.com/office/drawing/2014/main" id="{134EFEAB-8A01-3C9E-1CF5-E243FA6ACBE6}"/>
              </a:ext>
            </a:extLst>
          </p:cNvPr>
          <p:cNvSpPr txBox="1"/>
          <p:nvPr/>
        </p:nvSpPr>
        <p:spPr>
          <a:xfrm>
            <a:off x="2006346" y="5108551"/>
            <a:ext cx="9129940" cy="2031325"/>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Yellow Cab has higher trip counts overall between 2016-01 to 2019-01</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For both cab company, count of trip between every Nov to Jan was boosted significantly</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The seasonality effect and holiday effect might be important factors to cause this </a:t>
            </a:r>
            <a:r>
              <a:rPr lang="en-US" b="0" i="0" dirty="0" err="1">
                <a:solidFill>
                  <a:srgbClr val="000000"/>
                </a:solidFill>
                <a:effectLst/>
                <a:latin typeface="Helvetica Neue" panose="02000503000000020004" pitchFamily="2" charset="0"/>
              </a:rPr>
              <a:t>increasment</a:t>
            </a:r>
            <a:r>
              <a:rPr lang="en-US" b="0" i="0" dirty="0">
                <a:solidFill>
                  <a:srgbClr val="000000"/>
                </a:solidFill>
                <a:effectLst/>
                <a:latin typeface="Helvetica Neue" panose="02000503000000020004" pitchFamily="2" charset="0"/>
              </a:rPr>
              <a:t> of trip demand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For 2018-01, both </a:t>
            </a:r>
            <a:r>
              <a:rPr lang="en-US" b="0" i="0" dirty="0" err="1">
                <a:solidFill>
                  <a:srgbClr val="000000"/>
                </a:solidFill>
                <a:effectLst/>
                <a:latin typeface="Helvetica Neue" panose="02000503000000020004" pitchFamily="2" charset="0"/>
              </a:rPr>
              <a:t>compnay</a:t>
            </a:r>
            <a:r>
              <a:rPr lang="en-US" b="0" i="0" dirty="0">
                <a:solidFill>
                  <a:srgbClr val="000000"/>
                </a:solidFill>
                <a:effectLst/>
                <a:latin typeface="Helvetica Neue" panose="02000503000000020004" pitchFamily="2" charset="0"/>
              </a:rPr>
              <a:t> reached their highest trip count</a:t>
            </a:r>
          </a:p>
          <a:p>
            <a:endParaRPr lang="en-US" dirty="0"/>
          </a:p>
        </p:txBody>
      </p:sp>
      <p:pic>
        <p:nvPicPr>
          <p:cNvPr id="5" name="Picture 4" descr="Chart, histogram&#10;&#10;Description automatically generated">
            <a:extLst>
              <a:ext uri="{FF2B5EF4-FFF2-40B4-BE49-F238E27FC236}">
                <a16:creationId xmlns:a16="http://schemas.microsoft.com/office/drawing/2014/main" id="{5CE49F34-1020-C986-0FB3-464FDDA33BD7}"/>
              </a:ext>
            </a:extLst>
          </p:cNvPr>
          <p:cNvPicPr>
            <a:picLocks noChangeAspect="1"/>
          </p:cNvPicPr>
          <p:nvPr/>
        </p:nvPicPr>
        <p:blipFill>
          <a:blip r:embed="rId2"/>
          <a:stretch>
            <a:fillRect/>
          </a:stretch>
        </p:blipFill>
        <p:spPr>
          <a:xfrm>
            <a:off x="2540174" y="1391019"/>
            <a:ext cx="6942582" cy="3609560"/>
          </a:xfrm>
          <a:prstGeom prst="rect">
            <a:avLst/>
          </a:prstGeom>
        </p:spPr>
      </p:pic>
    </p:spTree>
    <p:extLst>
      <p:ext uri="{BB962C8B-B14F-4D97-AF65-F5344CB8AC3E}">
        <p14:creationId xmlns:p14="http://schemas.microsoft.com/office/powerpoint/2010/main" val="350345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Visualization by daily trips count, company, different time windows</a:t>
            </a:r>
          </a:p>
        </p:txBody>
      </p:sp>
      <p:sp>
        <p:nvSpPr>
          <p:cNvPr id="9" name="TextBox 8">
            <a:extLst>
              <a:ext uri="{FF2B5EF4-FFF2-40B4-BE49-F238E27FC236}">
                <a16:creationId xmlns:a16="http://schemas.microsoft.com/office/drawing/2014/main" id="{134EFEAB-8A01-3C9E-1CF5-E243FA6ACBE6}"/>
              </a:ext>
            </a:extLst>
          </p:cNvPr>
          <p:cNvSpPr txBox="1"/>
          <p:nvPr/>
        </p:nvSpPr>
        <p:spPr>
          <a:xfrm>
            <a:off x="1780032" y="5859328"/>
            <a:ext cx="9899904" cy="923330"/>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It is true that the end of every year, both </a:t>
            </a:r>
            <a:r>
              <a:rPr lang="en-US" b="0" i="0" dirty="0" err="1">
                <a:solidFill>
                  <a:srgbClr val="000000"/>
                </a:solidFill>
                <a:effectLst/>
                <a:latin typeface="Helvetica Neue" panose="02000503000000020004" pitchFamily="2" charset="0"/>
              </a:rPr>
              <a:t>compnay</a:t>
            </a:r>
            <a:r>
              <a:rPr lang="en-US" b="0" i="0" dirty="0">
                <a:solidFill>
                  <a:srgbClr val="000000"/>
                </a:solidFill>
                <a:effectLst/>
                <a:latin typeface="Helvetica Neue" panose="02000503000000020004" pitchFamily="2" charset="0"/>
              </a:rPr>
              <a:t> will reach their trip counts' Local Maximum</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Then, Feb of every year, both company will reach their trip counts' Local </a:t>
            </a:r>
            <a:r>
              <a:rPr lang="en-US" b="0" i="0" dirty="0" err="1">
                <a:solidFill>
                  <a:srgbClr val="000000"/>
                </a:solidFill>
                <a:effectLst/>
                <a:latin typeface="Helvetica Neue" panose="02000503000000020004" pitchFamily="2" charset="0"/>
              </a:rPr>
              <a:t>Minimun</a:t>
            </a:r>
            <a:endParaRPr lang="en-US" b="0" i="0" dirty="0">
              <a:solidFill>
                <a:srgbClr val="000000"/>
              </a:solidFill>
              <a:effectLst/>
              <a:latin typeface="Helvetica Neue" panose="02000503000000020004" pitchFamily="2" charset="0"/>
            </a:endParaRPr>
          </a:p>
          <a:p>
            <a:endParaRPr lang="en-US" dirty="0"/>
          </a:p>
        </p:txBody>
      </p:sp>
      <p:pic>
        <p:nvPicPr>
          <p:cNvPr id="4" name="Picture 3" descr="Chart, line chart&#10;&#10;Description automatically generated">
            <a:extLst>
              <a:ext uri="{FF2B5EF4-FFF2-40B4-BE49-F238E27FC236}">
                <a16:creationId xmlns:a16="http://schemas.microsoft.com/office/drawing/2014/main" id="{B824C372-62F8-ECE8-8114-02E9403011E5}"/>
              </a:ext>
            </a:extLst>
          </p:cNvPr>
          <p:cNvPicPr>
            <a:picLocks noChangeAspect="1"/>
          </p:cNvPicPr>
          <p:nvPr/>
        </p:nvPicPr>
        <p:blipFill>
          <a:blip r:embed="rId2"/>
          <a:stretch>
            <a:fillRect/>
          </a:stretch>
        </p:blipFill>
        <p:spPr>
          <a:xfrm>
            <a:off x="1780032" y="1391019"/>
            <a:ext cx="7947675" cy="4022181"/>
          </a:xfrm>
          <a:prstGeom prst="rect">
            <a:avLst/>
          </a:prstGeom>
        </p:spPr>
      </p:pic>
    </p:spTree>
    <p:extLst>
      <p:ext uri="{BB962C8B-B14F-4D97-AF65-F5344CB8AC3E}">
        <p14:creationId xmlns:p14="http://schemas.microsoft.com/office/powerpoint/2010/main" val="1291537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3826</TotalTime>
  <Words>1852</Words>
  <Application>Microsoft Macintosh PowerPoint</Application>
  <PresentationFormat>Widescreen</PresentationFormat>
  <Paragraphs>135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Helvetica Neue</vt:lpstr>
      <vt:lpstr>Office Theme</vt:lpstr>
      <vt:lpstr>PowerPoint Presentation</vt:lpstr>
      <vt:lpstr>Background –G2M insight for Cab Investment firm</vt:lpstr>
      <vt:lpstr>Data Exploration</vt:lpstr>
      <vt:lpstr>Profit Analysis</vt:lpstr>
      <vt:lpstr>Profit Analysis</vt:lpstr>
      <vt:lpstr>Profit Analysis</vt:lpstr>
      <vt:lpstr>Profit Analysis</vt:lpstr>
      <vt:lpstr>Profit Analysis</vt:lpstr>
      <vt:lpstr>Profit Analysis</vt:lpstr>
      <vt:lpstr>Hypothesis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Yang, Zhuoming</cp:lastModifiedBy>
  <cp:revision>146</cp:revision>
  <cp:lastPrinted>2019-08-24T08:13:50Z</cp:lastPrinted>
  <dcterms:created xsi:type="dcterms:W3CDTF">2019-08-19T15:39:24Z</dcterms:created>
  <dcterms:modified xsi:type="dcterms:W3CDTF">2022-10-12T17:45:01Z</dcterms:modified>
</cp:coreProperties>
</file>