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handoutMasterIdLst>
    <p:handoutMasterId r:id="rId44"/>
  </p:handoutMasterIdLst>
  <p:sldIdLst>
    <p:sldId id="305" r:id="rId2"/>
    <p:sldId id="434" r:id="rId3"/>
    <p:sldId id="456" r:id="rId4"/>
    <p:sldId id="455" r:id="rId5"/>
    <p:sldId id="451" r:id="rId6"/>
    <p:sldId id="435" r:id="rId7"/>
    <p:sldId id="436" r:id="rId8"/>
    <p:sldId id="437" r:id="rId9"/>
    <p:sldId id="439" r:id="rId10"/>
    <p:sldId id="438" r:id="rId11"/>
    <p:sldId id="440" r:id="rId12"/>
    <p:sldId id="407" r:id="rId13"/>
    <p:sldId id="450" r:id="rId14"/>
    <p:sldId id="441" r:id="rId15"/>
    <p:sldId id="442" r:id="rId16"/>
    <p:sldId id="443" r:id="rId17"/>
    <p:sldId id="444" r:id="rId18"/>
    <p:sldId id="449" r:id="rId19"/>
    <p:sldId id="452" r:id="rId20"/>
    <p:sldId id="445" r:id="rId21"/>
    <p:sldId id="446" r:id="rId22"/>
    <p:sldId id="447" r:id="rId23"/>
    <p:sldId id="448" r:id="rId24"/>
    <p:sldId id="415" r:id="rId25"/>
    <p:sldId id="398" r:id="rId26"/>
    <p:sldId id="417" r:id="rId27"/>
    <p:sldId id="418" r:id="rId28"/>
    <p:sldId id="420" r:id="rId29"/>
    <p:sldId id="428" r:id="rId30"/>
    <p:sldId id="429" r:id="rId31"/>
    <p:sldId id="430" r:id="rId32"/>
    <p:sldId id="421" r:id="rId33"/>
    <p:sldId id="454" r:id="rId34"/>
    <p:sldId id="422" r:id="rId35"/>
    <p:sldId id="431" r:id="rId36"/>
    <p:sldId id="432" r:id="rId37"/>
    <p:sldId id="433" r:id="rId38"/>
    <p:sldId id="424" r:id="rId39"/>
    <p:sldId id="423" r:id="rId40"/>
    <p:sldId id="426" r:id="rId41"/>
    <p:sldId id="399" r:id="rId42"/>
  </p:sldIdLst>
  <p:sldSz cx="9144000" cy="6858000" type="screen4x3"/>
  <p:notesSz cx="11820525" cy="8296275"/>
  <p:defaultTextStyle>
    <a:defPPr>
      <a:defRPr lang="en-AU"/>
    </a:defPPr>
    <a:lvl1pPr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64">
          <p15:clr>
            <a:srgbClr val="A4A3A4"/>
          </p15:clr>
        </p15:guide>
        <p15:guide id="2" pos="3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600"/>
    <a:srgbClr val="FFEB6B"/>
    <a:srgbClr val="FFCC66"/>
    <a:srgbClr val="FFFF99"/>
    <a:srgbClr val="135192"/>
    <a:srgbClr val="0042D1"/>
    <a:srgbClr val="FFFFFF"/>
    <a:srgbClr val="A50109"/>
    <a:srgbClr val="FFD8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137" autoAdjust="0"/>
    <p:restoredTop sz="79365" autoAdjust="0"/>
  </p:normalViewPr>
  <p:slideViewPr>
    <p:cSldViewPr>
      <p:cViewPr varScale="1">
        <p:scale>
          <a:sx n="34" d="100"/>
          <a:sy n="34" d="100"/>
        </p:scale>
        <p:origin x="2680" y="184"/>
      </p:cViewPr>
      <p:guideLst>
        <p:guide orient="horz" pos="864"/>
        <p:guide pos="36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5121275" cy="414338"/>
          </a:xfrm>
          <a:prstGeom prst="rect">
            <a:avLst/>
          </a:prstGeom>
          <a:noFill/>
          <a:ln w="9525">
            <a:noFill/>
            <a:miter lim="800000"/>
            <a:headEnd/>
            <a:tailEnd/>
          </a:ln>
          <a:effectLst/>
        </p:spPr>
        <p:txBody>
          <a:bodyPr vert="horz" wrap="square" lIns="114949" tIns="57475" rIns="114949" bIns="57475" numCol="1" anchor="t" anchorCtr="0" compatLnSpc="1">
            <a:prstTxWarp prst="textNoShape">
              <a:avLst/>
            </a:prstTxWarp>
          </a:bodyPr>
          <a:lstStyle>
            <a:lvl1pPr defTabSz="1149350">
              <a:defRPr sz="1600">
                <a:ea typeface="+mn-ea"/>
                <a:cs typeface="+mn-cs"/>
              </a:defRPr>
            </a:lvl1pPr>
          </a:lstStyle>
          <a:p>
            <a:pPr>
              <a:defRPr/>
            </a:pPr>
            <a:endParaRPr lang="en-AU"/>
          </a:p>
        </p:txBody>
      </p:sp>
      <p:sp>
        <p:nvSpPr>
          <p:cNvPr id="12291" name="Rectangle 3"/>
          <p:cNvSpPr>
            <a:spLocks noGrp="1" noChangeArrowheads="1"/>
          </p:cNvSpPr>
          <p:nvPr>
            <p:ph type="dt" sz="quarter" idx="1"/>
          </p:nvPr>
        </p:nvSpPr>
        <p:spPr bwMode="auto">
          <a:xfrm>
            <a:off x="6699250" y="0"/>
            <a:ext cx="5121275" cy="414338"/>
          </a:xfrm>
          <a:prstGeom prst="rect">
            <a:avLst/>
          </a:prstGeom>
          <a:noFill/>
          <a:ln w="9525">
            <a:noFill/>
            <a:miter lim="800000"/>
            <a:headEnd/>
            <a:tailEnd/>
          </a:ln>
          <a:effectLst/>
        </p:spPr>
        <p:txBody>
          <a:bodyPr vert="horz" wrap="square" lIns="114949" tIns="57475" rIns="114949" bIns="57475" numCol="1" anchor="t" anchorCtr="0" compatLnSpc="1">
            <a:prstTxWarp prst="textNoShape">
              <a:avLst/>
            </a:prstTxWarp>
          </a:bodyPr>
          <a:lstStyle>
            <a:lvl1pPr algn="r" defTabSz="1149350">
              <a:defRPr sz="1600">
                <a:ea typeface="+mn-ea"/>
                <a:cs typeface="+mn-cs"/>
              </a:defRPr>
            </a:lvl1pPr>
          </a:lstStyle>
          <a:p>
            <a:pPr>
              <a:defRPr/>
            </a:pPr>
            <a:endParaRPr lang="en-AU"/>
          </a:p>
        </p:txBody>
      </p:sp>
      <p:sp>
        <p:nvSpPr>
          <p:cNvPr id="12292" name="Rectangle 4"/>
          <p:cNvSpPr>
            <a:spLocks noGrp="1" noChangeArrowheads="1"/>
          </p:cNvSpPr>
          <p:nvPr>
            <p:ph type="ftr" sz="quarter" idx="2"/>
          </p:nvPr>
        </p:nvSpPr>
        <p:spPr bwMode="auto">
          <a:xfrm>
            <a:off x="0" y="7881938"/>
            <a:ext cx="5121275" cy="414337"/>
          </a:xfrm>
          <a:prstGeom prst="rect">
            <a:avLst/>
          </a:prstGeom>
          <a:noFill/>
          <a:ln w="9525">
            <a:noFill/>
            <a:miter lim="800000"/>
            <a:headEnd/>
            <a:tailEnd/>
          </a:ln>
          <a:effectLst/>
        </p:spPr>
        <p:txBody>
          <a:bodyPr vert="horz" wrap="square" lIns="114949" tIns="57475" rIns="114949" bIns="57475" numCol="1" anchor="b" anchorCtr="0" compatLnSpc="1">
            <a:prstTxWarp prst="textNoShape">
              <a:avLst/>
            </a:prstTxWarp>
          </a:bodyPr>
          <a:lstStyle>
            <a:lvl1pPr defTabSz="1149350">
              <a:defRPr sz="1600">
                <a:ea typeface="+mn-ea"/>
                <a:cs typeface="+mn-cs"/>
              </a:defRPr>
            </a:lvl1pPr>
          </a:lstStyle>
          <a:p>
            <a:pPr>
              <a:defRPr/>
            </a:pPr>
            <a:endParaRPr lang="en-AU"/>
          </a:p>
        </p:txBody>
      </p:sp>
      <p:sp>
        <p:nvSpPr>
          <p:cNvPr id="12293" name="Rectangle 5"/>
          <p:cNvSpPr>
            <a:spLocks noGrp="1" noChangeArrowheads="1"/>
          </p:cNvSpPr>
          <p:nvPr>
            <p:ph type="sldNum" sz="quarter" idx="3"/>
          </p:nvPr>
        </p:nvSpPr>
        <p:spPr bwMode="auto">
          <a:xfrm>
            <a:off x="6699250" y="7881938"/>
            <a:ext cx="5121275" cy="414337"/>
          </a:xfrm>
          <a:prstGeom prst="rect">
            <a:avLst/>
          </a:prstGeom>
          <a:noFill/>
          <a:ln w="9525">
            <a:noFill/>
            <a:miter lim="800000"/>
            <a:headEnd/>
            <a:tailEnd/>
          </a:ln>
          <a:effectLst/>
        </p:spPr>
        <p:txBody>
          <a:bodyPr vert="horz" wrap="square" lIns="114949" tIns="57475" rIns="114949" bIns="57475" numCol="1" anchor="b" anchorCtr="0" compatLnSpc="1">
            <a:prstTxWarp prst="textNoShape">
              <a:avLst/>
            </a:prstTxWarp>
          </a:bodyPr>
          <a:lstStyle>
            <a:lvl1pPr algn="r" defTabSz="1149350">
              <a:defRPr sz="1600"/>
            </a:lvl1pPr>
          </a:lstStyle>
          <a:p>
            <a:pPr>
              <a:defRPr/>
            </a:pPr>
            <a:fld id="{3F1BFB3E-A7B4-BC49-9CA2-F3D3041D9696}" type="slidenum">
              <a:rPr lang="en-AU"/>
              <a:pPr>
                <a:defRPr/>
              </a:pPr>
              <a:t>‹#›</a:t>
            </a:fld>
            <a:endParaRPr lang="en-AU"/>
          </a:p>
        </p:txBody>
      </p:sp>
    </p:spTree>
    <p:extLst>
      <p:ext uri="{BB962C8B-B14F-4D97-AF65-F5344CB8AC3E}">
        <p14:creationId xmlns:p14="http://schemas.microsoft.com/office/powerpoint/2010/main" val="4193266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5121275" cy="414338"/>
          </a:xfrm>
          <a:prstGeom prst="rect">
            <a:avLst/>
          </a:prstGeom>
          <a:noFill/>
          <a:ln w="9525">
            <a:noFill/>
            <a:miter lim="800000"/>
            <a:headEnd/>
            <a:tailEnd/>
          </a:ln>
          <a:effectLst/>
        </p:spPr>
        <p:txBody>
          <a:bodyPr vert="horz" wrap="square" lIns="114949" tIns="57475" rIns="114949" bIns="57475" numCol="1" anchor="t" anchorCtr="0" compatLnSpc="1">
            <a:prstTxWarp prst="textNoShape">
              <a:avLst/>
            </a:prstTxWarp>
          </a:bodyPr>
          <a:lstStyle>
            <a:lvl1pPr defTabSz="1149350">
              <a:defRPr sz="1600">
                <a:ea typeface="+mn-ea"/>
                <a:cs typeface="+mn-cs"/>
              </a:defRPr>
            </a:lvl1pPr>
          </a:lstStyle>
          <a:p>
            <a:pPr>
              <a:defRPr/>
            </a:pPr>
            <a:endParaRPr lang="en-AU"/>
          </a:p>
        </p:txBody>
      </p:sp>
      <p:sp>
        <p:nvSpPr>
          <p:cNvPr id="34819" name="Rectangle 3"/>
          <p:cNvSpPr>
            <a:spLocks noGrp="1" noChangeArrowheads="1"/>
          </p:cNvSpPr>
          <p:nvPr>
            <p:ph type="dt" idx="1"/>
          </p:nvPr>
        </p:nvSpPr>
        <p:spPr bwMode="auto">
          <a:xfrm>
            <a:off x="6699250" y="0"/>
            <a:ext cx="5121275" cy="414338"/>
          </a:xfrm>
          <a:prstGeom prst="rect">
            <a:avLst/>
          </a:prstGeom>
          <a:noFill/>
          <a:ln w="9525">
            <a:noFill/>
            <a:miter lim="800000"/>
            <a:headEnd/>
            <a:tailEnd/>
          </a:ln>
          <a:effectLst/>
        </p:spPr>
        <p:txBody>
          <a:bodyPr vert="horz" wrap="square" lIns="114949" tIns="57475" rIns="114949" bIns="57475" numCol="1" anchor="t" anchorCtr="0" compatLnSpc="1">
            <a:prstTxWarp prst="textNoShape">
              <a:avLst/>
            </a:prstTxWarp>
          </a:bodyPr>
          <a:lstStyle>
            <a:lvl1pPr algn="r" defTabSz="1149350">
              <a:defRPr sz="1600">
                <a:ea typeface="+mn-ea"/>
                <a:cs typeface="+mn-cs"/>
              </a:defRPr>
            </a:lvl1pPr>
          </a:lstStyle>
          <a:p>
            <a:pPr>
              <a:defRPr/>
            </a:pPr>
            <a:endParaRPr lang="en-AU"/>
          </a:p>
        </p:txBody>
      </p:sp>
      <p:sp>
        <p:nvSpPr>
          <p:cNvPr id="3076" name="Rectangle 4"/>
          <p:cNvSpPr>
            <a:spLocks noGrp="1" noRot="1" noChangeAspect="1" noChangeArrowheads="1" noTextEdit="1"/>
          </p:cNvSpPr>
          <p:nvPr>
            <p:ph type="sldImg" idx="2"/>
          </p:nvPr>
        </p:nvSpPr>
        <p:spPr bwMode="auto">
          <a:xfrm>
            <a:off x="3836988" y="622300"/>
            <a:ext cx="4148137" cy="31115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21" name="Rectangle 5"/>
          <p:cNvSpPr>
            <a:spLocks noGrp="1" noChangeArrowheads="1"/>
          </p:cNvSpPr>
          <p:nvPr>
            <p:ph type="body" sz="quarter" idx="3"/>
          </p:nvPr>
        </p:nvSpPr>
        <p:spPr bwMode="auto">
          <a:xfrm>
            <a:off x="1576388" y="3940175"/>
            <a:ext cx="8667750" cy="3733800"/>
          </a:xfrm>
          <a:prstGeom prst="rect">
            <a:avLst/>
          </a:prstGeom>
          <a:noFill/>
          <a:ln w="9525">
            <a:noFill/>
            <a:miter lim="800000"/>
            <a:headEnd/>
            <a:tailEnd/>
          </a:ln>
          <a:effectLst/>
        </p:spPr>
        <p:txBody>
          <a:bodyPr vert="horz" wrap="square" lIns="114949" tIns="57475" rIns="114949" bIns="57475"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4822" name="Rectangle 6"/>
          <p:cNvSpPr>
            <a:spLocks noGrp="1" noChangeArrowheads="1"/>
          </p:cNvSpPr>
          <p:nvPr>
            <p:ph type="ftr" sz="quarter" idx="4"/>
          </p:nvPr>
        </p:nvSpPr>
        <p:spPr bwMode="auto">
          <a:xfrm>
            <a:off x="0" y="7881938"/>
            <a:ext cx="5121275" cy="414337"/>
          </a:xfrm>
          <a:prstGeom prst="rect">
            <a:avLst/>
          </a:prstGeom>
          <a:noFill/>
          <a:ln w="9525">
            <a:noFill/>
            <a:miter lim="800000"/>
            <a:headEnd/>
            <a:tailEnd/>
          </a:ln>
          <a:effectLst/>
        </p:spPr>
        <p:txBody>
          <a:bodyPr vert="horz" wrap="square" lIns="114949" tIns="57475" rIns="114949" bIns="57475" numCol="1" anchor="b" anchorCtr="0" compatLnSpc="1">
            <a:prstTxWarp prst="textNoShape">
              <a:avLst/>
            </a:prstTxWarp>
          </a:bodyPr>
          <a:lstStyle>
            <a:lvl1pPr defTabSz="1149350">
              <a:defRPr sz="1600">
                <a:ea typeface="+mn-ea"/>
                <a:cs typeface="+mn-cs"/>
              </a:defRPr>
            </a:lvl1pPr>
          </a:lstStyle>
          <a:p>
            <a:pPr>
              <a:defRPr/>
            </a:pPr>
            <a:endParaRPr lang="en-AU"/>
          </a:p>
        </p:txBody>
      </p:sp>
      <p:sp>
        <p:nvSpPr>
          <p:cNvPr id="34823" name="Rectangle 7"/>
          <p:cNvSpPr>
            <a:spLocks noGrp="1" noChangeArrowheads="1"/>
          </p:cNvSpPr>
          <p:nvPr>
            <p:ph type="sldNum" sz="quarter" idx="5"/>
          </p:nvPr>
        </p:nvSpPr>
        <p:spPr bwMode="auto">
          <a:xfrm>
            <a:off x="6699250" y="7881938"/>
            <a:ext cx="5121275" cy="414337"/>
          </a:xfrm>
          <a:prstGeom prst="rect">
            <a:avLst/>
          </a:prstGeom>
          <a:noFill/>
          <a:ln w="9525">
            <a:noFill/>
            <a:miter lim="800000"/>
            <a:headEnd/>
            <a:tailEnd/>
          </a:ln>
          <a:effectLst/>
        </p:spPr>
        <p:txBody>
          <a:bodyPr vert="horz" wrap="square" lIns="114949" tIns="57475" rIns="114949" bIns="57475" numCol="1" anchor="b" anchorCtr="0" compatLnSpc="1">
            <a:prstTxWarp prst="textNoShape">
              <a:avLst/>
            </a:prstTxWarp>
          </a:bodyPr>
          <a:lstStyle>
            <a:lvl1pPr algn="r" defTabSz="1149350">
              <a:defRPr sz="1600"/>
            </a:lvl1pPr>
          </a:lstStyle>
          <a:p>
            <a:pPr>
              <a:defRPr/>
            </a:pPr>
            <a:fld id="{B0BB43F8-657B-9044-BF43-D643B8A724FD}" type="slidenum">
              <a:rPr lang="en-AU"/>
              <a:pPr>
                <a:defRPr/>
              </a:pPr>
              <a:t>‹#›</a:t>
            </a:fld>
            <a:endParaRPr lang="en-AU"/>
          </a:p>
        </p:txBody>
      </p:sp>
    </p:spTree>
    <p:extLst>
      <p:ext uri="{BB962C8B-B14F-4D97-AF65-F5344CB8AC3E}">
        <p14:creationId xmlns:p14="http://schemas.microsoft.com/office/powerpoint/2010/main" val="8218246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149350" eaLnBrk="0" hangingPunct="0">
              <a:defRPr sz="2400">
                <a:solidFill>
                  <a:schemeClr val="tx1"/>
                </a:solidFill>
                <a:latin typeface="Times New Roman" charset="0"/>
                <a:ea typeface="ＭＳ Ｐゴシック" charset="0"/>
                <a:cs typeface="ＭＳ Ｐゴシック" charset="0"/>
              </a:defRPr>
            </a:lvl1pPr>
            <a:lvl2pPr marL="742950" indent="-285750" defTabSz="1149350" eaLnBrk="0" hangingPunct="0">
              <a:defRPr sz="2400">
                <a:solidFill>
                  <a:schemeClr val="tx1"/>
                </a:solidFill>
                <a:latin typeface="Times New Roman" charset="0"/>
                <a:ea typeface="ＭＳ Ｐゴシック" charset="0"/>
              </a:defRPr>
            </a:lvl2pPr>
            <a:lvl3pPr marL="1143000" indent="-228600" defTabSz="1149350" eaLnBrk="0" hangingPunct="0">
              <a:defRPr sz="2400">
                <a:solidFill>
                  <a:schemeClr val="tx1"/>
                </a:solidFill>
                <a:latin typeface="Times New Roman" charset="0"/>
                <a:ea typeface="ＭＳ Ｐゴシック" charset="0"/>
              </a:defRPr>
            </a:lvl3pPr>
            <a:lvl4pPr marL="1600200" indent="-228600" defTabSz="1149350" eaLnBrk="0" hangingPunct="0">
              <a:defRPr sz="2400">
                <a:solidFill>
                  <a:schemeClr val="tx1"/>
                </a:solidFill>
                <a:latin typeface="Times New Roman" charset="0"/>
                <a:ea typeface="ＭＳ Ｐゴシック" charset="0"/>
              </a:defRPr>
            </a:lvl4pPr>
            <a:lvl5pPr marL="2057400" indent="-228600" defTabSz="1149350" eaLnBrk="0" hangingPunct="0">
              <a:defRPr sz="2400">
                <a:solidFill>
                  <a:schemeClr val="tx1"/>
                </a:solidFill>
                <a:latin typeface="Times New Roman" charset="0"/>
                <a:ea typeface="ＭＳ Ｐゴシック" charset="0"/>
              </a:defRPr>
            </a:lvl5pPr>
            <a:lvl6pPr marL="2514600" indent="-228600" defTabSz="11493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11493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11493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114935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E1699D97-F023-B74E-A0AA-05BDBF456D94}" type="slidenum">
              <a:rPr lang="en-AU" sz="1600"/>
              <a:pPr eaLnBrk="1" hangingPunct="1"/>
              <a:t>1</a:t>
            </a:fld>
            <a:endParaRPr lang="en-AU" sz="1600"/>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Calibri" charset="0"/>
              <a:ea typeface="ＭＳ Ｐゴシック" charset="0"/>
              <a:cs typeface="ＭＳ Ｐゴシック" charset="0"/>
            </a:endParaRPr>
          </a:p>
        </p:txBody>
      </p:sp>
      <p:sp>
        <p:nvSpPr>
          <p:cNvPr id="3072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C2E02F9-0F9F-D248-8342-4E8715EE029F}" type="slidenum">
              <a:rPr lang="en-US" sz="1200">
                <a:latin typeface="Calibri" charset="0"/>
              </a:rPr>
              <a:pPr eaLnBrk="1" hangingPunct="1"/>
              <a:t>17</a:t>
            </a:fld>
            <a:endParaRPr lang="en-US" sz="1200">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Calibri" charset="0"/>
              <a:ea typeface="ＭＳ Ｐゴシック" charset="0"/>
              <a:cs typeface="ＭＳ Ｐゴシック" charset="0"/>
            </a:endParaRPr>
          </a:p>
        </p:txBody>
      </p:sp>
      <p:sp>
        <p:nvSpPr>
          <p:cNvPr id="3072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C2E02F9-0F9F-D248-8342-4E8715EE029F}" type="slidenum">
              <a:rPr lang="en-US" sz="1200">
                <a:latin typeface="Calibri" charset="0"/>
              </a:rPr>
              <a:pPr eaLnBrk="1" hangingPunct="1"/>
              <a:t>18</a:t>
            </a:fld>
            <a:endParaRPr lang="en-US" sz="1200">
              <a:latin typeface="Calibri" charset="0"/>
            </a:endParaRPr>
          </a:p>
        </p:txBody>
      </p:sp>
    </p:spTree>
    <p:extLst>
      <p:ext uri="{BB962C8B-B14F-4D97-AF65-F5344CB8AC3E}">
        <p14:creationId xmlns:p14="http://schemas.microsoft.com/office/powerpoint/2010/main" val="1400934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Calibri" charset="0"/>
              <a:ea typeface="ＭＳ Ｐゴシック" charset="0"/>
              <a:cs typeface="ＭＳ Ｐゴシック" charset="0"/>
            </a:endParaRPr>
          </a:p>
        </p:txBody>
      </p:sp>
      <p:sp>
        <p:nvSpPr>
          <p:cNvPr id="3072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C2E02F9-0F9F-D248-8342-4E8715EE029F}" type="slidenum">
              <a:rPr lang="en-US" sz="1200">
                <a:latin typeface="Calibri" charset="0"/>
              </a:rPr>
              <a:pPr eaLnBrk="1" hangingPunct="1"/>
              <a:t>19</a:t>
            </a:fld>
            <a:endParaRPr lang="en-US" sz="1200">
              <a:latin typeface="Calibri" charset="0"/>
            </a:endParaRPr>
          </a:p>
        </p:txBody>
      </p:sp>
    </p:spTree>
    <p:extLst>
      <p:ext uri="{BB962C8B-B14F-4D97-AF65-F5344CB8AC3E}">
        <p14:creationId xmlns:p14="http://schemas.microsoft.com/office/powerpoint/2010/main" val="102036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ea typeface="ＭＳ Ｐゴシック" charset="0"/>
                <a:cs typeface="ＭＳ Ｐゴシック" charset="0"/>
              </a:rPr>
              <a:t>Emphasise that they have to make sure they are still in Adelaide during the supp period. This is the only second chance they will get, and if they are not here, and they need a supp, they will have to repeat the subject.</a:t>
            </a:r>
          </a:p>
        </p:txBody>
      </p:sp>
      <p:sp>
        <p:nvSpPr>
          <p:cNvPr id="3277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E6623F6-6C88-1249-A309-C76B5483C837}" type="slidenum">
              <a:rPr lang="en-US" sz="1200">
                <a:latin typeface="Calibri" charset="0"/>
              </a:rPr>
              <a:pPr eaLnBrk="1" hangingPunct="1"/>
              <a:t>20</a:t>
            </a:fld>
            <a:endParaRPr lang="en-US" sz="1200">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ea typeface="ＭＳ Ｐゴシック" charset="0"/>
                <a:cs typeface="ＭＳ Ｐゴシック" charset="0"/>
              </a:rPr>
              <a:t>Emphasise that they have to make sure they are still in Adelaide during the supp period. This is the only second chance they will get, and if they are not here, and they need a supp, they will have to repeat the subject.</a:t>
            </a:r>
          </a:p>
        </p:txBody>
      </p:sp>
      <p:sp>
        <p:nvSpPr>
          <p:cNvPr id="3277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E6623F6-6C88-1249-A309-C76B5483C837}" type="slidenum">
              <a:rPr lang="en-US" sz="1200">
                <a:latin typeface="Calibri" charset="0"/>
              </a:rPr>
              <a:pPr eaLnBrk="1" hangingPunct="1"/>
              <a:t>21</a:t>
            </a:fld>
            <a:endParaRPr lang="en-US" sz="1200">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ea typeface="ＭＳ Ｐゴシック" charset="0"/>
                <a:cs typeface="ＭＳ Ｐゴシック" charset="0"/>
              </a:rPr>
              <a:t>Emphasise that they have to make sure they are still in Adelaide during the supp period. This is the only second chance they will get, and if they are not here, and they need a supp, they will have to repeat the subject.</a:t>
            </a:r>
          </a:p>
        </p:txBody>
      </p:sp>
      <p:sp>
        <p:nvSpPr>
          <p:cNvPr id="3277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E6623F6-6C88-1249-A309-C76B5483C837}" type="slidenum">
              <a:rPr lang="en-US" sz="1200">
                <a:latin typeface="Calibri" charset="0"/>
              </a:rPr>
              <a:pPr eaLnBrk="1" hangingPunct="1"/>
              <a:t>22</a:t>
            </a:fld>
            <a:endParaRPr lang="en-US" sz="120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20080" y="4941169"/>
            <a:ext cx="7772400" cy="720080"/>
          </a:xfrm>
        </p:spPr>
        <p:txBody>
          <a:bodyPr>
            <a:normAutofit/>
          </a:bodyPr>
          <a:lstStyle>
            <a:lvl1pPr algn="r">
              <a:defRPr sz="3400">
                <a:solidFill>
                  <a:srgbClr val="0060A8"/>
                </a:solidFill>
                <a:latin typeface="Georgia" pitchFamily="18" charset="0"/>
              </a:defRPr>
            </a:lvl1pPr>
          </a:lstStyle>
          <a:p>
            <a:r>
              <a:rPr lang="en-AU"/>
              <a:t>Click to edit Master title style</a:t>
            </a:r>
            <a:endParaRPr lang="en-AU" dirty="0"/>
          </a:p>
        </p:txBody>
      </p:sp>
      <p:sp>
        <p:nvSpPr>
          <p:cNvPr id="3" name="Subtitle 2"/>
          <p:cNvSpPr>
            <a:spLocks noGrp="1"/>
          </p:cNvSpPr>
          <p:nvPr>
            <p:ph type="subTitle" idx="1"/>
          </p:nvPr>
        </p:nvSpPr>
        <p:spPr>
          <a:xfrm>
            <a:off x="2488232" y="4534272"/>
            <a:ext cx="6400800" cy="406896"/>
          </a:xfrm>
        </p:spPr>
        <p:txBody>
          <a:bodyPr>
            <a:normAutofit/>
          </a:bodyPr>
          <a:lstStyle>
            <a:lvl1pPr marL="0" indent="0" algn="r">
              <a:buNone/>
              <a:defRPr sz="1600">
                <a:solidFill>
                  <a:srgbClr val="808285"/>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 name="Footer Placeholder 4"/>
          <p:cNvSpPr>
            <a:spLocks noGrp="1"/>
          </p:cNvSpPr>
          <p:nvPr>
            <p:ph type="ftr" sz="quarter" idx="11"/>
          </p:nvPr>
        </p:nvSpPr>
        <p:spPr/>
        <p:txBody>
          <a:bodyPr/>
          <a:lstStyle/>
          <a:p>
            <a:r>
              <a:rPr lang="en-AU" dirty="0"/>
              <a:t>© University of Adelaide 2014</a:t>
            </a:r>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a:p>
        </p:txBody>
      </p:sp>
      <p:cxnSp>
        <p:nvCxnSpPr>
          <p:cNvPr id="7" name="Straight Connector 6"/>
          <p:cNvCxnSpPr/>
          <p:nvPr/>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A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1"/>
          </p:nvPr>
        </p:nvSpPr>
        <p:spPr/>
        <p:txBody>
          <a:bodyPr/>
          <a:lstStyle/>
          <a:p>
            <a:r>
              <a:rPr lang="en-AU" dirty="0"/>
              <a:t>© University of Adelaide 2014</a:t>
            </a:r>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a:p>
        </p:txBody>
      </p:sp>
      <p:cxnSp>
        <p:nvCxnSpPr>
          <p:cNvPr id="7" name="Straight Connector 6"/>
          <p:cNvCxnSpPr/>
          <p:nvPr/>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1"/>
          </p:nvPr>
        </p:nvSpPr>
        <p:spPr/>
        <p:txBody>
          <a:bodyPr/>
          <a:lstStyle/>
          <a:p>
            <a:r>
              <a:rPr lang="en-AU" dirty="0"/>
              <a:t>© University of Adelaide 2014</a:t>
            </a:r>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dirty="0"/>
          </a:p>
        </p:txBody>
      </p:sp>
      <p:cxnSp>
        <p:nvCxnSpPr>
          <p:cNvPr id="10" name="Straight Connector 9"/>
          <p:cNvCxnSpPr/>
          <p:nvPr/>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ampus-background.jpg"/>
          <p:cNvPicPr>
            <a:picLocks noChangeAspect="1"/>
          </p:cNvPicPr>
          <p:nvPr/>
        </p:nvPicPr>
        <p:blipFill>
          <a:blip r:embed="rId2" cstate="print"/>
          <a:stretch>
            <a:fillRect/>
          </a:stretch>
        </p:blipFill>
        <p:spPr>
          <a:xfrm>
            <a:off x="0" y="0"/>
            <a:ext cx="9144000" cy="6885384"/>
          </a:xfrm>
          <a:prstGeom prst="rect">
            <a:avLst/>
          </a:prstGeom>
        </p:spPr>
      </p:pic>
      <p:sp>
        <p:nvSpPr>
          <p:cNvPr id="2" name="Title 1"/>
          <p:cNvSpPr>
            <a:spLocks noGrp="1"/>
          </p:cNvSpPr>
          <p:nvPr>
            <p:ph type="title"/>
          </p:nvPr>
        </p:nvSpPr>
        <p:spPr>
          <a:xfrm>
            <a:off x="722313" y="4406900"/>
            <a:ext cx="7772400" cy="1362075"/>
          </a:xfrm>
        </p:spPr>
        <p:txBody>
          <a:bodyPr anchor="t"/>
          <a:lstStyle>
            <a:lvl1pPr algn="r">
              <a:defRPr sz="4000" b="0" cap="none" baseline="0">
                <a:solidFill>
                  <a:schemeClr val="bg1"/>
                </a:solidFill>
              </a:defRPr>
            </a:lvl1pPr>
          </a:lstStyle>
          <a:p>
            <a:r>
              <a:rPr lang="en-AU"/>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lgn="r">
              <a:buNone/>
              <a:defRPr sz="2000">
                <a:solidFill>
                  <a:schemeClr val="bg1">
                    <a:lumMod val="8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pic>
        <p:nvPicPr>
          <p:cNvPr id="9" name="Picture 8" descr="UoA_logo_vert_cmyk_midbg.png"/>
          <p:cNvPicPr/>
          <p:nvPr/>
        </p:nvPicPr>
        <p:blipFill>
          <a:blip r:embed="rId3" cstate="screen"/>
          <a:stretch>
            <a:fillRect/>
          </a:stretch>
        </p:blipFill>
        <p:spPr>
          <a:xfrm>
            <a:off x="310772" y="318199"/>
            <a:ext cx="1107584" cy="82127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sz="half" idx="1"/>
          </p:nvPr>
        </p:nvSpPr>
        <p:spPr>
          <a:xfrm>
            <a:off x="457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Content Placeholder 3"/>
          <p:cNvSpPr>
            <a:spLocks noGrp="1"/>
          </p:cNvSpPr>
          <p:nvPr>
            <p:ph sz="half" idx="2"/>
          </p:nvPr>
        </p:nvSpPr>
        <p:spPr>
          <a:xfrm>
            <a:off x="4648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6" name="Footer Placeholder 5"/>
          <p:cNvSpPr>
            <a:spLocks noGrp="1"/>
          </p:cNvSpPr>
          <p:nvPr>
            <p:ph type="ftr" sz="quarter" idx="11"/>
          </p:nvPr>
        </p:nvSpPr>
        <p:spPr/>
        <p:txBody>
          <a:bodyPr/>
          <a:lstStyle/>
          <a:p>
            <a:r>
              <a:rPr lang="en-AU" dirty="0"/>
              <a:t>© University of Adelaide 2014</a:t>
            </a:r>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cxnSp>
        <p:nvCxnSpPr>
          <p:cNvPr id="8" name="Straight Connector 7"/>
          <p:cNvCxnSpPr/>
          <p:nvPr/>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A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8" name="Footer Placeholder 7"/>
          <p:cNvSpPr>
            <a:spLocks noGrp="1"/>
          </p:cNvSpPr>
          <p:nvPr>
            <p:ph type="ftr" sz="quarter" idx="11"/>
          </p:nvPr>
        </p:nvSpPr>
        <p:spPr/>
        <p:txBody>
          <a:bodyPr/>
          <a:lstStyle/>
          <a:p>
            <a:r>
              <a:rPr lang="en-AU" dirty="0"/>
              <a:t>© University of Adelaide 2014</a:t>
            </a:r>
          </a:p>
        </p:txBody>
      </p:sp>
      <p:sp>
        <p:nvSpPr>
          <p:cNvPr id="9" name="Slide Number Placeholder 8"/>
          <p:cNvSpPr>
            <a:spLocks noGrp="1"/>
          </p:cNvSpPr>
          <p:nvPr>
            <p:ph type="sldNum" sz="quarter" idx="12"/>
          </p:nvPr>
        </p:nvSpPr>
        <p:spPr/>
        <p:txBody>
          <a:bodyPr/>
          <a:lstStyle/>
          <a:p>
            <a:fld id="{7E8AFECB-488C-4862-A863-69DB259C81CD}" type="slidenum">
              <a:rPr lang="en-AU" smtClean="0"/>
              <a:t>‹#›</a:t>
            </a:fld>
            <a:endParaRPr lang="en-AU"/>
          </a:p>
        </p:txBody>
      </p:sp>
      <p:cxnSp>
        <p:nvCxnSpPr>
          <p:cNvPr id="10" name="Straight Connector 9"/>
          <p:cNvCxnSpPr/>
          <p:nvPr/>
        </p:nvCxnSpPr>
        <p:spPr>
          <a:xfrm>
            <a:off x="467544" y="6453336"/>
            <a:ext cx="828092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4" name="Footer Placeholder 3"/>
          <p:cNvSpPr>
            <a:spLocks noGrp="1"/>
          </p:cNvSpPr>
          <p:nvPr>
            <p:ph type="ftr" sz="quarter" idx="11"/>
          </p:nvPr>
        </p:nvSpPr>
        <p:spPr/>
        <p:txBody>
          <a:bodyPr/>
          <a:lstStyle/>
          <a:p>
            <a:r>
              <a:rPr lang="en-AU" dirty="0"/>
              <a:t>© University of Adelaide 2014</a:t>
            </a:r>
          </a:p>
        </p:txBody>
      </p:sp>
      <p:sp>
        <p:nvSpPr>
          <p:cNvPr id="5" name="Slide Number Placeholder 4"/>
          <p:cNvSpPr>
            <a:spLocks noGrp="1"/>
          </p:cNvSpPr>
          <p:nvPr>
            <p:ph type="sldNum" sz="quarter" idx="12"/>
          </p:nvPr>
        </p:nvSpPr>
        <p:spPr/>
        <p:txBody>
          <a:bodyPr/>
          <a:lstStyle/>
          <a:p>
            <a:fld id="{7E8AFECB-488C-4862-A863-69DB259C81CD}" type="slidenum">
              <a:rPr lang="en-AU" smtClean="0"/>
              <a:t>‹#›</a:t>
            </a:fld>
            <a:endParaRPr lang="en-AU"/>
          </a:p>
        </p:txBody>
      </p:sp>
      <p:cxnSp>
        <p:nvCxnSpPr>
          <p:cNvPr id="6" name="Straight Connector 5"/>
          <p:cNvCxnSpPr/>
          <p:nvPr/>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dirty="0"/>
              <a:t>© University of Adelaide 2014</a:t>
            </a:r>
          </a:p>
        </p:txBody>
      </p:sp>
      <p:sp>
        <p:nvSpPr>
          <p:cNvPr id="4" name="Slide Number Placeholder 3"/>
          <p:cNvSpPr>
            <a:spLocks noGrp="1"/>
          </p:cNvSpPr>
          <p:nvPr>
            <p:ph type="sldNum" sz="quarter" idx="12"/>
          </p:nvPr>
        </p:nvSpPr>
        <p:spPr/>
        <p:txBody>
          <a:bodyPr/>
          <a:lstStyle/>
          <a:p>
            <a:fld id="{7E8AFECB-488C-4862-A863-69DB259C81CD}" type="slidenum">
              <a:rPr lang="en-AU" smtClean="0"/>
              <a:t>‹#›</a:t>
            </a:fld>
            <a:endParaRPr lang="en-AU"/>
          </a:p>
        </p:txBody>
      </p:sp>
      <p:cxnSp>
        <p:nvCxnSpPr>
          <p:cNvPr id="5" name="Straight Connector 4"/>
          <p:cNvCxnSpPr/>
          <p:nvPr/>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AU"/>
              <a:t>Click to edit Master title style</a:t>
            </a:r>
            <a:endParaRPr lang="en-AU" dirty="0"/>
          </a:p>
        </p:txBody>
      </p:sp>
      <p:sp>
        <p:nvSpPr>
          <p:cNvPr id="3" name="Content Placehold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6" name="Footer Placeholder 5"/>
          <p:cNvSpPr>
            <a:spLocks noGrp="1"/>
          </p:cNvSpPr>
          <p:nvPr>
            <p:ph type="ftr" sz="quarter" idx="11"/>
          </p:nvPr>
        </p:nvSpPr>
        <p:spPr/>
        <p:txBody>
          <a:bodyPr/>
          <a:lstStyle/>
          <a:p>
            <a:r>
              <a:rPr lang="en-AU" dirty="0"/>
              <a:t>© University of Adelaide 2014</a:t>
            </a:r>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cxnSp>
        <p:nvCxnSpPr>
          <p:cNvPr id="8" name="Straight Connector 7"/>
          <p:cNvCxnSpPr/>
          <p:nvPr/>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AU"/>
              <a:t>Click to edit Master title style</a:t>
            </a:r>
            <a:endParaRPr lang="en-A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sp>
        <p:nvSpPr>
          <p:cNvPr id="8" name="Footer Placeholder 4"/>
          <p:cNvSpPr>
            <a:spLocks noGrp="1"/>
          </p:cNvSpPr>
          <p:nvPr>
            <p:ph type="ftr" sz="quarter" idx="11"/>
          </p:nvPr>
        </p:nvSpPr>
        <p:spPr>
          <a:xfrm>
            <a:off x="467544" y="6448251"/>
            <a:ext cx="2895600" cy="365125"/>
          </a:xfrm>
        </p:spPr>
        <p:txBody>
          <a:bodyPr/>
          <a:lstStyle/>
          <a:p>
            <a:r>
              <a:rPr lang="en-AU" dirty="0"/>
              <a:t>© University of Adelaide 2014</a:t>
            </a:r>
          </a:p>
        </p:txBody>
      </p:sp>
      <p:cxnSp>
        <p:nvCxnSpPr>
          <p:cNvPr id="9" name="Straight Connector 8"/>
          <p:cNvCxnSpPr/>
          <p:nvPr/>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544" y="332656"/>
            <a:ext cx="8229600" cy="850106"/>
          </a:xfrm>
          <a:prstGeom prst="rect">
            <a:avLst/>
          </a:prstGeom>
        </p:spPr>
        <p:txBody>
          <a:bodyPr vert="horz" lIns="91440" tIns="45720" rIns="91440" bIns="45720" rtlCol="0" anchor="ctr">
            <a:normAutofit/>
          </a:bodyPr>
          <a:lstStyle/>
          <a:p>
            <a:r>
              <a:rPr lang="en-AU"/>
              <a:t>Click to edit Master title style</a:t>
            </a:r>
            <a:endParaRPr lang="en-AU" dirty="0"/>
          </a:p>
        </p:txBody>
      </p:sp>
      <p:sp>
        <p:nvSpPr>
          <p:cNvPr id="3" name="Text Placeholder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3"/>
          </p:nvPr>
        </p:nvSpPr>
        <p:spPr>
          <a:xfrm>
            <a:off x="467544" y="6448251"/>
            <a:ext cx="2895600" cy="365125"/>
          </a:xfrm>
          <a:prstGeom prst="rect">
            <a:avLst/>
          </a:prstGeom>
        </p:spPr>
        <p:txBody>
          <a:bodyPr vert="horz" lIns="91440" tIns="45720" rIns="91440" bIns="45720" rtlCol="0" anchor="ctr"/>
          <a:lstStyle>
            <a:lvl1pPr algn="l">
              <a:defRPr sz="1100">
                <a:solidFill>
                  <a:schemeClr val="tx1">
                    <a:tint val="75000"/>
                  </a:schemeClr>
                </a:solidFill>
                <a:latin typeface="Georgia" pitchFamily="18" charset="0"/>
              </a:defRPr>
            </a:lvl1pPr>
          </a:lstStyle>
          <a:p>
            <a:r>
              <a:rPr lang="en-AU" dirty="0"/>
              <a:t>© University of Adelaide 2014</a:t>
            </a:r>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100">
                <a:solidFill>
                  <a:srgbClr val="808285"/>
                </a:solidFill>
                <a:latin typeface="Georgia" pitchFamily="18" charset="0"/>
              </a:defRPr>
            </a:lvl1pPr>
          </a:lstStyle>
          <a:p>
            <a:fld id="{95078D05-E1F1-4281-8199-8B61E9D73635}"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a:solidFill>
            <a:srgbClr val="0060A8"/>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yuni.adelaide.edu.au/courses/64872/pages/spotlight-talks-and-essay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adelaide.edu.au/policies/330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adelaide.edu.au/student/exam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delaide.edu.au/policies/669/?dsn=policy.document;field=data;id=977;m=vie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1.xml.rels><?xml version="1.0" encoding="UTF-8" standalone="yes"?>
<Relationships xmlns="http://schemas.openxmlformats.org/package/2006/relationships"><Relationship Id="rId8" Type="http://schemas.microsoft.com/office/2007/relationships/hdphoto" Target="../media/hdphoto2.wdp"/><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static.makeuseof.com/wp-content/uploads/2017/02/Free-Collaboration-Tools-Featured-670x335.jpg" TargetMode="External"/><Relationship Id="rId11" Type="http://schemas.openxmlformats.org/officeDocument/2006/relationships/image" Target="../media/image13.png"/><Relationship Id="rId5" Type="http://schemas.openxmlformats.org/officeDocument/2006/relationships/hyperlink" Target="http://ukrdengi.com/wp-content/uploads/2018/02/Cheating-on-Online-test-1024x642.jpg" TargetMode="External"/><Relationship Id="rId10" Type="http://schemas.microsoft.com/office/2007/relationships/hdphoto" Target="../media/hdphoto3.wdp"/><Relationship Id="rId4" Type="http://schemas.openxmlformats.org/officeDocument/2006/relationships/hyperlink" Target="http://neatoday.org/wp-content/uploads/2012/12/teencheating.jpg" TargetMode="External"/><Relationship Id="rId9"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https://breakdownstructureblog.files.wordpress.com/2017/10/slide-collaborative.jp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microsoft.com/office/2007/relationships/hdphoto" Target="../media/hdphoto4.wdp"/></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localhost/Users/tj/Downloads/Macintosh%20HD:Users:jnick:Admin:2010:Mark.docx!OLE_LINK1"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normAutofit fontScale="90000"/>
          </a:bodyPr>
          <a:lstStyle/>
          <a:p>
            <a:pPr algn="ctr" eaLnBrk="1" hangingPunct="1">
              <a:defRPr/>
            </a:pPr>
            <a:r>
              <a:rPr lang="en-US" dirty="0">
                <a:latin typeface="Arial" charset="0"/>
                <a:ea typeface="ＭＳ Ｐゴシック" charset="0"/>
                <a:cs typeface="ＭＳ Ｐゴシック" charset="0"/>
              </a:rPr>
              <a:t>Assessment, Modified Arrangements,</a:t>
            </a:r>
            <a:br>
              <a:rPr lang="en-US" dirty="0">
                <a:latin typeface="Arial" charset="0"/>
                <a:ea typeface="ＭＳ Ｐゴシック" charset="0"/>
                <a:cs typeface="ＭＳ Ｐゴシック" charset="0"/>
              </a:rPr>
            </a:br>
            <a:r>
              <a:rPr lang="en-US" dirty="0">
                <a:latin typeface="Arial" charset="0"/>
                <a:ea typeface="ＭＳ Ｐゴシック" charset="0"/>
                <a:cs typeface="ＭＳ Ｐゴシック" charset="0"/>
              </a:rPr>
              <a:t>and </a:t>
            </a:r>
            <a:r>
              <a:rPr lang="en-US">
                <a:latin typeface="Arial" charset="0"/>
                <a:ea typeface="ＭＳ Ｐゴシック" charset="0"/>
                <a:cs typeface="ＭＳ Ｐゴシック" charset="0"/>
              </a:rPr>
              <a:t>Academic Honesty</a:t>
            </a:r>
            <a:endParaRPr lang="en-US" dirty="0">
              <a:latin typeface="Arial" charset="0"/>
              <a:ea typeface="ＭＳ Ｐゴシック" charset="0"/>
              <a:cs typeface="ＭＳ Ｐゴシック" charset="0"/>
            </a:endParaRPr>
          </a:p>
        </p:txBody>
      </p:sp>
      <p:sp>
        <p:nvSpPr>
          <p:cNvPr id="4098" name="Rectangle 3"/>
          <p:cNvSpPr>
            <a:spLocks noGrp="1" noChangeArrowheads="1"/>
          </p:cNvSpPr>
          <p:nvPr>
            <p:ph type="subTitle" idx="1"/>
          </p:nvPr>
        </p:nvSpPr>
        <p:spPr/>
        <p:txBody>
          <a:bodyPr/>
          <a:lstStyle/>
          <a:p>
            <a:pPr eaLnBrk="1" hangingPunct="1"/>
            <a:r>
              <a:rPr lang="en-US" dirty="0">
                <a:latin typeface="Arial Narrow" charset="0"/>
                <a:ea typeface="ＭＳ Ｐゴシック" charset="0"/>
                <a:cs typeface="ＭＳ Ｐゴシック" charset="0"/>
              </a:rPr>
              <a:t>General Information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pPr eaLnBrk="1" hangingPunct="1">
              <a:defRPr/>
            </a:pPr>
            <a:r>
              <a:rPr lang="en-US" dirty="0">
                <a:latin typeface="Georgia"/>
                <a:ea typeface="ＭＳ Ｐゴシック" charset="0"/>
                <a:cs typeface="Georgia"/>
              </a:rPr>
              <a:t>Example 2 – COMP SCI 3XXX</a:t>
            </a:r>
          </a:p>
        </p:txBody>
      </p:sp>
      <p:sp>
        <p:nvSpPr>
          <p:cNvPr id="3" name="Content Placeholder 2"/>
          <p:cNvSpPr>
            <a:spLocks noGrp="1"/>
          </p:cNvSpPr>
          <p:nvPr>
            <p:ph idx="1"/>
          </p:nvPr>
        </p:nvSpPr>
        <p:spPr/>
        <p:txBody>
          <a:bodyPr>
            <a:normAutofit/>
          </a:bodyPr>
          <a:lstStyle/>
          <a:p>
            <a:r>
              <a:rPr lang="en-US" dirty="0">
                <a:latin typeface="Georgia"/>
                <a:ea typeface="ＭＳ Ｐゴシック" charset="0"/>
                <a:cs typeface="Georgia"/>
              </a:rPr>
              <a:t>Course components:</a:t>
            </a:r>
          </a:p>
          <a:p>
            <a:pPr lvl="1"/>
            <a:r>
              <a:rPr lang="en-US" dirty="0">
                <a:latin typeface="Georgia"/>
                <a:ea typeface="ＭＳ Ｐゴシック" charset="0"/>
                <a:cs typeface="Georgia"/>
              </a:rPr>
              <a:t>Written examination, worth 50%.</a:t>
            </a:r>
          </a:p>
          <a:p>
            <a:pPr lvl="1"/>
            <a:r>
              <a:rPr lang="en-US" dirty="0">
                <a:latin typeface="Georgia"/>
                <a:ea typeface="ＭＳ Ｐゴシック" charset="0"/>
                <a:cs typeface="Georgia"/>
              </a:rPr>
              <a:t>Assignment 1, worth 20%.</a:t>
            </a:r>
          </a:p>
          <a:p>
            <a:pPr lvl="1"/>
            <a:r>
              <a:rPr lang="en-US" dirty="0">
                <a:latin typeface="Georgia"/>
                <a:ea typeface="ＭＳ Ｐゴシック" charset="0"/>
                <a:cs typeface="Georgia"/>
              </a:rPr>
              <a:t>Assignment 2, worth 20%.</a:t>
            </a:r>
          </a:p>
          <a:p>
            <a:pPr lvl="1"/>
            <a:r>
              <a:rPr lang="en-US" dirty="0">
                <a:latin typeface="Georgia"/>
                <a:ea typeface="ＭＳ Ｐゴシック" charset="0"/>
                <a:cs typeface="Georgia"/>
              </a:rPr>
              <a:t>Tutorials, worth 10%.</a:t>
            </a:r>
          </a:p>
          <a:p>
            <a:r>
              <a:rPr lang="en-US" dirty="0">
                <a:latin typeface="Georgia"/>
                <a:ea typeface="ＭＳ Ｐゴシック" charset="0"/>
                <a:cs typeface="Georgia"/>
              </a:rPr>
              <a:t>Components with hurdles:</a:t>
            </a:r>
          </a:p>
          <a:p>
            <a:pPr lvl="1"/>
            <a:r>
              <a:rPr lang="en-US" dirty="0">
                <a:latin typeface="Georgia"/>
                <a:ea typeface="ＭＳ Ｐゴシック" charset="0"/>
                <a:cs typeface="Georgia"/>
              </a:rPr>
              <a:t>Assignment 1, worth 20%</a:t>
            </a:r>
          </a:p>
          <a:p>
            <a:pPr lvl="1"/>
            <a:r>
              <a:rPr lang="en-US" dirty="0">
                <a:latin typeface="Georgia"/>
                <a:ea typeface="ＭＳ Ｐゴシック" charset="0"/>
                <a:cs typeface="Georgia"/>
              </a:rPr>
              <a:t>Assignment 2, worth 20%</a:t>
            </a:r>
            <a:endParaRPr lang="en-US" dirty="0"/>
          </a:p>
        </p:txBody>
      </p:sp>
    </p:spTree>
    <p:extLst>
      <p:ext uri="{BB962C8B-B14F-4D97-AF65-F5344CB8AC3E}">
        <p14:creationId xmlns:p14="http://schemas.microsoft.com/office/powerpoint/2010/main" val="387860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defRPr/>
            </a:pPr>
            <a:r>
              <a:rPr lang="en-US" dirty="0">
                <a:latin typeface="Georgia"/>
                <a:ea typeface="ＭＳ Ｐゴシック" charset="0"/>
                <a:cs typeface="Georgia"/>
              </a:rPr>
              <a:t>Minimum Performance</a:t>
            </a:r>
          </a:p>
        </p:txBody>
      </p:sp>
      <p:sp>
        <p:nvSpPr>
          <p:cNvPr id="44034" name="Content Placeholder 2"/>
          <p:cNvSpPr>
            <a:spLocks noGrp="1"/>
          </p:cNvSpPr>
          <p:nvPr>
            <p:ph idx="1"/>
          </p:nvPr>
        </p:nvSpPr>
        <p:spPr/>
        <p:txBody>
          <a:bodyPr>
            <a:normAutofit/>
          </a:bodyPr>
          <a:lstStyle/>
          <a:p>
            <a:pPr eaLnBrk="1" hangingPunct="1"/>
            <a:r>
              <a:rPr lang="en-US" dirty="0">
                <a:latin typeface="Georgia"/>
                <a:ea typeface="ＭＳ Ｐゴシック" charset="0"/>
                <a:cs typeface="Georgia"/>
              </a:rPr>
              <a:t>On each component with a hurdle, you are required to achieve at least 40% of the marks allocated in the component.</a:t>
            </a:r>
          </a:p>
          <a:p>
            <a:pPr eaLnBrk="1" hangingPunct="1"/>
            <a:r>
              <a:rPr lang="en-US" dirty="0">
                <a:solidFill>
                  <a:srgbClr val="FF0000"/>
                </a:solidFill>
                <a:latin typeface="Georgia"/>
                <a:ea typeface="ＭＳ Ｐゴシック" charset="0"/>
                <a:cs typeface="Georgia"/>
              </a:rPr>
              <a:t>If your mark for any component with a hurdle is less than 40% of the allocated marks for that component, and your overall mark is greater than 45 F, your overall mark will be </a:t>
            </a:r>
            <a:r>
              <a:rPr lang="en-US" b="1" dirty="0">
                <a:solidFill>
                  <a:srgbClr val="FF0000"/>
                </a:solidFill>
                <a:latin typeface="Georgia"/>
                <a:ea typeface="ＭＳ Ｐゴシック" charset="0"/>
                <a:cs typeface="Georgia"/>
              </a:rPr>
              <a:t>reduced</a:t>
            </a:r>
            <a:r>
              <a:rPr lang="en-US" dirty="0">
                <a:solidFill>
                  <a:srgbClr val="FF0000"/>
                </a:solidFill>
                <a:latin typeface="Georgia"/>
                <a:ea typeface="ＭＳ Ｐゴシック" charset="0"/>
                <a:cs typeface="Georgia"/>
              </a:rPr>
              <a:t> to 45 F</a:t>
            </a:r>
            <a:r>
              <a:rPr lang="en-US" dirty="0">
                <a:latin typeface="Georgia"/>
                <a:ea typeface="ＭＳ Ｐゴシック" charset="0"/>
                <a:cs typeface="Georgia"/>
              </a:rPr>
              <a:t>.</a:t>
            </a:r>
          </a:p>
          <a:p>
            <a:pPr eaLnBrk="1" hangingPunct="1"/>
            <a:r>
              <a:rPr lang="en-US" dirty="0">
                <a:latin typeface="Georgia"/>
                <a:ea typeface="ＭＳ Ｐゴシック" charset="0"/>
                <a:cs typeface="Georgia"/>
              </a:rPr>
              <a:t>To pass the course, you must obtain a passing mark overall and achieve at least 40% of the available marks in components with a hurdle.</a:t>
            </a:r>
          </a:p>
        </p:txBody>
      </p:sp>
    </p:spTree>
    <p:extLst>
      <p:ext uri="{BB962C8B-B14F-4D97-AF65-F5344CB8AC3E}">
        <p14:creationId xmlns:p14="http://schemas.microsoft.com/office/powerpoint/2010/main" val="2809364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dirty="0">
                <a:latin typeface="Georgia"/>
                <a:ea typeface="ＭＳ Ｐゴシック" charset="0"/>
                <a:cs typeface="Georgia"/>
              </a:rPr>
              <a:t>Courses with multiple codes</a:t>
            </a:r>
          </a:p>
        </p:txBody>
      </p:sp>
      <p:sp>
        <p:nvSpPr>
          <p:cNvPr id="18434" name="Content Placeholder 2"/>
          <p:cNvSpPr>
            <a:spLocks noGrp="1"/>
          </p:cNvSpPr>
          <p:nvPr>
            <p:ph idx="1"/>
          </p:nvPr>
        </p:nvSpPr>
        <p:spPr/>
        <p:txBody>
          <a:bodyPr/>
          <a:lstStyle/>
          <a:p>
            <a:pPr eaLnBrk="1" hangingPunct="1"/>
            <a:r>
              <a:rPr lang="en-US" dirty="0">
                <a:latin typeface="Georgia"/>
                <a:ea typeface="ＭＳ Ｐゴシック" charset="0"/>
                <a:cs typeface="Georgia"/>
              </a:rPr>
              <a:t>A single course may include students enrolled in different course codes (UGRD, PGRD, etc.).</a:t>
            </a:r>
          </a:p>
          <a:p>
            <a:pPr eaLnBrk="1" hangingPunct="1"/>
            <a:r>
              <a:rPr lang="en-US" dirty="0">
                <a:latin typeface="Georgia"/>
                <a:ea typeface="ＭＳ Ｐゴシック" charset="0"/>
                <a:cs typeface="Georgia"/>
              </a:rPr>
              <a:t>The assessment requirements for students at the postgraduate level will be higher than that for undergraduates.</a:t>
            </a:r>
          </a:p>
          <a:p>
            <a:pPr eaLnBrk="1" hangingPunct="1"/>
            <a:r>
              <a:rPr lang="en-US" dirty="0">
                <a:latin typeface="Georgia"/>
                <a:ea typeface="ＭＳ Ｐゴシック" charset="0"/>
                <a:cs typeface="Georgia"/>
              </a:rPr>
              <a:t>The different requirements may take the form of extra coursework or different exam papers.</a:t>
            </a:r>
          </a:p>
          <a:p>
            <a:pPr eaLnBrk="1" hangingPunct="1"/>
            <a:endParaRPr lang="en-US" dirty="0">
              <a:latin typeface="Georgia"/>
              <a:ea typeface="ＭＳ Ｐゴシック" charset="0"/>
              <a:cs typeface="Georgia"/>
            </a:endParaRPr>
          </a:p>
        </p:txBody>
      </p:sp>
    </p:spTree>
    <p:extLst>
      <p:ext uri="{BB962C8B-B14F-4D97-AF65-F5344CB8AC3E}">
        <p14:creationId xmlns:p14="http://schemas.microsoft.com/office/powerpoint/2010/main" val="243616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defRPr/>
            </a:pPr>
            <a:r>
              <a:rPr lang="en-US" dirty="0">
                <a:latin typeface="Georgia"/>
                <a:ea typeface="ＭＳ Ｐゴシック" charset="0"/>
                <a:cs typeface="Georgia"/>
              </a:rPr>
              <a:t>Late submission policy</a:t>
            </a:r>
          </a:p>
        </p:txBody>
      </p:sp>
      <p:sp>
        <p:nvSpPr>
          <p:cNvPr id="46082" name="Content Placeholder 2"/>
          <p:cNvSpPr>
            <a:spLocks noGrp="1"/>
          </p:cNvSpPr>
          <p:nvPr>
            <p:ph idx="1"/>
          </p:nvPr>
        </p:nvSpPr>
        <p:spPr>
          <a:xfrm>
            <a:off x="457200" y="1412776"/>
            <a:ext cx="8363272" cy="4713387"/>
          </a:xfrm>
        </p:spPr>
        <p:txBody>
          <a:bodyPr>
            <a:normAutofit/>
          </a:bodyPr>
          <a:lstStyle/>
          <a:p>
            <a:pPr eaLnBrk="1" hangingPunct="1"/>
            <a:r>
              <a:rPr lang="en-US" dirty="0">
                <a:latin typeface="Georgia"/>
                <a:ea typeface="ＭＳ Ｐゴシック" charset="0"/>
                <a:cs typeface="Georgia"/>
              </a:rPr>
              <a:t>You should hand your coursework in on time.</a:t>
            </a:r>
          </a:p>
          <a:p>
            <a:pPr eaLnBrk="1" hangingPunct="1"/>
            <a:r>
              <a:rPr lang="en-US" dirty="0">
                <a:latin typeface="Georgia"/>
                <a:ea typeface="ＭＳ Ｐゴシック" charset="0"/>
                <a:cs typeface="Georgia"/>
              </a:rPr>
              <a:t>If you hand in your work late, your mark will be </a:t>
            </a:r>
            <a:r>
              <a:rPr lang="en-US" u="sng" dirty="0">
                <a:latin typeface="Georgia"/>
                <a:ea typeface="ＭＳ Ｐゴシック" charset="0"/>
                <a:cs typeface="Georgia"/>
              </a:rPr>
              <a:t>capped</a:t>
            </a:r>
            <a:r>
              <a:rPr lang="en-US" dirty="0">
                <a:latin typeface="Georgia"/>
                <a:ea typeface="ＭＳ Ｐゴシック" charset="0"/>
                <a:cs typeface="Georgia"/>
              </a:rPr>
              <a:t>, based on how many days late it is.</a:t>
            </a:r>
          </a:p>
          <a:p>
            <a:pPr lvl="1"/>
            <a:r>
              <a:rPr lang="en-AU" sz="1800" dirty="0"/>
              <a:t>up to 1 day late — mark reduced to 75%, marks below 75% not affected.</a:t>
            </a:r>
          </a:p>
          <a:p>
            <a:pPr lvl="1"/>
            <a:r>
              <a:rPr lang="en-AU" sz="1800" dirty="0"/>
              <a:t>up to 2 days late — mark reduced to 50%, marks below 50% not affected.</a:t>
            </a:r>
          </a:p>
          <a:p>
            <a:pPr lvl="1"/>
            <a:r>
              <a:rPr lang="en-AU" sz="1800" dirty="0"/>
              <a:t>up to 3 days late — mark reduced to 25%, marks below 25% not affected.</a:t>
            </a:r>
          </a:p>
          <a:p>
            <a:pPr lvl="1"/>
            <a:r>
              <a:rPr lang="en-AU" sz="1800" dirty="0"/>
              <a:t>More than 3 days late — mark is reduced to 0.</a:t>
            </a:r>
          </a:p>
          <a:p>
            <a:pPr eaLnBrk="1" hangingPunct="1"/>
            <a:r>
              <a:rPr lang="en-US" dirty="0">
                <a:latin typeface="Georgia"/>
                <a:ea typeface="ＭＳ Ｐゴシック" charset="0"/>
                <a:cs typeface="Georgia"/>
              </a:rPr>
              <a:t>If you handed in something on time, and it is worth more than something that you handed in late, you will get the higher mark.</a:t>
            </a:r>
          </a:p>
          <a:p>
            <a:pPr eaLnBrk="1" hangingPunct="1"/>
            <a:r>
              <a:rPr lang="en-US" i="1" dirty="0">
                <a:solidFill>
                  <a:schemeClr val="accent1"/>
                </a:solidFill>
                <a:latin typeface="Georgia"/>
                <a:ea typeface="ＭＳ Ｐゴシック" charset="0"/>
                <a:cs typeface="Georgia"/>
              </a:rPr>
              <a:t>Start early… and hand in early!</a:t>
            </a:r>
          </a:p>
        </p:txBody>
      </p:sp>
    </p:spTree>
    <p:extLst>
      <p:ext uri="{BB962C8B-B14F-4D97-AF65-F5344CB8AC3E}">
        <p14:creationId xmlns:p14="http://schemas.microsoft.com/office/powerpoint/2010/main" val="257030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AU" dirty="0">
                <a:latin typeface="Georgia"/>
                <a:ea typeface="ＭＳ Ｐゴシック" charset="0"/>
                <a:cs typeface="Georgia"/>
              </a:rPr>
              <a:t>Repeating Students</a:t>
            </a:r>
          </a:p>
        </p:txBody>
      </p:sp>
      <p:sp>
        <p:nvSpPr>
          <p:cNvPr id="26626" name="Content Placeholder 2"/>
          <p:cNvSpPr>
            <a:spLocks noGrp="1"/>
          </p:cNvSpPr>
          <p:nvPr>
            <p:ph idx="1"/>
          </p:nvPr>
        </p:nvSpPr>
        <p:spPr/>
        <p:txBody>
          <a:bodyPr/>
          <a:lstStyle/>
          <a:p>
            <a:r>
              <a:rPr lang="en-AU" dirty="0">
                <a:latin typeface="Georgia"/>
                <a:ea typeface="ＭＳ Ｐゴシック" charset="0"/>
                <a:cs typeface="Georgia"/>
              </a:rPr>
              <a:t>Students who repeat a course are expected to attempt all of the aspects of the course again. This includes making fresh attempts at all coursework assessment items.</a:t>
            </a:r>
          </a:p>
          <a:p>
            <a:r>
              <a:rPr lang="en-AU" dirty="0">
                <a:latin typeface="Georgia"/>
                <a:ea typeface="ＭＳ Ｐゴシック" charset="0"/>
                <a:cs typeface="Georgia"/>
              </a:rPr>
              <a:t>You may apply to the course coordinator to have your previous work counted but this is not usually granted.</a:t>
            </a:r>
          </a:p>
          <a:p>
            <a:r>
              <a:rPr lang="en-AU" dirty="0">
                <a:latin typeface="Georgia"/>
                <a:ea typeface="ＭＳ Ｐゴシック" charset="0"/>
                <a:cs typeface="Georgia"/>
              </a:rPr>
              <a:t>Make sure that you attend all of the lectures, do all of the work and study hard for the exam – you don’t want to get stuck repeating the same course over and over.</a:t>
            </a:r>
          </a:p>
        </p:txBody>
      </p:sp>
    </p:spTree>
    <p:extLst>
      <p:ext uri="{BB962C8B-B14F-4D97-AF65-F5344CB8AC3E}">
        <p14:creationId xmlns:p14="http://schemas.microsoft.com/office/powerpoint/2010/main" val="2277572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Modified arrangements</a:t>
            </a:r>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4294967295"/>
          </p:nvPr>
        </p:nvSpPr>
        <p:spPr>
          <a:xfrm>
            <a:off x="0" y="6448425"/>
            <a:ext cx="2895600" cy="365125"/>
          </a:xfrm>
        </p:spPr>
        <p:txBody>
          <a:bodyPr/>
          <a:lstStyle/>
          <a:p>
            <a:r>
              <a:rPr lang="en-AU"/>
              <a:t>University of Adelaide</a:t>
            </a:r>
            <a:endParaRPr lang="en-AU" dirty="0"/>
          </a:p>
        </p:txBody>
      </p:sp>
      <p:sp>
        <p:nvSpPr>
          <p:cNvPr id="5" name="Slide Number Placeholder 4"/>
          <p:cNvSpPr>
            <a:spLocks noGrp="1"/>
          </p:cNvSpPr>
          <p:nvPr>
            <p:ph type="sldNum" sz="quarter" idx="4294967295"/>
          </p:nvPr>
        </p:nvSpPr>
        <p:spPr>
          <a:xfrm>
            <a:off x="7010400" y="6448425"/>
            <a:ext cx="2133600" cy="365125"/>
          </a:xfrm>
        </p:spPr>
        <p:txBody>
          <a:bodyPr/>
          <a:lstStyle/>
          <a:p>
            <a:fld id="{7E8AFECB-488C-4862-A863-69DB259C81CD}" type="slidenum">
              <a:rPr lang="en-AU" smtClean="0"/>
              <a:t>15</a:t>
            </a:fld>
            <a:endParaRPr lang="en-AU" dirty="0"/>
          </a:p>
        </p:txBody>
      </p:sp>
    </p:spTree>
    <p:extLst>
      <p:ext uri="{BB962C8B-B14F-4D97-AF65-F5344CB8AC3E}">
        <p14:creationId xmlns:p14="http://schemas.microsoft.com/office/powerpoint/2010/main" val="1273238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defRPr/>
            </a:pPr>
            <a:r>
              <a:rPr lang="en-US" dirty="0">
                <a:latin typeface="Georgia"/>
                <a:ea typeface="ＭＳ Ｐゴシック" charset="0"/>
                <a:cs typeface="Georgia"/>
              </a:rPr>
              <a:t>Assignment extensions</a:t>
            </a:r>
          </a:p>
        </p:txBody>
      </p:sp>
      <p:sp>
        <p:nvSpPr>
          <p:cNvPr id="47106" name="Content Placeholder 2"/>
          <p:cNvSpPr>
            <a:spLocks noGrp="1"/>
          </p:cNvSpPr>
          <p:nvPr>
            <p:ph idx="1"/>
          </p:nvPr>
        </p:nvSpPr>
        <p:spPr>
          <a:xfrm>
            <a:off x="457200" y="1412776"/>
            <a:ext cx="8229600" cy="5115246"/>
          </a:xfrm>
        </p:spPr>
        <p:txBody>
          <a:bodyPr>
            <a:spAutoFit/>
          </a:bodyPr>
          <a:lstStyle/>
          <a:p>
            <a:r>
              <a:rPr lang="en-US" dirty="0">
                <a:solidFill>
                  <a:srgbClr val="FF0000"/>
                </a:solidFill>
                <a:latin typeface="Georgia"/>
                <a:ea typeface="ＭＳ Ｐゴシック" charset="0"/>
                <a:cs typeface="Georgia"/>
              </a:rPr>
              <a:t>Extensions will not be granted for circumstances including minor ailments; travel, employment, family, customary, sport or leisure commitments; problems with balancing workloads; normal exam stress or anxiety.</a:t>
            </a:r>
          </a:p>
          <a:p>
            <a:r>
              <a:rPr lang="en-US" dirty="0">
                <a:latin typeface="Georgia"/>
                <a:ea typeface="ＭＳ Ｐゴシック" charset="0"/>
                <a:cs typeface="Georgia"/>
              </a:rPr>
              <a:t>If you think your situation is exceptional, contact your course coordinator ASAP, who will then consult the Head of School.</a:t>
            </a:r>
          </a:p>
          <a:p>
            <a:r>
              <a:rPr lang="en-US" dirty="0"/>
              <a:t>Students who deliberately submit false or fraudulent documentation may be referred to the Student Misconduct Tribunal.</a:t>
            </a:r>
            <a:endParaRPr lang="en-US" dirty="0">
              <a:latin typeface="Georgia"/>
              <a:ea typeface="ＭＳ Ｐゴシック" charset="0"/>
              <a:cs typeface="Georgia"/>
            </a:endParaRPr>
          </a:p>
          <a:p>
            <a:r>
              <a:rPr lang="en-US" dirty="0">
                <a:solidFill>
                  <a:srgbClr val="000000"/>
                </a:solidFill>
                <a:latin typeface="Georgia"/>
                <a:ea typeface="ＭＳ Ｐゴシック" charset="0"/>
                <a:cs typeface="Georgia"/>
              </a:rPr>
              <a:t>You will normally only receive an extension equivalent to the number of days covered by your documentation. Don’t expect to get an extra week because you lost a day.</a:t>
            </a:r>
          </a:p>
        </p:txBody>
      </p:sp>
    </p:spTree>
    <p:extLst>
      <p:ext uri="{BB962C8B-B14F-4D97-AF65-F5344CB8AC3E}">
        <p14:creationId xmlns:p14="http://schemas.microsoft.com/office/powerpoint/2010/main" val="3948687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normAutofit/>
          </a:bodyPr>
          <a:lstStyle/>
          <a:p>
            <a:pPr eaLnBrk="1" hangingPunct="1"/>
            <a:r>
              <a:rPr lang="en-US" dirty="0">
                <a:latin typeface="Georgia"/>
                <a:ea typeface="ＭＳ Ｐゴシック" charset="0"/>
                <a:cs typeface="Georgia"/>
              </a:rPr>
              <a:t>Additional assessment</a:t>
            </a:r>
          </a:p>
        </p:txBody>
      </p:sp>
      <p:sp>
        <p:nvSpPr>
          <p:cNvPr id="29698" name="Content Placeholder 2"/>
          <p:cNvSpPr>
            <a:spLocks noGrp="1"/>
          </p:cNvSpPr>
          <p:nvPr>
            <p:ph idx="1"/>
          </p:nvPr>
        </p:nvSpPr>
        <p:spPr>
          <a:xfrm>
            <a:off x="457200" y="1412776"/>
            <a:ext cx="8363272" cy="4713387"/>
          </a:xfrm>
        </p:spPr>
        <p:txBody>
          <a:bodyPr>
            <a:normAutofit lnSpcReduction="10000"/>
          </a:bodyPr>
          <a:lstStyle/>
          <a:p>
            <a:pPr marL="0" indent="0">
              <a:lnSpc>
                <a:spcPct val="90000"/>
              </a:lnSpc>
              <a:buNone/>
            </a:pPr>
            <a:r>
              <a:rPr lang="en-US" sz="2600" dirty="0">
                <a:latin typeface="Georgia"/>
                <a:ea typeface="ＭＳ Ｐゴシック" charset="0"/>
                <a:cs typeface="Georgia"/>
              </a:rPr>
              <a:t>For Level 1 course:</a:t>
            </a:r>
          </a:p>
          <a:p>
            <a:pPr>
              <a:lnSpc>
                <a:spcPct val="90000"/>
              </a:lnSpc>
            </a:pPr>
            <a:r>
              <a:rPr lang="en-US" sz="2600" dirty="0">
                <a:latin typeface="Georgia"/>
                <a:ea typeface="ＭＳ Ｐゴシック" charset="0"/>
                <a:cs typeface="Georgia"/>
              </a:rPr>
              <a:t>If your final result is 40-49, an additional assessment (assignment, exam) is automatically granted.</a:t>
            </a:r>
          </a:p>
          <a:p>
            <a:pPr lvl="1">
              <a:lnSpc>
                <a:spcPct val="90000"/>
              </a:lnSpc>
            </a:pPr>
            <a:r>
              <a:rPr lang="en-US" sz="2200" b="1" dirty="0">
                <a:solidFill>
                  <a:srgbClr val="FF0000"/>
                </a:solidFill>
                <a:latin typeface="Georgia"/>
                <a:ea typeface="ＭＳ Ｐゴシック" charset="0"/>
                <a:cs typeface="Georgia"/>
              </a:rPr>
              <a:t>lecturers</a:t>
            </a:r>
            <a:r>
              <a:rPr lang="en-US" sz="2200" dirty="0">
                <a:solidFill>
                  <a:srgbClr val="FF0000"/>
                </a:solidFill>
                <a:latin typeface="Georgia"/>
                <a:ea typeface="ＭＳ Ｐゴシック" charset="0"/>
                <a:cs typeface="Georgia"/>
              </a:rPr>
              <a:t> – </a:t>
            </a:r>
            <a:r>
              <a:rPr lang="en-US" dirty="0">
                <a:solidFill>
                  <a:srgbClr val="FF0000"/>
                </a:solidFill>
                <a:latin typeface="Georgia"/>
                <a:ea typeface="ＭＳ Ｐゴシック" charset="0"/>
                <a:cs typeface="Georgia"/>
              </a:rPr>
              <a:t>if you specified any assessments as mandatory in your course outline you should add:</a:t>
            </a:r>
          </a:p>
          <a:p>
            <a:pPr lvl="1">
              <a:lnSpc>
                <a:spcPct val="90000"/>
              </a:lnSpc>
            </a:pPr>
            <a:r>
              <a:rPr lang="en-US" u="sng" dirty="0">
                <a:latin typeface="Georgia"/>
                <a:ea typeface="ＭＳ Ｐゴシック" charset="0"/>
                <a:cs typeface="Georgia"/>
              </a:rPr>
              <a:t>If you completed all mandatory assessments.</a:t>
            </a:r>
            <a:endParaRPr lang="en-US" sz="2400" u="sng" dirty="0">
              <a:latin typeface="Georgia"/>
              <a:ea typeface="ＭＳ Ｐゴシック" charset="0"/>
              <a:cs typeface="Georgia"/>
            </a:endParaRPr>
          </a:p>
          <a:p>
            <a:pPr>
              <a:lnSpc>
                <a:spcPct val="90000"/>
              </a:lnSpc>
            </a:pPr>
            <a:r>
              <a:rPr lang="en-US" sz="2600" dirty="0">
                <a:latin typeface="Georgia"/>
                <a:ea typeface="ＭＳ Ｐゴシック" charset="0"/>
                <a:cs typeface="Georgia"/>
              </a:rPr>
              <a:t>In the case where an additional exam is granted, the better of the primary or additional exam results is used to calculate your final grade.</a:t>
            </a:r>
          </a:p>
          <a:p>
            <a:pPr>
              <a:lnSpc>
                <a:spcPct val="90000"/>
              </a:lnSpc>
            </a:pPr>
            <a:r>
              <a:rPr lang="en-US" sz="2600" dirty="0">
                <a:latin typeface="Georgia"/>
                <a:ea typeface="ＭＳ Ｐゴシック" charset="0"/>
                <a:cs typeface="Georgia"/>
              </a:rPr>
              <a:t>If any kind of additional assessment is granted your overall result for the course is capped at 50P.</a:t>
            </a:r>
          </a:p>
          <a:p>
            <a:pPr>
              <a:lnSpc>
                <a:spcPct val="90000"/>
              </a:lnSpc>
            </a:pPr>
            <a:r>
              <a:rPr lang="en-US" sz="2600" dirty="0">
                <a:solidFill>
                  <a:srgbClr val="FF0000"/>
                </a:solidFill>
                <a:latin typeface="Georgia"/>
                <a:ea typeface="ＭＳ Ｐゴシック" charset="0"/>
                <a:cs typeface="Georgia"/>
              </a:rPr>
              <a:t>You must make yourself available during the additional assessment period.</a:t>
            </a:r>
          </a:p>
        </p:txBody>
      </p:sp>
    </p:spTree>
    <p:extLst>
      <p:ext uri="{BB962C8B-B14F-4D97-AF65-F5344CB8AC3E}">
        <p14:creationId xmlns:p14="http://schemas.microsoft.com/office/powerpoint/2010/main" val="3696072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normAutofit/>
          </a:bodyPr>
          <a:lstStyle/>
          <a:p>
            <a:pPr eaLnBrk="1" hangingPunct="1"/>
            <a:r>
              <a:rPr lang="en-US" dirty="0">
                <a:latin typeface="Georgia"/>
                <a:ea typeface="ＭＳ Ｐゴシック" charset="0"/>
                <a:cs typeface="Georgia"/>
              </a:rPr>
              <a:t>Additional assessment</a:t>
            </a:r>
          </a:p>
        </p:txBody>
      </p:sp>
      <p:sp>
        <p:nvSpPr>
          <p:cNvPr id="29698" name="Content Placeholder 2"/>
          <p:cNvSpPr>
            <a:spLocks noGrp="1"/>
          </p:cNvSpPr>
          <p:nvPr>
            <p:ph idx="1"/>
          </p:nvPr>
        </p:nvSpPr>
        <p:spPr>
          <a:xfrm>
            <a:off x="457200" y="1412776"/>
            <a:ext cx="8229600" cy="4968552"/>
          </a:xfrm>
        </p:spPr>
        <p:txBody>
          <a:bodyPr>
            <a:normAutofit/>
          </a:bodyPr>
          <a:lstStyle/>
          <a:p>
            <a:pPr marL="0" indent="0">
              <a:lnSpc>
                <a:spcPct val="90000"/>
              </a:lnSpc>
              <a:buNone/>
            </a:pPr>
            <a:r>
              <a:rPr lang="en-US" sz="2600" dirty="0">
                <a:latin typeface="Georgia"/>
                <a:ea typeface="ＭＳ Ｐゴシック" charset="0"/>
                <a:cs typeface="Georgia"/>
              </a:rPr>
              <a:t>For Level 2 and above courses:</a:t>
            </a:r>
          </a:p>
          <a:p>
            <a:pPr>
              <a:lnSpc>
                <a:spcPct val="90000"/>
              </a:lnSpc>
            </a:pPr>
            <a:r>
              <a:rPr lang="en-US" sz="2600" dirty="0">
                <a:latin typeface="Georgia"/>
                <a:ea typeface="ＭＳ Ｐゴシック" charset="0"/>
                <a:cs typeface="Georgia"/>
              </a:rPr>
              <a:t>If your final result is 45-49, additional assessment (assignment, exam) is automatically granted.</a:t>
            </a:r>
          </a:p>
          <a:p>
            <a:pPr lvl="1">
              <a:lnSpc>
                <a:spcPct val="90000"/>
              </a:lnSpc>
            </a:pPr>
            <a:r>
              <a:rPr lang="en-US" b="1" dirty="0">
                <a:solidFill>
                  <a:srgbClr val="FF0000"/>
                </a:solidFill>
                <a:latin typeface="Georgia"/>
                <a:ea typeface="ＭＳ Ｐゴシック" charset="0"/>
                <a:cs typeface="Georgia"/>
              </a:rPr>
              <a:t>lecturers</a:t>
            </a:r>
            <a:r>
              <a:rPr lang="en-US" dirty="0">
                <a:solidFill>
                  <a:srgbClr val="FF0000"/>
                </a:solidFill>
                <a:latin typeface="Georgia"/>
                <a:ea typeface="ＭＳ Ｐゴシック" charset="0"/>
                <a:cs typeface="Georgia"/>
              </a:rPr>
              <a:t> –if you specified any assessments as mandatory in your course outline you should add:</a:t>
            </a:r>
          </a:p>
          <a:p>
            <a:pPr lvl="1">
              <a:lnSpc>
                <a:spcPct val="90000"/>
              </a:lnSpc>
            </a:pPr>
            <a:r>
              <a:rPr lang="en-US" u="sng" dirty="0">
                <a:latin typeface="Georgia"/>
                <a:ea typeface="ＭＳ Ｐゴシック" charset="0"/>
                <a:cs typeface="Georgia"/>
              </a:rPr>
              <a:t>If you completed all mandatory assessments.</a:t>
            </a:r>
          </a:p>
          <a:p>
            <a:pPr>
              <a:lnSpc>
                <a:spcPct val="90000"/>
              </a:lnSpc>
            </a:pPr>
            <a:r>
              <a:rPr lang="en-US" sz="2600" dirty="0">
                <a:latin typeface="Georgia"/>
                <a:ea typeface="ＭＳ Ｐゴシック" charset="0"/>
                <a:cs typeface="Georgia"/>
              </a:rPr>
              <a:t>In the case where an additional exam is granted, the better of the primary or additional exam results is used to calculate your final grade.</a:t>
            </a:r>
          </a:p>
          <a:p>
            <a:pPr>
              <a:lnSpc>
                <a:spcPct val="90000"/>
              </a:lnSpc>
            </a:pPr>
            <a:r>
              <a:rPr lang="en-US" sz="2600" dirty="0">
                <a:latin typeface="Georgia"/>
                <a:ea typeface="ＭＳ Ｐゴシック" charset="0"/>
                <a:cs typeface="Georgia"/>
              </a:rPr>
              <a:t>If any kind of additional assessment is granted your overall result for the course is capped at 50P.</a:t>
            </a:r>
          </a:p>
          <a:p>
            <a:pPr>
              <a:lnSpc>
                <a:spcPct val="90000"/>
              </a:lnSpc>
            </a:pPr>
            <a:r>
              <a:rPr lang="en-US" sz="2600" dirty="0">
                <a:solidFill>
                  <a:srgbClr val="FF0000"/>
                </a:solidFill>
                <a:latin typeface="Georgia"/>
                <a:ea typeface="ＭＳ Ｐゴシック" charset="0"/>
                <a:cs typeface="Georgia"/>
              </a:rPr>
              <a:t>You must make yourself available during the additional assessment period.</a:t>
            </a:r>
          </a:p>
        </p:txBody>
      </p:sp>
    </p:spTree>
    <p:extLst>
      <p:ext uri="{BB962C8B-B14F-4D97-AF65-F5344CB8AC3E}">
        <p14:creationId xmlns:p14="http://schemas.microsoft.com/office/powerpoint/2010/main" val="3960141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normAutofit/>
          </a:bodyPr>
          <a:lstStyle/>
          <a:p>
            <a:pPr eaLnBrk="1" hangingPunct="1"/>
            <a:r>
              <a:rPr lang="en-US" dirty="0">
                <a:latin typeface="Georgia"/>
                <a:ea typeface="ＭＳ Ｐゴシック" charset="0"/>
                <a:cs typeface="Georgia"/>
              </a:rPr>
              <a:t>Additional assessment</a:t>
            </a:r>
          </a:p>
        </p:txBody>
      </p:sp>
      <p:sp>
        <p:nvSpPr>
          <p:cNvPr id="29698" name="Content Placeholder 2"/>
          <p:cNvSpPr>
            <a:spLocks noGrp="1"/>
          </p:cNvSpPr>
          <p:nvPr>
            <p:ph idx="1"/>
          </p:nvPr>
        </p:nvSpPr>
        <p:spPr>
          <a:xfrm>
            <a:off x="457200" y="1412776"/>
            <a:ext cx="8229600" cy="4968552"/>
          </a:xfrm>
        </p:spPr>
        <p:txBody>
          <a:bodyPr>
            <a:normAutofit/>
          </a:bodyPr>
          <a:lstStyle/>
          <a:p>
            <a:pPr marL="0" indent="0">
              <a:lnSpc>
                <a:spcPct val="90000"/>
              </a:lnSpc>
              <a:buNone/>
            </a:pPr>
            <a:r>
              <a:rPr lang="en-US" sz="2600" dirty="0">
                <a:latin typeface="Georgia"/>
                <a:ea typeface="ＭＳ Ｐゴシック" charset="0"/>
                <a:cs typeface="Georgia"/>
              </a:rPr>
              <a:t>For Level 2 and above courses:</a:t>
            </a:r>
          </a:p>
          <a:p>
            <a:pPr>
              <a:lnSpc>
                <a:spcPct val="90000"/>
              </a:lnSpc>
            </a:pPr>
            <a:r>
              <a:rPr lang="en-US" sz="2600" dirty="0">
                <a:latin typeface="Georgia"/>
                <a:ea typeface="ＭＳ Ｐゴシック" charset="0"/>
                <a:cs typeface="Georgia"/>
              </a:rPr>
              <a:t>If your final result is 45-49, additional assessment (assignment, exam) is automatically granted.</a:t>
            </a:r>
          </a:p>
          <a:p>
            <a:pPr>
              <a:lnSpc>
                <a:spcPct val="90000"/>
              </a:lnSpc>
            </a:pPr>
            <a:r>
              <a:rPr lang="en-US" sz="2600" dirty="0">
                <a:latin typeface="Georgia"/>
                <a:ea typeface="ＭＳ Ｐゴシック" charset="0"/>
                <a:cs typeface="Georgia"/>
              </a:rPr>
              <a:t>In the case where an additional exam is granted, the better of the primary or additional exam results is used to calculate your final grade.</a:t>
            </a:r>
          </a:p>
          <a:p>
            <a:pPr>
              <a:lnSpc>
                <a:spcPct val="90000"/>
              </a:lnSpc>
            </a:pPr>
            <a:r>
              <a:rPr lang="en-US" sz="2600" dirty="0">
                <a:latin typeface="Georgia"/>
                <a:ea typeface="ＭＳ Ｐゴシック" charset="0"/>
                <a:cs typeface="Georgia"/>
              </a:rPr>
              <a:t>If any kind of additional assessment is granted your overall result for the course is capped at 50P.</a:t>
            </a:r>
          </a:p>
          <a:p>
            <a:pPr>
              <a:lnSpc>
                <a:spcPct val="90000"/>
              </a:lnSpc>
            </a:pPr>
            <a:r>
              <a:rPr lang="en-US" sz="2600" dirty="0">
                <a:solidFill>
                  <a:srgbClr val="FF0000"/>
                </a:solidFill>
                <a:latin typeface="Georgia"/>
                <a:ea typeface="ＭＳ Ｐゴシック" charset="0"/>
                <a:cs typeface="Georgia"/>
              </a:rPr>
              <a:t>You must make yourself available during the additional assessment period.</a:t>
            </a:r>
          </a:p>
        </p:txBody>
      </p:sp>
    </p:spTree>
    <p:extLst>
      <p:ext uri="{BB962C8B-B14F-4D97-AF65-F5344CB8AC3E}">
        <p14:creationId xmlns:p14="http://schemas.microsoft.com/office/powerpoint/2010/main" val="80885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defRPr/>
            </a:pPr>
            <a:r>
              <a:rPr lang="en-US" dirty="0">
                <a:latin typeface="Georgia"/>
                <a:ea typeface="ＭＳ Ｐゴシック" charset="0"/>
                <a:cs typeface="Georgia"/>
              </a:rPr>
              <a:t>Assessment</a:t>
            </a:r>
          </a:p>
        </p:txBody>
      </p:sp>
      <p:sp>
        <p:nvSpPr>
          <p:cNvPr id="41986" name="Content Placeholder 2"/>
          <p:cNvSpPr>
            <a:spLocks noGrp="1"/>
          </p:cNvSpPr>
          <p:nvPr>
            <p:ph idx="1"/>
          </p:nvPr>
        </p:nvSpPr>
        <p:spPr>
          <a:xfrm>
            <a:off x="457200" y="1412776"/>
            <a:ext cx="8229600" cy="5184576"/>
          </a:xfrm>
        </p:spPr>
        <p:txBody>
          <a:bodyPr>
            <a:normAutofit fontScale="85000" lnSpcReduction="20000"/>
          </a:bodyPr>
          <a:lstStyle/>
          <a:p>
            <a:pPr eaLnBrk="1" hangingPunct="1"/>
            <a:r>
              <a:rPr lang="en-US" dirty="0">
                <a:latin typeface="Georgia"/>
                <a:ea typeface="ＭＳ Ｐゴシック" charset="0"/>
                <a:cs typeface="Georgia"/>
              </a:rPr>
              <a:t>This course has the following components:</a:t>
            </a:r>
          </a:p>
          <a:p>
            <a:pPr lvl="1" eaLnBrk="1" hangingPunct="1"/>
            <a:r>
              <a:rPr lang="en-US" dirty="0">
                <a:latin typeface="Georgia"/>
                <a:ea typeface="ＭＳ Ｐゴシック" charset="0"/>
                <a:cs typeface="Georgia"/>
              </a:rPr>
              <a:t>3 practical assignments:</a:t>
            </a:r>
          </a:p>
          <a:p>
            <a:pPr lvl="2"/>
            <a:r>
              <a:rPr lang="en-US" sz="2000" dirty="0">
                <a:latin typeface="Georgia"/>
                <a:ea typeface="ＭＳ Ｐゴシック" charset="0"/>
                <a:cs typeface="Georgia"/>
              </a:rPr>
              <a:t>Individual Assignment 1, worth </a:t>
            </a:r>
            <a:r>
              <a:rPr lang="en-US" sz="2000" dirty="0">
                <a:solidFill>
                  <a:srgbClr val="FF0000"/>
                </a:solidFill>
                <a:latin typeface="Georgia"/>
                <a:ea typeface="ＭＳ Ｐゴシック" charset="0"/>
                <a:cs typeface="Georgia"/>
              </a:rPr>
              <a:t>5%</a:t>
            </a:r>
            <a:r>
              <a:rPr lang="en-US" sz="2000" dirty="0">
                <a:latin typeface="Georgia"/>
                <a:ea typeface="ＭＳ Ｐゴシック" charset="0"/>
                <a:cs typeface="Georgia"/>
              </a:rPr>
              <a:t>.</a:t>
            </a:r>
          </a:p>
          <a:p>
            <a:pPr lvl="2"/>
            <a:r>
              <a:rPr lang="en-US" sz="2000" dirty="0">
                <a:latin typeface="Georgia"/>
                <a:ea typeface="ＭＳ Ｐゴシック" charset="0"/>
                <a:cs typeface="Georgia"/>
              </a:rPr>
              <a:t>Group Assignment 2, worth </a:t>
            </a:r>
            <a:r>
              <a:rPr lang="en-US" sz="2000" dirty="0">
                <a:solidFill>
                  <a:srgbClr val="FF0000"/>
                </a:solidFill>
                <a:latin typeface="Georgia"/>
                <a:ea typeface="ＭＳ Ｐゴシック" charset="0"/>
                <a:cs typeface="Georgia"/>
              </a:rPr>
              <a:t>15%</a:t>
            </a:r>
            <a:r>
              <a:rPr lang="en-US" sz="2000" dirty="0">
                <a:latin typeface="Georgia"/>
                <a:ea typeface="ＭＳ Ｐゴシック" charset="0"/>
                <a:cs typeface="Georgia"/>
              </a:rPr>
              <a:t>.</a:t>
            </a:r>
          </a:p>
          <a:p>
            <a:pPr lvl="2"/>
            <a:r>
              <a:rPr lang="en-US" sz="2000" dirty="0">
                <a:latin typeface="Georgia"/>
                <a:ea typeface="ＭＳ Ｐゴシック" charset="0"/>
                <a:cs typeface="Georgia"/>
              </a:rPr>
              <a:t>Group Assignment 3, worth </a:t>
            </a:r>
            <a:r>
              <a:rPr lang="en-US" sz="2000" dirty="0">
                <a:solidFill>
                  <a:srgbClr val="FF0000"/>
                </a:solidFill>
                <a:latin typeface="Georgia"/>
                <a:ea typeface="ＭＳ Ｐゴシック" charset="0"/>
                <a:cs typeface="Georgia"/>
              </a:rPr>
              <a:t>15%</a:t>
            </a:r>
            <a:r>
              <a:rPr lang="en-US" sz="2000" dirty="0">
                <a:latin typeface="Georgia"/>
                <a:ea typeface="ＭＳ Ｐゴシック" charset="0"/>
                <a:cs typeface="Georgia"/>
              </a:rPr>
              <a:t>.</a:t>
            </a:r>
          </a:p>
          <a:p>
            <a:pPr lvl="2"/>
            <a:r>
              <a:rPr lang="en-US" sz="2000" dirty="0">
                <a:latin typeface="Georgia"/>
                <a:ea typeface="ＭＳ Ｐゴシック" charset="0"/>
                <a:cs typeface="Georgia"/>
              </a:rPr>
              <a:t>Groups: three to four (3-4) students.</a:t>
            </a:r>
          </a:p>
          <a:p>
            <a:pPr lvl="1"/>
            <a:r>
              <a:rPr lang="en-US" dirty="0">
                <a:latin typeface="Georgia"/>
                <a:ea typeface="ＭＳ Ｐゴシック" charset="0"/>
                <a:cs typeface="Georgia"/>
              </a:rPr>
              <a:t>2 spotlight videos (each </a:t>
            </a:r>
            <a:r>
              <a:rPr lang="en-US" dirty="0">
                <a:solidFill>
                  <a:srgbClr val="FF0000"/>
                </a:solidFill>
                <a:latin typeface="Georgia"/>
                <a:ea typeface="ＭＳ Ｐゴシック" charset="0"/>
                <a:cs typeface="Georgia"/>
              </a:rPr>
              <a:t>15%</a:t>
            </a:r>
            <a:r>
              <a:rPr lang="en-US" dirty="0">
                <a:latin typeface="Georgia"/>
                <a:ea typeface="ＭＳ Ｐゴシック" charset="0"/>
                <a:cs typeface="Georgia"/>
              </a:rPr>
              <a:t>) and 2 essays (each </a:t>
            </a:r>
            <a:r>
              <a:rPr lang="en-US" dirty="0">
                <a:solidFill>
                  <a:srgbClr val="FF0000"/>
                </a:solidFill>
                <a:latin typeface="Georgia"/>
                <a:ea typeface="ＭＳ Ｐゴシック" charset="0"/>
                <a:cs typeface="Georgia"/>
              </a:rPr>
              <a:t>15%</a:t>
            </a:r>
            <a:r>
              <a:rPr lang="en-US" dirty="0">
                <a:latin typeface="Georgia"/>
                <a:ea typeface="ＭＳ Ｐゴシック" charset="0"/>
                <a:cs typeface="Georgia"/>
              </a:rPr>
              <a:t>);</a:t>
            </a:r>
            <a:br>
              <a:rPr lang="en-US" dirty="0">
                <a:latin typeface="Georgia"/>
                <a:ea typeface="ＭＳ Ｐゴシック" charset="0"/>
                <a:cs typeface="Georgia"/>
              </a:rPr>
            </a:br>
            <a:r>
              <a:rPr lang="en-US" dirty="0">
                <a:latin typeface="Georgia"/>
                <a:ea typeface="ＭＳ Ｐゴシック" charset="0"/>
                <a:cs typeface="Georgia"/>
              </a:rPr>
              <a:t>Use the sheet linked at </a:t>
            </a:r>
            <a:r>
              <a:rPr lang="en-US" dirty="0">
                <a:latin typeface="Georgia"/>
                <a:ea typeface="ＭＳ Ｐゴシック" charset="0"/>
                <a:cs typeface="Georgia"/>
                <a:hlinkClick r:id="rId2"/>
              </a:rPr>
              <a:t>https://myuni.adelaide.edu.au/courses/64872/pages/spotlight-talks-and-essays</a:t>
            </a:r>
            <a:r>
              <a:rPr lang="en-US" dirty="0">
                <a:latin typeface="Georgia"/>
                <a:ea typeface="ＭＳ Ｐゴシック" charset="0"/>
                <a:cs typeface="Georgia"/>
              </a:rPr>
              <a:t> to record your choices.</a:t>
            </a:r>
          </a:p>
          <a:p>
            <a:pPr lvl="1"/>
            <a:r>
              <a:rPr lang="en-US" dirty="0">
                <a:latin typeface="Georgia"/>
                <a:ea typeface="ＭＳ Ｐゴシック" charset="0"/>
                <a:cs typeface="Georgia"/>
              </a:rPr>
              <a:t>Online quizzes, worth </a:t>
            </a:r>
            <a:r>
              <a:rPr lang="en-US" dirty="0">
                <a:solidFill>
                  <a:srgbClr val="FF0000"/>
                </a:solidFill>
                <a:latin typeface="Georgia"/>
                <a:ea typeface="ＭＳ Ｐゴシック" charset="0"/>
                <a:cs typeface="Georgia"/>
              </a:rPr>
              <a:t>5%</a:t>
            </a:r>
            <a:r>
              <a:rPr lang="en-US" dirty="0">
                <a:latin typeface="Georgia"/>
                <a:ea typeface="ＭＳ Ｐゴシック" charset="0"/>
                <a:cs typeface="Georgia"/>
              </a:rPr>
              <a:t>.</a:t>
            </a:r>
          </a:p>
          <a:p>
            <a:pPr eaLnBrk="1" hangingPunct="1"/>
            <a:r>
              <a:rPr lang="en-US" dirty="0">
                <a:latin typeface="Georgia"/>
                <a:ea typeface="ＭＳ Ｐゴシック" charset="0"/>
                <a:cs typeface="Georgia"/>
              </a:rPr>
              <a:t>You are expected to participate in all activities, attend lectures and submit your assignments on time.</a:t>
            </a:r>
          </a:p>
          <a:p>
            <a:pPr eaLnBrk="1" hangingPunct="1"/>
            <a:endParaRPr lang="en-US" dirty="0">
              <a:latin typeface="Georgia"/>
              <a:ea typeface="ＭＳ Ｐゴシック" charset="0"/>
              <a:cs typeface="Georgia"/>
            </a:endParaRPr>
          </a:p>
          <a:p>
            <a:pPr marL="0" indent="0" eaLnBrk="1" hangingPunct="1">
              <a:buNone/>
            </a:pPr>
            <a:r>
              <a:rPr lang="en-US" dirty="0">
                <a:latin typeface="Georgia"/>
                <a:ea typeface="ＭＳ Ｐゴシック" charset="0"/>
                <a:cs typeface="Georgia"/>
              </a:rPr>
              <a:t>The quizzes were introduced in 2018, in reaction to student feedback. Benefits:</a:t>
            </a:r>
          </a:p>
          <a:p>
            <a:pPr lvl="1"/>
            <a:r>
              <a:rPr lang="en-US" dirty="0">
                <a:latin typeface="Georgia"/>
                <a:ea typeface="ＭＳ Ｐゴシック" charset="0"/>
                <a:cs typeface="Georgia"/>
              </a:rPr>
              <a:t>Testing has shown to increase long-term knowledge retention.</a:t>
            </a:r>
          </a:p>
          <a:p>
            <a:pPr lvl="1"/>
            <a:r>
              <a:rPr lang="en-US" dirty="0">
                <a:latin typeface="Georgia"/>
                <a:ea typeface="ＭＳ Ｐゴシック" charset="0"/>
                <a:cs typeface="Georgia"/>
              </a:rPr>
              <a:t>You engage with the material, and you get feedback. </a:t>
            </a:r>
            <a:r>
              <a:rPr lang="en-US" dirty="0">
                <a:latin typeface="Georgia"/>
                <a:ea typeface="ＭＳ Ｐゴシック" charset="0"/>
                <a:cs typeface="Georgia"/>
                <a:sym typeface="Wingdings" pitchFamily="2" charset="2"/>
              </a:rPr>
              <a:t>	</a:t>
            </a:r>
          </a:p>
        </p:txBody>
      </p:sp>
    </p:spTree>
    <p:extLst>
      <p:ext uri="{BB962C8B-B14F-4D97-AF65-F5344CB8AC3E}">
        <p14:creationId xmlns:p14="http://schemas.microsoft.com/office/powerpoint/2010/main" val="150571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98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986">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986">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9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dirty="0">
                <a:latin typeface="Georgia"/>
                <a:ea typeface="ＭＳ Ｐゴシック" charset="0"/>
                <a:cs typeface="Georgia"/>
              </a:rPr>
              <a:t>Replacement exams</a:t>
            </a:r>
          </a:p>
        </p:txBody>
      </p:sp>
      <p:sp>
        <p:nvSpPr>
          <p:cNvPr id="2" name="Content Placeholder 1"/>
          <p:cNvSpPr>
            <a:spLocks noGrp="1"/>
          </p:cNvSpPr>
          <p:nvPr>
            <p:ph idx="1"/>
          </p:nvPr>
        </p:nvSpPr>
        <p:spPr/>
        <p:txBody>
          <a:bodyPr>
            <a:normAutofit/>
          </a:bodyPr>
          <a:lstStyle/>
          <a:p>
            <a:r>
              <a:rPr lang="en-US" dirty="0">
                <a:solidFill>
                  <a:srgbClr val="FF0000"/>
                </a:solidFill>
              </a:rPr>
              <a:t>Replacement exams will not be granted for circumstances including minor ailments; travel, employment, family, customary, sport or leisure commitments; problems with balancing workloads; normal exam stress or anxiety.</a:t>
            </a:r>
          </a:p>
          <a:p>
            <a:r>
              <a:rPr lang="en-US" dirty="0">
                <a:solidFill>
                  <a:srgbClr val="FF0000"/>
                </a:solidFill>
              </a:rPr>
              <a:t>Students granted a replacement exam are not eligible to sit the primary exam.</a:t>
            </a:r>
          </a:p>
          <a:p>
            <a:r>
              <a:rPr lang="en-US" dirty="0">
                <a:solidFill>
                  <a:srgbClr val="FF0000"/>
                </a:solidFill>
              </a:rPr>
              <a:t>Students who sit the primary exam will not be eligible to apply for a replacement exam unless a major issue arose during the exam.</a:t>
            </a:r>
          </a:p>
          <a:p>
            <a:r>
              <a:rPr lang="en-US" dirty="0">
                <a:solidFill>
                  <a:srgbClr val="FF0000"/>
                </a:solidFill>
              </a:rPr>
              <a:t>Students must make themselves available during the replacement exam period.</a:t>
            </a:r>
          </a:p>
          <a:p>
            <a:endParaRPr lang="en-US" dirty="0"/>
          </a:p>
          <a:p>
            <a:endParaRPr lang="en-US" dirty="0"/>
          </a:p>
          <a:p>
            <a:endParaRPr lang="en-US" dirty="0"/>
          </a:p>
        </p:txBody>
      </p:sp>
    </p:spTree>
    <p:extLst>
      <p:ext uri="{BB962C8B-B14F-4D97-AF65-F5344CB8AC3E}">
        <p14:creationId xmlns:p14="http://schemas.microsoft.com/office/powerpoint/2010/main" val="885099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dirty="0">
                <a:latin typeface="Georgia"/>
                <a:ea typeface="ＭＳ Ｐゴシック" charset="0"/>
                <a:cs typeface="Georgia"/>
              </a:rPr>
              <a:t>Replacement exams (cont.)</a:t>
            </a:r>
          </a:p>
        </p:txBody>
      </p:sp>
      <p:sp>
        <p:nvSpPr>
          <p:cNvPr id="2" name="Content Placeholder 1"/>
          <p:cNvSpPr>
            <a:spLocks noGrp="1"/>
          </p:cNvSpPr>
          <p:nvPr>
            <p:ph idx="1"/>
          </p:nvPr>
        </p:nvSpPr>
        <p:spPr/>
        <p:txBody>
          <a:bodyPr>
            <a:normAutofit/>
          </a:bodyPr>
          <a:lstStyle/>
          <a:p>
            <a:r>
              <a:rPr lang="en-US" dirty="0"/>
              <a:t>Students will not be entitled to an additional assessment if they have already sat a replacement exam, i.e., no </a:t>
            </a:r>
            <a:r>
              <a:rPr lang="en-US" dirty="0" err="1"/>
              <a:t>supps</a:t>
            </a:r>
            <a:r>
              <a:rPr lang="en-US" dirty="0"/>
              <a:t> on </a:t>
            </a:r>
            <a:r>
              <a:rPr lang="en-US" dirty="0" err="1"/>
              <a:t>supps</a:t>
            </a:r>
            <a:r>
              <a:rPr lang="en-US" dirty="0"/>
              <a:t>.</a:t>
            </a:r>
          </a:p>
          <a:p>
            <a:r>
              <a:rPr lang="en-US" dirty="0"/>
              <a:t>Students granted a deferred replacement exam will not be eligible to sit the primary exam or the replacement exam (only under exceptional circumstances will a deferred replacement exam be granted).</a:t>
            </a:r>
          </a:p>
          <a:p>
            <a:r>
              <a:rPr lang="en-US" dirty="0"/>
              <a:t>The University must notify students of the outcome of their replacement exam applications within 3 business days (if you already sat the primary exam, do not bother applying for a replacement exam).</a:t>
            </a:r>
          </a:p>
          <a:p>
            <a:endParaRPr lang="en-US" dirty="0"/>
          </a:p>
          <a:p>
            <a:endParaRPr lang="en-US" dirty="0"/>
          </a:p>
        </p:txBody>
      </p:sp>
    </p:spTree>
    <p:extLst>
      <p:ext uri="{BB962C8B-B14F-4D97-AF65-F5344CB8AC3E}">
        <p14:creationId xmlns:p14="http://schemas.microsoft.com/office/powerpoint/2010/main" val="4251711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dirty="0">
                <a:latin typeface="Georgia"/>
                <a:ea typeface="ＭＳ Ｐゴシック" charset="0"/>
                <a:cs typeface="Georgia"/>
              </a:rPr>
              <a:t>Replacement exams (cont.)</a:t>
            </a:r>
          </a:p>
        </p:txBody>
      </p:sp>
      <p:sp>
        <p:nvSpPr>
          <p:cNvPr id="2" name="Content Placeholder 1"/>
          <p:cNvSpPr>
            <a:spLocks noGrp="1"/>
          </p:cNvSpPr>
          <p:nvPr>
            <p:ph idx="1"/>
          </p:nvPr>
        </p:nvSpPr>
        <p:spPr/>
        <p:txBody>
          <a:bodyPr>
            <a:normAutofit/>
          </a:bodyPr>
          <a:lstStyle/>
          <a:p>
            <a:r>
              <a:rPr lang="en-US" dirty="0"/>
              <a:t>Students who deliberately submit false or fraudulent documentation may be referred to the Student Misconduct Tribunal.</a:t>
            </a:r>
          </a:p>
          <a:p>
            <a:r>
              <a:rPr lang="en-US" dirty="0"/>
              <a:t>For the full policy on Modified Arrangements, see:</a:t>
            </a:r>
          </a:p>
          <a:p>
            <a:pPr marL="0" indent="0" algn="ctr">
              <a:buNone/>
            </a:pPr>
            <a:r>
              <a:rPr lang="en-US" dirty="0">
                <a:hlinkClick r:id="rId3"/>
              </a:rPr>
              <a:t>https://www.adelaide.edu.au/policies/3303</a:t>
            </a:r>
            <a:endParaRPr lang="en-US" dirty="0"/>
          </a:p>
        </p:txBody>
      </p:sp>
    </p:spTree>
    <p:extLst>
      <p:ext uri="{BB962C8B-B14F-4D97-AF65-F5344CB8AC3E}">
        <p14:creationId xmlns:p14="http://schemas.microsoft.com/office/powerpoint/2010/main" val="69747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normAutofit/>
          </a:bodyPr>
          <a:lstStyle/>
          <a:p>
            <a:r>
              <a:rPr lang="en-US" dirty="0">
                <a:latin typeface="Georgia"/>
                <a:ea typeface="ＭＳ Ｐゴシック" charset="0"/>
                <a:cs typeface="Georgia"/>
              </a:rPr>
              <a:t>Additional/Replacement exam dates</a:t>
            </a:r>
          </a:p>
        </p:txBody>
      </p:sp>
      <p:sp>
        <p:nvSpPr>
          <p:cNvPr id="33794" name="Content Placeholder 2"/>
          <p:cNvSpPr>
            <a:spLocks noGrp="1"/>
          </p:cNvSpPr>
          <p:nvPr>
            <p:ph idx="1"/>
          </p:nvPr>
        </p:nvSpPr>
        <p:spPr/>
        <p:txBody>
          <a:bodyPr>
            <a:normAutofit/>
          </a:bodyPr>
          <a:lstStyle/>
          <a:p>
            <a:pPr eaLnBrk="1" hangingPunct="1"/>
            <a:r>
              <a:rPr lang="en-US" dirty="0">
                <a:latin typeface="Georgia"/>
                <a:ea typeface="ＭＳ Ｐゴシック" charset="0"/>
                <a:cs typeface="Georgia"/>
              </a:rPr>
              <a:t>Go to the University Examinations Site for information on Additional/Replacement exams:</a:t>
            </a:r>
          </a:p>
          <a:p>
            <a:pPr lvl="1" eaLnBrk="1" hangingPunct="1">
              <a:buFont typeface="Arial" charset="0"/>
              <a:buChar char="–"/>
            </a:pPr>
            <a:r>
              <a:rPr lang="en-US" sz="2400" dirty="0">
                <a:latin typeface="Georgia"/>
                <a:ea typeface="ＭＳ Ｐゴシック" charset="0"/>
                <a:cs typeface="Georgia"/>
                <a:hlinkClick r:id="rId2"/>
              </a:rPr>
              <a:t>http://www.adelaide.edu.au/student/exams/</a:t>
            </a:r>
            <a:endParaRPr lang="en-US" sz="2400" dirty="0">
              <a:latin typeface="Georgia"/>
              <a:ea typeface="ＭＳ Ｐゴシック" charset="0"/>
              <a:cs typeface="Georgia"/>
            </a:endParaRPr>
          </a:p>
        </p:txBody>
      </p:sp>
    </p:spTree>
    <p:extLst>
      <p:ext uri="{BB962C8B-B14F-4D97-AF65-F5344CB8AC3E}">
        <p14:creationId xmlns:p14="http://schemas.microsoft.com/office/powerpoint/2010/main" val="3650404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Academic honesty policies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78408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defRPr/>
            </a:pPr>
            <a:r>
              <a:rPr lang="en-US" dirty="0">
                <a:latin typeface="Georgia"/>
                <a:ea typeface="ＭＳ Ｐゴシック" charset="0"/>
                <a:cs typeface="Georgia"/>
              </a:rPr>
              <a:t>Academic Honesty Policies</a:t>
            </a:r>
          </a:p>
        </p:txBody>
      </p:sp>
      <p:sp>
        <p:nvSpPr>
          <p:cNvPr id="48130" name="Content Placeholder 2"/>
          <p:cNvSpPr>
            <a:spLocks noGrp="1"/>
          </p:cNvSpPr>
          <p:nvPr>
            <p:ph idx="1"/>
          </p:nvPr>
        </p:nvSpPr>
        <p:spPr/>
        <p:txBody>
          <a:bodyPr>
            <a:normAutofit fontScale="85000" lnSpcReduction="10000"/>
          </a:bodyPr>
          <a:lstStyle/>
          <a:p>
            <a:pPr eaLnBrk="1" hangingPunct="1"/>
            <a:r>
              <a:rPr lang="en-US" dirty="0">
                <a:latin typeface="Georgia"/>
                <a:ea typeface="ＭＳ Ｐゴシック" charset="0"/>
                <a:cs typeface="Georgia"/>
              </a:rPr>
              <a:t>The University has strict policies prohibiting students from presenting other people’s work as their own, whether that of students or from outside the University.</a:t>
            </a:r>
          </a:p>
          <a:p>
            <a:r>
              <a:rPr lang="en-US" dirty="0">
                <a:latin typeface="Georgia"/>
                <a:ea typeface="ＭＳ Ｐゴシック" charset="0"/>
                <a:cs typeface="Georgia"/>
              </a:rPr>
              <a:t>You may not copy code from another student or give another student your code to copy from, unless specifically </a:t>
            </a:r>
            <a:r>
              <a:rPr lang="en-US" dirty="0" err="1">
                <a:latin typeface="Georgia"/>
                <a:ea typeface="ＭＳ Ｐゴシック" charset="0"/>
                <a:cs typeface="Georgia"/>
              </a:rPr>
              <a:t>authorised</a:t>
            </a:r>
            <a:r>
              <a:rPr lang="en-US" dirty="0">
                <a:latin typeface="Georgia"/>
                <a:ea typeface="ＭＳ Ｐゴシック" charset="0"/>
                <a:cs typeface="Georgia"/>
              </a:rPr>
              <a:t> to do so by a staff member.</a:t>
            </a:r>
          </a:p>
          <a:p>
            <a:r>
              <a:rPr lang="en-US" dirty="0">
                <a:latin typeface="Georgia"/>
                <a:ea typeface="ＭＳ Ｐゴシック" charset="0"/>
                <a:cs typeface="Georgia"/>
              </a:rPr>
              <a:t>You may not copy code from anywhere else, without permission.</a:t>
            </a:r>
          </a:p>
          <a:p>
            <a:r>
              <a:rPr lang="en-US" dirty="0">
                <a:solidFill>
                  <a:srgbClr val="FF0000"/>
                </a:solidFill>
                <a:latin typeface="Georgia"/>
                <a:ea typeface="ＭＳ Ｐゴシック" charset="0"/>
                <a:cs typeface="Georgia"/>
              </a:rPr>
              <a:t>If caught, you may receive zero for the assignment, zero for the course or be expelled.</a:t>
            </a:r>
            <a:endParaRPr lang="en-US" dirty="0">
              <a:latin typeface="Georgia"/>
              <a:ea typeface="ＭＳ Ｐゴシック" charset="0"/>
              <a:cs typeface="Georgia"/>
            </a:endParaRPr>
          </a:p>
          <a:p>
            <a:pPr eaLnBrk="1" hangingPunct="1"/>
            <a:r>
              <a:rPr lang="en-US" dirty="0">
                <a:latin typeface="Georgia"/>
                <a:ea typeface="ＭＳ Ｐゴシック" charset="0"/>
                <a:cs typeface="Georgia"/>
              </a:rPr>
              <a:t>We don’t give you assignment work just to keep you busy, we do it to develop your understanding and ability to apply important techniques.</a:t>
            </a:r>
          </a:p>
          <a:p>
            <a:pPr eaLnBrk="1" hangingPunct="1"/>
            <a:r>
              <a:rPr lang="en-US" dirty="0">
                <a:latin typeface="Georgia"/>
                <a:ea typeface="ＭＳ Ｐゴシック" charset="0"/>
                <a:cs typeface="Georgia"/>
              </a:rPr>
              <a:t>If you don’t do the work yourself, you won’t be able to do it in the examination and you won’t be able to do it in the work force.</a:t>
            </a:r>
          </a:p>
          <a:p>
            <a:pPr eaLnBrk="1" hangingPunct="1"/>
            <a:r>
              <a:rPr lang="en-US" dirty="0">
                <a:latin typeface="Georgia"/>
                <a:ea typeface="ＭＳ Ｐゴシック" charset="0"/>
                <a:cs typeface="Georgia"/>
              </a:rPr>
              <a:t>Full policy available at the university webpages.</a:t>
            </a:r>
          </a:p>
        </p:txBody>
      </p:sp>
    </p:spTree>
    <p:extLst>
      <p:ext uri="{BB962C8B-B14F-4D97-AF65-F5344CB8AC3E}">
        <p14:creationId xmlns:p14="http://schemas.microsoft.com/office/powerpoint/2010/main" val="3604476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a:ea typeface="ＭＳ Ｐゴシック" charset="0"/>
                <a:cs typeface="Georgia"/>
              </a:rPr>
              <a:t>Violations to policy</a:t>
            </a:r>
            <a:endParaRPr lang="en-US" dirty="0"/>
          </a:p>
        </p:txBody>
      </p:sp>
      <p:sp>
        <p:nvSpPr>
          <p:cNvPr id="3" name="Content Placeholder 2"/>
          <p:cNvSpPr>
            <a:spLocks noGrp="1"/>
          </p:cNvSpPr>
          <p:nvPr>
            <p:ph idx="1"/>
          </p:nvPr>
        </p:nvSpPr>
        <p:spPr/>
        <p:txBody>
          <a:bodyPr/>
          <a:lstStyle/>
          <a:p>
            <a:r>
              <a:rPr lang="en-US" dirty="0"/>
              <a:t>Plagiarism</a:t>
            </a:r>
          </a:p>
          <a:p>
            <a:pPr lvl="1"/>
            <a:r>
              <a:rPr lang="en-US" dirty="0"/>
              <a:t>Using another person’s ideas, designs, words or works without appropriate acknowledgment.</a:t>
            </a:r>
          </a:p>
          <a:p>
            <a:r>
              <a:rPr lang="en-US" dirty="0"/>
              <a:t>Collusion</a:t>
            </a:r>
          </a:p>
          <a:p>
            <a:pPr lvl="1"/>
            <a:r>
              <a:rPr lang="en-US" dirty="0"/>
              <a:t>Another person assisting in the production of an assessment submission without the express requirement, or consent, or knowledge of the assessor.</a:t>
            </a:r>
          </a:p>
        </p:txBody>
      </p:sp>
    </p:spTree>
    <p:extLst>
      <p:ext uri="{BB962C8B-B14F-4D97-AF65-F5344CB8AC3E}">
        <p14:creationId xmlns:p14="http://schemas.microsoft.com/office/powerpoint/2010/main" val="457546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a:ea typeface="ＭＳ Ｐゴシック" charset="0"/>
                <a:cs typeface="Georgia"/>
              </a:rPr>
              <a:t>Violations to policy</a:t>
            </a:r>
            <a:endParaRPr lang="en-US" dirty="0"/>
          </a:p>
        </p:txBody>
      </p:sp>
      <p:sp>
        <p:nvSpPr>
          <p:cNvPr id="3" name="Content Placeholder 2"/>
          <p:cNvSpPr>
            <a:spLocks noGrp="1"/>
          </p:cNvSpPr>
          <p:nvPr>
            <p:ph idx="1"/>
          </p:nvPr>
        </p:nvSpPr>
        <p:spPr/>
        <p:txBody>
          <a:bodyPr/>
          <a:lstStyle/>
          <a:p>
            <a:r>
              <a:rPr lang="en-US" dirty="0"/>
              <a:t>Plagiarism</a:t>
            </a:r>
          </a:p>
          <a:p>
            <a:pPr lvl="1"/>
            <a:r>
              <a:rPr lang="en-US" dirty="0"/>
              <a:t>Using another person’s ideas, designs, words or works without appropriate acknowledgment.</a:t>
            </a:r>
          </a:p>
          <a:p>
            <a:r>
              <a:rPr lang="en-US" dirty="0"/>
              <a:t>Collusion</a:t>
            </a:r>
          </a:p>
          <a:p>
            <a:pPr lvl="1"/>
            <a:r>
              <a:rPr lang="en-US" dirty="0"/>
              <a:t>Another person assisting in the production of an assessment submission without the express requirement, or consent, or knowledge of the assessor.</a:t>
            </a:r>
          </a:p>
        </p:txBody>
      </p:sp>
      <p:sp>
        <p:nvSpPr>
          <p:cNvPr id="4" name="TextBox 3"/>
          <p:cNvSpPr txBox="1"/>
          <p:nvPr/>
        </p:nvSpPr>
        <p:spPr>
          <a:xfrm>
            <a:off x="611560" y="4149080"/>
            <a:ext cx="7992888" cy="2308324"/>
          </a:xfrm>
          <a:prstGeom prst="rect">
            <a:avLst/>
          </a:prstGeom>
          <a:solidFill>
            <a:srgbClr val="FF0000"/>
          </a:solidFill>
        </p:spPr>
        <p:txBody>
          <a:bodyPr wrap="square">
            <a:spAutoFit/>
          </a:bodyPr>
          <a:lstStyle/>
          <a:p>
            <a:r>
              <a:rPr lang="en-AU" sz="3600" b="1" dirty="0"/>
              <a:t>1. Do not submit any work or </a:t>
            </a:r>
            <a:r>
              <a:rPr lang="en-AU" sz="3600" b="1"/>
              <a:t>part thereof </a:t>
            </a:r>
            <a:r>
              <a:rPr lang="en-AU" sz="3600" b="1" dirty="0"/>
              <a:t>which is not yours.</a:t>
            </a:r>
          </a:p>
          <a:p>
            <a:r>
              <a:rPr lang="en-AU" sz="3600" b="1" dirty="0"/>
              <a:t>2. Do not submit any work for which you have received unfair assistance.</a:t>
            </a:r>
          </a:p>
        </p:txBody>
      </p:sp>
    </p:spTree>
    <p:extLst>
      <p:ext uri="{BB962C8B-B14F-4D97-AF65-F5344CB8AC3E}">
        <p14:creationId xmlns:p14="http://schemas.microsoft.com/office/powerpoint/2010/main" val="283882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r>
              <a:rPr lang="en-US" dirty="0"/>
              <a:t>I had finished my assignment, and a classmate was asking for help. Since I am a kind person, I</a:t>
            </a:r>
          </a:p>
          <a:p>
            <a:pPr lvl="1"/>
            <a:r>
              <a:rPr lang="en-US" dirty="0"/>
              <a:t>Gave the classmate a copy of my code (or part thereof).</a:t>
            </a:r>
          </a:p>
        </p:txBody>
      </p:sp>
      <p:pic>
        <p:nvPicPr>
          <p:cNvPr id="6" name="Picture 2" descr="Image result for student cheating">
            <a:extLst>
              <a:ext uri="{FF2B5EF4-FFF2-40B4-BE49-F238E27FC236}">
                <a16:creationId xmlns:a16="http://schemas.microsoft.com/office/drawing/2014/main" id="{7E0858E2-436F-B143-8686-7F3B170C509F}"/>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51520" y="3745442"/>
            <a:ext cx="2966945" cy="1972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188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r>
              <a:rPr lang="en-US" dirty="0"/>
              <a:t>I had finished my assignment, and a classmate was asking for help. Since I am a kind person, I</a:t>
            </a:r>
          </a:p>
          <a:p>
            <a:pPr lvl="1"/>
            <a:r>
              <a:rPr lang="en-US" dirty="0"/>
              <a:t>Gave the classmate a copy of my code (or part thereof).</a:t>
            </a:r>
          </a:p>
          <a:p>
            <a:pPr lvl="1"/>
            <a:r>
              <a:rPr lang="en-US" dirty="0"/>
              <a:t>Posted my solution on an online forum for his/her reference.</a:t>
            </a:r>
          </a:p>
        </p:txBody>
      </p:sp>
      <p:pic>
        <p:nvPicPr>
          <p:cNvPr id="4" name="Picture 2" descr="Image result for student cheating">
            <a:extLst>
              <a:ext uri="{FF2B5EF4-FFF2-40B4-BE49-F238E27FC236}">
                <a16:creationId xmlns:a16="http://schemas.microsoft.com/office/drawing/2014/main" id="{61E17F9E-02DC-7842-ACB9-AE3BA170289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51520" y="3745442"/>
            <a:ext cx="2966945" cy="19722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student cheating online">
            <a:extLst>
              <a:ext uri="{FF2B5EF4-FFF2-40B4-BE49-F238E27FC236}">
                <a16:creationId xmlns:a16="http://schemas.microsoft.com/office/drawing/2014/main" id="{3E028350-C8B6-C140-844B-1C2946CF4E6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97249" y="4041001"/>
            <a:ext cx="3651840" cy="2289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1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9EAC8-2561-2C4A-B421-5D82C9049DAD}"/>
              </a:ext>
            </a:extLst>
          </p:cNvPr>
          <p:cNvSpPr>
            <a:spLocks noGrp="1"/>
          </p:cNvSpPr>
          <p:nvPr>
            <p:ph type="title"/>
          </p:nvPr>
        </p:nvSpPr>
        <p:spPr/>
        <p:txBody>
          <a:bodyPr/>
          <a:lstStyle/>
          <a:p>
            <a:r>
              <a:rPr lang="en-AU" dirty="0"/>
              <a:t>Expectation: How much time to invest?</a:t>
            </a:r>
          </a:p>
        </p:txBody>
      </p:sp>
      <p:sp>
        <p:nvSpPr>
          <p:cNvPr id="3" name="Content Placeholder 2">
            <a:extLst>
              <a:ext uri="{FF2B5EF4-FFF2-40B4-BE49-F238E27FC236}">
                <a16:creationId xmlns:a16="http://schemas.microsoft.com/office/drawing/2014/main" id="{9A90C9D6-D1F8-0045-B574-C0CE21BA8352}"/>
              </a:ext>
            </a:extLst>
          </p:cNvPr>
          <p:cNvSpPr>
            <a:spLocks noGrp="1"/>
          </p:cNvSpPr>
          <p:nvPr>
            <p:ph idx="1"/>
          </p:nvPr>
        </p:nvSpPr>
        <p:spPr/>
        <p:txBody>
          <a:bodyPr/>
          <a:lstStyle/>
          <a:p>
            <a:pPr marL="0" indent="0">
              <a:buNone/>
            </a:pPr>
            <a:r>
              <a:rPr lang="en-AU" dirty="0"/>
              <a:t>The university expects you to put in 12 hours per week for a 3-credit course:</a:t>
            </a:r>
            <a:br>
              <a:rPr lang="en-AU" dirty="0"/>
            </a:br>
            <a:r>
              <a:rPr lang="en-AU" dirty="0">
                <a:hlinkClick r:id="rId2"/>
              </a:rPr>
              <a:t>https://www.adelaide.edu.au/policies/669/?dsn=policy.document;field=data;id=977;m=view</a:t>
            </a:r>
            <a:r>
              <a:rPr lang="en-AU" dirty="0"/>
              <a:t> </a:t>
            </a:r>
          </a:p>
          <a:p>
            <a:pPr marL="0" indent="0">
              <a:buNone/>
            </a:pPr>
            <a:endParaRPr lang="en-AU" dirty="0"/>
          </a:p>
          <a:p>
            <a:pPr marL="0" indent="0">
              <a:buNone/>
            </a:pPr>
            <a:r>
              <a:rPr lang="en-AU" i="1" dirty="0">
                <a:solidFill>
                  <a:schemeClr val="accent2"/>
                </a:solidFill>
              </a:rPr>
              <a:t>Example: </a:t>
            </a:r>
            <a:br>
              <a:rPr lang="en-AU" dirty="0"/>
            </a:br>
            <a:r>
              <a:rPr lang="en-AU" dirty="0"/>
              <a:t>How much time should you invest for each group assignment/report/video/…? Well, each is worth 15% of your course mark - this is equivalent to a rough time equivalent of 20-25 hours, if we consider that 13 weeks of 8-10 hours make up 100% of your course mark</a:t>
            </a:r>
          </a:p>
        </p:txBody>
      </p:sp>
    </p:spTree>
    <p:extLst>
      <p:ext uri="{BB962C8B-B14F-4D97-AF65-F5344CB8AC3E}">
        <p14:creationId xmlns:p14="http://schemas.microsoft.com/office/powerpoint/2010/main" val="271187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r>
              <a:rPr lang="en-US" dirty="0"/>
              <a:t>I had finished my assignment, and a classmate was asking for help. Since I am a kind person, I</a:t>
            </a:r>
          </a:p>
          <a:p>
            <a:pPr lvl="1"/>
            <a:r>
              <a:rPr lang="en-US" dirty="0"/>
              <a:t>Gave the classmate a copy of my code (or part thereof).</a:t>
            </a:r>
          </a:p>
          <a:p>
            <a:pPr lvl="1"/>
            <a:r>
              <a:rPr lang="en-US" dirty="0"/>
              <a:t>Posted my solution on an online forum for his/her reference.</a:t>
            </a:r>
          </a:p>
          <a:p>
            <a:pPr lvl="1"/>
            <a:r>
              <a:rPr lang="en-US" dirty="0"/>
              <a:t>Allowed the classmate to have a look at my code on paper/screen.</a:t>
            </a:r>
          </a:p>
        </p:txBody>
      </p:sp>
      <p:pic>
        <p:nvPicPr>
          <p:cNvPr id="4" name="Picture 2" descr="Image result for student cheating">
            <a:extLst>
              <a:ext uri="{FF2B5EF4-FFF2-40B4-BE49-F238E27FC236}">
                <a16:creationId xmlns:a16="http://schemas.microsoft.com/office/drawing/2014/main" id="{1EDBE6AF-4C6E-814A-821E-3A977B20585A}"/>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51520" y="3745442"/>
            <a:ext cx="2966945" cy="19722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student cheating online">
            <a:extLst>
              <a:ext uri="{FF2B5EF4-FFF2-40B4-BE49-F238E27FC236}">
                <a16:creationId xmlns:a16="http://schemas.microsoft.com/office/drawing/2014/main" id="{C19802CB-58FF-A74B-83F7-495EE08562B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97249" y="4041001"/>
            <a:ext cx="3651840" cy="22893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student collaboration online screens">
            <a:extLst>
              <a:ext uri="{FF2B5EF4-FFF2-40B4-BE49-F238E27FC236}">
                <a16:creationId xmlns:a16="http://schemas.microsoft.com/office/drawing/2014/main" id="{790D966A-F66A-824F-A836-BD2BA7C68AC6}"/>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637980" y="3590489"/>
            <a:ext cx="4254500" cy="212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536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r>
              <a:rPr lang="en-US" dirty="0"/>
              <a:t>I had finished my assignment, and a classmate was asking for help. Since I am a kind person, I</a:t>
            </a:r>
          </a:p>
          <a:p>
            <a:pPr lvl="1"/>
            <a:r>
              <a:rPr lang="en-US" dirty="0"/>
              <a:t>Gave the classmate a copy of my code (or part thereof).</a:t>
            </a:r>
          </a:p>
          <a:p>
            <a:pPr lvl="1"/>
            <a:r>
              <a:rPr lang="en-US" dirty="0"/>
              <a:t>Posted my solution on an online forum for his/her reference.</a:t>
            </a:r>
          </a:p>
          <a:p>
            <a:pPr lvl="1"/>
            <a:r>
              <a:rPr lang="en-US" dirty="0"/>
              <a:t>Allowed the classmate to have a look at my code on paper/screen.</a:t>
            </a:r>
          </a:p>
        </p:txBody>
      </p:sp>
      <p:pic>
        <p:nvPicPr>
          <p:cNvPr id="6" name="Picture 2" descr="Image result for student cheating">
            <a:extLst>
              <a:ext uri="{FF2B5EF4-FFF2-40B4-BE49-F238E27FC236}">
                <a16:creationId xmlns:a16="http://schemas.microsoft.com/office/drawing/2014/main" id="{24CA615F-A135-9F45-96FC-B158B4408C32}"/>
              </a:ext>
            </a:extLst>
          </p:cNvPr>
          <p:cNvPicPr>
            <a:picLocks noChangeAspect="1" noChangeArrowheads="1"/>
          </p:cNvPicPr>
          <p:nvPr/>
        </p:nvPicPr>
        <p:blipFill>
          <a:blip r:embed="rId2" cstate="email">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251520" y="3745442"/>
            <a:ext cx="2966945" cy="197229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C671361-FCB0-8144-96C4-CE21E5DAC008}"/>
              </a:ext>
            </a:extLst>
          </p:cNvPr>
          <p:cNvSpPr txBox="1"/>
          <p:nvPr/>
        </p:nvSpPr>
        <p:spPr>
          <a:xfrm>
            <a:off x="13742" y="6455178"/>
            <a:ext cx="7417415" cy="369332"/>
          </a:xfrm>
          <a:prstGeom prst="rect">
            <a:avLst/>
          </a:prstGeom>
          <a:noFill/>
        </p:spPr>
        <p:txBody>
          <a:bodyPr wrap="none" rtlCol="0">
            <a:spAutoFit/>
          </a:bodyPr>
          <a:lstStyle/>
          <a:p>
            <a:r>
              <a:rPr lang="en-US" sz="900" dirty="0">
                <a:hlinkClick r:id="rId4"/>
              </a:rPr>
              <a:t>http://neatoday.org/wp-content/uploads/2012/12/teencheating.jpg</a:t>
            </a:r>
            <a:r>
              <a:rPr lang="en-US" sz="900" dirty="0"/>
              <a:t>, </a:t>
            </a:r>
            <a:r>
              <a:rPr lang="en-US" sz="900" dirty="0">
                <a:hlinkClick r:id="rId5"/>
              </a:rPr>
              <a:t>http://ukrdengi.com/wp-content/uploads/2018/02/Cheating-on-Online-test-1024x642.jpg</a:t>
            </a:r>
            <a:r>
              <a:rPr lang="en-US" sz="900" dirty="0"/>
              <a:t>, </a:t>
            </a:r>
            <a:br>
              <a:rPr lang="en-US" sz="900" dirty="0"/>
            </a:br>
            <a:r>
              <a:rPr lang="en-US" sz="900" dirty="0">
                <a:hlinkClick r:id="rId6"/>
              </a:rPr>
              <a:t>https://static.makeuseof.com/wp-content/uploads/2017/02/Free-Collaboration-Tools-Featured-670x335.jpg</a:t>
            </a:r>
            <a:r>
              <a:rPr lang="en-US" sz="900" dirty="0"/>
              <a:t>  </a:t>
            </a:r>
          </a:p>
        </p:txBody>
      </p:sp>
      <p:pic>
        <p:nvPicPr>
          <p:cNvPr id="3074" name="Picture 2" descr="Image result for student cheating online">
            <a:extLst>
              <a:ext uri="{FF2B5EF4-FFF2-40B4-BE49-F238E27FC236}">
                <a16:creationId xmlns:a16="http://schemas.microsoft.com/office/drawing/2014/main" id="{B38D0155-A77B-5D43-BBFA-70F2243199AE}"/>
              </a:ext>
            </a:extLst>
          </p:cNvPr>
          <p:cNvPicPr>
            <a:picLocks noChangeAspect="1" noChangeArrowheads="1"/>
          </p:cNvPicPr>
          <p:nvPr/>
        </p:nvPicPr>
        <p:blipFill>
          <a:blip r:embed="rId7" cstate="email">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2097249" y="4041001"/>
            <a:ext cx="3651840" cy="228937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student collaboration online screens">
            <a:extLst>
              <a:ext uri="{FF2B5EF4-FFF2-40B4-BE49-F238E27FC236}">
                <a16:creationId xmlns:a16="http://schemas.microsoft.com/office/drawing/2014/main" id="{C717EF2B-123F-F94A-B7A2-2B458C312ECB}"/>
              </a:ext>
            </a:extLst>
          </p:cNvPr>
          <p:cNvPicPr>
            <a:picLocks noChangeAspect="1" noChangeArrowheads="1"/>
          </p:cNvPicPr>
          <p:nvPr/>
        </p:nvPicPr>
        <p:blipFill>
          <a:blip r:embed="rId9" cstate="email">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4637980" y="3590489"/>
            <a:ext cx="4254500" cy="2127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11">
            <a:extLst>
              <a:ext uri="{BEBA8EAE-BF5A-486C-A8C5-ECC9F3942E4B}">
                <a14:imgProps xmlns:a14="http://schemas.microsoft.com/office/drawing/2010/main">
                  <a14:imgLayer>
                    <a14:imgEffect>
                      <a14:backgroundRemoval t="1163" b="98450" l="5396" r="92446">
                        <a14:foregroundMark x1="24820" y1="7364" x2="16187" y2="6977"/>
                        <a14:foregroundMark x1="16547" y1="6589" x2="16547" y2="6589"/>
                        <a14:foregroundMark x1="13309" y1="27132" x2="39928" y2="31783"/>
                        <a14:foregroundMark x1="39928" y1="31783" x2="28417" y2="19767"/>
                        <a14:foregroundMark x1="28417" y1="19767" x2="23741" y2="36047"/>
                        <a14:foregroundMark x1="23741" y1="36047" x2="26259" y2="53101"/>
                        <a14:foregroundMark x1="26259" y1="53101" x2="13669" y2="64729"/>
                        <a14:foregroundMark x1="13669" y1="64729" x2="6115" y2="79070"/>
                        <a14:foregroundMark x1="6115" y1="79070" x2="14748" y2="93023"/>
                        <a14:foregroundMark x1="14748" y1="93023" x2="30216" y2="90310"/>
                        <a14:foregroundMark x1="30216" y1="90310" x2="41007" y2="76744"/>
                        <a14:foregroundMark x1="41007" y1="76744" x2="56475" y2="77519"/>
                        <a14:foregroundMark x1="56475" y1="77519" x2="67626" y2="90310"/>
                        <a14:foregroundMark x1="67626" y1="90310" x2="83453" y2="93023"/>
                        <a14:foregroundMark x1="83453" y1="93023" x2="81655" y2="75969"/>
                        <a14:foregroundMark x1="81655" y1="75969" x2="73381" y2="62016"/>
                        <a14:foregroundMark x1="73381" y1="62016" x2="77698" y2="44574"/>
                        <a14:foregroundMark x1="77698" y1="44574" x2="87770" y2="29457"/>
                        <a14:foregroundMark x1="87770" y1="29457" x2="87050" y2="12403"/>
                        <a14:foregroundMark x1="87050" y1="12403" x2="70863" y2="6202"/>
                        <a14:foregroundMark x1="70863" y1="6202" x2="43165" y2="24031"/>
                        <a14:foregroundMark x1="43165" y1="24031" x2="30216" y2="12403"/>
                        <a14:foregroundMark x1="30216" y1="12403" x2="16187" y2="5814"/>
                        <a14:foregroundMark x1="16187" y1="5814" x2="5755" y2="19767"/>
                        <a14:foregroundMark x1="5755" y1="19767" x2="28417" y2="49612"/>
                        <a14:foregroundMark x1="7554" y1="79845" x2="13669" y2="94574"/>
                        <a14:foregroundMark x1="13669" y1="94574" x2="29496" y2="94574"/>
                        <a14:foregroundMark x1="29496" y1="94574" x2="39928" y2="81783"/>
                        <a14:foregroundMark x1="39928" y1="81783" x2="54317" y2="76357"/>
                        <a14:foregroundMark x1="54317" y1="76357" x2="64029" y2="88760"/>
                        <a14:foregroundMark x1="64029" y1="88760" x2="78417" y2="95349"/>
                        <a14:foregroundMark x1="78417" y1="95349" x2="90647" y2="84884"/>
                        <a14:foregroundMark x1="90647" y1="84884" x2="84892" y2="69380"/>
                        <a14:foregroundMark x1="84892" y1="69380" x2="75180" y2="55426"/>
                        <a14:foregroundMark x1="75180" y1="55426" x2="78058" y2="41473"/>
                        <a14:foregroundMark x1="66547" y1="86434" x2="79137" y2="95349"/>
                        <a14:foregroundMark x1="79137" y1="95349" x2="88129" y2="92636"/>
                        <a14:foregroundMark x1="85971" y1="90310" x2="72302" y2="96899"/>
                        <a14:foregroundMark x1="72302" y1="96899" x2="65827" y2="88760"/>
                        <a14:foregroundMark x1="89568" y1="95349" x2="71942" y2="96124"/>
                        <a14:foregroundMark x1="8993" y1="98062" x2="29856" y2="98450"/>
                        <a14:foregroundMark x1="29856" y1="98450" x2="35252" y2="98062"/>
                        <a14:foregroundMark x1="7554" y1="98837" x2="5396" y2="75969"/>
                        <a14:foregroundMark x1="5396" y1="21705" x2="13669" y2="36434"/>
                        <a14:foregroundMark x1="13669" y1="36434" x2="28417" y2="40310"/>
                        <a14:foregroundMark x1="28417" y1="40310" x2="28777" y2="40310"/>
                        <a14:foregroundMark x1="6835" y1="23643" x2="5755" y2="7364"/>
                        <a14:foregroundMark x1="5755" y1="7364" x2="27338" y2="1163"/>
                        <a14:foregroundMark x1="27338" y1="1163" x2="34173" y2="21705"/>
                        <a14:foregroundMark x1="34173" y1="21705" x2="34173" y2="31008"/>
                        <a14:foregroundMark x1="67266" y1="11240" x2="80935" y2="3876"/>
                        <a14:foregroundMark x1="80935" y1="3876" x2="92086" y2="15891"/>
                        <a14:foregroundMark x1="92086" y1="15891" x2="86691" y2="31783"/>
                        <a14:foregroundMark x1="86691" y1="31783" x2="85252" y2="33333"/>
                        <a14:foregroundMark x1="89928" y1="15504" x2="88129" y2="32171"/>
                        <a14:foregroundMark x1="88129" y1="32171" x2="87050" y2="32946"/>
                        <a14:foregroundMark x1="91367" y1="16667" x2="88849" y2="31008"/>
                        <a14:foregroundMark x1="91007" y1="15116" x2="81295" y2="7364"/>
                        <a14:foregroundMark x1="84173" y1="68992" x2="92446" y2="83333"/>
                        <a14:foregroundMark x1="92446" y1="83333" x2="86331" y2="95349"/>
                        <a14:foregroundMark x1="92446" y1="82946" x2="80935" y2="71318"/>
                        <a14:foregroundMark x1="80935" y1="71318" x2="79137" y2="66279"/>
                      </a14:backgroundRemoval>
                    </a14:imgEffect>
                  </a14:imgLayer>
                </a14:imgProps>
              </a:ext>
            </a:extLst>
          </a:blip>
          <a:stretch>
            <a:fillRect/>
          </a:stretch>
        </p:blipFill>
        <p:spPr>
          <a:xfrm>
            <a:off x="2987824" y="3429000"/>
            <a:ext cx="3168352" cy="2940413"/>
          </a:xfrm>
          <a:prstGeom prst="rect">
            <a:avLst/>
          </a:prstGeom>
        </p:spPr>
      </p:pic>
      <p:pic>
        <p:nvPicPr>
          <p:cNvPr id="9" name="Picture 8">
            <a:extLst>
              <a:ext uri="{FF2B5EF4-FFF2-40B4-BE49-F238E27FC236}">
                <a16:creationId xmlns:a16="http://schemas.microsoft.com/office/drawing/2014/main" id="{40DC5EEA-CDAC-9144-8BA6-8BD1DE47CB56}"/>
              </a:ext>
            </a:extLst>
          </p:cNvPr>
          <p:cNvPicPr>
            <a:picLocks noChangeAspect="1"/>
          </p:cNvPicPr>
          <p:nvPr/>
        </p:nvPicPr>
        <p:blipFill>
          <a:blip r:embed="rId11">
            <a:extLst>
              <a:ext uri="{BEBA8EAE-BF5A-486C-A8C5-ECC9F3942E4B}">
                <a14:imgProps xmlns:a14="http://schemas.microsoft.com/office/drawing/2010/main">
                  <a14:imgLayer>
                    <a14:imgEffect>
                      <a14:backgroundRemoval t="1163" b="98450" l="5396" r="92446">
                        <a14:foregroundMark x1="24820" y1="7364" x2="16187" y2="6977"/>
                        <a14:foregroundMark x1="16547" y1="6589" x2="16547" y2="6589"/>
                        <a14:foregroundMark x1="13309" y1="27132" x2="39928" y2="31783"/>
                        <a14:foregroundMark x1="39928" y1="31783" x2="28417" y2="19767"/>
                        <a14:foregroundMark x1="28417" y1="19767" x2="23741" y2="36047"/>
                        <a14:foregroundMark x1="23741" y1="36047" x2="26259" y2="53101"/>
                        <a14:foregroundMark x1="26259" y1="53101" x2="13669" y2="64729"/>
                        <a14:foregroundMark x1="13669" y1="64729" x2="6115" y2="79070"/>
                        <a14:foregroundMark x1="6115" y1="79070" x2="14748" y2="93023"/>
                        <a14:foregroundMark x1="14748" y1="93023" x2="30216" y2="90310"/>
                        <a14:foregroundMark x1="30216" y1="90310" x2="41007" y2="76744"/>
                        <a14:foregroundMark x1="41007" y1="76744" x2="56475" y2="77519"/>
                        <a14:foregroundMark x1="56475" y1="77519" x2="67626" y2="90310"/>
                        <a14:foregroundMark x1="67626" y1="90310" x2="83453" y2="93023"/>
                        <a14:foregroundMark x1="83453" y1="93023" x2="81655" y2="75969"/>
                        <a14:foregroundMark x1="81655" y1="75969" x2="73381" y2="62016"/>
                        <a14:foregroundMark x1="73381" y1="62016" x2="77698" y2="44574"/>
                        <a14:foregroundMark x1="77698" y1="44574" x2="87770" y2="29457"/>
                        <a14:foregroundMark x1="87770" y1="29457" x2="87050" y2="12403"/>
                        <a14:foregroundMark x1="87050" y1="12403" x2="70863" y2="6202"/>
                        <a14:foregroundMark x1="70863" y1="6202" x2="43165" y2="24031"/>
                        <a14:foregroundMark x1="43165" y1="24031" x2="30216" y2="12403"/>
                        <a14:foregroundMark x1="30216" y1="12403" x2="16187" y2="5814"/>
                        <a14:foregroundMark x1="16187" y1="5814" x2="5755" y2="19767"/>
                        <a14:foregroundMark x1="5755" y1="19767" x2="28417" y2="49612"/>
                        <a14:foregroundMark x1="7554" y1="79845" x2="13669" y2="94574"/>
                        <a14:foregroundMark x1="13669" y1="94574" x2="29496" y2="94574"/>
                        <a14:foregroundMark x1="29496" y1="94574" x2="39928" y2="81783"/>
                        <a14:foregroundMark x1="39928" y1="81783" x2="54317" y2="76357"/>
                        <a14:foregroundMark x1="54317" y1="76357" x2="64029" y2="88760"/>
                        <a14:foregroundMark x1="64029" y1="88760" x2="78417" y2="95349"/>
                        <a14:foregroundMark x1="78417" y1="95349" x2="90647" y2="84884"/>
                        <a14:foregroundMark x1="90647" y1="84884" x2="84892" y2="69380"/>
                        <a14:foregroundMark x1="84892" y1="69380" x2="75180" y2="55426"/>
                        <a14:foregroundMark x1="75180" y1="55426" x2="78058" y2="41473"/>
                        <a14:foregroundMark x1="66547" y1="86434" x2="79137" y2="95349"/>
                        <a14:foregroundMark x1="79137" y1="95349" x2="88129" y2="92636"/>
                        <a14:foregroundMark x1="85971" y1="90310" x2="72302" y2="96899"/>
                        <a14:foregroundMark x1="72302" y1="96899" x2="65827" y2="88760"/>
                        <a14:foregroundMark x1="89568" y1="95349" x2="71942" y2="96124"/>
                        <a14:foregroundMark x1="8993" y1="98062" x2="29856" y2="98450"/>
                        <a14:foregroundMark x1="29856" y1="98450" x2="35252" y2="98062"/>
                        <a14:foregroundMark x1="7554" y1="98837" x2="5396" y2="75969"/>
                        <a14:foregroundMark x1="5396" y1="21705" x2="13669" y2="36434"/>
                        <a14:foregroundMark x1="13669" y1="36434" x2="28417" y2="40310"/>
                        <a14:foregroundMark x1="28417" y1="40310" x2="28777" y2="40310"/>
                        <a14:foregroundMark x1="6835" y1="23643" x2="5755" y2="7364"/>
                        <a14:foregroundMark x1="5755" y1="7364" x2="27338" y2="1163"/>
                        <a14:foregroundMark x1="27338" y1="1163" x2="34173" y2="21705"/>
                        <a14:foregroundMark x1="34173" y1="21705" x2="34173" y2="31008"/>
                        <a14:foregroundMark x1="67266" y1="11240" x2="80935" y2="3876"/>
                        <a14:foregroundMark x1="80935" y1="3876" x2="92086" y2="15891"/>
                        <a14:foregroundMark x1="92086" y1="15891" x2="86691" y2="31783"/>
                        <a14:foregroundMark x1="86691" y1="31783" x2="85252" y2="33333"/>
                        <a14:foregroundMark x1="89928" y1="15504" x2="88129" y2="32171"/>
                        <a14:foregroundMark x1="88129" y1="32171" x2="87050" y2="32946"/>
                        <a14:foregroundMark x1="91367" y1="16667" x2="88849" y2="31008"/>
                        <a14:foregroundMark x1="91007" y1="15116" x2="81295" y2="7364"/>
                        <a14:foregroundMark x1="84173" y1="68992" x2="92446" y2="83333"/>
                        <a14:foregroundMark x1="92446" y1="83333" x2="86331" y2="95349"/>
                        <a14:foregroundMark x1="92446" y1="82946" x2="80935" y2="71318"/>
                        <a14:foregroundMark x1="80935" y1="71318" x2="79137" y2="66279"/>
                      </a14:backgroundRemoval>
                    </a14:imgEffect>
                  </a14:imgLayer>
                </a14:imgProps>
              </a:ext>
            </a:extLst>
          </a:blip>
          <a:stretch>
            <a:fillRect/>
          </a:stretch>
        </p:blipFill>
        <p:spPr>
          <a:xfrm>
            <a:off x="5992788" y="3399264"/>
            <a:ext cx="3168352" cy="2940413"/>
          </a:xfrm>
          <a:prstGeom prst="rect">
            <a:avLst/>
          </a:prstGeom>
        </p:spPr>
      </p:pic>
      <p:pic>
        <p:nvPicPr>
          <p:cNvPr id="10" name="Picture 9">
            <a:extLst>
              <a:ext uri="{FF2B5EF4-FFF2-40B4-BE49-F238E27FC236}">
                <a16:creationId xmlns:a16="http://schemas.microsoft.com/office/drawing/2014/main" id="{9BBEA0A1-4F5C-A64E-A88C-04EE19BF2941}"/>
              </a:ext>
            </a:extLst>
          </p:cNvPr>
          <p:cNvPicPr>
            <a:picLocks noChangeAspect="1"/>
          </p:cNvPicPr>
          <p:nvPr/>
        </p:nvPicPr>
        <p:blipFill>
          <a:blip r:embed="rId11">
            <a:extLst>
              <a:ext uri="{BEBA8EAE-BF5A-486C-A8C5-ECC9F3942E4B}">
                <a14:imgProps xmlns:a14="http://schemas.microsoft.com/office/drawing/2010/main">
                  <a14:imgLayer>
                    <a14:imgEffect>
                      <a14:backgroundRemoval t="1163" b="98450" l="5396" r="92446">
                        <a14:foregroundMark x1="24820" y1="7364" x2="16187" y2="6977"/>
                        <a14:foregroundMark x1="16547" y1="6589" x2="16547" y2="6589"/>
                        <a14:foregroundMark x1="13309" y1="27132" x2="39928" y2="31783"/>
                        <a14:foregroundMark x1="39928" y1="31783" x2="28417" y2="19767"/>
                        <a14:foregroundMark x1="28417" y1="19767" x2="23741" y2="36047"/>
                        <a14:foregroundMark x1="23741" y1="36047" x2="26259" y2="53101"/>
                        <a14:foregroundMark x1="26259" y1="53101" x2="13669" y2="64729"/>
                        <a14:foregroundMark x1="13669" y1="64729" x2="6115" y2="79070"/>
                        <a14:foregroundMark x1="6115" y1="79070" x2="14748" y2="93023"/>
                        <a14:foregroundMark x1="14748" y1="93023" x2="30216" y2="90310"/>
                        <a14:foregroundMark x1="30216" y1="90310" x2="41007" y2="76744"/>
                        <a14:foregroundMark x1="41007" y1="76744" x2="56475" y2="77519"/>
                        <a14:foregroundMark x1="56475" y1="77519" x2="67626" y2="90310"/>
                        <a14:foregroundMark x1="67626" y1="90310" x2="83453" y2="93023"/>
                        <a14:foregroundMark x1="83453" y1="93023" x2="81655" y2="75969"/>
                        <a14:foregroundMark x1="81655" y1="75969" x2="73381" y2="62016"/>
                        <a14:foregroundMark x1="73381" y1="62016" x2="77698" y2="44574"/>
                        <a14:foregroundMark x1="77698" y1="44574" x2="87770" y2="29457"/>
                        <a14:foregroundMark x1="87770" y1="29457" x2="87050" y2="12403"/>
                        <a14:foregroundMark x1="87050" y1="12403" x2="70863" y2="6202"/>
                        <a14:foregroundMark x1="70863" y1="6202" x2="43165" y2="24031"/>
                        <a14:foregroundMark x1="43165" y1="24031" x2="30216" y2="12403"/>
                        <a14:foregroundMark x1="30216" y1="12403" x2="16187" y2="5814"/>
                        <a14:foregroundMark x1="16187" y1="5814" x2="5755" y2="19767"/>
                        <a14:foregroundMark x1="5755" y1="19767" x2="28417" y2="49612"/>
                        <a14:foregroundMark x1="7554" y1="79845" x2="13669" y2="94574"/>
                        <a14:foregroundMark x1="13669" y1="94574" x2="29496" y2="94574"/>
                        <a14:foregroundMark x1="29496" y1="94574" x2="39928" y2="81783"/>
                        <a14:foregroundMark x1="39928" y1="81783" x2="54317" y2="76357"/>
                        <a14:foregroundMark x1="54317" y1="76357" x2="64029" y2="88760"/>
                        <a14:foregroundMark x1="64029" y1="88760" x2="78417" y2="95349"/>
                        <a14:foregroundMark x1="78417" y1="95349" x2="90647" y2="84884"/>
                        <a14:foregroundMark x1="90647" y1="84884" x2="84892" y2="69380"/>
                        <a14:foregroundMark x1="84892" y1="69380" x2="75180" y2="55426"/>
                        <a14:foregroundMark x1="75180" y1="55426" x2="78058" y2="41473"/>
                        <a14:foregroundMark x1="66547" y1="86434" x2="79137" y2="95349"/>
                        <a14:foregroundMark x1="79137" y1="95349" x2="88129" y2="92636"/>
                        <a14:foregroundMark x1="85971" y1="90310" x2="72302" y2="96899"/>
                        <a14:foregroundMark x1="72302" y1="96899" x2="65827" y2="88760"/>
                        <a14:foregroundMark x1="89568" y1="95349" x2="71942" y2="96124"/>
                        <a14:foregroundMark x1="8993" y1="98062" x2="29856" y2="98450"/>
                        <a14:foregroundMark x1="29856" y1="98450" x2="35252" y2="98062"/>
                        <a14:foregroundMark x1="7554" y1="98837" x2="5396" y2="75969"/>
                        <a14:foregroundMark x1="5396" y1="21705" x2="13669" y2="36434"/>
                        <a14:foregroundMark x1="13669" y1="36434" x2="28417" y2="40310"/>
                        <a14:foregroundMark x1="28417" y1="40310" x2="28777" y2="40310"/>
                        <a14:foregroundMark x1="6835" y1="23643" x2="5755" y2="7364"/>
                        <a14:foregroundMark x1="5755" y1="7364" x2="27338" y2="1163"/>
                        <a14:foregroundMark x1="27338" y1="1163" x2="34173" y2="21705"/>
                        <a14:foregroundMark x1="34173" y1="21705" x2="34173" y2="31008"/>
                        <a14:foregroundMark x1="67266" y1="11240" x2="80935" y2="3876"/>
                        <a14:foregroundMark x1="80935" y1="3876" x2="92086" y2="15891"/>
                        <a14:foregroundMark x1="92086" y1="15891" x2="86691" y2="31783"/>
                        <a14:foregroundMark x1="86691" y1="31783" x2="85252" y2="33333"/>
                        <a14:foregroundMark x1="89928" y1="15504" x2="88129" y2="32171"/>
                        <a14:foregroundMark x1="88129" y1="32171" x2="87050" y2="32946"/>
                        <a14:foregroundMark x1="91367" y1="16667" x2="88849" y2="31008"/>
                        <a14:foregroundMark x1="91007" y1="15116" x2="81295" y2="7364"/>
                        <a14:foregroundMark x1="84173" y1="68992" x2="92446" y2="83333"/>
                        <a14:foregroundMark x1="92446" y1="83333" x2="86331" y2="95349"/>
                        <a14:foregroundMark x1="92446" y1="82946" x2="80935" y2="71318"/>
                        <a14:foregroundMark x1="80935" y1="71318" x2="79137" y2="66279"/>
                      </a14:backgroundRemoval>
                    </a14:imgEffect>
                  </a14:imgLayer>
                </a14:imgProps>
              </a:ext>
            </a:extLst>
          </a:blip>
          <a:stretch>
            <a:fillRect/>
          </a:stretch>
        </p:blipFill>
        <p:spPr>
          <a:xfrm>
            <a:off x="150816" y="3471275"/>
            <a:ext cx="3168352" cy="2940413"/>
          </a:xfrm>
          <a:prstGeom prst="rect">
            <a:avLst/>
          </a:prstGeom>
        </p:spPr>
      </p:pic>
    </p:spTree>
    <p:extLst>
      <p:ext uri="{BB962C8B-B14F-4D97-AF65-F5344CB8AC3E}">
        <p14:creationId xmlns:p14="http://schemas.microsoft.com/office/powerpoint/2010/main" val="1960171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lstStyle/>
          <a:p>
            <a:r>
              <a:rPr lang="en-US" dirty="0"/>
              <a:t>I had finished my assignment, and a classmate was asking for help. Since I am a kind person, I</a:t>
            </a:r>
          </a:p>
          <a:p>
            <a:pPr lvl="1"/>
            <a:r>
              <a:rPr lang="en-US" dirty="0"/>
              <a:t>Gave a few high-level tips to my classmate.</a:t>
            </a:r>
          </a:p>
          <a:p>
            <a:pPr lvl="1"/>
            <a:r>
              <a:rPr lang="en-US" dirty="0"/>
              <a:t>Discussed high-level concepts regarding the assignment with my classmate.</a:t>
            </a:r>
          </a:p>
        </p:txBody>
      </p:sp>
      <p:pic>
        <p:nvPicPr>
          <p:cNvPr id="6146" name="Picture 2" descr="Image result for student online   collaboration">
            <a:extLst>
              <a:ext uri="{FF2B5EF4-FFF2-40B4-BE49-F238E27FC236}">
                <a16:creationId xmlns:a16="http://schemas.microsoft.com/office/drawing/2014/main" id="{4F42CCC6-FB18-8E4F-BE04-BFD8307DFF11}"/>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68560" y="3212976"/>
            <a:ext cx="5196473" cy="26030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86F4F06-0405-9848-B6B1-912F45A1FA8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35896" y="2996952"/>
            <a:ext cx="5402916" cy="3745777"/>
          </a:xfrm>
          <a:prstGeom prst="rect">
            <a:avLst/>
          </a:prstGeom>
        </p:spPr>
      </p:pic>
      <p:sp>
        <p:nvSpPr>
          <p:cNvPr id="6" name="TextBox 5">
            <a:extLst>
              <a:ext uri="{FF2B5EF4-FFF2-40B4-BE49-F238E27FC236}">
                <a16:creationId xmlns:a16="http://schemas.microsoft.com/office/drawing/2014/main" id="{D8D684C2-B966-C34A-9302-DFCB667A7628}"/>
              </a:ext>
            </a:extLst>
          </p:cNvPr>
          <p:cNvSpPr txBox="1"/>
          <p:nvPr/>
        </p:nvSpPr>
        <p:spPr>
          <a:xfrm>
            <a:off x="11470" y="6621028"/>
            <a:ext cx="1907895" cy="215444"/>
          </a:xfrm>
          <a:prstGeom prst="rect">
            <a:avLst/>
          </a:prstGeom>
          <a:noFill/>
        </p:spPr>
        <p:txBody>
          <a:bodyPr wrap="none" rtlCol="0">
            <a:spAutoFit/>
          </a:bodyPr>
          <a:lstStyle/>
          <a:p>
            <a:r>
              <a:rPr lang="en-US" sz="400" dirty="0">
                <a:hlinkClick r:id="rId4"/>
              </a:rPr>
              <a:t>https://breakdownstructureblog.files.wordpress.com/2017/10/slide-collaborative.jpg</a:t>
            </a:r>
            <a:endParaRPr lang="en-US" sz="400" dirty="0"/>
          </a:p>
          <a:p>
            <a:endParaRPr lang="en-US" sz="400" dirty="0"/>
          </a:p>
        </p:txBody>
      </p:sp>
      <p:sp>
        <p:nvSpPr>
          <p:cNvPr id="7" name="TextBox 6">
            <a:extLst>
              <a:ext uri="{FF2B5EF4-FFF2-40B4-BE49-F238E27FC236}">
                <a16:creationId xmlns:a16="http://schemas.microsoft.com/office/drawing/2014/main" id="{06F5EA26-96D1-E846-9A41-CA7B9FA332A2}"/>
              </a:ext>
            </a:extLst>
          </p:cNvPr>
          <p:cNvSpPr txBox="1"/>
          <p:nvPr/>
        </p:nvSpPr>
        <p:spPr>
          <a:xfrm rot="1759518">
            <a:off x="6344225" y="3451859"/>
            <a:ext cx="3014351"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dirty="0"/>
              <a:t>Use the official course</a:t>
            </a:r>
            <a:br>
              <a:rPr lang="en-US" dirty="0"/>
            </a:br>
            <a:r>
              <a:rPr lang="en-US" dirty="0"/>
              <a:t>forum to discuss!!!</a:t>
            </a:r>
          </a:p>
        </p:txBody>
      </p:sp>
    </p:spTree>
    <p:extLst>
      <p:ext uri="{BB962C8B-B14F-4D97-AF65-F5344CB8AC3E}">
        <p14:creationId xmlns:p14="http://schemas.microsoft.com/office/powerpoint/2010/main" val="130838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lstStyle/>
          <a:p>
            <a:r>
              <a:rPr lang="en-US" dirty="0"/>
              <a:t>I had finished my assignment, and a classmate was asking for help. Since I am a kind person, I</a:t>
            </a:r>
          </a:p>
          <a:p>
            <a:pPr lvl="1"/>
            <a:r>
              <a:rPr lang="en-US" dirty="0"/>
              <a:t>Gave a few high-level tips to my classmate.</a:t>
            </a:r>
          </a:p>
          <a:p>
            <a:pPr lvl="1"/>
            <a:r>
              <a:rPr lang="en-US" dirty="0"/>
              <a:t>Discussed high-level concepts regarding the assignment with my classmate.</a:t>
            </a:r>
          </a:p>
        </p:txBody>
      </p:sp>
      <p:pic>
        <p:nvPicPr>
          <p:cNvPr id="5" name="Picture 2" descr="Image result for student online   collaboration">
            <a:extLst>
              <a:ext uri="{FF2B5EF4-FFF2-40B4-BE49-F238E27FC236}">
                <a16:creationId xmlns:a16="http://schemas.microsoft.com/office/drawing/2014/main" id="{324C8E59-C76D-3B43-8BF3-D00DD3F2A2AF}"/>
              </a:ext>
            </a:extLst>
          </p:cNvPr>
          <p:cNvPicPr>
            <a:picLocks noChangeAspect="1" noChangeArrowheads="1"/>
          </p:cNvPicPr>
          <p:nvPr/>
        </p:nvPicPr>
        <p:blipFill>
          <a:blip r:embed="rId2">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468560" y="3212976"/>
            <a:ext cx="5196473" cy="26030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81B20C9-5998-4641-ABE3-9457CCD7614B}"/>
              </a:ext>
            </a:extLst>
          </p:cNvPr>
          <p:cNvPicPr>
            <a:picLocks noChangeAspect="1"/>
          </p:cNvPicPr>
          <p:nvPr/>
        </p:nvPicPr>
        <p:blipFill>
          <a:blip r:embed="rId3" cstate="email">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3635896" y="2996952"/>
            <a:ext cx="5402916" cy="3745777"/>
          </a:xfrm>
          <a:prstGeom prst="rect">
            <a:avLst/>
          </a:prstGeom>
        </p:spPr>
      </p:pic>
      <p:pic>
        <p:nvPicPr>
          <p:cNvPr id="4" name="Picture 3"/>
          <p:cNvPicPr>
            <a:picLocks noChangeAspect="1"/>
          </p:cNvPicPr>
          <p:nvPr/>
        </p:nvPicPr>
        <p:blipFill>
          <a:blip r:embed="rId5">
            <a:extLst>
              <a:ext uri="{BEBA8EAE-BF5A-486C-A8C5-ECC9F3942E4B}">
                <a14:imgProps xmlns:a14="http://schemas.microsoft.com/office/drawing/2010/main">
                  <a14:imgLayer>
                    <a14:imgEffect>
                      <a14:backgroundRemoval t="386" b="97297" l="932" r="99068">
                        <a14:foregroundMark x1="19565" y1="40541" x2="31366" y2="50965"/>
                        <a14:foregroundMark x1="31366" y1="50965" x2="46584" y2="47876"/>
                        <a14:foregroundMark x1="46584" y1="47876" x2="78882" y2="6564"/>
                        <a14:foregroundMark x1="78882" y1="6564" x2="93478" y2="5019"/>
                        <a14:foregroundMark x1="93478" y1="5019" x2="99379" y2="33205"/>
                        <a14:foregroundMark x1="99379" y1="33205" x2="44720" y2="98842"/>
                        <a14:foregroundMark x1="44720" y1="98842" x2="18944" y2="98842"/>
                        <a14:foregroundMark x1="18944" y1="98842" x2="9317" y2="85714"/>
                        <a14:foregroundMark x1="9317" y1="85714" x2="1242" y2="44015"/>
                        <a14:foregroundMark x1="1242" y1="44015" x2="13043" y2="33205"/>
                        <a14:foregroundMark x1="13043" y1="33205" x2="22050" y2="42857"/>
                        <a14:foregroundMark x1="12112" y1="81853" x2="37888" y2="98069"/>
                        <a14:foregroundMark x1="37888" y1="98069" x2="53106" y2="88417"/>
                        <a14:foregroundMark x1="87888" y1="43629" x2="99068" y2="28958"/>
                        <a14:foregroundMark x1="99068" y1="28958" x2="80124" y2="772"/>
                        <a14:foregroundMark x1="80124" y1="772" x2="72360" y2="17761"/>
                        <a14:foregroundMark x1="84161" y1="6178" x2="99068" y2="6564"/>
                      </a14:backgroundRemoval>
                    </a14:imgEffect>
                  </a14:imgLayer>
                </a14:imgProps>
              </a:ext>
            </a:extLst>
          </a:blip>
          <a:stretch>
            <a:fillRect/>
          </a:stretch>
        </p:blipFill>
        <p:spPr>
          <a:xfrm>
            <a:off x="2843808" y="3501008"/>
            <a:ext cx="3401892" cy="2736304"/>
          </a:xfrm>
          <a:prstGeom prst="rect">
            <a:avLst/>
          </a:prstGeom>
        </p:spPr>
      </p:pic>
      <p:sp>
        <p:nvSpPr>
          <p:cNvPr id="8" name="TextBox 7">
            <a:extLst>
              <a:ext uri="{FF2B5EF4-FFF2-40B4-BE49-F238E27FC236}">
                <a16:creationId xmlns:a16="http://schemas.microsoft.com/office/drawing/2014/main" id="{E456DF4B-7088-AD49-87CF-9F0520BCA46F}"/>
              </a:ext>
            </a:extLst>
          </p:cNvPr>
          <p:cNvSpPr txBox="1"/>
          <p:nvPr/>
        </p:nvSpPr>
        <p:spPr>
          <a:xfrm rot="1759518">
            <a:off x="6344225" y="3451859"/>
            <a:ext cx="3014351"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dirty="0"/>
              <a:t>Use the official course</a:t>
            </a:r>
            <a:br>
              <a:rPr lang="en-US" dirty="0"/>
            </a:br>
            <a:r>
              <a:rPr lang="en-US" dirty="0"/>
              <a:t>forum to discuss!!!</a:t>
            </a:r>
          </a:p>
        </p:txBody>
      </p:sp>
    </p:spTree>
    <p:extLst>
      <p:ext uri="{BB962C8B-B14F-4D97-AF65-F5344CB8AC3E}">
        <p14:creationId xmlns:p14="http://schemas.microsoft.com/office/powerpoint/2010/main" val="1349820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p:sp>
        <p:nvSpPr>
          <p:cNvPr id="3" name="Content Placeholder 2"/>
          <p:cNvSpPr>
            <a:spLocks noGrp="1"/>
          </p:cNvSpPr>
          <p:nvPr>
            <p:ph idx="1"/>
          </p:nvPr>
        </p:nvSpPr>
        <p:spPr/>
        <p:txBody>
          <a:bodyPr/>
          <a:lstStyle/>
          <a:p>
            <a:r>
              <a:rPr lang="en-US" dirty="0"/>
              <a:t>My good friend/housemate/brother/twin and I are taking the same course. We have always worked together. When doing the assignment, we</a:t>
            </a:r>
          </a:p>
          <a:p>
            <a:pPr lvl="1"/>
            <a:r>
              <a:rPr lang="en-US" dirty="0"/>
              <a:t>Exchanged solutions to verify/compare our answers.</a:t>
            </a:r>
          </a:p>
        </p:txBody>
      </p:sp>
    </p:spTree>
    <p:extLst>
      <p:ext uri="{BB962C8B-B14F-4D97-AF65-F5344CB8AC3E}">
        <p14:creationId xmlns:p14="http://schemas.microsoft.com/office/powerpoint/2010/main" val="1684218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p:sp>
        <p:nvSpPr>
          <p:cNvPr id="3" name="Content Placeholder 2"/>
          <p:cNvSpPr>
            <a:spLocks noGrp="1"/>
          </p:cNvSpPr>
          <p:nvPr>
            <p:ph idx="1"/>
          </p:nvPr>
        </p:nvSpPr>
        <p:spPr/>
        <p:txBody>
          <a:bodyPr/>
          <a:lstStyle/>
          <a:p>
            <a:r>
              <a:rPr lang="en-US" dirty="0"/>
              <a:t>My good friend/housemate/brother/twin and I are taking the same course. We have always worked together. When doing the assignment, we</a:t>
            </a:r>
          </a:p>
          <a:p>
            <a:pPr lvl="1"/>
            <a:r>
              <a:rPr lang="en-US" dirty="0"/>
              <a:t>Exchanged solutions to verify/compare our answers.</a:t>
            </a:r>
          </a:p>
          <a:p>
            <a:pPr lvl="1"/>
            <a:r>
              <a:rPr lang="en-US" dirty="0"/>
              <a:t>Divided the assignment work amongst ourselves to speed up progress.</a:t>
            </a:r>
          </a:p>
        </p:txBody>
      </p:sp>
    </p:spTree>
    <p:extLst>
      <p:ext uri="{BB962C8B-B14F-4D97-AF65-F5344CB8AC3E}">
        <p14:creationId xmlns:p14="http://schemas.microsoft.com/office/powerpoint/2010/main" val="893647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p:sp>
        <p:nvSpPr>
          <p:cNvPr id="3" name="Content Placeholder 2"/>
          <p:cNvSpPr>
            <a:spLocks noGrp="1"/>
          </p:cNvSpPr>
          <p:nvPr>
            <p:ph idx="1"/>
          </p:nvPr>
        </p:nvSpPr>
        <p:spPr/>
        <p:txBody>
          <a:bodyPr/>
          <a:lstStyle/>
          <a:p>
            <a:r>
              <a:rPr lang="en-US" dirty="0"/>
              <a:t>My good friend/housemate/brother/sister/twin/… and I are taking the same course. We have always worked together. When doing the assignment, we</a:t>
            </a:r>
          </a:p>
          <a:p>
            <a:pPr lvl="1"/>
            <a:r>
              <a:rPr lang="en-US" dirty="0"/>
              <a:t>Exchanged solutions to verify/compare our answers.</a:t>
            </a:r>
          </a:p>
          <a:p>
            <a:pPr lvl="1"/>
            <a:r>
              <a:rPr lang="en-US" dirty="0"/>
              <a:t>Divided the assignment work amongst ourselves to speed up progress.</a:t>
            </a:r>
          </a:p>
          <a:p>
            <a:pPr lvl="1"/>
            <a:r>
              <a:rPr lang="en-US" dirty="0"/>
              <a:t>Sat side-by-side and looked at each other’s answers when doing the assignment.</a:t>
            </a:r>
          </a:p>
        </p:txBody>
      </p:sp>
    </p:spTree>
    <p:extLst>
      <p:ext uri="{BB962C8B-B14F-4D97-AF65-F5344CB8AC3E}">
        <p14:creationId xmlns:p14="http://schemas.microsoft.com/office/powerpoint/2010/main" val="1632242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p:sp>
        <p:nvSpPr>
          <p:cNvPr id="3" name="Content Placeholder 2"/>
          <p:cNvSpPr>
            <a:spLocks noGrp="1"/>
          </p:cNvSpPr>
          <p:nvPr>
            <p:ph idx="1"/>
          </p:nvPr>
        </p:nvSpPr>
        <p:spPr/>
        <p:txBody>
          <a:bodyPr/>
          <a:lstStyle/>
          <a:p>
            <a:r>
              <a:rPr lang="en-US" dirty="0"/>
              <a:t>My good friend/housemate/brother/sister/twin/… and I are taking the same course. We have always worked together. When doing the assignment, we</a:t>
            </a:r>
          </a:p>
          <a:p>
            <a:pPr lvl="1"/>
            <a:r>
              <a:rPr lang="en-US" dirty="0"/>
              <a:t>Exchanged solutions to verify/compare our answers.</a:t>
            </a:r>
          </a:p>
          <a:p>
            <a:pPr lvl="1"/>
            <a:r>
              <a:rPr lang="en-US" dirty="0"/>
              <a:t>Divided the assignment work amongst ourselves to speed up progress.</a:t>
            </a:r>
          </a:p>
          <a:p>
            <a:pPr lvl="1"/>
            <a:r>
              <a:rPr lang="en-US" dirty="0"/>
              <a:t>Sat side-by-side and looked at each other’s answers when doing the assignment.</a:t>
            </a:r>
          </a:p>
        </p:txBody>
      </p:sp>
      <p:pic>
        <p:nvPicPr>
          <p:cNvPr id="5" name="Picture 4"/>
          <p:cNvPicPr>
            <a:picLocks noChangeAspect="1"/>
          </p:cNvPicPr>
          <p:nvPr/>
        </p:nvPicPr>
        <p:blipFill>
          <a:blip r:embed="rId2"/>
          <a:stretch>
            <a:fillRect/>
          </a:stretch>
        </p:blipFill>
        <p:spPr>
          <a:xfrm>
            <a:off x="2987824" y="3429000"/>
            <a:ext cx="3168352" cy="2940413"/>
          </a:xfrm>
          <a:prstGeom prst="rect">
            <a:avLst/>
          </a:prstGeom>
        </p:spPr>
      </p:pic>
    </p:spTree>
    <p:extLst>
      <p:ext uri="{BB962C8B-B14F-4D97-AF65-F5344CB8AC3E}">
        <p14:creationId xmlns:p14="http://schemas.microsoft.com/office/powerpoint/2010/main" val="107864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a:t>
            </a:r>
          </a:p>
        </p:txBody>
      </p:sp>
      <p:sp>
        <p:nvSpPr>
          <p:cNvPr id="3" name="Content Placeholder 2"/>
          <p:cNvSpPr>
            <a:spLocks noGrp="1"/>
          </p:cNvSpPr>
          <p:nvPr>
            <p:ph idx="1"/>
          </p:nvPr>
        </p:nvSpPr>
        <p:spPr/>
        <p:txBody>
          <a:bodyPr/>
          <a:lstStyle/>
          <a:p>
            <a:r>
              <a:rPr lang="en-US" dirty="0"/>
              <a:t>The assignment seems to be the same as the one given last year. I contacted my friend who took the course last year and got a copy of his solution.</a:t>
            </a:r>
          </a:p>
          <a:p>
            <a:r>
              <a:rPr lang="en-US" dirty="0"/>
              <a:t>Keep in mind: Your project supervisor is likely to remember what a student has achieved last year.</a:t>
            </a:r>
          </a:p>
          <a:p>
            <a:pPr lvl="1"/>
            <a:endParaRPr lang="en-US" dirty="0"/>
          </a:p>
        </p:txBody>
      </p:sp>
      <p:pic>
        <p:nvPicPr>
          <p:cNvPr id="4" name="Picture 3"/>
          <p:cNvPicPr>
            <a:picLocks noChangeAspect="1"/>
          </p:cNvPicPr>
          <p:nvPr/>
        </p:nvPicPr>
        <p:blipFill>
          <a:blip r:embed="rId2"/>
          <a:stretch>
            <a:fillRect/>
          </a:stretch>
        </p:blipFill>
        <p:spPr>
          <a:xfrm>
            <a:off x="2987824" y="3429000"/>
            <a:ext cx="3168352" cy="2940413"/>
          </a:xfrm>
          <a:prstGeom prst="rect">
            <a:avLst/>
          </a:prstGeom>
        </p:spPr>
      </p:pic>
    </p:spTree>
    <p:extLst>
      <p:ext uri="{BB962C8B-B14F-4D97-AF65-F5344CB8AC3E}">
        <p14:creationId xmlns:p14="http://schemas.microsoft.com/office/powerpoint/2010/main" val="3851134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5</a:t>
            </a:r>
          </a:p>
        </p:txBody>
      </p:sp>
      <p:sp>
        <p:nvSpPr>
          <p:cNvPr id="3" name="Content Placeholder 2"/>
          <p:cNvSpPr>
            <a:spLocks noGrp="1"/>
          </p:cNvSpPr>
          <p:nvPr>
            <p:ph idx="1"/>
          </p:nvPr>
        </p:nvSpPr>
        <p:spPr/>
        <p:txBody>
          <a:bodyPr/>
          <a:lstStyle/>
          <a:p>
            <a:r>
              <a:rPr lang="en-US" dirty="0"/>
              <a:t>The </a:t>
            </a:r>
            <a:r>
              <a:rPr lang="en-US"/>
              <a:t>assignment seemed </a:t>
            </a:r>
            <a:r>
              <a:rPr lang="en-US" dirty="0"/>
              <a:t>to be similar to another given at a different university. So, I</a:t>
            </a:r>
          </a:p>
          <a:p>
            <a:pPr lvl="1"/>
            <a:r>
              <a:rPr lang="en-US" dirty="0"/>
              <a:t>Copied and submitted the model answers available at that university’s website.</a:t>
            </a:r>
          </a:p>
          <a:p>
            <a:pPr lvl="1"/>
            <a:r>
              <a:rPr lang="en-US" dirty="0"/>
              <a:t>Took parts of the model answers and integrated them into my solution.</a:t>
            </a:r>
          </a:p>
        </p:txBody>
      </p:sp>
      <p:pic>
        <p:nvPicPr>
          <p:cNvPr id="4" name="Picture 3"/>
          <p:cNvPicPr>
            <a:picLocks noChangeAspect="1"/>
          </p:cNvPicPr>
          <p:nvPr/>
        </p:nvPicPr>
        <p:blipFill>
          <a:blip r:embed="rId2"/>
          <a:stretch>
            <a:fillRect/>
          </a:stretch>
        </p:blipFill>
        <p:spPr>
          <a:xfrm>
            <a:off x="2987824" y="3429000"/>
            <a:ext cx="3168352" cy="2940413"/>
          </a:xfrm>
          <a:prstGeom prst="rect">
            <a:avLst/>
          </a:prstGeom>
        </p:spPr>
      </p:pic>
    </p:spTree>
    <p:extLst>
      <p:ext uri="{BB962C8B-B14F-4D97-AF65-F5344CB8AC3E}">
        <p14:creationId xmlns:p14="http://schemas.microsoft.com/office/powerpoint/2010/main" val="403418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5D38-F0DE-9844-9230-699645404091}"/>
              </a:ext>
            </a:extLst>
          </p:cNvPr>
          <p:cNvSpPr>
            <a:spLocks noGrp="1"/>
          </p:cNvSpPr>
          <p:nvPr>
            <p:ph type="title"/>
          </p:nvPr>
        </p:nvSpPr>
        <p:spPr>
          <a:xfrm rot="16200000">
            <a:off x="-3438227" y="1718147"/>
            <a:ext cx="8229600" cy="850106"/>
          </a:xfrm>
        </p:spPr>
        <p:txBody>
          <a:bodyPr/>
          <a:lstStyle/>
          <a:p>
            <a:r>
              <a:rPr lang="en-US" dirty="0"/>
              <a:t>A student in the 2018 edition:</a:t>
            </a:r>
          </a:p>
        </p:txBody>
      </p:sp>
      <p:pic>
        <p:nvPicPr>
          <p:cNvPr id="5" name="Picture 4" descr="A screenshot of a map&#10;&#10;Description automatically generated">
            <a:extLst>
              <a:ext uri="{FF2B5EF4-FFF2-40B4-BE49-F238E27FC236}">
                <a16:creationId xmlns:a16="http://schemas.microsoft.com/office/drawing/2014/main" id="{79F762DE-2798-B441-B4AB-6CF2E259E145}"/>
              </a:ext>
            </a:extLst>
          </p:cNvPr>
          <p:cNvPicPr>
            <a:picLocks noChangeAspect="1"/>
          </p:cNvPicPr>
          <p:nvPr/>
        </p:nvPicPr>
        <p:blipFill>
          <a:blip r:embed="rId2"/>
          <a:stretch>
            <a:fillRect/>
          </a:stretch>
        </p:blipFill>
        <p:spPr>
          <a:xfrm>
            <a:off x="1326931" y="0"/>
            <a:ext cx="7817069" cy="6858000"/>
          </a:xfrm>
          <a:prstGeom prst="rect">
            <a:avLst/>
          </a:prstGeom>
        </p:spPr>
      </p:pic>
    </p:spTree>
    <p:extLst>
      <p:ext uri="{BB962C8B-B14F-4D97-AF65-F5344CB8AC3E}">
        <p14:creationId xmlns:p14="http://schemas.microsoft.com/office/powerpoint/2010/main" val="3241277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6</a:t>
            </a:r>
          </a:p>
        </p:txBody>
      </p:sp>
      <p:sp>
        <p:nvSpPr>
          <p:cNvPr id="3" name="Content Placeholder 2"/>
          <p:cNvSpPr>
            <a:spLocks noGrp="1"/>
          </p:cNvSpPr>
          <p:nvPr>
            <p:ph idx="1"/>
          </p:nvPr>
        </p:nvSpPr>
        <p:spPr/>
        <p:txBody>
          <a:bodyPr/>
          <a:lstStyle/>
          <a:p>
            <a:r>
              <a:rPr lang="en-US" dirty="0"/>
              <a:t>I studied at a school/college/university where doing ______________ is acceptable. So I assumed doing this at the University of Adelaide is also acceptable.</a:t>
            </a:r>
          </a:p>
        </p:txBody>
      </p:sp>
      <p:pic>
        <p:nvPicPr>
          <p:cNvPr id="4" name="Picture 3"/>
          <p:cNvPicPr>
            <a:picLocks noChangeAspect="1"/>
          </p:cNvPicPr>
          <p:nvPr/>
        </p:nvPicPr>
        <p:blipFill>
          <a:blip r:embed="rId2"/>
          <a:stretch>
            <a:fillRect/>
          </a:stretch>
        </p:blipFill>
        <p:spPr>
          <a:xfrm>
            <a:off x="2987824" y="3429000"/>
            <a:ext cx="3168352" cy="2940413"/>
          </a:xfrm>
          <a:prstGeom prst="rect">
            <a:avLst/>
          </a:prstGeom>
        </p:spPr>
      </p:pic>
    </p:spTree>
    <p:extLst>
      <p:ext uri="{BB962C8B-B14F-4D97-AF65-F5344CB8AC3E}">
        <p14:creationId xmlns:p14="http://schemas.microsoft.com/office/powerpoint/2010/main" val="1358897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pPr eaLnBrk="1" hangingPunct="1">
              <a:defRPr/>
            </a:pPr>
            <a:r>
              <a:rPr lang="en-US" dirty="0">
                <a:latin typeface="Georgia"/>
                <a:ea typeface="ＭＳ Ｐゴシック" charset="0"/>
                <a:cs typeface="Georgia"/>
              </a:rPr>
              <a:t>How to avoid plagiarism &amp; </a:t>
            </a:r>
            <a:br>
              <a:rPr lang="en-US" dirty="0">
                <a:latin typeface="Georgia"/>
                <a:ea typeface="ＭＳ Ｐゴシック" charset="0"/>
                <a:cs typeface="Georgia"/>
              </a:rPr>
            </a:br>
            <a:r>
              <a:rPr lang="en-US" dirty="0">
                <a:latin typeface="Georgia"/>
                <a:ea typeface="ＭＳ Ｐゴシック" charset="0"/>
                <a:cs typeface="Georgia"/>
              </a:rPr>
              <a:t>collusion?</a:t>
            </a:r>
          </a:p>
        </p:txBody>
      </p:sp>
      <p:sp>
        <p:nvSpPr>
          <p:cNvPr id="49154" name="Content Placeholder 2"/>
          <p:cNvSpPr>
            <a:spLocks noGrp="1"/>
          </p:cNvSpPr>
          <p:nvPr>
            <p:ph idx="1"/>
          </p:nvPr>
        </p:nvSpPr>
        <p:spPr/>
        <p:txBody>
          <a:bodyPr>
            <a:noAutofit/>
          </a:bodyPr>
          <a:lstStyle/>
          <a:p>
            <a:r>
              <a:rPr lang="en-US" dirty="0">
                <a:latin typeface="Georgia"/>
                <a:ea typeface="ＭＳ Ｐゴシック" charset="0"/>
                <a:cs typeface="Georgia"/>
              </a:rPr>
              <a:t>If you get stuck, seek help from the </a:t>
            </a:r>
            <a:br>
              <a:rPr lang="en-US" dirty="0">
                <a:latin typeface="Georgia"/>
                <a:ea typeface="ＭＳ Ｐゴシック" charset="0"/>
                <a:cs typeface="Georgia"/>
              </a:rPr>
            </a:br>
            <a:r>
              <a:rPr lang="en-US" dirty="0">
                <a:latin typeface="Georgia"/>
                <a:ea typeface="ＭＳ Ｐゴシック" charset="0"/>
                <a:cs typeface="Georgia"/>
              </a:rPr>
              <a:t>lecturer or tutor rather than copying </a:t>
            </a:r>
            <a:br>
              <a:rPr lang="en-US" dirty="0">
                <a:latin typeface="Georgia"/>
                <a:ea typeface="ＭＳ Ｐゴシック" charset="0"/>
                <a:cs typeface="Georgia"/>
              </a:rPr>
            </a:br>
            <a:r>
              <a:rPr lang="en-US" dirty="0">
                <a:latin typeface="Georgia"/>
                <a:ea typeface="ＭＳ Ｐゴシック" charset="0"/>
                <a:cs typeface="Georgia"/>
              </a:rPr>
              <a:t>from someone else.</a:t>
            </a:r>
          </a:p>
          <a:p>
            <a:r>
              <a:rPr lang="en-US" dirty="0">
                <a:solidFill>
                  <a:srgbClr val="FF0000"/>
                </a:solidFill>
                <a:latin typeface="Georgia"/>
                <a:ea typeface="ＭＳ Ｐゴシック" charset="0"/>
                <a:cs typeface="Georgia"/>
              </a:rPr>
              <a:t>Starting your work</a:t>
            </a:r>
            <a:r>
              <a:rPr lang="en-US" dirty="0">
                <a:latin typeface="Georgia"/>
                <a:ea typeface="ＭＳ Ｐゴシック" charset="0"/>
                <a:cs typeface="Georgia"/>
              </a:rPr>
              <a:t> early </a:t>
            </a:r>
            <a:br>
              <a:rPr lang="en-US" dirty="0">
                <a:latin typeface="Georgia"/>
                <a:ea typeface="ＭＳ Ｐゴシック" charset="0"/>
                <a:cs typeface="Georgia"/>
              </a:rPr>
            </a:br>
            <a:r>
              <a:rPr lang="en-US" dirty="0">
                <a:latin typeface="Georgia"/>
                <a:ea typeface="ＭＳ Ｐゴシック" charset="0"/>
                <a:cs typeface="Georgia"/>
              </a:rPr>
              <a:t>will help you </a:t>
            </a:r>
            <a:br>
              <a:rPr lang="en-US" dirty="0">
                <a:latin typeface="Georgia"/>
                <a:ea typeface="ＭＳ Ｐゴシック" charset="0"/>
                <a:cs typeface="Georgia"/>
              </a:rPr>
            </a:br>
            <a:r>
              <a:rPr lang="en-US" dirty="0">
                <a:latin typeface="Georgia"/>
                <a:ea typeface="ＭＳ Ｐゴシック" charset="0"/>
                <a:cs typeface="Georgia"/>
              </a:rPr>
              <a:t>to avoid getting stuck </a:t>
            </a:r>
            <a:br>
              <a:rPr lang="en-US" dirty="0">
                <a:latin typeface="Georgia"/>
                <a:ea typeface="ＭＳ Ｐゴシック" charset="0"/>
                <a:cs typeface="Georgia"/>
              </a:rPr>
            </a:br>
            <a:r>
              <a:rPr lang="en-US" dirty="0">
                <a:latin typeface="Georgia"/>
                <a:ea typeface="ＭＳ Ｐゴシック" charset="0"/>
                <a:cs typeface="Georgia"/>
              </a:rPr>
              <a:t>at the last minute.</a:t>
            </a:r>
          </a:p>
        </p:txBody>
      </p:sp>
      <p:sp>
        <p:nvSpPr>
          <p:cNvPr id="8" name="TextBox 7"/>
          <p:cNvSpPr txBox="1"/>
          <p:nvPr/>
        </p:nvSpPr>
        <p:spPr>
          <a:xfrm rot="20932975">
            <a:off x="404793" y="4707889"/>
            <a:ext cx="3672408" cy="1200329"/>
          </a:xfrm>
          <a:prstGeom prst="rect">
            <a:avLst/>
          </a:prstGeom>
          <a:solidFill>
            <a:srgbClr val="FF0000"/>
          </a:solidFill>
        </p:spPr>
        <p:txBody>
          <a:bodyPr wrap="square">
            <a:spAutoFit/>
          </a:bodyPr>
          <a:lstStyle/>
          <a:p>
            <a:r>
              <a:rPr lang="en-AU" sz="3600" b="1" dirty="0"/>
              <a:t>When in doubt, </a:t>
            </a:r>
            <a:br>
              <a:rPr lang="en-AU" sz="3600" b="1" dirty="0"/>
            </a:br>
            <a:r>
              <a:rPr lang="en-AU" sz="3600" b="1" dirty="0"/>
              <a:t>ask </a:t>
            </a:r>
            <a:r>
              <a:rPr lang="en-AU" sz="3600" b="1"/>
              <a:t>your lecturer!</a:t>
            </a:r>
            <a:endParaRPr lang="en-AU" sz="3600" b="1" dirty="0"/>
          </a:p>
        </p:txBody>
      </p:sp>
      <p:pic>
        <p:nvPicPr>
          <p:cNvPr id="2" name="Picture 1">
            <a:extLst>
              <a:ext uri="{FF2B5EF4-FFF2-40B4-BE49-F238E27FC236}">
                <a16:creationId xmlns:a16="http://schemas.microsoft.com/office/drawing/2014/main" id="{2F03D7EA-98EC-6F44-A094-82C61A48C095}"/>
              </a:ext>
            </a:extLst>
          </p:cNvPr>
          <p:cNvPicPr>
            <a:picLocks noChangeAspect="1"/>
          </p:cNvPicPr>
          <p:nvPr/>
        </p:nvPicPr>
        <p:blipFill>
          <a:blip r:embed="rId2"/>
          <a:stretch>
            <a:fillRect/>
          </a:stretch>
        </p:blipFill>
        <p:spPr>
          <a:xfrm>
            <a:off x="6084168" y="-7567"/>
            <a:ext cx="3015452" cy="6858000"/>
          </a:xfrm>
          <a:prstGeom prst="rect">
            <a:avLst/>
          </a:prstGeom>
        </p:spPr>
      </p:pic>
      <p:sp>
        <p:nvSpPr>
          <p:cNvPr id="6" name="TextBox 5">
            <a:extLst>
              <a:ext uri="{FF2B5EF4-FFF2-40B4-BE49-F238E27FC236}">
                <a16:creationId xmlns:a16="http://schemas.microsoft.com/office/drawing/2014/main" id="{3BD6288A-D21B-BE4B-A150-B48CA042EA7B}"/>
              </a:ext>
            </a:extLst>
          </p:cNvPr>
          <p:cNvSpPr txBox="1"/>
          <p:nvPr/>
        </p:nvSpPr>
        <p:spPr>
          <a:xfrm rot="1759518">
            <a:off x="6154460" y="636824"/>
            <a:ext cx="3014351"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dirty="0"/>
              <a:t>Use the official course</a:t>
            </a:r>
            <a:br>
              <a:rPr lang="en-US" dirty="0"/>
            </a:br>
            <a:r>
              <a:rPr lang="en-US" dirty="0"/>
              <a:t>forum to discuss!!!</a:t>
            </a:r>
          </a:p>
        </p:txBody>
      </p:sp>
    </p:spTree>
    <p:extLst>
      <p:ext uri="{BB962C8B-B14F-4D97-AF65-F5344CB8AC3E}">
        <p14:creationId xmlns:p14="http://schemas.microsoft.com/office/powerpoint/2010/main" val="261420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897B914D-CD59-3C42-A660-8B13E85ECBF3}"/>
              </a:ext>
            </a:extLst>
          </p:cNvPr>
          <p:cNvPicPr>
            <a:picLocks noChangeAspect="1"/>
          </p:cNvPicPr>
          <p:nvPr/>
        </p:nvPicPr>
        <p:blipFill>
          <a:blip r:embed="rId2"/>
          <a:stretch>
            <a:fillRect/>
          </a:stretch>
        </p:blipFill>
        <p:spPr>
          <a:xfrm>
            <a:off x="-2950" y="774143"/>
            <a:ext cx="9144000" cy="6083857"/>
          </a:xfrm>
          <a:prstGeom prst="rect">
            <a:avLst/>
          </a:prstGeom>
        </p:spPr>
      </p:pic>
      <p:sp>
        <p:nvSpPr>
          <p:cNvPr id="2" name="Title 1">
            <a:extLst>
              <a:ext uri="{FF2B5EF4-FFF2-40B4-BE49-F238E27FC236}">
                <a16:creationId xmlns:a16="http://schemas.microsoft.com/office/drawing/2014/main" id="{DF520FDE-3EBD-ED4D-84D6-331888ADE18C}"/>
              </a:ext>
            </a:extLst>
          </p:cNvPr>
          <p:cNvSpPr>
            <a:spLocks noGrp="1"/>
          </p:cNvSpPr>
          <p:nvPr>
            <p:ph type="title"/>
          </p:nvPr>
        </p:nvSpPr>
        <p:spPr>
          <a:xfrm>
            <a:off x="-2950" y="188640"/>
            <a:ext cx="9146950" cy="850106"/>
          </a:xfrm>
        </p:spPr>
        <p:txBody>
          <a:bodyPr>
            <a:noAutofit/>
          </a:bodyPr>
          <a:lstStyle/>
          <a:p>
            <a:pPr algn="r"/>
            <a:r>
              <a:rPr lang="en-US" sz="2800" dirty="0"/>
              <a:t>Interaction with the material vs final course marks </a:t>
            </a:r>
            <a:br>
              <a:rPr lang="en-US" sz="2800" dirty="0"/>
            </a:br>
            <a:r>
              <a:rPr lang="en-US" sz="2800" dirty="0"/>
              <a:t>(2018 edition)</a:t>
            </a:r>
          </a:p>
        </p:txBody>
      </p:sp>
    </p:spTree>
    <p:extLst>
      <p:ext uri="{BB962C8B-B14F-4D97-AF65-F5344CB8AC3E}">
        <p14:creationId xmlns:p14="http://schemas.microsoft.com/office/powerpoint/2010/main" val="386741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defRPr/>
            </a:pPr>
            <a:r>
              <a:rPr lang="en-US" dirty="0">
                <a:latin typeface="Georgia"/>
                <a:ea typeface="ＭＳ Ｐゴシック" charset="0"/>
                <a:cs typeface="Georgia"/>
              </a:rPr>
              <a:t>Grades</a:t>
            </a:r>
          </a:p>
        </p:txBody>
      </p:sp>
      <p:sp>
        <p:nvSpPr>
          <p:cNvPr id="43010" name="Content Placeholder 2"/>
          <p:cNvSpPr>
            <a:spLocks noGrp="1"/>
          </p:cNvSpPr>
          <p:nvPr>
            <p:ph idx="1"/>
          </p:nvPr>
        </p:nvSpPr>
        <p:spPr>
          <a:xfrm>
            <a:off x="449356" y="1700808"/>
            <a:ext cx="8229600" cy="4713387"/>
          </a:xfrm>
        </p:spPr>
        <p:txBody>
          <a:bodyPr>
            <a:normAutofit/>
          </a:bodyPr>
          <a:lstStyle/>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endParaRPr lang="en-US" dirty="0">
              <a:latin typeface="Georgia"/>
              <a:ea typeface="ＭＳ Ｐゴシック" charset="0"/>
              <a:cs typeface="ＭＳ Ｐゴシック" charset="0"/>
            </a:endParaRPr>
          </a:p>
          <a:p>
            <a:pPr eaLnBrk="1" hangingPunct="1">
              <a:buFont typeface="Wingdings 2" charset="0"/>
              <a:buNone/>
            </a:pPr>
            <a:r>
              <a:rPr lang="en-US" dirty="0">
                <a:latin typeface="Georgia"/>
                <a:ea typeface="ＭＳ Ｐゴシック" charset="0"/>
                <a:cs typeface="ＭＳ Ｐゴシック" charset="0"/>
              </a:rPr>
              <a:t>	If you see an RP on your transcript, it means that your mark is not currently available. If you don</a:t>
            </a:r>
            <a:r>
              <a:rPr lang="ja-JP" altLang="en-US" dirty="0">
                <a:latin typeface="Georgia"/>
                <a:ea typeface="ＭＳ Ｐゴシック" charset="0"/>
                <a:cs typeface="ＭＳ Ｐゴシック" charset="0"/>
              </a:rPr>
              <a:t>’</a:t>
            </a:r>
            <a:r>
              <a:rPr lang="en-US" altLang="ja-JP" dirty="0">
                <a:latin typeface="Georgia"/>
                <a:ea typeface="ＭＳ Ｐゴシック" charset="0"/>
                <a:cs typeface="ＭＳ Ｐゴシック" charset="0"/>
              </a:rPr>
              <a:t>t know why, you should contact your course coordinator.</a:t>
            </a:r>
          </a:p>
        </p:txBody>
      </p:sp>
      <p:graphicFrame>
        <p:nvGraphicFramePr>
          <p:cNvPr id="43011" name="Object 2"/>
          <p:cNvGraphicFramePr>
            <a:graphicFrameLocks noChangeAspect="1"/>
          </p:cNvGraphicFramePr>
          <p:nvPr>
            <p:extLst>
              <p:ext uri="{D42A27DB-BD31-4B8C-83A1-F6EECF244321}">
                <p14:modId xmlns:p14="http://schemas.microsoft.com/office/powerpoint/2010/main" val="255511073"/>
              </p:ext>
            </p:extLst>
          </p:nvPr>
        </p:nvGraphicFramePr>
        <p:xfrm>
          <a:off x="151581" y="1844824"/>
          <a:ext cx="8861525" cy="2880320"/>
        </p:xfrm>
        <a:graphic>
          <a:graphicData uri="http://schemas.openxmlformats.org/presentationml/2006/ole">
            <mc:AlternateContent xmlns:mc="http://schemas.openxmlformats.org/markup-compatibility/2006">
              <mc:Choice xmlns:v="urn:schemas-microsoft-com:vml" Requires="v">
                <p:oleObj spid="_x0000_s1174" name="Document" r:id="rId3" imgW="22501587" imgH="7314286" progId="Word.Document.12">
                  <p:link updateAutomatic="1"/>
                </p:oleObj>
              </mc:Choice>
              <mc:Fallback>
                <p:oleObj name="Document" r:id="rId3" imgW="22501587" imgH="7314286"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581" y="1844824"/>
                        <a:ext cx="8861525" cy="288032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1900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defRPr/>
            </a:pPr>
            <a:r>
              <a:rPr lang="en-US" dirty="0">
                <a:latin typeface="Georgia"/>
                <a:ea typeface="ＭＳ Ｐゴシック" charset="0"/>
                <a:cs typeface="Georgia"/>
              </a:rPr>
              <a:t>Minimum Performance</a:t>
            </a:r>
          </a:p>
        </p:txBody>
      </p:sp>
      <p:sp>
        <p:nvSpPr>
          <p:cNvPr id="44034" name="Content Placeholder 2"/>
          <p:cNvSpPr>
            <a:spLocks noGrp="1"/>
          </p:cNvSpPr>
          <p:nvPr>
            <p:ph idx="1"/>
          </p:nvPr>
        </p:nvSpPr>
        <p:spPr/>
        <p:txBody>
          <a:bodyPr>
            <a:normAutofit/>
          </a:bodyPr>
          <a:lstStyle/>
          <a:p>
            <a:pPr eaLnBrk="1" hangingPunct="1"/>
            <a:r>
              <a:rPr lang="en-US" dirty="0">
                <a:latin typeface="Georgia"/>
                <a:ea typeface="ＭＳ Ｐゴシック" charset="0"/>
                <a:cs typeface="Georgia"/>
              </a:rPr>
              <a:t>No more than 3 assessment components can have the minimum performance hurdle.</a:t>
            </a:r>
          </a:p>
          <a:p>
            <a:pPr eaLnBrk="1" hangingPunct="1"/>
            <a:r>
              <a:rPr lang="en-US" dirty="0">
                <a:latin typeface="Georgia"/>
                <a:ea typeface="ＭＳ Ｐゴシック" charset="0"/>
                <a:cs typeface="Georgia"/>
              </a:rPr>
              <a:t>A component with a hurdle must have at least 20% weighting, and at most 60% weighting.</a:t>
            </a:r>
          </a:p>
          <a:p>
            <a:pPr eaLnBrk="1" hangingPunct="1"/>
            <a:r>
              <a:rPr lang="en-US" dirty="0">
                <a:latin typeface="Georgia"/>
                <a:ea typeface="ＭＳ Ｐゴシック" charset="0"/>
                <a:cs typeface="Georgia"/>
              </a:rPr>
              <a:t>Different assignments cannot be grouped into a single assessment component with a hurdle, with the exception of lab work, </a:t>
            </a:r>
            <a:r>
              <a:rPr lang="en-US" dirty="0" err="1">
                <a:latin typeface="Georgia"/>
                <a:ea typeface="ＭＳ Ｐゴシック" charset="0"/>
                <a:cs typeface="Georgia"/>
              </a:rPr>
              <a:t>practicals</a:t>
            </a:r>
            <a:r>
              <a:rPr lang="en-US" dirty="0">
                <a:latin typeface="Georgia"/>
                <a:ea typeface="ＭＳ Ｐゴシック" charset="0"/>
                <a:cs typeface="Georgia"/>
              </a:rPr>
              <a:t> or assignments that are intended for continuous assessment (mainly in 1</a:t>
            </a:r>
            <a:r>
              <a:rPr lang="en-US" baseline="30000" dirty="0">
                <a:latin typeface="Georgia"/>
                <a:ea typeface="ＭＳ Ｐゴシック" charset="0"/>
                <a:cs typeface="Georgia"/>
              </a:rPr>
              <a:t>st</a:t>
            </a:r>
            <a:r>
              <a:rPr lang="en-US" dirty="0">
                <a:latin typeface="Georgia"/>
                <a:ea typeface="ＭＳ Ｐゴシック" charset="0"/>
                <a:cs typeface="Georgia"/>
              </a:rPr>
              <a:t> year courses).</a:t>
            </a:r>
          </a:p>
          <a:p>
            <a:pPr eaLnBrk="1" hangingPunct="1"/>
            <a:r>
              <a:rPr lang="en-US" dirty="0">
                <a:latin typeface="Georgia"/>
                <a:ea typeface="ＭＳ Ｐゴシック" charset="0"/>
                <a:cs typeface="Georgia"/>
              </a:rPr>
              <a:t>Cumulative weightings for assessment components with hurdles cannot be more than 60%.</a:t>
            </a:r>
          </a:p>
          <a:p>
            <a:pPr marL="0" indent="0" eaLnBrk="1" hangingPunct="1">
              <a:buNone/>
            </a:pPr>
            <a:endParaRPr lang="en-US" dirty="0">
              <a:latin typeface="Georgia"/>
              <a:ea typeface="ＭＳ Ｐゴシック" charset="0"/>
              <a:cs typeface="Georgia"/>
            </a:endParaRPr>
          </a:p>
        </p:txBody>
      </p:sp>
    </p:spTree>
    <p:extLst>
      <p:ext uri="{BB962C8B-B14F-4D97-AF65-F5344CB8AC3E}">
        <p14:creationId xmlns:p14="http://schemas.microsoft.com/office/powerpoint/2010/main" val="360538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defRPr/>
            </a:pPr>
            <a:r>
              <a:rPr lang="en-US" dirty="0">
                <a:latin typeface="Georgia"/>
                <a:ea typeface="ＭＳ Ｐゴシック" charset="0"/>
                <a:cs typeface="Georgia"/>
              </a:rPr>
              <a:t>Minimum Performance</a:t>
            </a:r>
          </a:p>
        </p:txBody>
      </p:sp>
      <p:sp>
        <p:nvSpPr>
          <p:cNvPr id="41986" name="Content Placeholder 2"/>
          <p:cNvSpPr>
            <a:spLocks noGrp="1"/>
          </p:cNvSpPr>
          <p:nvPr>
            <p:ph idx="1"/>
          </p:nvPr>
        </p:nvSpPr>
        <p:spPr/>
        <p:txBody>
          <a:bodyPr/>
          <a:lstStyle/>
          <a:p>
            <a:pPr eaLnBrk="1" hangingPunct="1"/>
            <a:r>
              <a:rPr lang="en-US" dirty="0">
                <a:latin typeface="Georgia"/>
                <a:ea typeface="ＭＳ Ｐゴシック" charset="0"/>
                <a:cs typeface="Georgia"/>
              </a:rPr>
              <a:t>The following assessment components will attract the minimum performance hurdle.</a:t>
            </a:r>
          </a:p>
          <a:p>
            <a:pPr lvl="1"/>
            <a:r>
              <a:rPr lang="en-US" dirty="0">
                <a:latin typeface="Georgia"/>
                <a:ea typeface="ＭＳ Ｐゴシック" charset="0"/>
                <a:cs typeface="Georgia"/>
              </a:rPr>
              <a:t>Written examination, worth </a:t>
            </a:r>
            <a:r>
              <a:rPr lang="en-US" dirty="0">
                <a:solidFill>
                  <a:srgbClr val="FF0000"/>
                </a:solidFill>
                <a:latin typeface="Georgia"/>
                <a:ea typeface="ＭＳ Ｐゴシック" charset="0"/>
                <a:cs typeface="Georgia"/>
              </a:rPr>
              <a:t>XX%</a:t>
            </a:r>
            <a:r>
              <a:rPr lang="en-US" dirty="0">
                <a:latin typeface="Georgia"/>
                <a:ea typeface="ＭＳ Ｐゴシック" charset="0"/>
                <a:cs typeface="Georgia"/>
              </a:rPr>
              <a:t>.</a:t>
            </a:r>
          </a:p>
          <a:p>
            <a:pPr lvl="1"/>
            <a:r>
              <a:rPr lang="en-US" dirty="0">
                <a:solidFill>
                  <a:srgbClr val="FF0000"/>
                </a:solidFill>
                <a:latin typeface="Georgia"/>
                <a:ea typeface="ＭＳ Ｐゴシック" charset="0"/>
                <a:cs typeface="Georgia"/>
              </a:rPr>
              <a:t>XX</a:t>
            </a:r>
            <a:r>
              <a:rPr lang="en-US" dirty="0">
                <a:latin typeface="Georgia"/>
                <a:ea typeface="ＭＳ Ｐゴシック" charset="0"/>
                <a:cs typeface="Georgia"/>
              </a:rPr>
              <a:t> practical assignments, :</a:t>
            </a:r>
          </a:p>
          <a:p>
            <a:pPr lvl="2"/>
            <a:r>
              <a:rPr lang="en-US" sz="2000" dirty="0">
                <a:latin typeface="Georgia"/>
                <a:ea typeface="ＭＳ Ｐゴシック" charset="0"/>
                <a:cs typeface="Georgia"/>
              </a:rPr>
              <a:t>Assignment 1, worth </a:t>
            </a:r>
            <a:r>
              <a:rPr lang="en-US" sz="2000" dirty="0">
                <a:solidFill>
                  <a:srgbClr val="FF0000"/>
                </a:solidFill>
                <a:latin typeface="Georgia"/>
                <a:ea typeface="ＭＳ Ｐゴシック" charset="0"/>
                <a:cs typeface="Georgia"/>
              </a:rPr>
              <a:t>XX%</a:t>
            </a:r>
            <a:r>
              <a:rPr lang="en-US" sz="2000" dirty="0">
                <a:latin typeface="Georgia"/>
                <a:ea typeface="ＭＳ Ｐゴシック" charset="0"/>
                <a:cs typeface="Georgia"/>
              </a:rPr>
              <a:t>.</a:t>
            </a:r>
          </a:p>
          <a:p>
            <a:pPr lvl="2"/>
            <a:r>
              <a:rPr lang="en-US" sz="2000" dirty="0">
                <a:latin typeface="Georgia"/>
                <a:ea typeface="ＭＳ Ｐゴシック" charset="0"/>
                <a:cs typeface="Georgia"/>
              </a:rPr>
              <a:t>…</a:t>
            </a:r>
          </a:p>
          <a:p>
            <a:pPr lvl="2"/>
            <a:r>
              <a:rPr lang="en-US" sz="2000" dirty="0">
                <a:latin typeface="Georgia"/>
                <a:ea typeface="ＭＳ Ｐゴシック" charset="0"/>
                <a:cs typeface="Georgia"/>
              </a:rPr>
              <a:t>Assignment </a:t>
            </a:r>
            <a:r>
              <a:rPr lang="en-US" sz="2000" dirty="0">
                <a:solidFill>
                  <a:srgbClr val="FF0000"/>
                </a:solidFill>
                <a:latin typeface="Georgia"/>
                <a:ea typeface="ＭＳ Ｐゴシック" charset="0"/>
                <a:cs typeface="Georgia"/>
              </a:rPr>
              <a:t>XX</a:t>
            </a:r>
            <a:r>
              <a:rPr lang="en-US" sz="2000" dirty="0">
                <a:latin typeface="Georgia"/>
                <a:ea typeface="ＭＳ Ｐゴシック" charset="0"/>
                <a:cs typeface="Georgia"/>
              </a:rPr>
              <a:t>, worth </a:t>
            </a:r>
            <a:r>
              <a:rPr lang="en-US" sz="2000" dirty="0">
                <a:solidFill>
                  <a:srgbClr val="FF0000"/>
                </a:solidFill>
                <a:latin typeface="Georgia"/>
                <a:ea typeface="ＭＳ Ｐゴシック" charset="0"/>
                <a:cs typeface="Georgia"/>
              </a:rPr>
              <a:t>XX%</a:t>
            </a:r>
            <a:r>
              <a:rPr lang="en-US" sz="2000" dirty="0">
                <a:latin typeface="Georgia"/>
                <a:ea typeface="ＭＳ Ｐゴシック" charset="0"/>
                <a:cs typeface="Georgia"/>
              </a:rPr>
              <a:t>.</a:t>
            </a:r>
          </a:p>
          <a:p>
            <a:pPr lvl="1"/>
            <a:r>
              <a:rPr lang="en-US" dirty="0">
                <a:latin typeface="Georgia"/>
                <a:ea typeface="ＭＳ Ｐゴシック" charset="0"/>
                <a:cs typeface="Georgia"/>
              </a:rPr>
              <a:t>Tutorials, worth </a:t>
            </a:r>
            <a:r>
              <a:rPr lang="en-US" dirty="0">
                <a:solidFill>
                  <a:srgbClr val="FF0000"/>
                </a:solidFill>
                <a:latin typeface="Georgia"/>
                <a:ea typeface="ＭＳ Ｐゴシック" charset="0"/>
                <a:cs typeface="Georgia"/>
              </a:rPr>
              <a:t>XX%</a:t>
            </a:r>
            <a:r>
              <a:rPr lang="en-US" dirty="0">
                <a:latin typeface="Georgia"/>
                <a:ea typeface="ＭＳ Ｐゴシック" charset="0"/>
                <a:cs typeface="Georgia"/>
              </a:rPr>
              <a:t>.</a:t>
            </a:r>
          </a:p>
        </p:txBody>
      </p:sp>
      <p:sp>
        <p:nvSpPr>
          <p:cNvPr id="2" name="Right Brace 1"/>
          <p:cNvSpPr/>
          <p:nvPr/>
        </p:nvSpPr>
        <p:spPr>
          <a:xfrm>
            <a:off x="5436096" y="2276872"/>
            <a:ext cx="576064" cy="21602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a:off x="6084168" y="2996952"/>
            <a:ext cx="2376264" cy="646331"/>
          </a:xfrm>
          <a:prstGeom prst="rect">
            <a:avLst/>
          </a:prstGeom>
          <a:noFill/>
        </p:spPr>
        <p:txBody>
          <a:bodyPr wrap="square" rtlCol="0">
            <a:spAutoFit/>
          </a:bodyPr>
          <a:lstStyle/>
          <a:p>
            <a:r>
              <a:rPr lang="en-US" i="1" dirty="0">
                <a:solidFill>
                  <a:srgbClr val="FF0000"/>
                </a:solidFill>
                <a:latin typeface="Georgia"/>
                <a:cs typeface="Georgia"/>
              </a:rPr>
              <a:t>Lecturers – delete where appropriate</a:t>
            </a:r>
            <a:r>
              <a:rPr lang="en-US" i="1" dirty="0">
                <a:latin typeface="Georgia"/>
                <a:cs typeface="Georgia"/>
              </a:rPr>
              <a:t>.</a:t>
            </a:r>
          </a:p>
        </p:txBody>
      </p:sp>
    </p:spTree>
    <p:extLst>
      <p:ext uri="{BB962C8B-B14F-4D97-AF65-F5344CB8AC3E}">
        <p14:creationId xmlns:p14="http://schemas.microsoft.com/office/powerpoint/2010/main" val="28790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pPr eaLnBrk="1" hangingPunct="1">
              <a:defRPr/>
            </a:pPr>
            <a:r>
              <a:rPr lang="en-US" dirty="0">
                <a:latin typeface="Georgia"/>
                <a:ea typeface="ＭＳ Ｐゴシック" charset="0"/>
                <a:cs typeface="Georgia"/>
              </a:rPr>
              <a:t>Example 1 – COMP SCI 1XXX</a:t>
            </a:r>
          </a:p>
        </p:txBody>
      </p:sp>
      <p:sp>
        <p:nvSpPr>
          <p:cNvPr id="3" name="Content Placeholder 2"/>
          <p:cNvSpPr>
            <a:spLocks noGrp="1"/>
          </p:cNvSpPr>
          <p:nvPr>
            <p:ph idx="1"/>
          </p:nvPr>
        </p:nvSpPr>
        <p:spPr/>
        <p:txBody>
          <a:bodyPr>
            <a:normAutofit/>
          </a:bodyPr>
          <a:lstStyle/>
          <a:p>
            <a:r>
              <a:rPr lang="en-US" dirty="0">
                <a:latin typeface="Georgia"/>
                <a:ea typeface="ＭＳ Ｐゴシック" charset="0"/>
                <a:cs typeface="Georgia"/>
              </a:rPr>
              <a:t>Course components:</a:t>
            </a:r>
          </a:p>
          <a:p>
            <a:pPr lvl="1"/>
            <a:r>
              <a:rPr lang="en-US" dirty="0">
                <a:latin typeface="Georgia"/>
                <a:ea typeface="ＭＳ Ｐゴシック" charset="0"/>
                <a:cs typeface="Georgia"/>
              </a:rPr>
              <a:t>Written examination, worth 40%.</a:t>
            </a:r>
          </a:p>
          <a:p>
            <a:pPr lvl="1"/>
            <a:r>
              <a:rPr lang="en-US" dirty="0">
                <a:latin typeface="Georgia"/>
                <a:ea typeface="ＭＳ Ｐゴシック" charset="0"/>
                <a:cs typeface="Georgia"/>
              </a:rPr>
              <a:t>Practical 1</a:t>
            </a:r>
          </a:p>
          <a:p>
            <a:pPr lvl="1"/>
            <a:r>
              <a:rPr lang="en-US" dirty="0">
                <a:latin typeface="Georgia"/>
                <a:ea typeface="ＭＳ Ｐゴシック" charset="0"/>
                <a:cs typeface="Georgia"/>
              </a:rPr>
              <a:t>…</a:t>
            </a:r>
          </a:p>
          <a:p>
            <a:pPr lvl="1"/>
            <a:r>
              <a:rPr lang="en-US" dirty="0">
                <a:latin typeface="Georgia"/>
                <a:ea typeface="ＭＳ Ｐゴシック" charset="0"/>
                <a:cs typeface="Georgia"/>
              </a:rPr>
              <a:t>Practical 10</a:t>
            </a:r>
          </a:p>
          <a:p>
            <a:pPr lvl="1"/>
            <a:r>
              <a:rPr lang="en-US" dirty="0">
                <a:latin typeface="Georgia"/>
                <a:ea typeface="ＭＳ Ｐゴシック" charset="0"/>
                <a:cs typeface="Georgia"/>
              </a:rPr>
              <a:t>Workshop, worth 10%</a:t>
            </a:r>
          </a:p>
          <a:p>
            <a:pPr lvl="1"/>
            <a:r>
              <a:rPr lang="en-US" dirty="0">
                <a:latin typeface="Georgia"/>
                <a:ea typeface="ＭＳ Ｐゴシック" charset="0"/>
                <a:cs typeface="Georgia"/>
              </a:rPr>
              <a:t>Tutorials, worth 30%.</a:t>
            </a:r>
          </a:p>
          <a:p>
            <a:r>
              <a:rPr lang="en-US" dirty="0">
                <a:latin typeface="Georgia"/>
                <a:ea typeface="ＭＳ Ｐゴシック" charset="0"/>
                <a:cs typeface="Georgia"/>
              </a:rPr>
              <a:t>Components with hurdles:</a:t>
            </a:r>
          </a:p>
          <a:p>
            <a:pPr lvl="1"/>
            <a:r>
              <a:rPr lang="en-US" dirty="0">
                <a:latin typeface="Georgia"/>
                <a:ea typeface="ＭＳ Ｐゴシック" charset="0"/>
                <a:cs typeface="Georgia"/>
              </a:rPr>
              <a:t>Written examination, worth 40%</a:t>
            </a:r>
          </a:p>
          <a:p>
            <a:pPr lvl="1"/>
            <a:r>
              <a:rPr lang="en-US" dirty="0">
                <a:latin typeface="Georgia"/>
                <a:ea typeface="ＭＳ Ｐゴシック" charset="0"/>
                <a:cs typeface="Georgia"/>
              </a:rPr>
              <a:t>10 </a:t>
            </a:r>
            <a:r>
              <a:rPr lang="en-US" dirty="0" err="1">
                <a:latin typeface="Georgia"/>
                <a:ea typeface="ＭＳ Ｐゴシック" charset="0"/>
                <a:cs typeface="Georgia"/>
              </a:rPr>
              <a:t>practicals</a:t>
            </a:r>
            <a:r>
              <a:rPr lang="en-US" dirty="0">
                <a:latin typeface="Georgia"/>
                <a:ea typeface="ＭＳ Ｐゴシック" charset="0"/>
                <a:cs typeface="Georgia"/>
              </a:rPr>
              <a:t>, worth 20%</a:t>
            </a:r>
          </a:p>
          <a:p>
            <a:endParaRPr lang="en-US" dirty="0"/>
          </a:p>
        </p:txBody>
      </p:sp>
      <p:sp>
        <p:nvSpPr>
          <p:cNvPr id="2" name="Right Brace 1"/>
          <p:cNvSpPr/>
          <p:nvPr/>
        </p:nvSpPr>
        <p:spPr>
          <a:xfrm>
            <a:off x="2699792" y="2348880"/>
            <a:ext cx="288032" cy="9361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3059832" y="2420888"/>
            <a:ext cx="2880320" cy="707886"/>
          </a:xfrm>
          <a:prstGeom prst="rect">
            <a:avLst/>
          </a:prstGeom>
          <a:noFill/>
        </p:spPr>
        <p:txBody>
          <a:bodyPr wrap="square" rtlCol="0">
            <a:spAutoFit/>
          </a:bodyPr>
          <a:lstStyle/>
          <a:p>
            <a:r>
              <a:rPr lang="en-US" sz="2000" dirty="0">
                <a:latin typeface="Georgia"/>
                <a:cs typeface="Georgia"/>
              </a:rPr>
              <a:t>Continuous assessment</a:t>
            </a:r>
          </a:p>
          <a:p>
            <a:r>
              <a:rPr lang="en-US" sz="2000" dirty="0">
                <a:latin typeface="Georgia"/>
                <a:cs typeface="Georgia"/>
              </a:rPr>
              <a:t>worth 20%</a:t>
            </a:r>
          </a:p>
        </p:txBody>
      </p:sp>
    </p:spTree>
    <p:extLst>
      <p:ext uri="{BB962C8B-B14F-4D97-AF65-F5344CB8AC3E}">
        <p14:creationId xmlns:p14="http://schemas.microsoft.com/office/powerpoint/2010/main" val="790084935"/>
      </p:ext>
    </p:extLst>
  </p:cSld>
  <p:clrMapOvr>
    <a:masterClrMapping/>
  </p:clrMapOvr>
</p:sld>
</file>

<file path=ppt/theme/theme1.xml><?xml version="1.0" encoding="utf-8"?>
<a:theme xmlns:a="http://schemas.openxmlformats.org/drawingml/2006/main" name="UofA Bonython Template">
  <a:themeElements>
    <a:clrScheme name="Custom UofA">
      <a:dk1>
        <a:sysClr val="windowText" lastClr="000000"/>
      </a:dk1>
      <a:lt1>
        <a:sysClr val="window" lastClr="FFFFFF"/>
      </a:lt1>
      <a:dk2>
        <a:srgbClr val="0F497B"/>
      </a:dk2>
      <a:lt2>
        <a:srgbClr val="EEECE1"/>
      </a:lt2>
      <a:accent1>
        <a:srgbClr val="005A9C"/>
      </a:accent1>
      <a:accent2>
        <a:srgbClr val="ED1C2E"/>
      </a:accent2>
      <a:accent3>
        <a:srgbClr val="B38808"/>
      </a:accent3>
      <a:accent4>
        <a:srgbClr val="4391CA"/>
      </a:accent4>
      <a:accent5>
        <a:srgbClr val="C7DAEA"/>
      </a:accent5>
      <a:accent6>
        <a:srgbClr val="D6B400"/>
      </a:accent6>
      <a:hlink>
        <a:srgbClr val="0070C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UoA_PPT2.potx</Template>
  <TotalTime>24332</TotalTime>
  <Words>2840</Words>
  <Application>Microsoft Macintosh PowerPoint</Application>
  <PresentationFormat>On-screen Show (4:3)</PresentationFormat>
  <Paragraphs>226</Paragraphs>
  <Slides>41</Slides>
  <Notes>7</Notes>
  <HiddenSlides>8</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vt:i4>
      </vt:variant>
      <vt:variant>
        <vt:lpstr>Slide Titles</vt:lpstr>
      </vt:variant>
      <vt:variant>
        <vt:i4>41</vt:i4>
      </vt:variant>
    </vt:vector>
  </HeadingPairs>
  <TitlesOfParts>
    <vt:vector size="49" baseType="lpstr">
      <vt:lpstr>Arial</vt:lpstr>
      <vt:lpstr>Arial Narrow</vt:lpstr>
      <vt:lpstr>Calibri</vt:lpstr>
      <vt:lpstr>Georgia</vt:lpstr>
      <vt:lpstr>Times New Roman</vt:lpstr>
      <vt:lpstr>Wingdings 2</vt:lpstr>
      <vt:lpstr>UofA Bonython Template</vt:lpstr>
      <vt:lpstr>file:///localhost/Users/tj/Downloads/Macintosh%20HD:Users:jnick:Admin:2010:Mark.docx!OLE_LINK1</vt:lpstr>
      <vt:lpstr>Assessment, Modified Arrangements, and Academic Honesty</vt:lpstr>
      <vt:lpstr>Assessment</vt:lpstr>
      <vt:lpstr>Expectation: How much time to invest?</vt:lpstr>
      <vt:lpstr>A student in the 2018 edition:</vt:lpstr>
      <vt:lpstr>Interaction with the material vs final course marks  (2018 edition)</vt:lpstr>
      <vt:lpstr>Grades</vt:lpstr>
      <vt:lpstr>Minimum Performance</vt:lpstr>
      <vt:lpstr>Minimum Performance</vt:lpstr>
      <vt:lpstr>Example 1 – COMP SCI 1XXX</vt:lpstr>
      <vt:lpstr>Example 2 – COMP SCI 3XXX</vt:lpstr>
      <vt:lpstr>Minimum Performance</vt:lpstr>
      <vt:lpstr>Courses with multiple codes</vt:lpstr>
      <vt:lpstr>Late submission policy</vt:lpstr>
      <vt:lpstr>Repeating Students</vt:lpstr>
      <vt:lpstr>Modified arrangements</vt:lpstr>
      <vt:lpstr>Assignment extensions</vt:lpstr>
      <vt:lpstr>Additional assessment</vt:lpstr>
      <vt:lpstr>Additional assessment</vt:lpstr>
      <vt:lpstr>Additional assessment</vt:lpstr>
      <vt:lpstr>Replacement exams</vt:lpstr>
      <vt:lpstr>Replacement exams (cont.)</vt:lpstr>
      <vt:lpstr>Replacement exams (cont.)</vt:lpstr>
      <vt:lpstr>Additional/Replacement exam dates</vt:lpstr>
      <vt:lpstr>Academic honesty policies</vt:lpstr>
      <vt:lpstr>Academic Honesty Policies</vt:lpstr>
      <vt:lpstr>Violations to policy</vt:lpstr>
      <vt:lpstr>Violations to policy</vt:lpstr>
      <vt:lpstr>Example 1</vt:lpstr>
      <vt:lpstr>Example 1</vt:lpstr>
      <vt:lpstr>Example 1</vt:lpstr>
      <vt:lpstr>Example 1</vt:lpstr>
      <vt:lpstr>Example 2</vt:lpstr>
      <vt:lpstr>Example 2</vt:lpstr>
      <vt:lpstr>Example 3</vt:lpstr>
      <vt:lpstr>Example 3</vt:lpstr>
      <vt:lpstr>Example 3</vt:lpstr>
      <vt:lpstr>Example 3</vt:lpstr>
      <vt:lpstr>Example 4</vt:lpstr>
      <vt:lpstr>Example 5</vt:lpstr>
      <vt:lpstr>Example 6</vt:lpstr>
      <vt:lpstr>How to avoid plagiarism &amp;  collusion?</vt:lpstr>
    </vt:vector>
  </TitlesOfParts>
  <Company>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Year Computer Science</dc:title>
  <dc:creator>Tat-Jun Chin</dc:creator>
  <cp:lastModifiedBy>Markus Wagner</cp:lastModifiedBy>
  <cp:revision>600</cp:revision>
  <dcterms:created xsi:type="dcterms:W3CDTF">2010-02-23T00:12:38Z</dcterms:created>
  <dcterms:modified xsi:type="dcterms:W3CDTF">2021-03-02T07:30:04Z</dcterms:modified>
</cp:coreProperties>
</file>