
<file path=[Content_Types].xml><?xml version="1.0" encoding="utf-8"?>
<Types xmlns="http://schemas.openxmlformats.org/package/2006/content-types">
  <Default Extension="xml" ContentType="application/xml"/>
  <Default Extension="jpeg" ContentType="image/jpeg"/>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handoutMasterIdLst>
    <p:handoutMasterId r:id="rId30"/>
  </p:handoutMasterIdLst>
  <p:sldIdLst>
    <p:sldId id="305" r:id="rId2"/>
    <p:sldId id="434" r:id="rId3"/>
    <p:sldId id="435" r:id="rId4"/>
    <p:sldId id="436" r:id="rId5"/>
    <p:sldId id="396" r:id="rId6"/>
    <p:sldId id="441" r:id="rId7"/>
    <p:sldId id="442" r:id="rId8"/>
    <p:sldId id="443" r:id="rId9"/>
    <p:sldId id="444" r:id="rId10"/>
    <p:sldId id="447" r:id="rId11"/>
    <p:sldId id="415" r:id="rId12"/>
    <p:sldId id="398" r:id="rId13"/>
    <p:sldId id="417" r:id="rId14"/>
    <p:sldId id="418" r:id="rId15"/>
    <p:sldId id="420" r:id="rId16"/>
    <p:sldId id="428" r:id="rId17"/>
    <p:sldId id="429" r:id="rId18"/>
    <p:sldId id="430" r:id="rId19"/>
    <p:sldId id="421" r:id="rId20"/>
    <p:sldId id="422" r:id="rId21"/>
    <p:sldId id="431" r:id="rId22"/>
    <p:sldId id="432" r:id="rId23"/>
    <p:sldId id="433" r:id="rId24"/>
    <p:sldId id="424" r:id="rId25"/>
    <p:sldId id="423" r:id="rId26"/>
    <p:sldId id="426" r:id="rId27"/>
    <p:sldId id="399" r:id="rId28"/>
  </p:sldIdLst>
  <p:sldSz cx="9144000" cy="6858000" type="screen4x3"/>
  <p:notesSz cx="11820525" cy="8296275"/>
  <p:defaultTextStyle>
    <a:defPPr>
      <a:defRPr lang="en-AU"/>
    </a:defPPr>
    <a:lvl1pPr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64">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00"/>
    <a:srgbClr val="FFEB6B"/>
    <a:srgbClr val="FFCC66"/>
    <a:srgbClr val="FFFF99"/>
    <a:srgbClr val="135192"/>
    <a:srgbClr val="0042D1"/>
    <a:srgbClr val="FFFFFF"/>
    <a:srgbClr val="A50109"/>
    <a:srgbClr val="FFD8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6" autoAdjust="0"/>
    <p:restoredTop sz="79416" autoAdjust="0"/>
  </p:normalViewPr>
  <p:slideViewPr>
    <p:cSldViewPr>
      <p:cViewPr varScale="1">
        <p:scale>
          <a:sx n="103" d="100"/>
          <a:sy n="103" d="100"/>
        </p:scale>
        <p:origin x="2016" y="184"/>
      </p:cViewPr>
      <p:guideLst>
        <p:guide orient="horz" pos="864"/>
        <p:guide pos="36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5121275" cy="414338"/>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lvl1pPr defTabSz="1149350">
              <a:defRPr sz="1600">
                <a:ea typeface="+mn-ea"/>
                <a:cs typeface="+mn-cs"/>
              </a:defRPr>
            </a:lvl1pPr>
          </a:lstStyle>
          <a:p>
            <a:pPr>
              <a:defRPr/>
            </a:pPr>
            <a:endParaRPr lang="en-AU"/>
          </a:p>
        </p:txBody>
      </p:sp>
      <p:sp>
        <p:nvSpPr>
          <p:cNvPr id="12291" name="Rectangle 3"/>
          <p:cNvSpPr>
            <a:spLocks noGrp="1" noChangeArrowheads="1"/>
          </p:cNvSpPr>
          <p:nvPr>
            <p:ph type="dt" sz="quarter" idx="1"/>
          </p:nvPr>
        </p:nvSpPr>
        <p:spPr bwMode="auto">
          <a:xfrm>
            <a:off x="6699250" y="0"/>
            <a:ext cx="5121275" cy="414338"/>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lvl1pPr algn="r" defTabSz="1149350">
              <a:defRPr sz="1600">
                <a:ea typeface="+mn-ea"/>
                <a:cs typeface="+mn-cs"/>
              </a:defRPr>
            </a:lvl1pPr>
          </a:lstStyle>
          <a:p>
            <a:pPr>
              <a:defRPr/>
            </a:pPr>
            <a:endParaRPr lang="en-AU"/>
          </a:p>
        </p:txBody>
      </p:sp>
      <p:sp>
        <p:nvSpPr>
          <p:cNvPr id="12292" name="Rectangle 4"/>
          <p:cNvSpPr>
            <a:spLocks noGrp="1" noChangeArrowheads="1"/>
          </p:cNvSpPr>
          <p:nvPr>
            <p:ph type="ftr" sz="quarter" idx="2"/>
          </p:nvPr>
        </p:nvSpPr>
        <p:spPr bwMode="auto">
          <a:xfrm>
            <a:off x="0" y="7881938"/>
            <a:ext cx="5121275" cy="414337"/>
          </a:xfrm>
          <a:prstGeom prst="rect">
            <a:avLst/>
          </a:prstGeom>
          <a:noFill/>
          <a:ln w="9525">
            <a:noFill/>
            <a:miter lim="800000"/>
            <a:headEnd/>
            <a:tailEnd/>
          </a:ln>
          <a:effectLst/>
        </p:spPr>
        <p:txBody>
          <a:bodyPr vert="horz" wrap="square" lIns="114949" tIns="57475" rIns="114949" bIns="57475" numCol="1" anchor="b" anchorCtr="0" compatLnSpc="1">
            <a:prstTxWarp prst="textNoShape">
              <a:avLst/>
            </a:prstTxWarp>
          </a:bodyPr>
          <a:lstStyle>
            <a:lvl1pPr defTabSz="1149350">
              <a:defRPr sz="1600">
                <a:ea typeface="+mn-ea"/>
                <a:cs typeface="+mn-cs"/>
              </a:defRPr>
            </a:lvl1pPr>
          </a:lstStyle>
          <a:p>
            <a:pPr>
              <a:defRPr/>
            </a:pPr>
            <a:endParaRPr lang="en-AU"/>
          </a:p>
        </p:txBody>
      </p:sp>
      <p:sp>
        <p:nvSpPr>
          <p:cNvPr id="12293" name="Rectangle 5"/>
          <p:cNvSpPr>
            <a:spLocks noGrp="1" noChangeArrowheads="1"/>
          </p:cNvSpPr>
          <p:nvPr>
            <p:ph type="sldNum" sz="quarter" idx="3"/>
          </p:nvPr>
        </p:nvSpPr>
        <p:spPr bwMode="auto">
          <a:xfrm>
            <a:off x="6699250" y="7881938"/>
            <a:ext cx="5121275" cy="414337"/>
          </a:xfrm>
          <a:prstGeom prst="rect">
            <a:avLst/>
          </a:prstGeom>
          <a:noFill/>
          <a:ln w="9525">
            <a:noFill/>
            <a:miter lim="800000"/>
            <a:headEnd/>
            <a:tailEnd/>
          </a:ln>
          <a:effectLst/>
        </p:spPr>
        <p:txBody>
          <a:bodyPr vert="horz" wrap="square" lIns="114949" tIns="57475" rIns="114949" bIns="57475" numCol="1" anchor="b" anchorCtr="0" compatLnSpc="1">
            <a:prstTxWarp prst="textNoShape">
              <a:avLst/>
            </a:prstTxWarp>
          </a:bodyPr>
          <a:lstStyle>
            <a:lvl1pPr algn="r" defTabSz="1149350">
              <a:defRPr sz="1600"/>
            </a:lvl1pPr>
          </a:lstStyle>
          <a:p>
            <a:pPr>
              <a:defRPr/>
            </a:pPr>
            <a:fld id="{3F1BFB3E-A7B4-BC49-9CA2-F3D3041D9696}" type="slidenum">
              <a:rPr lang="en-AU"/>
              <a:pPr>
                <a:defRPr/>
              </a:pPr>
              <a:t>‹#›</a:t>
            </a:fld>
            <a:endParaRPr lang="en-AU"/>
          </a:p>
        </p:txBody>
      </p:sp>
    </p:spTree>
    <p:extLst>
      <p:ext uri="{BB962C8B-B14F-4D97-AF65-F5344CB8AC3E}">
        <p14:creationId xmlns:p14="http://schemas.microsoft.com/office/powerpoint/2010/main" val="4193266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5121275" cy="414338"/>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lvl1pPr defTabSz="1149350">
              <a:defRPr sz="1600">
                <a:ea typeface="+mn-ea"/>
                <a:cs typeface="+mn-cs"/>
              </a:defRPr>
            </a:lvl1pPr>
          </a:lstStyle>
          <a:p>
            <a:pPr>
              <a:defRPr/>
            </a:pPr>
            <a:endParaRPr lang="en-AU"/>
          </a:p>
        </p:txBody>
      </p:sp>
      <p:sp>
        <p:nvSpPr>
          <p:cNvPr id="34819" name="Rectangle 3"/>
          <p:cNvSpPr>
            <a:spLocks noGrp="1" noChangeArrowheads="1"/>
          </p:cNvSpPr>
          <p:nvPr>
            <p:ph type="dt" idx="1"/>
          </p:nvPr>
        </p:nvSpPr>
        <p:spPr bwMode="auto">
          <a:xfrm>
            <a:off x="6699250" y="0"/>
            <a:ext cx="5121275" cy="414338"/>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lvl1pPr algn="r" defTabSz="1149350">
              <a:defRPr sz="1600">
                <a:ea typeface="+mn-ea"/>
                <a:cs typeface="+mn-cs"/>
              </a:defRPr>
            </a:lvl1pPr>
          </a:lstStyle>
          <a:p>
            <a:pPr>
              <a:defRPr/>
            </a:pPr>
            <a:endParaRPr lang="en-AU"/>
          </a:p>
        </p:txBody>
      </p:sp>
      <p:sp>
        <p:nvSpPr>
          <p:cNvPr id="3076" name="Rectangle 4"/>
          <p:cNvSpPr>
            <a:spLocks noGrp="1" noRot="1" noChangeAspect="1" noChangeArrowheads="1" noTextEdit="1"/>
          </p:cNvSpPr>
          <p:nvPr>
            <p:ph type="sldImg" idx="2"/>
          </p:nvPr>
        </p:nvSpPr>
        <p:spPr bwMode="auto">
          <a:xfrm>
            <a:off x="3836988" y="622300"/>
            <a:ext cx="4148137" cy="3111500"/>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1576388" y="3940175"/>
            <a:ext cx="8667750" cy="3733800"/>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4822" name="Rectangle 6"/>
          <p:cNvSpPr>
            <a:spLocks noGrp="1" noChangeArrowheads="1"/>
          </p:cNvSpPr>
          <p:nvPr>
            <p:ph type="ftr" sz="quarter" idx="4"/>
          </p:nvPr>
        </p:nvSpPr>
        <p:spPr bwMode="auto">
          <a:xfrm>
            <a:off x="0" y="7881938"/>
            <a:ext cx="5121275" cy="414337"/>
          </a:xfrm>
          <a:prstGeom prst="rect">
            <a:avLst/>
          </a:prstGeom>
          <a:noFill/>
          <a:ln w="9525">
            <a:noFill/>
            <a:miter lim="800000"/>
            <a:headEnd/>
            <a:tailEnd/>
          </a:ln>
          <a:effectLst/>
        </p:spPr>
        <p:txBody>
          <a:bodyPr vert="horz" wrap="square" lIns="114949" tIns="57475" rIns="114949" bIns="57475" numCol="1" anchor="b" anchorCtr="0" compatLnSpc="1">
            <a:prstTxWarp prst="textNoShape">
              <a:avLst/>
            </a:prstTxWarp>
          </a:bodyPr>
          <a:lstStyle>
            <a:lvl1pPr defTabSz="1149350">
              <a:defRPr sz="1600">
                <a:ea typeface="+mn-ea"/>
                <a:cs typeface="+mn-cs"/>
              </a:defRPr>
            </a:lvl1pPr>
          </a:lstStyle>
          <a:p>
            <a:pPr>
              <a:defRPr/>
            </a:pPr>
            <a:endParaRPr lang="en-AU"/>
          </a:p>
        </p:txBody>
      </p:sp>
      <p:sp>
        <p:nvSpPr>
          <p:cNvPr id="34823" name="Rectangle 7"/>
          <p:cNvSpPr>
            <a:spLocks noGrp="1" noChangeArrowheads="1"/>
          </p:cNvSpPr>
          <p:nvPr>
            <p:ph type="sldNum" sz="quarter" idx="5"/>
          </p:nvPr>
        </p:nvSpPr>
        <p:spPr bwMode="auto">
          <a:xfrm>
            <a:off x="6699250" y="7881938"/>
            <a:ext cx="5121275" cy="414337"/>
          </a:xfrm>
          <a:prstGeom prst="rect">
            <a:avLst/>
          </a:prstGeom>
          <a:noFill/>
          <a:ln w="9525">
            <a:noFill/>
            <a:miter lim="800000"/>
            <a:headEnd/>
            <a:tailEnd/>
          </a:ln>
          <a:effectLst/>
        </p:spPr>
        <p:txBody>
          <a:bodyPr vert="horz" wrap="square" lIns="114949" tIns="57475" rIns="114949" bIns="57475" numCol="1" anchor="b" anchorCtr="0" compatLnSpc="1">
            <a:prstTxWarp prst="textNoShape">
              <a:avLst/>
            </a:prstTxWarp>
          </a:bodyPr>
          <a:lstStyle>
            <a:lvl1pPr algn="r" defTabSz="1149350">
              <a:defRPr sz="1600"/>
            </a:lvl1pPr>
          </a:lstStyle>
          <a:p>
            <a:pPr>
              <a:defRPr/>
            </a:pPr>
            <a:fld id="{B0BB43F8-657B-9044-BF43-D643B8A724FD}" type="slidenum">
              <a:rPr lang="en-AU"/>
              <a:pPr>
                <a:defRPr/>
              </a:pPr>
              <a:t>‹#›</a:t>
            </a:fld>
            <a:endParaRPr lang="en-AU"/>
          </a:p>
        </p:txBody>
      </p:sp>
    </p:spTree>
    <p:extLst>
      <p:ext uri="{BB962C8B-B14F-4D97-AF65-F5344CB8AC3E}">
        <p14:creationId xmlns:p14="http://schemas.microsoft.com/office/powerpoint/2010/main" val="8218246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49350" eaLnBrk="0" hangingPunct="0">
              <a:defRPr sz="2400">
                <a:solidFill>
                  <a:schemeClr val="tx1"/>
                </a:solidFill>
                <a:latin typeface="Times New Roman" charset="0"/>
                <a:ea typeface="ＭＳ Ｐゴシック" charset="0"/>
                <a:cs typeface="ＭＳ Ｐゴシック" charset="0"/>
              </a:defRPr>
            </a:lvl1pPr>
            <a:lvl2pPr marL="742950" indent="-285750" defTabSz="1149350" eaLnBrk="0" hangingPunct="0">
              <a:defRPr sz="2400">
                <a:solidFill>
                  <a:schemeClr val="tx1"/>
                </a:solidFill>
                <a:latin typeface="Times New Roman" charset="0"/>
                <a:ea typeface="ＭＳ Ｐゴシック" charset="0"/>
              </a:defRPr>
            </a:lvl2pPr>
            <a:lvl3pPr marL="1143000" indent="-228600" defTabSz="1149350" eaLnBrk="0" hangingPunct="0">
              <a:defRPr sz="2400">
                <a:solidFill>
                  <a:schemeClr val="tx1"/>
                </a:solidFill>
                <a:latin typeface="Times New Roman" charset="0"/>
                <a:ea typeface="ＭＳ Ｐゴシック" charset="0"/>
              </a:defRPr>
            </a:lvl3pPr>
            <a:lvl4pPr marL="1600200" indent="-228600" defTabSz="1149350" eaLnBrk="0" hangingPunct="0">
              <a:defRPr sz="2400">
                <a:solidFill>
                  <a:schemeClr val="tx1"/>
                </a:solidFill>
                <a:latin typeface="Times New Roman" charset="0"/>
                <a:ea typeface="ＭＳ Ｐゴシック" charset="0"/>
              </a:defRPr>
            </a:lvl4pPr>
            <a:lvl5pPr marL="2057400" indent="-228600" defTabSz="1149350" eaLnBrk="0" hangingPunct="0">
              <a:defRPr sz="2400">
                <a:solidFill>
                  <a:schemeClr val="tx1"/>
                </a:solidFill>
                <a:latin typeface="Times New Roman" charset="0"/>
                <a:ea typeface="ＭＳ Ｐゴシック" charset="0"/>
              </a:defRPr>
            </a:lvl5pPr>
            <a:lvl6pPr marL="2514600" indent="-228600" defTabSz="11493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11493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11493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114935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1699D97-F023-B74E-A0AA-05BDBF456D94}" type="slidenum">
              <a:rPr lang="en-AU" sz="1600"/>
              <a:pPr eaLnBrk="1" hangingPunct="1"/>
              <a:t>1</a:t>
            </a:fld>
            <a:endParaRPr lang="en-AU" sz="160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0722"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
        <p:nvSpPr>
          <p:cNvPr id="307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C2E02F9-0F9F-D248-8342-4E8715EE029F}" type="slidenum">
              <a:rPr lang="en-US" sz="1200">
                <a:latin typeface="Calibri" charset="0"/>
              </a:rPr>
              <a:pPr eaLnBrk="1" hangingPunct="1"/>
              <a:t>9</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ea typeface="ＭＳ Ｐゴシック" charset="0"/>
                <a:cs typeface="ＭＳ Ｐゴシック" charset="0"/>
              </a:rPr>
              <a:t>Emphasise that they have to make sure they are still in Adelaide during the supp period. This is the only second chance they will get, and if they are not here, and they need a supp, they will have to repeat the subject.</a:t>
            </a:r>
          </a:p>
        </p:txBody>
      </p:sp>
      <p:sp>
        <p:nvSpPr>
          <p:cNvPr id="327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6623F6-6C88-1249-A309-C76B5483C837}" type="slidenum">
              <a:rPr lang="en-US" sz="1200">
                <a:latin typeface="Calibri" charset="0"/>
              </a:rPr>
              <a:pPr eaLnBrk="1" hangingPunct="1"/>
              <a:t>10</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20080" y="4941169"/>
            <a:ext cx="7772400" cy="720080"/>
          </a:xfrm>
        </p:spPr>
        <p:txBody>
          <a:bodyPr>
            <a:normAutofit/>
          </a:bodyPr>
          <a:lstStyle>
            <a:lvl1pPr algn="r">
              <a:defRPr sz="3400">
                <a:solidFill>
                  <a:srgbClr val="0060A8"/>
                </a:solidFill>
                <a:latin typeface="Georgia" pitchFamily="18" charset="0"/>
              </a:defRPr>
            </a:lvl1pPr>
          </a:lstStyle>
          <a:p>
            <a:r>
              <a:rPr lang="en-AU" smtClean="0"/>
              <a:t>Click to edit Master title style</a:t>
            </a:r>
            <a:endParaRPr lang="en-AU" dirty="0"/>
          </a:p>
        </p:txBody>
      </p:sp>
      <p:sp>
        <p:nvSpPr>
          <p:cNvPr id="3" name="Subtitle 2"/>
          <p:cNvSpPr>
            <a:spLocks noGrp="1"/>
          </p:cNvSpPr>
          <p:nvPr>
            <p:ph type="subTitle" idx="1"/>
          </p:nvPr>
        </p:nvSpPr>
        <p:spPr>
          <a:xfrm>
            <a:off x="2488232" y="4534272"/>
            <a:ext cx="6400800" cy="406896"/>
          </a:xfrm>
        </p:spPr>
        <p:txBody>
          <a:bodyPr>
            <a:normAutofit/>
          </a:bodyPr>
          <a:lstStyle>
            <a:lvl1pPr marL="0" indent="0" algn="r">
              <a:buNone/>
              <a:defRPr sz="1600">
                <a:solidFill>
                  <a:srgbClr val="808285"/>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Footer Placeholder 4"/>
          <p:cNvSpPr>
            <a:spLocks noGrp="1"/>
          </p:cNvSpPr>
          <p:nvPr>
            <p:ph type="ftr" sz="quarter" idx="11"/>
          </p:nvPr>
        </p:nvSpPr>
        <p:spPr/>
        <p:txBody>
          <a:bodyPr/>
          <a:lstStyle/>
          <a:p>
            <a:r>
              <a:rPr lang="en-AU" dirty="0" smtClean="0"/>
              <a:t>© University of Adelaide 2014</a:t>
            </a:r>
            <a:endParaRPr lang="en-AU" dirty="0"/>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Footer Placeholder 4"/>
          <p:cNvSpPr>
            <a:spLocks noGrp="1"/>
          </p:cNvSpPr>
          <p:nvPr>
            <p:ph type="ftr" sz="quarter" idx="11"/>
          </p:nvPr>
        </p:nvSpPr>
        <p:spPr/>
        <p:txBody>
          <a:bodyPr/>
          <a:lstStyle/>
          <a:p>
            <a:r>
              <a:rPr lang="en-AU" dirty="0" smtClean="0"/>
              <a:t>© University of Adelaide 2014</a:t>
            </a:r>
            <a:endParaRPr lang="en-AU" dirty="0"/>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dirty="0"/>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Footer Placeholder 4"/>
          <p:cNvSpPr>
            <a:spLocks noGrp="1"/>
          </p:cNvSpPr>
          <p:nvPr>
            <p:ph type="ftr" sz="quarter" idx="11"/>
          </p:nvPr>
        </p:nvSpPr>
        <p:spPr/>
        <p:txBody>
          <a:bodyPr/>
          <a:lstStyle/>
          <a:p>
            <a:r>
              <a:rPr lang="en-AU" dirty="0" smtClean="0"/>
              <a:t>© University of Adelaide 2014</a:t>
            </a:r>
            <a:endParaRPr lang="en-AU" dirty="0"/>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dirty="0"/>
          </a:p>
        </p:txBody>
      </p:sp>
      <p:cxnSp>
        <p:nvCxnSpPr>
          <p:cNvPr id="10" name="Straight Connector 9"/>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ampus-background.jpg"/>
          <p:cNvPicPr>
            <a:picLocks noChangeAspect="1"/>
          </p:cNvPicPr>
          <p:nvPr/>
        </p:nvPicPr>
        <p:blipFill>
          <a:blip r:embed="rId2" cstate="print"/>
          <a:stretch>
            <a:fillRect/>
          </a:stretch>
        </p:blipFill>
        <p:spPr>
          <a:xfrm>
            <a:off x="0" y="0"/>
            <a:ext cx="9144000" cy="6885384"/>
          </a:xfrm>
          <a:prstGeom prst="rect">
            <a:avLst/>
          </a:prstGeom>
        </p:spPr>
      </p:pic>
      <p:sp>
        <p:nvSpPr>
          <p:cNvPr id="2" name="Title 1"/>
          <p:cNvSpPr>
            <a:spLocks noGrp="1"/>
          </p:cNvSpPr>
          <p:nvPr>
            <p:ph type="title"/>
          </p:nvPr>
        </p:nvSpPr>
        <p:spPr>
          <a:xfrm>
            <a:off x="722313" y="4406900"/>
            <a:ext cx="7772400" cy="1362075"/>
          </a:xfrm>
        </p:spPr>
        <p:txBody>
          <a:bodyPr anchor="t"/>
          <a:lstStyle>
            <a:lvl1pPr algn="r">
              <a:defRPr sz="4000" b="0" cap="none" baseline="0">
                <a:solidFill>
                  <a:schemeClr val="bg1"/>
                </a:solidFill>
              </a:defRPr>
            </a:lvl1pPr>
          </a:lstStyle>
          <a:p>
            <a:r>
              <a:rPr lang="en-AU" smtClean="0"/>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pic>
        <p:nvPicPr>
          <p:cNvPr id="9" name="Picture 8" descr="UoA_logo_vert_cmyk_midbg.png"/>
          <p:cNvPicPr/>
          <p:nvPr/>
        </p:nvPicPr>
        <p:blipFill>
          <a:blip r:embed="rId3" cstate="screen"/>
          <a:stretch>
            <a:fillRect/>
          </a:stretch>
        </p:blipFill>
        <p:spPr>
          <a:xfrm>
            <a:off x="310772" y="318199"/>
            <a:ext cx="1107584" cy="8212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dirty="0"/>
          </a:p>
        </p:txBody>
      </p:sp>
      <p:sp>
        <p:nvSpPr>
          <p:cNvPr id="3" name="Content Placeholder 2"/>
          <p:cNvSpPr>
            <a:spLocks noGrp="1"/>
          </p:cNvSpPr>
          <p:nvPr>
            <p:ph sz="half" idx="1"/>
          </p:nvPr>
        </p:nvSpPr>
        <p:spPr>
          <a:xfrm>
            <a:off x="457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Content Placeholder 3"/>
          <p:cNvSpPr>
            <a:spLocks noGrp="1"/>
          </p:cNvSpPr>
          <p:nvPr>
            <p:ph sz="half" idx="2"/>
          </p:nvPr>
        </p:nvSpPr>
        <p:spPr>
          <a:xfrm>
            <a:off x="4648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6" name="Footer Placeholder 5"/>
          <p:cNvSpPr>
            <a:spLocks noGrp="1"/>
          </p:cNvSpPr>
          <p:nvPr>
            <p:ph type="ftr" sz="quarter" idx="11"/>
          </p:nvPr>
        </p:nvSpPr>
        <p:spPr/>
        <p:txBody>
          <a:bodyPr/>
          <a:lstStyle/>
          <a:p>
            <a:r>
              <a:rPr lang="en-AU" dirty="0" smtClean="0"/>
              <a:t>© University of Adelaide 2014</a:t>
            </a:r>
            <a:endParaRPr lang="en-AU" dirty="0"/>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8" name="Footer Placeholder 7"/>
          <p:cNvSpPr>
            <a:spLocks noGrp="1"/>
          </p:cNvSpPr>
          <p:nvPr>
            <p:ph type="ftr" sz="quarter" idx="11"/>
          </p:nvPr>
        </p:nvSpPr>
        <p:spPr/>
        <p:txBody>
          <a:bodyPr/>
          <a:lstStyle/>
          <a:p>
            <a:r>
              <a:rPr lang="en-AU" dirty="0" smtClean="0"/>
              <a:t>© University of Adelaide 2014</a:t>
            </a:r>
            <a:endParaRPr lang="en-AU" dirty="0"/>
          </a:p>
        </p:txBody>
      </p:sp>
      <p:sp>
        <p:nvSpPr>
          <p:cNvPr id="9" name="Slide Number Placeholder 8"/>
          <p:cNvSpPr>
            <a:spLocks noGrp="1"/>
          </p:cNvSpPr>
          <p:nvPr>
            <p:ph type="sldNum" sz="quarter" idx="12"/>
          </p:nvPr>
        </p:nvSpPr>
        <p:spPr/>
        <p:txBody>
          <a:bodyPr/>
          <a:lstStyle/>
          <a:p>
            <a:fld id="{7E8AFECB-488C-4862-A863-69DB259C81CD}" type="slidenum">
              <a:rPr lang="en-AU" smtClean="0"/>
              <a:t>‹#›</a:t>
            </a:fld>
            <a:endParaRPr lang="en-AU"/>
          </a:p>
        </p:txBody>
      </p:sp>
      <p:cxnSp>
        <p:nvCxnSpPr>
          <p:cNvPr id="10" name="Straight Connector 9"/>
          <p:cNvCxnSpPr/>
          <p:nvPr/>
        </p:nvCxnSpPr>
        <p:spPr>
          <a:xfrm>
            <a:off x="467544"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dirty="0"/>
          </a:p>
        </p:txBody>
      </p:sp>
      <p:sp>
        <p:nvSpPr>
          <p:cNvPr id="4" name="Footer Placeholder 3"/>
          <p:cNvSpPr>
            <a:spLocks noGrp="1"/>
          </p:cNvSpPr>
          <p:nvPr>
            <p:ph type="ftr" sz="quarter" idx="11"/>
          </p:nvPr>
        </p:nvSpPr>
        <p:spPr/>
        <p:txBody>
          <a:bodyPr/>
          <a:lstStyle/>
          <a:p>
            <a:r>
              <a:rPr lang="en-AU" dirty="0" smtClean="0"/>
              <a:t>© University of Adelaide 2014</a:t>
            </a:r>
            <a:endParaRPr lang="en-AU" dirty="0"/>
          </a:p>
        </p:txBody>
      </p:sp>
      <p:sp>
        <p:nvSpPr>
          <p:cNvPr id="5" name="Slide Number Placeholder 4"/>
          <p:cNvSpPr>
            <a:spLocks noGrp="1"/>
          </p:cNvSpPr>
          <p:nvPr>
            <p:ph type="sldNum" sz="quarter" idx="12"/>
          </p:nvPr>
        </p:nvSpPr>
        <p:spPr/>
        <p:txBody>
          <a:bodyPr/>
          <a:lstStyle/>
          <a:p>
            <a:fld id="{7E8AFECB-488C-4862-A863-69DB259C81CD}" type="slidenum">
              <a:rPr lang="en-AU" smtClean="0"/>
              <a:t>‹#›</a:t>
            </a:fld>
            <a:endParaRPr lang="en-AU"/>
          </a:p>
        </p:txBody>
      </p:sp>
      <p:cxnSp>
        <p:nvCxnSpPr>
          <p:cNvPr id="6" name="Straight Connector 5"/>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dirty="0" smtClean="0"/>
              <a:t>© University of Adelaide 2014</a:t>
            </a:r>
            <a:endParaRPr lang="en-AU" dirty="0"/>
          </a:p>
        </p:txBody>
      </p:sp>
      <p:sp>
        <p:nvSpPr>
          <p:cNvPr id="4" name="Slide Number Placeholder 3"/>
          <p:cNvSpPr>
            <a:spLocks noGrp="1"/>
          </p:cNvSpPr>
          <p:nvPr>
            <p:ph type="sldNum" sz="quarter" idx="12"/>
          </p:nvPr>
        </p:nvSpPr>
        <p:spPr/>
        <p:txBody>
          <a:bodyPr/>
          <a:lstStyle/>
          <a:p>
            <a:fld id="{7E8AFECB-488C-4862-A863-69DB259C81CD}" type="slidenum">
              <a:rPr lang="en-AU" smtClean="0"/>
              <a:t>‹#›</a:t>
            </a:fld>
            <a:endParaRPr lang="en-AU"/>
          </a:p>
        </p:txBody>
      </p:sp>
      <p:cxnSp>
        <p:nvCxnSpPr>
          <p:cNvPr id="5" name="Straight Connector 4"/>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AU" smtClean="0"/>
              <a:t>Click to edit Master title style</a:t>
            </a:r>
            <a:endParaRPr lang="en-AU"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6" name="Footer Placeholder 5"/>
          <p:cNvSpPr>
            <a:spLocks noGrp="1"/>
          </p:cNvSpPr>
          <p:nvPr>
            <p:ph type="ftr" sz="quarter" idx="11"/>
          </p:nvPr>
        </p:nvSpPr>
        <p:spPr/>
        <p:txBody>
          <a:bodyPr/>
          <a:lstStyle/>
          <a:p>
            <a:r>
              <a:rPr lang="en-AU" dirty="0" smtClean="0"/>
              <a:t>© University of Adelaide 2014</a:t>
            </a:r>
            <a:endParaRPr lang="en-AU" dirty="0"/>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AU" smtClean="0"/>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sp>
        <p:nvSpPr>
          <p:cNvPr id="8" name="Footer Placeholder 4"/>
          <p:cNvSpPr>
            <a:spLocks noGrp="1"/>
          </p:cNvSpPr>
          <p:nvPr>
            <p:ph type="ftr" sz="quarter" idx="11"/>
          </p:nvPr>
        </p:nvSpPr>
        <p:spPr>
          <a:xfrm>
            <a:off x="467544" y="6448251"/>
            <a:ext cx="2895600" cy="365125"/>
          </a:xfrm>
        </p:spPr>
        <p:txBody>
          <a:bodyPr/>
          <a:lstStyle/>
          <a:p>
            <a:r>
              <a:rPr lang="en-AU" dirty="0" smtClean="0"/>
              <a:t>© University of Adelaide 2014</a:t>
            </a:r>
            <a:endParaRPr lang="en-AU" dirty="0"/>
          </a:p>
        </p:txBody>
      </p:sp>
      <p:cxnSp>
        <p:nvCxnSpPr>
          <p:cNvPr id="9" name="Straight Connector 8"/>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332656"/>
            <a:ext cx="8229600" cy="850106"/>
          </a:xfrm>
          <a:prstGeom prst="rect">
            <a:avLst/>
          </a:prstGeom>
        </p:spPr>
        <p:txBody>
          <a:bodyPr vert="horz" lIns="91440" tIns="45720" rIns="91440" bIns="45720" rtlCol="0" anchor="ctr">
            <a:normAutofit/>
          </a:bodyPr>
          <a:lstStyle/>
          <a:p>
            <a:r>
              <a:rPr lang="en-AU" smtClean="0"/>
              <a:t>Click to edit Master title style</a:t>
            </a:r>
            <a:endParaRPr lang="en-AU" dirty="0"/>
          </a:p>
        </p:txBody>
      </p:sp>
      <p:sp>
        <p:nvSpPr>
          <p:cNvPr id="3" name="Text Placeholder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Footer Placeholder 4"/>
          <p:cNvSpPr>
            <a:spLocks noGrp="1"/>
          </p:cNvSpPr>
          <p:nvPr>
            <p:ph type="ftr" sz="quarter" idx="3"/>
          </p:nvPr>
        </p:nvSpPr>
        <p:spPr>
          <a:xfrm>
            <a:off x="467544" y="6448251"/>
            <a:ext cx="2895600" cy="365125"/>
          </a:xfrm>
          <a:prstGeom prst="rect">
            <a:avLst/>
          </a:prstGeom>
        </p:spPr>
        <p:txBody>
          <a:bodyPr vert="horz" lIns="91440" tIns="45720" rIns="91440" bIns="45720" rtlCol="0" anchor="ctr"/>
          <a:lstStyle>
            <a:lvl1pPr algn="l">
              <a:defRPr sz="1100">
                <a:solidFill>
                  <a:schemeClr val="tx1">
                    <a:tint val="75000"/>
                  </a:schemeClr>
                </a:solidFill>
                <a:latin typeface="Georgia" pitchFamily="18" charset="0"/>
              </a:defRPr>
            </a:lvl1pPr>
          </a:lstStyle>
          <a:p>
            <a:r>
              <a:rPr lang="en-AU" dirty="0" smtClean="0"/>
              <a:t>© University of Adelaide 2014</a:t>
            </a:r>
            <a:endParaRPr lang="en-AU" dirty="0"/>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100">
                <a:solidFill>
                  <a:srgbClr val="808285"/>
                </a:solidFill>
                <a:latin typeface="Georgia" pitchFamily="18" charset="0"/>
              </a:defRPr>
            </a:lvl1pPr>
          </a:lstStyle>
          <a:p>
            <a:fld id="{95078D05-E1F1-4281-8199-8B61E9D73635}"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a:solidFill>
            <a:srgbClr val="0060A8"/>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adelaide.edu.au/policies/330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file:////Users/tj/Downloads/Macintosh%20HD:Users:jnick:Admin:2010:Mark.docx!OLE_LINK1" TargetMode="External"/><Relationship Id="rId4"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fontScale="90000"/>
          </a:bodyPr>
          <a:lstStyle/>
          <a:p>
            <a:pPr algn="ctr" eaLnBrk="1" hangingPunct="1">
              <a:defRPr/>
            </a:pPr>
            <a:r>
              <a:rPr lang="en-US" dirty="0" smtClean="0">
                <a:latin typeface="Arial" charset="0"/>
                <a:ea typeface="ＭＳ Ｐゴシック" charset="0"/>
                <a:cs typeface="ＭＳ Ｐゴシック" charset="0"/>
              </a:rPr>
              <a:t>Assessment, Modified Arrangements,</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and </a:t>
            </a:r>
            <a:r>
              <a:rPr lang="en-US" smtClean="0">
                <a:latin typeface="Arial" charset="0"/>
                <a:ea typeface="ＭＳ Ｐゴシック" charset="0"/>
                <a:cs typeface="ＭＳ Ｐゴシック" charset="0"/>
              </a:rPr>
              <a:t>Academic Honesty 2017</a:t>
            </a:r>
            <a:endParaRPr lang="en-US" dirty="0">
              <a:latin typeface="Arial" charset="0"/>
              <a:ea typeface="ＭＳ Ｐゴシック" charset="0"/>
              <a:cs typeface="ＭＳ Ｐゴシック" charset="0"/>
            </a:endParaRPr>
          </a:p>
        </p:txBody>
      </p:sp>
      <p:sp>
        <p:nvSpPr>
          <p:cNvPr id="4098" name="Rectangle 3"/>
          <p:cNvSpPr>
            <a:spLocks noGrp="1" noChangeArrowheads="1"/>
          </p:cNvSpPr>
          <p:nvPr>
            <p:ph type="subTitle" idx="1"/>
          </p:nvPr>
        </p:nvSpPr>
        <p:spPr/>
        <p:txBody>
          <a:bodyPr/>
          <a:lstStyle/>
          <a:p>
            <a:pPr eaLnBrk="1" hangingPunct="1"/>
            <a:r>
              <a:rPr lang="en-US" dirty="0">
                <a:latin typeface="Arial Narrow" charset="0"/>
                <a:ea typeface="ＭＳ Ｐゴシック" charset="0"/>
                <a:cs typeface="ＭＳ Ｐゴシック" charset="0"/>
              </a:rPr>
              <a:t>General Information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smtClean="0">
                <a:latin typeface="Georgia"/>
                <a:ea typeface="ＭＳ Ｐゴシック" charset="0"/>
                <a:cs typeface="Georgia"/>
              </a:rPr>
              <a:t>Replacement exams (cont.)</a:t>
            </a:r>
            <a:endParaRPr lang="en-US" dirty="0">
              <a:latin typeface="Georgia"/>
              <a:ea typeface="ＭＳ Ｐゴシック" charset="0"/>
              <a:cs typeface="Georgia"/>
            </a:endParaRPr>
          </a:p>
        </p:txBody>
      </p:sp>
      <p:sp>
        <p:nvSpPr>
          <p:cNvPr id="2" name="Content Placeholder 1"/>
          <p:cNvSpPr>
            <a:spLocks noGrp="1"/>
          </p:cNvSpPr>
          <p:nvPr>
            <p:ph idx="1"/>
          </p:nvPr>
        </p:nvSpPr>
        <p:spPr/>
        <p:txBody>
          <a:bodyPr>
            <a:normAutofit/>
          </a:bodyPr>
          <a:lstStyle/>
          <a:p>
            <a:r>
              <a:rPr lang="en-US" dirty="0"/>
              <a:t>Students who deliberately submit false or fraudulent documentation may be referred to the Student Misconduct </a:t>
            </a:r>
            <a:r>
              <a:rPr lang="en-US" dirty="0" smtClean="0"/>
              <a:t>Tribunal.</a:t>
            </a:r>
          </a:p>
          <a:p>
            <a:r>
              <a:rPr lang="en-US" dirty="0" smtClean="0"/>
              <a:t>For the full policy on Modified Arrangements, see:</a:t>
            </a:r>
          </a:p>
          <a:p>
            <a:pPr marL="0" indent="0" algn="ctr">
              <a:buNone/>
            </a:pPr>
            <a:r>
              <a:rPr lang="en-US" dirty="0" smtClean="0">
                <a:hlinkClick r:id="rId3"/>
              </a:rPr>
              <a:t>https</a:t>
            </a:r>
            <a:r>
              <a:rPr lang="en-US" dirty="0">
                <a:hlinkClick r:id="rId3"/>
              </a:rPr>
              <a:t>://www.adelaide.edu.au/policies/3303</a:t>
            </a:r>
            <a:endParaRPr lang="en-US" dirty="0"/>
          </a:p>
        </p:txBody>
      </p:sp>
    </p:spTree>
    <p:extLst>
      <p:ext uri="{BB962C8B-B14F-4D97-AF65-F5344CB8AC3E}">
        <p14:creationId xmlns:p14="http://schemas.microsoft.com/office/powerpoint/2010/main" val="697476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Academic honesty policies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78408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defRPr/>
            </a:pPr>
            <a:r>
              <a:rPr lang="en-US" dirty="0" smtClean="0">
                <a:latin typeface="Georgia"/>
                <a:ea typeface="ＭＳ Ｐゴシック" charset="0"/>
                <a:cs typeface="Georgia"/>
              </a:rPr>
              <a:t>Academic Honesty Policies</a:t>
            </a:r>
            <a:endParaRPr lang="en-US" dirty="0">
              <a:latin typeface="Georgia"/>
              <a:ea typeface="ＭＳ Ｐゴシック" charset="0"/>
              <a:cs typeface="Georgia"/>
            </a:endParaRPr>
          </a:p>
        </p:txBody>
      </p:sp>
      <p:sp>
        <p:nvSpPr>
          <p:cNvPr id="48130" name="Content Placeholder 2"/>
          <p:cNvSpPr>
            <a:spLocks noGrp="1"/>
          </p:cNvSpPr>
          <p:nvPr>
            <p:ph idx="1"/>
          </p:nvPr>
        </p:nvSpPr>
        <p:spPr/>
        <p:txBody>
          <a:bodyPr>
            <a:normAutofit fontScale="85000" lnSpcReduction="10000"/>
          </a:bodyPr>
          <a:lstStyle/>
          <a:p>
            <a:pPr eaLnBrk="1" hangingPunct="1"/>
            <a:r>
              <a:rPr lang="en-US" dirty="0">
                <a:latin typeface="Georgia"/>
                <a:ea typeface="ＭＳ Ｐゴシック" charset="0"/>
                <a:cs typeface="Georgia"/>
              </a:rPr>
              <a:t>The University has strict policies prohibiting students from presenting other people’s work as their own, whether that of students or from outside the University</a:t>
            </a:r>
            <a:r>
              <a:rPr lang="en-US" dirty="0" smtClean="0">
                <a:latin typeface="Georgia"/>
                <a:ea typeface="ＭＳ Ｐゴシック" charset="0"/>
                <a:cs typeface="Georgia"/>
              </a:rPr>
              <a:t>.</a:t>
            </a:r>
          </a:p>
          <a:p>
            <a:r>
              <a:rPr lang="en-US" dirty="0">
                <a:latin typeface="Georgia"/>
                <a:ea typeface="ＭＳ Ｐゴシック" charset="0"/>
                <a:cs typeface="Georgia"/>
              </a:rPr>
              <a:t>You may not copy code from another student or give another student your code to copy from, unless specifically </a:t>
            </a:r>
            <a:r>
              <a:rPr lang="en-US" dirty="0" err="1">
                <a:latin typeface="Georgia"/>
                <a:ea typeface="ＭＳ Ｐゴシック" charset="0"/>
                <a:cs typeface="Georgia"/>
              </a:rPr>
              <a:t>authorised</a:t>
            </a:r>
            <a:r>
              <a:rPr lang="en-US" dirty="0">
                <a:latin typeface="Georgia"/>
                <a:ea typeface="ＭＳ Ｐゴシック" charset="0"/>
                <a:cs typeface="Georgia"/>
              </a:rPr>
              <a:t> to do so by a staff member.</a:t>
            </a:r>
          </a:p>
          <a:p>
            <a:r>
              <a:rPr lang="en-US" dirty="0">
                <a:latin typeface="Georgia"/>
                <a:ea typeface="ＭＳ Ｐゴシック" charset="0"/>
                <a:cs typeface="Georgia"/>
              </a:rPr>
              <a:t>You may not copy code from anywhere else, without permission.</a:t>
            </a:r>
          </a:p>
          <a:p>
            <a:r>
              <a:rPr lang="en-US" dirty="0">
                <a:solidFill>
                  <a:srgbClr val="FF0000"/>
                </a:solidFill>
                <a:latin typeface="Georgia"/>
                <a:ea typeface="ＭＳ Ｐゴシック" charset="0"/>
                <a:cs typeface="Georgia"/>
              </a:rPr>
              <a:t>If caught, you may receive zero for the assignment, zero for the course or be expelled</a:t>
            </a:r>
            <a:r>
              <a:rPr lang="en-US" dirty="0" smtClean="0">
                <a:solidFill>
                  <a:srgbClr val="FF0000"/>
                </a:solidFill>
                <a:latin typeface="Georgia"/>
                <a:ea typeface="ＭＳ Ｐゴシック" charset="0"/>
                <a:cs typeface="Georgia"/>
              </a:rPr>
              <a:t>.</a:t>
            </a:r>
            <a:endParaRPr lang="en-US" dirty="0">
              <a:latin typeface="Georgia"/>
              <a:ea typeface="ＭＳ Ｐゴシック" charset="0"/>
              <a:cs typeface="Georgia"/>
            </a:endParaRPr>
          </a:p>
          <a:p>
            <a:pPr eaLnBrk="1" hangingPunct="1"/>
            <a:r>
              <a:rPr lang="en-US" dirty="0">
                <a:latin typeface="Georgia"/>
                <a:ea typeface="ＭＳ Ｐゴシック" charset="0"/>
                <a:cs typeface="Georgia"/>
              </a:rPr>
              <a:t>We don’t give you assignment work just to keep you busy, we do it to develop your understanding and ability to apply important techniques.</a:t>
            </a:r>
          </a:p>
          <a:p>
            <a:pPr eaLnBrk="1" hangingPunct="1"/>
            <a:r>
              <a:rPr lang="en-US" dirty="0">
                <a:latin typeface="Georgia"/>
                <a:ea typeface="ＭＳ Ｐゴシック" charset="0"/>
                <a:cs typeface="Georgia"/>
              </a:rPr>
              <a:t>If you don’t do the work yourself, you won’t be able to do it in the examination and you won’t be able to do it in the work force</a:t>
            </a:r>
            <a:r>
              <a:rPr lang="en-US" dirty="0" smtClean="0">
                <a:latin typeface="Georgia"/>
                <a:ea typeface="ＭＳ Ｐゴシック" charset="0"/>
                <a:cs typeface="Georgia"/>
              </a:rPr>
              <a:t>.</a:t>
            </a:r>
          </a:p>
          <a:p>
            <a:pPr eaLnBrk="1" hangingPunct="1"/>
            <a:r>
              <a:rPr lang="en-US" dirty="0" smtClean="0">
                <a:latin typeface="Georgia"/>
                <a:ea typeface="ＭＳ Ｐゴシック" charset="0"/>
                <a:cs typeface="Georgia"/>
              </a:rPr>
              <a:t>Full policy available at the university webpages.</a:t>
            </a:r>
          </a:p>
        </p:txBody>
      </p:sp>
    </p:spTree>
    <p:extLst>
      <p:ext uri="{BB962C8B-B14F-4D97-AF65-F5344CB8AC3E}">
        <p14:creationId xmlns:p14="http://schemas.microsoft.com/office/powerpoint/2010/main" val="3604476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a:ea typeface="ＭＳ Ｐゴシック" charset="0"/>
                <a:cs typeface="Georgia"/>
              </a:rPr>
              <a:t>Violations to policy</a:t>
            </a:r>
            <a:endParaRPr lang="en-US" dirty="0"/>
          </a:p>
        </p:txBody>
      </p:sp>
      <p:sp>
        <p:nvSpPr>
          <p:cNvPr id="3" name="Content Placeholder 2"/>
          <p:cNvSpPr>
            <a:spLocks noGrp="1"/>
          </p:cNvSpPr>
          <p:nvPr>
            <p:ph idx="1"/>
          </p:nvPr>
        </p:nvSpPr>
        <p:spPr/>
        <p:txBody>
          <a:bodyPr/>
          <a:lstStyle/>
          <a:p>
            <a:r>
              <a:rPr lang="en-US" dirty="0" smtClean="0"/>
              <a:t>Plagiarism</a:t>
            </a:r>
          </a:p>
          <a:p>
            <a:pPr lvl="1"/>
            <a:r>
              <a:rPr lang="en-US" dirty="0" smtClean="0"/>
              <a:t>Using another person’s ideas, designs, words or works without appropriate acknowledgment.</a:t>
            </a:r>
          </a:p>
          <a:p>
            <a:r>
              <a:rPr lang="en-US" dirty="0" smtClean="0"/>
              <a:t>Collusion</a:t>
            </a:r>
          </a:p>
          <a:p>
            <a:pPr lvl="1"/>
            <a:r>
              <a:rPr lang="en-US" dirty="0" smtClean="0"/>
              <a:t>Another person assisting in the production of an assessment submission without the express requirement, or consent, or knowledge of the assessor.</a:t>
            </a:r>
            <a:endParaRPr lang="en-US" dirty="0"/>
          </a:p>
        </p:txBody>
      </p:sp>
    </p:spTree>
    <p:extLst>
      <p:ext uri="{BB962C8B-B14F-4D97-AF65-F5344CB8AC3E}">
        <p14:creationId xmlns:p14="http://schemas.microsoft.com/office/powerpoint/2010/main" val="457546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a:ea typeface="ＭＳ Ｐゴシック" charset="0"/>
                <a:cs typeface="Georgia"/>
              </a:rPr>
              <a:t>Violations to policy</a:t>
            </a:r>
            <a:endParaRPr lang="en-US" dirty="0"/>
          </a:p>
        </p:txBody>
      </p:sp>
      <p:sp>
        <p:nvSpPr>
          <p:cNvPr id="3" name="Content Placeholder 2"/>
          <p:cNvSpPr>
            <a:spLocks noGrp="1"/>
          </p:cNvSpPr>
          <p:nvPr>
            <p:ph idx="1"/>
          </p:nvPr>
        </p:nvSpPr>
        <p:spPr/>
        <p:txBody>
          <a:bodyPr/>
          <a:lstStyle/>
          <a:p>
            <a:r>
              <a:rPr lang="en-US" dirty="0" smtClean="0"/>
              <a:t>Plagiarism</a:t>
            </a:r>
          </a:p>
          <a:p>
            <a:pPr lvl="1"/>
            <a:r>
              <a:rPr lang="en-US" dirty="0" smtClean="0"/>
              <a:t>Using another person’s ideas, designs, words or works without appropriate acknowledgment.</a:t>
            </a:r>
          </a:p>
          <a:p>
            <a:r>
              <a:rPr lang="en-US" dirty="0" smtClean="0"/>
              <a:t>Collusion</a:t>
            </a:r>
          </a:p>
          <a:p>
            <a:pPr lvl="1"/>
            <a:r>
              <a:rPr lang="en-US" dirty="0" smtClean="0"/>
              <a:t>Another person assisting in the production of an assessment submission without the express requirement, or consent, or knowledge of the assessor.</a:t>
            </a:r>
            <a:endParaRPr lang="en-US" dirty="0"/>
          </a:p>
        </p:txBody>
      </p:sp>
      <p:sp>
        <p:nvSpPr>
          <p:cNvPr id="4" name="TextBox 3"/>
          <p:cNvSpPr txBox="1"/>
          <p:nvPr/>
        </p:nvSpPr>
        <p:spPr>
          <a:xfrm>
            <a:off x="611560" y="4149080"/>
            <a:ext cx="7992888" cy="2308324"/>
          </a:xfrm>
          <a:prstGeom prst="rect">
            <a:avLst/>
          </a:prstGeom>
          <a:solidFill>
            <a:srgbClr val="FF0000"/>
          </a:solidFill>
        </p:spPr>
        <p:txBody>
          <a:bodyPr wrap="square">
            <a:spAutoFit/>
          </a:bodyPr>
          <a:lstStyle/>
          <a:p>
            <a:r>
              <a:rPr lang="en-AU" sz="3600" b="1" dirty="0" smtClean="0"/>
              <a:t>1. Do not submit any work or </a:t>
            </a:r>
            <a:r>
              <a:rPr lang="en-AU" sz="3600" b="1" smtClean="0"/>
              <a:t>part thereof </a:t>
            </a:r>
            <a:r>
              <a:rPr lang="en-AU" sz="3600" b="1" dirty="0" smtClean="0"/>
              <a:t>which is not yours.</a:t>
            </a:r>
          </a:p>
          <a:p>
            <a:r>
              <a:rPr lang="en-AU" sz="3600" b="1" dirty="0" smtClean="0"/>
              <a:t>2. Do not submit any work for which you have received unfair assistance.</a:t>
            </a:r>
            <a:endParaRPr lang="en-AU" sz="3600" b="1" dirty="0"/>
          </a:p>
        </p:txBody>
      </p:sp>
    </p:spTree>
    <p:extLst>
      <p:ext uri="{BB962C8B-B14F-4D97-AF65-F5344CB8AC3E}">
        <p14:creationId xmlns:p14="http://schemas.microsoft.com/office/powerpoint/2010/main" val="283882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I had finished my assignment, and a classmate was asking for help. Since I am a kind person, I</a:t>
            </a:r>
          </a:p>
          <a:p>
            <a:pPr lvl="1"/>
            <a:r>
              <a:rPr lang="en-US" dirty="0" smtClean="0"/>
              <a:t>Gave the classmate a copy of my code (or part thereof).</a:t>
            </a:r>
          </a:p>
        </p:txBody>
      </p:sp>
    </p:spTree>
    <p:extLst>
      <p:ext uri="{BB962C8B-B14F-4D97-AF65-F5344CB8AC3E}">
        <p14:creationId xmlns:p14="http://schemas.microsoft.com/office/powerpoint/2010/main" val="135762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I had finished my assignment, and a classmate was asking for help. Since I am a kind person, I</a:t>
            </a:r>
          </a:p>
          <a:p>
            <a:pPr lvl="1"/>
            <a:r>
              <a:rPr lang="en-US" dirty="0" smtClean="0"/>
              <a:t>Gave the classmate a copy of my code (or part thereof).</a:t>
            </a:r>
          </a:p>
          <a:p>
            <a:pPr lvl="1"/>
            <a:r>
              <a:rPr lang="en-US" dirty="0" smtClean="0"/>
              <a:t>Posted my solution on an online forum for his/her reference.</a:t>
            </a:r>
          </a:p>
        </p:txBody>
      </p:sp>
    </p:spTree>
    <p:extLst>
      <p:ext uri="{BB962C8B-B14F-4D97-AF65-F5344CB8AC3E}">
        <p14:creationId xmlns:p14="http://schemas.microsoft.com/office/powerpoint/2010/main" val="1819678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I had finished my assignment, and a classmate was asking for help. Since I am a kind person, I</a:t>
            </a:r>
          </a:p>
          <a:p>
            <a:pPr lvl="1"/>
            <a:r>
              <a:rPr lang="en-US" dirty="0" smtClean="0"/>
              <a:t>Gave the classmate a copy of my code (or part thereof).</a:t>
            </a:r>
          </a:p>
          <a:p>
            <a:pPr lvl="1"/>
            <a:r>
              <a:rPr lang="en-US" dirty="0" smtClean="0"/>
              <a:t>Posted my solution on an online forum for his/her reference.</a:t>
            </a:r>
          </a:p>
          <a:p>
            <a:pPr lvl="1"/>
            <a:r>
              <a:rPr lang="en-US" dirty="0" smtClean="0"/>
              <a:t>Allowed the classmate to have a look at my code on paper/screen.</a:t>
            </a:r>
          </a:p>
        </p:txBody>
      </p:sp>
    </p:spTree>
    <p:extLst>
      <p:ext uri="{BB962C8B-B14F-4D97-AF65-F5344CB8AC3E}">
        <p14:creationId xmlns:p14="http://schemas.microsoft.com/office/powerpoint/2010/main" val="1819678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I had finished my assignment, and a classmate was asking for help. Since I am a kind person, I</a:t>
            </a:r>
          </a:p>
          <a:p>
            <a:pPr lvl="1"/>
            <a:r>
              <a:rPr lang="en-US" dirty="0" smtClean="0"/>
              <a:t>Gave the classmate a copy of my code (or part thereof).</a:t>
            </a:r>
          </a:p>
          <a:p>
            <a:pPr lvl="1"/>
            <a:r>
              <a:rPr lang="en-US" dirty="0" smtClean="0"/>
              <a:t>Posted my solution on an online forum for his/her reference.</a:t>
            </a:r>
          </a:p>
          <a:p>
            <a:pPr lvl="1"/>
            <a:r>
              <a:rPr lang="en-US" dirty="0" smtClean="0"/>
              <a:t>Allowed the classmate to have a look at my code on paper/screen.</a:t>
            </a:r>
          </a:p>
        </p:txBody>
      </p:sp>
      <p:pic>
        <p:nvPicPr>
          <p:cNvPr id="5" name="Picture 4"/>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1819678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smtClean="0"/>
              <a:t>I had finished my assignment, and a classmate was asking for help. Since I am a kind person, I</a:t>
            </a:r>
          </a:p>
          <a:p>
            <a:pPr lvl="1"/>
            <a:r>
              <a:rPr lang="en-US" dirty="0" smtClean="0"/>
              <a:t>Gave a few high-level tips to my classmate.</a:t>
            </a:r>
          </a:p>
          <a:p>
            <a:pPr lvl="1"/>
            <a:r>
              <a:rPr lang="en-US" dirty="0" smtClean="0"/>
              <a:t>Discussed high-level concepts regarding the assignment with my classmate.</a:t>
            </a:r>
          </a:p>
        </p:txBody>
      </p:sp>
      <p:pic>
        <p:nvPicPr>
          <p:cNvPr id="4" name="Picture 3"/>
          <p:cNvPicPr>
            <a:picLocks noChangeAspect="1"/>
          </p:cNvPicPr>
          <p:nvPr/>
        </p:nvPicPr>
        <p:blipFill>
          <a:blip r:embed="rId2"/>
          <a:stretch>
            <a:fillRect/>
          </a:stretch>
        </p:blipFill>
        <p:spPr>
          <a:xfrm>
            <a:off x="2843808" y="3501008"/>
            <a:ext cx="3401892" cy="2736304"/>
          </a:xfrm>
          <a:prstGeom prst="rect">
            <a:avLst/>
          </a:prstGeom>
        </p:spPr>
      </p:pic>
    </p:spTree>
    <p:extLst>
      <p:ext uri="{BB962C8B-B14F-4D97-AF65-F5344CB8AC3E}">
        <p14:creationId xmlns:p14="http://schemas.microsoft.com/office/powerpoint/2010/main" val="367539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defRPr/>
            </a:pPr>
            <a:r>
              <a:rPr lang="en-US" dirty="0">
                <a:latin typeface="Georgia"/>
                <a:ea typeface="ＭＳ Ｐゴシック" charset="0"/>
                <a:cs typeface="Georgia"/>
              </a:rPr>
              <a:t>Assessment</a:t>
            </a:r>
          </a:p>
        </p:txBody>
      </p:sp>
      <p:sp>
        <p:nvSpPr>
          <p:cNvPr id="41986" name="Content Placeholder 2"/>
          <p:cNvSpPr>
            <a:spLocks noGrp="1"/>
          </p:cNvSpPr>
          <p:nvPr>
            <p:ph idx="1"/>
          </p:nvPr>
        </p:nvSpPr>
        <p:spPr/>
        <p:txBody>
          <a:bodyPr/>
          <a:lstStyle/>
          <a:p>
            <a:pPr eaLnBrk="1" hangingPunct="1"/>
            <a:r>
              <a:rPr lang="en-US" dirty="0">
                <a:latin typeface="Georgia"/>
                <a:ea typeface="ＭＳ Ｐゴシック" charset="0"/>
                <a:cs typeface="Georgia"/>
              </a:rPr>
              <a:t>This course has </a:t>
            </a:r>
            <a:r>
              <a:rPr lang="en-US" dirty="0" smtClean="0">
                <a:latin typeface="Georgia"/>
                <a:ea typeface="ＭＳ Ｐゴシック" charset="0"/>
                <a:cs typeface="Georgia"/>
              </a:rPr>
              <a:t>the following </a:t>
            </a:r>
            <a:r>
              <a:rPr lang="en-US" dirty="0">
                <a:latin typeface="Georgia"/>
                <a:ea typeface="ＭＳ Ｐゴシック" charset="0"/>
                <a:cs typeface="Georgia"/>
              </a:rPr>
              <a:t>components:</a:t>
            </a:r>
          </a:p>
          <a:p>
            <a:pPr lvl="1" eaLnBrk="1" hangingPunct="1"/>
            <a:r>
              <a:rPr lang="en-US" dirty="0" smtClean="0">
                <a:latin typeface="Georgia"/>
                <a:ea typeface="ＭＳ Ｐゴシック" charset="0"/>
                <a:cs typeface="Georgia"/>
              </a:rPr>
              <a:t>3 practical assignments, :</a:t>
            </a:r>
          </a:p>
          <a:p>
            <a:pPr lvl="2"/>
            <a:r>
              <a:rPr lang="en-US" sz="2000" dirty="0" smtClean="0">
                <a:latin typeface="Georgia"/>
                <a:ea typeface="ＭＳ Ｐゴシック" charset="0"/>
                <a:cs typeface="Georgia"/>
              </a:rPr>
              <a:t>Assignment 1, worth </a:t>
            </a:r>
            <a:r>
              <a:rPr lang="en-US" sz="2000" dirty="0" smtClean="0">
                <a:solidFill>
                  <a:srgbClr val="FF0000"/>
                </a:solidFill>
                <a:latin typeface="Georgia"/>
                <a:ea typeface="ＭＳ Ｐゴシック" charset="0"/>
                <a:cs typeface="Georgia"/>
              </a:rPr>
              <a:t>10%</a:t>
            </a:r>
            <a:r>
              <a:rPr lang="en-US" sz="2000" dirty="0" smtClean="0">
                <a:latin typeface="Georgia"/>
                <a:ea typeface="ＭＳ Ｐゴシック" charset="0"/>
                <a:cs typeface="Georgia"/>
              </a:rPr>
              <a:t>.</a:t>
            </a:r>
          </a:p>
          <a:p>
            <a:pPr lvl="2"/>
            <a:r>
              <a:rPr lang="en-US" sz="2000" dirty="0">
                <a:latin typeface="Georgia"/>
                <a:ea typeface="ＭＳ Ｐゴシック" charset="0"/>
                <a:cs typeface="Georgia"/>
              </a:rPr>
              <a:t>Assignment </a:t>
            </a:r>
            <a:r>
              <a:rPr lang="en-US" sz="2000" dirty="0" smtClean="0">
                <a:latin typeface="Georgia"/>
                <a:ea typeface="ＭＳ Ｐゴシック" charset="0"/>
                <a:cs typeface="Georgia"/>
              </a:rPr>
              <a:t>2, </a:t>
            </a:r>
            <a:r>
              <a:rPr lang="en-US" sz="2000" dirty="0">
                <a:latin typeface="Georgia"/>
                <a:ea typeface="ＭＳ Ｐゴシック" charset="0"/>
                <a:cs typeface="Georgia"/>
              </a:rPr>
              <a:t>worth </a:t>
            </a:r>
            <a:r>
              <a:rPr lang="en-US" sz="2000" dirty="0">
                <a:solidFill>
                  <a:srgbClr val="FF0000"/>
                </a:solidFill>
                <a:latin typeface="Georgia"/>
                <a:ea typeface="ＭＳ Ｐゴシック" charset="0"/>
                <a:cs typeface="Georgia"/>
              </a:rPr>
              <a:t>10</a:t>
            </a:r>
            <a:r>
              <a:rPr lang="en-US" sz="2000" dirty="0" smtClean="0">
                <a:solidFill>
                  <a:srgbClr val="FF0000"/>
                </a:solidFill>
                <a:latin typeface="Georgia"/>
                <a:ea typeface="ＭＳ Ｐゴシック" charset="0"/>
                <a:cs typeface="Georgia"/>
              </a:rPr>
              <a:t>%</a:t>
            </a:r>
            <a:r>
              <a:rPr lang="en-US" sz="2000" dirty="0" smtClean="0">
                <a:latin typeface="Georgia"/>
                <a:ea typeface="ＭＳ Ｐゴシック" charset="0"/>
                <a:cs typeface="Georgia"/>
              </a:rPr>
              <a:t>.</a:t>
            </a:r>
          </a:p>
          <a:p>
            <a:pPr lvl="2"/>
            <a:r>
              <a:rPr lang="en-US" sz="2000" dirty="0">
                <a:latin typeface="Georgia"/>
                <a:ea typeface="ＭＳ Ｐゴシック" charset="0"/>
                <a:cs typeface="Georgia"/>
              </a:rPr>
              <a:t>Assignment </a:t>
            </a:r>
            <a:r>
              <a:rPr lang="en-US" sz="2000" dirty="0" smtClean="0">
                <a:latin typeface="Georgia"/>
                <a:ea typeface="ＭＳ Ｐゴシック" charset="0"/>
                <a:cs typeface="Georgia"/>
              </a:rPr>
              <a:t>3, </a:t>
            </a:r>
            <a:r>
              <a:rPr lang="en-US" sz="2000" dirty="0">
                <a:latin typeface="Georgia"/>
                <a:ea typeface="ＭＳ Ｐゴシック" charset="0"/>
                <a:cs typeface="Georgia"/>
              </a:rPr>
              <a:t>worth </a:t>
            </a:r>
            <a:r>
              <a:rPr lang="en-US" sz="2000" dirty="0">
                <a:solidFill>
                  <a:srgbClr val="FF0000"/>
                </a:solidFill>
                <a:latin typeface="Georgia"/>
                <a:ea typeface="ＭＳ Ｐゴシック" charset="0"/>
                <a:cs typeface="Georgia"/>
              </a:rPr>
              <a:t>10</a:t>
            </a:r>
            <a:r>
              <a:rPr lang="en-US" sz="2000" dirty="0" smtClean="0">
                <a:solidFill>
                  <a:srgbClr val="FF0000"/>
                </a:solidFill>
                <a:latin typeface="Georgia"/>
                <a:ea typeface="ＭＳ Ｐゴシック" charset="0"/>
                <a:cs typeface="Georgia"/>
              </a:rPr>
              <a:t>%</a:t>
            </a:r>
            <a:r>
              <a:rPr lang="en-US" sz="2000" dirty="0" smtClean="0">
                <a:latin typeface="Georgia"/>
                <a:ea typeface="ＭＳ Ｐゴシック" charset="0"/>
                <a:cs typeface="Georgia"/>
              </a:rPr>
              <a:t>.</a:t>
            </a:r>
          </a:p>
          <a:p>
            <a:pPr lvl="1"/>
            <a:r>
              <a:rPr lang="en-US" dirty="0" smtClean="0">
                <a:latin typeface="Georgia"/>
                <a:ea typeface="ＭＳ Ｐゴシック" charset="0"/>
                <a:cs typeface="Georgia"/>
              </a:rPr>
              <a:t>2 spotlight talks (each </a:t>
            </a:r>
            <a:r>
              <a:rPr lang="en-US" dirty="0" smtClean="0">
                <a:solidFill>
                  <a:srgbClr val="FF0000"/>
                </a:solidFill>
                <a:latin typeface="Georgia"/>
                <a:ea typeface="ＭＳ Ｐゴシック" charset="0"/>
                <a:cs typeface="Georgia"/>
              </a:rPr>
              <a:t>17.5%</a:t>
            </a:r>
            <a:r>
              <a:rPr lang="en-US" dirty="0" smtClean="0">
                <a:latin typeface="Georgia"/>
                <a:ea typeface="ＭＳ Ｐゴシック" charset="0"/>
                <a:cs typeface="Georgia"/>
              </a:rPr>
              <a:t>) and </a:t>
            </a:r>
            <a:r>
              <a:rPr lang="en-US" dirty="0">
                <a:latin typeface="Georgia"/>
                <a:ea typeface="ＭＳ Ｐゴシック" charset="0"/>
                <a:cs typeface="Georgia"/>
              </a:rPr>
              <a:t>2 essays (each </a:t>
            </a:r>
            <a:r>
              <a:rPr lang="en-US" dirty="0">
                <a:solidFill>
                  <a:srgbClr val="FF0000"/>
                </a:solidFill>
                <a:latin typeface="Georgia"/>
                <a:ea typeface="ＭＳ Ｐゴシック" charset="0"/>
                <a:cs typeface="Georgia"/>
              </a:rPr>
              <a:t>17.5</a:t>
            </a:r>
            <a:r>
              <a:rPr lang="en-US" dirty="0" smtClean="0">
                <a:solidFill>
                  <a:srgbClr val="FF0000"/>
                </a:solidFill>
                <a:latin typeface="Georgia"/>
                <a:ea typeface="ＭＳ Ｐゴシック" charset="0"/>
                <a:cs typeface="Georgia"/>
              </a:rPr>
              <a:t>%</a:t>
            </a:r>
            <a:r>
              <a:rPr lang="en-US" dirty="0" smtClean="0">
                <a:latin typeface="Georgia"/>
                <a:ea typeface="ＭＳ Ｐゴシック" charset="0"/>
                <a:cs typeface="Georgia"/>
              </a:rPr>
              <a:t>).</a:t>
            </a:r>
          </a:p>
          <a:p>
            <a:pPr eaLnBrk="1" hangingPunct="1"/>
            <a:r>
              <a:rPr lang="en-US" dirty="0" smtClean="0">
                <a:latin typeface="Georgia"/>
                <a:ea typeface="ＭＳ Ｐゴシック" charset="0"/>
                <a:cs typeface="Georgia"/>
              </a:rPr>
              <a:t>You </a:t>
            </a:r>
            <a:r>
              <a:rPr lang="en-US" dirty="0">
                <a:latin typeface="Georgia"/>
                <a:ea typeface="ＭＳ Ｐゴシック" charset="0"/>
                <a:cs typeface="Georgia"/>
              </a:rPr>
              <a:t>are expected to participate in all activities, attend lectures and submit your assignments on time.</a:t>
            </a:r>
          </a:p>
        </p:txBody>
      </p:sp>
    </p:spTree>
    <p:extLst>
      <p:ext uri="{BB962C8B-B14F-4D97-AF65-F5344CB8AC3E}">
        <p14:creationId xmlns:p14="http://schemas.microsoft.com/office/powerpoint/2010/main" val="2468573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r>
              <a:rPr lang="en-US" dirty="0" smtClean="0"/>
              <a:t>My good friend/housemate/brother/twin and I are taking the same course. We have always worked together. When doing the assignment, we</a:t>
            </a:r>
          </a:p>
          <a:p>
            <a:pPr lvl="1"/>
            <a:r>
              <a:rPr lang="en-US" dirty="0" smtClean="0"/>
              <a:t>Exchanged solutions to verify/compare our answers.</a:t>
            </a:r>
          </a:p>
        </p:txBody>
      </p:sp>
    </p:spTree>
    <p:extLst>
      <p:ext uri="{BB962C8B-B14F-4D97-AF65-F5344CB8AC3E}">
        <p14:creationId xmlns:p14="http://schemas.microsoft.com/office/powerpoint/2010/main" val="2748624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r>
              <a:rPr lang="en-US" dirty="0" smtClean="0"/>
              <a:t>My good friend/housemate/brother/twin and I are taking the same course. We have always worked together. When doing the assignment, we</a:t>
            </a:r>
          </a:p>
          <a:p>
            <a:pPr lvl="1"/>
            <a:r>
              <a:rPr lang="en-US" dirty="0" smtClean="0"/>
              <a:t>Exchanged solutions to verify/compare our answers.</a:t>
            </a:r>
          </a:p>
          <a:p>
            <a:pPr lvl="1"/>
            <a:r>
              <a:rPr lang="en-US" dirty="0" smtClean="0"/>
              <a:t>Divided the assignment work amongst ourselves to speed up progress.</a:t>
            </a:r>
          </a:p>
        </p:txBody>
      </p:sp>
    </p:spTree>
    <p:extLst>
      <p:ext uri="{BB962C8B-B14F-4D97-AF65-F5344CB8AC3E}">
        <p14:creationId xmlns:p14="http://schemas.microsoft.com/office/powerpoint/2010/main" val="331672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r>
              <a:rPr lang="en-US" dirty="0" smtClean="0"/>
              <a:t>My good friend/housemate/brother/twin and I are taking the same course. We have always worked together. When doing the assignment, we</a:t>
            </a:r>
          </a:p>
          <a:p>
            <a:pPr lvl="1"/>
            <a:r>
              <a:rPr lang="en-US" dirty="0" smtClean="0"/>
              <a:t>Exchanged solutions to verify/compare our answers.</a:t>
            </a:r>
          </a:p>
          <a:p>
            <a:pPr lvl="1"/>
            <a:r>
              <a:rPr lang="en-US" dirty="0" smtClean="0"/>
              <a:t>Divided the assignment work amongst ourselves to speed up progress.</a:t>
            </a:r>
          </a:p>
          <a:p>
            <a:pPr lvl="1"/>
            <a:r>
              <a:rPr lang="en-US" dirty="0" smtClean="0"/>
              <a:t>Sat side-by-side and looked at each other’s answers when doing the assignment.</a:t>
            </a:r>
            <a:endParaRPr lang="en-US" dirty="0"/>
          </a:p>
        </p:txBody>
      </p:sp>
    </p:spTree>
    <p:extLst>
      <p:ext uri="{BB962C8B-B14F-4D97-AF65-F5344CB8AC3E}">
        <p14:creationId xmlns:p14="http://schemas.microsoft.com/office/powerpoint/2010/main" val="331672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r>
              <a:rPr lang="en-US" dirty="0" smtClean="0"/>
              <a:t>My good friend/housemate/brother/twin and I are taking the same course. We have always worked together. When doing the assignment, we</a:t>
            </a:r>
          </a:p>
          <a:p>
            <a:pPr lvl="1"/>
            <a:r>
              <a:rPr lang="en-US" dirty="0" smtClean="0"/>
              <a:t>Exchanged solutions to verify/compare our answers.</a:t>
            </a:r>
          </a:p>
          <a:p>
            <a:pPr lvl="1"/>
            <a:r>
              <a:rPr lang="en-US" dirty="0" smtClean="0"/>
              <a:t>Divided the assignment work amongst ourselves to speed up progress.</a:t>
            </a:r>
          </a:p>
          <a:p>
            <a:pPr lvl="1"/>
            <a:r>
              <a:rPr lang="en-US" dirty="0" smtClean="0"/>
              <a:t>Sat side-by-side and looked at each other’s answers when doing the assignment.</a:t>
            </a:r>
            <a:endParaRPr lang="en-US" dirty="0"/>
          </a:p>
        </p:txBody>
      </p:sp>
      <p:pic>
        <p:nvPicPr>
          <p:cNvPr id="5" name="Picture 4"/>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331672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p:txBody>
          <a:bodyPr/>
          <a:lstStyle/>
          <a:p>
            <a:r>
              <a:rPr lang="en-US" dirty="0" smtClean="0"/>
              <a:t>The assignment seems to be the same as the one given last year. I contacted my friend who took the course last year and got a copy of his solution.</a:t>
            </a:r>
          </a:p>
          <a:p>
            <a:pPr lvl="1"/>
            <a:endParaRPr lang="en-US" dirty="0"/>
          </a:p>
        </p:txBody>
      </p:sp>
      <p:pic>
        <p:nvPicPr>
          <p:cNvPr id="4" name="Picture 3"/>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4126864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sp>
        <p:nvSpPr>
          <p:cNvPr id="3" name="Content Placeholder 2"/>
          <p:cNvSpPr>
            <a:spLocks noGrp="1"/>
          </p:cNvSpPr>
          <p:nvPr>
            <p:ph idx="1"/>
          </p:nvPr>
        </p:nvSpPr>
        <p:spPr/>
        <p:txBody>
          <a:bodyPr/>
          <a:lstStyle/>
          <a:p>
            <a:r>
              <a:rPr lang="en-US" dirty="0" smtClean="0"/>
              <a:t>The </a:t>
            </a:r>
            <a:r>
              <a:rPr lang="en-US" smtClean="0"/>
              <a:t>assignment seemed </a:t>
            </a:r>
            <a:r>
              <a:rPr lang="en-US" dirty="0" smtClean="0"/>
              <a:t>to be similar to another given at a different university. So, I</a:t>
            </a:r>
          </a:p>
          <a:p>
            <a:pPr lvl="1"/>
            <a:r>
              <a:rPr lang="en-US" dirty="0" smtClean="0"/>
              <a:t>Copied and submitted the model answers available at that university’s website.</a:t>
            </a:r>
          </a:p>
          <a:p>
            <a:pPr lvl="1"/>
            <a:r>
              <a:rPr lang="en-US" dirty="0" smtClean="0"/>
              <a:t>Took parts of the model answers and integrated them into my solution.</a:t>
            </a:r>
            <a:endParaRPr lang="en-US" dirty="0"/>
          </a:p>
        </p:txBody>
      </p:sp>
      <p:pic>
        <p:nvPicPr>
          <p:cNvPr id="4" name="Picture 3"/>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976965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a:t>
            </a:r>
            <a:endParaRPr lang="en-US" dirty="0"/>
          </a:p>
        </p:txBody>
      </p:sp>
      <p:sp>
        <p:nvSpPr>
          <p:cNvPr id="3" name="Content Placeholder 2"/>
          <p:cNvSpPr>
            <a:spLocks noGrp="1"/>
          </p:cNvSpPr>
          <p:nvPr>
            <p:ph idx="1"/>
          </p:nvPr>
        </p:nvSpPr>
        <p:spPr/>
        <p:txBody>
          <a:bodyPr/>
          <a:lstStyle/>
          <a:p>
            <a:r>
              <a:rPr lang="en-US" dirty="0" smtClean="0"/>
              <a:t>I studied at a school</a:t>
            </a:r>
            <a:r>
              <a:rPr lang="en-US" smtClean="0"/>
              <a:t>/college/university </a:t>
            </a:r>
            <a:r>
              <a:rPr lang="en-US" dirty="0" smtClean="0"/>
              <a:t>where doing ______________ is acceptable. So I assumed doing this at The University of Adelaide is also acceptable.</a:t>
            </a:r>
            <a:endParaRPr lang="en-US" dirty="0"/>
          </a:p>
        </p:txBody>
      </p:sp>
      <p:pic>
        <p:nvPicPr>
          <p:cNvPr id="4" name="Picture 3"/>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2733950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defRPr/>
            </a:pPr>
            <a:r>
              <a:rPr lang="en-US" dirty="0" smtClean="0">
                <a:latin typeface="Georgia"/>
                <a:ea typeface="ＭＳ Ｐゴシック" charset="0"/>
                <a:cs typeface="Georgia"/>
              </a:rPr>
              <a:t>How to avoid plagiarism/collusion</a:t>
            </a:r>
            <a:endParaRPr lang="en-US" dirty="0">
              <a:latin typeface="Georgia"/>
              <a:ea typeface="ＭＳ Ｐゴシック" charset="0"/>
              <a:cs typeface="Georgia"/>
            </a:endParaRPr>
          </a:p>
        </p:txBody>
      </p:sp>
      <p:sp>
        <p:nvSpPr>
          <p:cNvPr id="49154" name="Content Placeholder 2"/>
          <p:cNvSpPr>
            <a:spLocks noGrp="1"/>
          </p:cNvSpPr>
          <p:nvPr>
            <p:ph idx="1"/>
          </p:nvPr>
        </p:nvSpPr>
        <p:spPr/>
        <p:txBody>
          <a:bodyPr>
            <a:noAutofit/>
          </a:bodyPr>
          <a:lstStyle/>
          <a:p>
            <a:r>
              <a:rPr lang="en-US" dirty="0">
                <a:latin typeface="Georgia"/>
                <a:ea typeface="ＭＳ Ｐゴシック" charset="0"/>
                <a:cs typeface="Georgia"/>
              </a:rPr>
              <a:t>If you get stuck, seek help from the lecturer, tutor or </a:t>
            </a:r>
            <a:r>
              <a:rPr lang="en-US" dirty="0" err="1">
                <a:latin typeface="Georgia"/>
                <a:ea typeface="ＭＳ Ｐゴシック" charset="0"/>
                <a:cs typeface="Georgia"/>
              </a:rPr>
              <a:t>prac</a:t>
            </a:r>
            <a:r>
              <a:rPr lang="en-US" dirty="0">
                <a:latin typeface="Georgia"/>
                <a:ea typeface="ＭＳ Ｐゴシック" charset="0"/>
                <a:cs typeface="Georgia"/>
              </a:rPr>
              <a:t> demonstrator rather than copying from someone </a:t>
            </a:r>
            <a:r>
              <a:rPr lang="en-US" dirty="0" smtClean="0">
                <a:latin typeface="Georgia"/>
                <a:ea typeface="ＭＳ Ｐゴシック" charset="0"/>
                <a:cs typeface="Georgia"/>
              </a:rPr>
              <a:t>else.</a:t>
            </a:r>
          </a:p>
          <a:p>
            <a:r>
              <a:rPr lang="en-US" dirty="0" smtClean="0">
                <a:solidFill>
                  <a:srgbClr val="FF0000"/>
                </a:solidFill>
                <a:latin typeface="Georgia"/>
                <a:ea typeface="ＭＳ Ｐゴシック" charset="0"/>
                <a:cs typeface="Georgia"/>
              </a:rPr>
              <a:t>Starting </a:t>
            </a:r>
            <a:r>
              <a:rPr lang="en-US" dirty="0">
                <a:solidFill>
                  <a:srgbClr val="FF0000"/>
                </a:solidFill>
                <a:latin typeface="Georgia"/>
                <a:ea typeface="ＭＳ Ｐゴシック" charset="0"/>
                <a:cs typeface="Georgia"/>
              </a:rPr>
              <a:t>your work</a:t>
            </a:r>
            <a:r>
              <a:rPr lang="en-US" dirty="0">
                <a:latin typeface="Georgia"/>
                <a:ea typeface="ＭＳ Ｐゴシック" charset="0"/>
                <a:cs typeface="Georgia"/>
              </a:rPr>
              <a:t> early will help you to avoid getting stuck at the last minute.</a:t>
            </a:r>
          </a:p>
        </p:txBody>
      </p:sp>
      <p:sp>
        <p:nvSpPr>
          <p:cNvPr id="8" name="TextBox 7"/>
          <p:cNvSpPr txBox="1"/>
          <p:nvPr/>
        </p:nvSpPr>
        <p:spPr>
          <a:xfrm>
            <a:off x="1115616" y="3573016"/>
            <a:ext cx="6912768" cy="646331"/>
          </a:xfrm>
          <a:prstGeom prst="rect">
            <a:avLst/>
          </a:prstGeom>
          <a:solidFill>
            <a:srgbClr val="FF0000"/>
          </a:solidFill>
        </p:spPr>
        <p:txBody>
          <a:bodyPr wrap="square">
            <a:spAutoFit/>
          </a:bodyPr>
          <a:lstStyle/>
          <a:p>
            <a:r>
              <a:rPr lang="en-AU" sz="3600" b="1" dirty="0" smtClean="0"/>
              <a:t>When in doubt, ask your lecturer.</a:t>
            </a:r>
            <a:endParaRPr lang="en-AU" sz="3600" b="1" dirty="0"/>
          </a:p>
        </p:txBody>
      </p:sp>
    </p:spTree>
    <p:extLst>
      <p:ext uri="{BB962C8B-B14F-4D97-AF65-F5344CB8AC3E}">
        <p14:creationId xmlns:p14="http://schemas.microsoft.com/office/powerpoint/2010/main" val="323334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defRPr/>
            </a:pPr>
            <a:r>
              <a:rPr lang="en-US" dirty="0">
                <a:latin typeface="Georgia"/>
                <a:ea typeface="ＭＳ Ｐゴシック" charset="0"/>
                <a:cs typeface="Georgia"/>
              </a:rPr>
              <a:t>Grades</a:t>
            </a:r>
          </a:p>
        </p:txBody>
      </p:sp>
      <p:sp>
        <p:nvSpPr>
          <p:cNvPr id="43010" name="Content Placeholder 2"/>
          <p:cNvSpPr>
            <a:spLocks noGrp="1"/>
          </p:cNvSpPr>
          <p:nvPr>
            <p:ph idx="1"/>
          </p:nvPr>
        </p:nvSpPr>
        <p:spPr/>
        <p:txBody>
          <a:bodyPr>
            <a:normAutofit/>
          </a:bodyPr>
          <a:lstStyle/>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r>
              <a:rPr lang="en-US" dirty="0">
                <a:latin typeface="Georgia"/>
                <a:ea typeface="ＭＳ Ｐゴシック" charset="0"/>
                <a:cs typeface="ＭＳ Ｐゴシック" charset="0"/>
              </a:rPr>
              <a:t>	</a:t>
            </a:r>
            <a:r>
              <a:rPr lang="en-US" dirty="0" smtClean="0">
                <a:latin typeface="Georgia"/>
                <a:ea typeface="ＭＳ Ｐゴシック" charset="0"/>
                <a:cs typeface="ＭＳ Ｐゴシック" charset="0"/>
              </a:rPr>
              <a:t>If </a:t>
            </a:r>
            <a:r>
              <a:rPr lang="en-US" dirty="0">
                <a:latin typeface="Georgia"/>
                <a:ea typeface="ＭＳ Ｐゴシック" charset="0"/>
                <a:cs typeface="ＭＳ Ｐゴシック" charset="0"/>
              </a:rPr>
              <a:t>you see an RP on your transcript, it means that your mark is not currently available. If you </a:t>
            </a:r>
            <a:r>
              <a:rPr lang="en-US" dirty="0" smtClean="0">
                <a:latin typeface="Georgia"/>
                <a:ea typeface="ＭＳ Ｐゴシック" charset="0"/>
                <a:cs typeface="ＭＳ Ｐゴシック" charset="0"/>
              </a:rPr>
              <a:t>don’</a:t>
            </a:r>
            <a:r>
              <a:rPr lang="en-US" altLang="ja-JP" dirty="0" smtClean="0">
                <a:latin typeface="Georgia"/>
                <a:ea typeface="ＭＳ Ｐゴシック" charset="0"/>
                <a:cs typeface="ＭＳ Ｐゴシック" charset="0"/>
              </a:rPr>
              <a:t>t </a:t>
            </a:r>
            <a:r>
              <a:rPr lang="en-US" altLang="ja-JP" dirty="0">
                <a:latin typeface="Georgia"/>
                <a:ea typeface="ＭＳ Ｐゴシック" charset="0"/>
                <a:cs typeface="ＭＳ Ｐゴシック" charset="0"/>
              </a:rPr>
              <a:t>know why, you should contact your course coordinator.</a:t>
            </a:r>
            <a:endParaRPr lang="en-US" dirty="0">
              <a:latin typeface="Georgia"/>
              <a:ea typeface="ＭＳ Ｐゴシック" charset="0"/>
              <a:cs typeface="ＭＳ Ｐゴシック" charset="0"/>
            </a:endParaRPr>
          </a:p>
        </p:txBody>
      </p:sp>
      <p:graphicFrame>
        <p:nvGraphicFramePr>
          <p:cNvPr id="43011" name="Object 2"/>
          <p:cNvGraphicFramePr>
            <a:graphicFrameLocks noChangeAspect="1"/>
          </p:cNvGraphicFramePr>
          <p:nvPr>
            <p:extLst>
              <p:ext uri="{D42A27DB-BD31-4B8C-83A1-F6EECF244321}">
                <p14:modId xmlns:p14="http://schemas.microsoft.com/office/powerpoint/2010/main" val="547417100"/>
              </p:ext>
            </p:extLst>
          </p:nvPr>
        </p:nvGraphicFramePr>
        <p:xfrm>
          <a:off x="179512" y="1700808"/>
          <a:ext cx="8861525" cy="2880320"/>
        </p:xfrm>
        <a:graphic>
          <a:graphicData uri="http://schemas.openxmlformats.org/presentationml/2006/ole">
            <mc:AlternateContent xmlns:mc="http://schemas.openxmlformats.org/markup-compatibility/2006">
              <mc:Choice xmlns:v="urn:schemas-microsoft-com:vml" Requires="v">
                <p:oleObj spid="_x0000_s1134" name="Document" r:id="rId3" imgW="22501587" imgH="7314286" progId="Word.Document.12">
                  <p:link updateAutomatic="1"/>
                </p:oleObj>
              </mc:Choice>
              <mc:Fallback>
                <p:oleObj name="Document" r:id="rId3" imgW="22501587" imgH="7314286"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700808"/>
                        <a:ext cx="8861525" cy="28803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1900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defRPr/>
            </a:pPr>
            <a:r>
              <a:rPr lang="en-US" dirty="0">
                <a:latin typeface="Georgia"/>
                <a:ea typeface="ＭＳ Ｐゴシック" charset="0"/>
                <a:cs typeface="Georgia"/>
              </a:rPr>
              <a:t>Minimum Performance</a:t>
            </a:r>
          </a:p>
        </p:txBody>
      </p:sp>
      <p:sp>
        <p:nvSpPr>
          <p:cNvPr id="44034" name="Content Placeholder 2"/>
          <p:cNvSpPr>
            <a:spLocks noGrp="1"/>
          </p:cNvSpPr>
          <p:nvPr>
            <p:ph idx="1"/>
          </p:nvPr>
        </p:nvSpPr>
        <p:spPr/>
        <p:txBody>
          <a:bodyPr>
            <a:normAutofit/>
          </a:bodyPr>
          <a:lstStyle/>
          <a:p>
            <a:pPr eaLnBrk="1" hangingPunct="1"/>
            <a:r>
              <a:rPr lang="en-US" dirty="0" smtClean="0">
                <a:latin typeface="Georgia"/>
                <a:ea typeface="ＭＳ Ｐゴシック" charset="0"/>
                <a:cs typeface="Georgia"/>
              </a:rPr>
              <a:t>If you know what a ”performance hurdle” is: </a:t>
            </a:r>
            <a:br>
              <a:rPr lang="en-US" dirty="0" smtClean="0">
                <a:latin typeface="Georgia"/>
                <a:ea typeface="ＭＳ Ｐゴシック" charset="0"/>
                <a:cs typeface="Georgia"/>
              </a:rPr>
            </a:br>
            <a:r>
              <a:rPr lang="en-US" dirty="0" smtClean="0">
                <a:latin typeface="Georgia"/>
                <a:ea typeface="ＭＳ Ｐゴシック" charset="0"/>
                <a:cs typeface="Georgia"/>
              </a:rPr>
              <a:t>there are none in this course.</a:t>
            </a:r>
          </a:p>
          <a:p>
            <a:pPr eaLnBrk="1" hangingPunct="1"/>
            <a:endParaRPr lang="en-US" dirty="0" smtClean="0">
              <a:latin typeface="Georgia"/>
              <a:ea typeface="ＭＳ Ｐゴシック" charset="0"/>
              <a:cs typeface="Georgia"/>
            </a:endParaRPr>
          </a:p>
          <a:p>
            <a:pPr eaLnBrk="1" hangingPunct="1"/>
            <a:r>
              <a:rPr lang="en-US" dirty="0" smtClean="0">
                <a:latin typeface="Georgia"/>
                <a:ea typeface="ＭＳ Ｐゴシック" charset="0"/>
                <a:cs typeface="Georgia"/>
              </a:rPr>
              <a:t>If you do not know what a a “performance hurdle” is: </a:t>
            </a:r>
            <a:br>
              <a:rPr lang="en-US" dirty="0" smtClean="0">
                <a:latin typeface="Georgia"/>
                <a:ea typeface="ＭＳ Ｐゴシック" charset="0"/>
                <a:cs typeface="Georgia"/>
              </a:rPr>
            </a:br>
            <a:r>
              <a:rPr lang="en-US" dirty="0" smtClean="0">
                <a:latin typeface="Georgia"/>
                <a:ea typeface="ＭＳ Ｐゴシック" charset="0"/>
                <a:cs typeface="Georgia"/>
              </a:rPr>
              <a:t>your final mark will simply be based on the weighted average.</a:t>
            </a:r>
          </a:p>
          <a:p>
            <a:endParaRPr lang="en-US" dirty="0" smtClean="0">
              <a:latin typeface="Georgia"/>
              <a:ea typeface="ＭＳ Ｐゴシック" charset="0"/>
              <a:cs typeface="Georgia"/>
            </a:endParaRPr>
          </a:p>
          <a:p>
            <a:pPr marL="0" indent="0">
              <a:buNone/>
            </a:pPr>
            <a:r>
              <a:rPr lang="en-US" sz="1600" dirty="0" smtClean="0">
                <a:latin typeface="Georgia"/>
                <a:ea typeface="ＭＳ Ｐゴシック" charset="0"/>
                <a:cs typeface="Georgia"/>
              </a:rPr>
              <a:t>Note: hurdles have the following effect (but we don’t have hurdles here anyhow)</a:t>
            </a:r>
            <a:br>
              <a:rPr lang="en-US" sz="1600" dirty="0" smtClean="0">
                <a:latin typeface="Georgia"/>
                <a:ea typeface="ＭＳ Ｐゴシック" charset="0"/>
                <a:cs typeface="Georgia"/>
              </a:rPr>
            </a:br>
            <a:r>
              <a:rPr lang="en-US" sz="1600" dirty="0">
                <a:solidFill>
                  <a:srgbClr val="FF0000"/>
                </a:solidFill>
                <a:latin typeface="Georgia"/>
                <a:ea typeface="ＭＳ Ｐゴシック" charset="0"/>
                <a:cs typeface="Georgia"/>
              </a:rPr>
              <a:t>If your mark for any component with hurdle is less than 40% of the allocated marks for that component, your overall mark will be capped at </a:t>
            </a:r>
            <a:r>
              <a:rPr lang="en-US" sz="1600" dirty="0" smtClean="0">
                <a:solidFill>
                  <a:srgbClr val="FF0000"/>
                </a:solidFill>
                <a:latin typeface="Georgia"/>
                <a:ea typeface="ＭＳ Ｐゴシック" charset="0"/>
                <a:cs typeface="Georgia"/>
              </a:rPr>
              <a:t>44F</a:t>
            </a:r>
            <a:r>
              <a:rPr lang="en-US" sz="1600" dirty="0">
                <a:latin typeface="Georgia"/>
                <a:ea typeface="ＭＳ Ｐゴシック" charset="0"/>
                <a:cs typeface="Georgia"/>
              </a:rPr>
              <a:t>.</a:t>
            </a:r>
          </a:p>
        </p:txBody>
      </p:sp>
    </p:spTree>
    <p:extLst>
      <p:ext uri="{BB962C8B-B14F-4D97-AF65-F5344CB8AC3E}">
        <p14:creationId xmlns:p14="http://schemas.microsoft.com/office/powerpoint/2010/main" val="3605380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defRPr/>
            </a:pPr>
            <a:r>
              <a:rPr lang="en-US" dirty="0">
                <a:latin typeface="Georgia"/>
                <a:ea typeface="ＭＳ Ｐゴシック" charset="0"/>
                <a:cs typeface="Georgia"/>
              </a:rPr>
              <a:t>Late </a:t>
            </a:r>
            <a:r>
              <a:rPr lang="en-US" dirty="0" smtClean="0">
                <a:latin typeface="Georgia"/>
                <a:ea typeface="ＭＳ Ｐゴシック" charset="0"/>
                <a:cs typeface="Georgia"/>
              </a:rPr>
              <a:t>submission policy</a:t>
            </a:r>
            <a:endParaRPr lang="en-US" dirty="0">
              <a:latin typeface="Georgia"/>
              <a:ea typeface="ＭＳ Ｐゴシック" charset="0"/>
              <a:cs typeface="Georgia"/>
            </a:endParaRPr>
          </a:p>
        </p:txBody>
      </p:sp>
      <p:sp>
        <p:nvSpPr>
          <p:cNvPr id="46082" name="Content Placeholder 2"/>
          <p:cNvSpPr>
            <a:spLocks noGrp="1"/>
          </p:cNvSpPr>
          <p:nvPr>
            <p:ph idx="1"/>
          </p:nvPr>
        </p:nvSpPr>
        <p:spPr/>
        <p:txBody>
          <a:bodyPr>
            <a:normAutofit fontScale="92500" lnSpcReduction="10000"/>
          </a:bodyPr>
          <a:lstStyle/>
          <a:p>
            <a:pPr eaLnBrk="1" hangingPunct="1"/>
            <a:r>
              <a:rPr lang="en-US" dirty="0">
                <a:latin typeface="Georgia"/>
                <a:ea typeface="ＭＳ Ｐゴシック" charset="0"/>
                <a:cs typeface="Georgia"/>
              </a:rPr>
              <a:t>You should hand your coursework in on time.</a:t>
            </a:r>
          </a:p>
          <a:p>
            <a:pPr eaLnBrk="1" hangingPunct="1"/>
            <a:r>
              <a:rPr lang="en-US" dirty="0">
                <a:latin typeface="Georgia"/>
                <a:ea typeface="ＭＳ Ｐゴシック" charset="0"/>
                <a:cs typeface="Georgia"/>
              </a:rPr>
              <a:t>If you hand in your work late, your mark will be capped, based on how many days late it is.</a:t>
            </a:r>
          </a:p>
          <a:p>
            <a:pPr lvl="1" eaLnBrk="1" hangingPunct="1"/>
            <a:r>
              <a:rPr lang="en-US" dirty="0">
                <a:latin typeface="Georgia"/>
                <a:ea typeface="ＭＳ Ｐゴシック" charset="0"/>
                <a:cs typeface="Georgia"/>
              </a:rPr>
              <a:t>1 day late – mark capped at 75%</a:t>
            </a:r>
          </a:p>
          <a:p>
            <a:pPr lvl="1" eaLnBrk="1" hangingPunct="1"/>
            <a:r>
              <a:rPr lang="en-US" dirty="0">
                <a:latin typeface="Georgia"/>
                <a:ea typeface="ＭＳ Ｐゴシック" charset="0"/>
                <a:cs typeface="Georgia"/>
              </a:rPr>
              <a:t>2 days late – mark capped at 50%</a:t>
            </a:r>
          </a:p>
          <a:p>
            <a:pPr lvl="1" eaLnBrk="1" hangingPunct="1"/>
            <a:r>
              <a:rPr lang="en-US" dirty="0">
                <a:latin typeface="Georgia"/>
                <a:ea typeface="ＭＳ Ｐゴシック" charset="0"/>
                <a:cs typeface="Georgia"/>
              </a:rPr>
              <a:t>3 days late – mark capped at 25%</a:t>
            </a:r>
          </a:p>
          <a:p>
            <a:pPr lvl="1" eaLnBrk="1" hangingPunct="1"/>
            <a:r>
              <a:rPr lang="en-US" dirty="0">
                <a:latin typeface="Georgia"/>
                <a:ea typeface="ＭＳ Ｐゴシック" charset="0"/>
                <a:cs typeface="Georgia"/>
              </a:rPr>
              <a:t>more than 3 days late – no marks available</a:t>
            </a:r>
          </a:p>
          <a:p>
            <a:r>
              <a:rPr lang="en-US" dirty="0" smtClean="0"/>
              <a:t>Very </a:t>
            </a:r>
            <a:r>
              <a:rPr lang="en-US" dirty="0"/>
              <a:t>Important:</a:t>
            </a:r>
          </a:p>
          <a:p>
            <a:pPr lvl="1"/>
            <a:r>
              <a:rPr lang="en-US" dirty="0" smtClean="0"/>
              <a:t>The </a:t>
            </a:r>
            <a:r>
              <a:rPr lang="en-US" dirty="0"/>
              <a:t>late penalties remove excess marks.</a:t>
            </a:r>
          </a:p>
          <a:p>
            <a:pPr lvl="1"/>
            <a:r>
              <a:rPr lang="en-US" dirty="0" smtClean="0"/>
              <a:t>Marks </a:t>
            </a:r>
            <a:r>
              <a:rPr lang="en-US" dirty="0"/>
              <a:t>less than a late penalty cap are not affected.</a:t>
            </a:r>
          </a:p>
          <a:p>
            <a:pPr lvl="1"/>
            <a:r>
              <a:rPr lang="en-US" dirty="0" smtClean="0"/>
              <a:t>You </a:t>
            </a:r>
            <a:r>
              <a:rPr lang="en-US" dirty="0"/>
              <a:t>always get the best mark, including late submissions.</a:t>
            </a:r>
          </a:p>
          <a:p>
            <a:pPr lvl="1"/>
            <a:r>
              <a:rPr lang="en-US" b="1" dirty="0" smtClean="0"/>
              <a:t>A </a:t>
            </a:r>
            <a:r>
              <a:rPr lang="en-US" b="1" dirty="0"/>
              <a:t>late submission will not reduce your current marks! </a:t>
            </a:r>
            <a:r>
              <a:rPr lang="en-US" dirty="0"/>
              <a:t> </a:t>
            </a:r>
          </a:p>
          <a:p>
            <a:pPr eaLnBrk="1" hangingPunct="1"/>
            <a:r>
              <a:rPr lang="en-US" dirty="0" smtClean="0">
                <a:latin typeface="Georgia"/>
                <a:ea typeface="ＭＳ Ｐゴシック" charset="0"/>
                <a:cs typeface="Georgia"/>
              </a:rPr>
              <a:t>Hand </a:t>
            </a:r>
            <a:r>
              <a:rPr lang="en-US" dirty="0">
                <a:latin typeface="Georgia"/>
                <a:ea typeface="ＭＳ Ｐゴシック" charset="0"/>
                <a:cs typeface="Georgia"/>
              </a:rPr>
              <a:t>in early!</a:t>
            </a:r>
          </a:p>
        </p:txBody>
      </p:sp>
    </p:spTree>
    <p:extLst>
      <p:ext uri="{BB962C8B-B14F-4D97-AF65-F5344CB8AC3E}">
        <p14:creationId xmlns:p14="http://schemas.microsoft.com/office/powerpoint/2010/main" val="1791919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AU" dirty="0">
                <a:latin typeface="Georgia"/>
                <a:ea typeface="ＭＳ Ｐゴシック" charset="0"/>
                <a:cs typeface="Georgia"/>
              </a:rPr>
              <a:t>Repeating Students</a:t>
            </a:r>
          </a:p>
        </p:txBody>
      </p:sp>
      <p:sp>
        <p:nvSpPr>
          <p:cNvPr id="26626" name="Content Placeholder 2"/>
          <p:cNvSpPr>
            <a:spLocks noGrp="1"/>
          </p:cNvSpPr>
          <p:nvPr>
            <p:ph idx="1"/>
          </p:nvPr>
        </p:nvSpPr>
        <p:spPr/>
        <p:txBody>
          <a:bodyPr/>
          <a:lstStyle/>
          <a:p>
            <a:r>
              <a:rPr lang="en-AU" dirty="0">
                <a:latin typeface="Georgia"/>
                <a:ea typeface="ＭＳ Ｐゴシック" charset="0"/>
                <a:cs typeface="Georgia"/>
              </a:rPr>
              <a:t>Students who repeat a course are expected to attempt all of the aspects of the course again. This includes making fresh attempts at all coursework assessment items.</a:t>
            </a:r>
          </a:p>
          <a:p>
            <a:r>
              <a:rPr lang="en-AU" dirty="0">
                <a:latin typeface="Georgia"/>
                <a:ea typeface="ＭＳ Ｐゴシック" charset="0"/>
                <a:cs typeface="Georgia"/>
              </a:rPr>
              <a:t>You may apply to the course coordinator to have your previous work counted but this is not usually granted.</a:t>
            </a:r>
          </a:p>
          <a:p>
            <a:r>
              <a:rPr lang="en-AU" dirty="0">
                <a:latin typeface="Georgia"/>
                <a:ea typeface="ＭＳ Ｐゴシック" charset="0"/>
                <a:cs typeface="Georgia"/>
              </a:rPr>
              <a:t>Make sure that you attend all of the lectures, do all of the work and study hard for the exam – you don’t want to get stuck repeating the same course over and over.</a:t>
            </a:r>
          </a:p>
        </p:txBody>
      </p:sp>
    </p:spTree>
    <p:extLst>
      <p:ext uri="{BB962C8B-B14F-4D97-AF65-F5344CB8AC3E}">
        <p14:creationId xmlns:p14="http://schemas.microsoft.com/office/powerpoint/2010/main" val="2277572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Modified arrangements</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4294967295"/>
          </p:nvPr>
        </p:nvSpPr>
        <p:spPr>
          <a:xfrm>
            <a:off x="0" y="6448425"/>
            <a:ext cx="2895600" cy="365125"/>
          </a:xfrm>
        </p:spPr>
        <p:txBody>
          <a:bodyPr/>
          <a:lstStyle/>
          <a:p>
            <a:r>
              <a:rPr lang="en-AU" smtClean="0"/>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t>7</a:t>
            </a:fld>
            <a:endParaRPr lang="en-AU" dirty="0"/>
          </a:p>
        </p:txBody>
      </p:sp>
    </p:spTree>
    <p:extLst>
      <p:ext uri="{BB962C8B-B14F-4D97-AF65-F5344CB8AC3E}">
        <p14:creationId xmlns:p14="http://schemas.microsoft.com/office/powerpoint/2010/main" val="127323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defRPr/>
            </a:pPr>
            <a:r>
              <a:rPr lang="en-US" dirty="0" smtClean="0">
                <a:latin typeface="Georgia"/>
                <a:ea typeface="ＭＳ Ｐゴシック" charset="0"/>
                <a:cs typeface="Georgia"/>
              </a:rPr>
              <a:t>Assignment extensions</a:t>
            </a:r>
            <a:endParaRPr lang="en-US" dirty="0">
              <a:latin typeface="Georgia"/>
              <a:ea typeface="ＭＳ Ｐゴシック" charset="0"/>
              <a:cs typeface="Georgia"/>
            </a:endParaRPr>
          </a:p>
        </p:txBody>
      </p:sp>
      <p:sp>
        <p:nvSpPr>
          <p:cNvPr id="47106" name="Content Placeholder 2"/>
          <p:cNvSpPr>
            <a:spLocks noGrp="1"/>
          </p:cNvSpPr>
          <p:nvPr>
            <p:ph idx="1"/>
          </p:nvPr>
        </p:nvSpPr>
        <p:spPr>
          <a:xfrm>
            <a:off x="457200" y="1412776"/>
            <a:ext cx="8229600" cy="4745914"/>
          </a:xfrm>
        </p:spPr>
        <p:txBody>
          <a:bodyPr>
            <a:spAutoFit/>
          </a:bodyPr>
          <a:lstStyle/>
          <a:p>
            <a:r>
              <a:rPr lang="en-US" dirty="0" smtClean="0">
                <a:solidFill>
                  <a:srgbClr val="FF0000"/>
                </a:solidFill>
                <a:latin typeface="Georgia"/>
                <a:ea typeface="ＭＳ Ｐゴシック" charset="0"/>
                <a:cs typeface="Georgia"/>
              </a:rPr>
              <a:t>Extensions will </a:t>
            </a:r>
            <a:r>
              <a:rPr lang="en-US" dirty="0">
                <a:solidFill>
                  <a:srgbClr val="FF0000"/>
                </a:solidFill>
                <a:latin typeface="Georgia"/>
                <a:ea typeface="ＭＳ Ｐゴシック" charset="0"/>
                <a:cs typeface="Georgia"/>
              </a:rPr>
              <a:t>not be granted for circumstances including minor ailments; travel, employment, family, customary, sport or leisure commitments; problems with balancing workloads; normal exam stress or </a:t>
            </a:r>
            <a:r>
              <a:rPr lang="en-US" dirty="0" smtClean="0">
                <a:solidFill>
                  <a:srgbClr val="FF0000"/>
                </a:solidFill>
                <a:latin typeface="Georgia"/>
                <a:ea typeface="ＭＳ Ｐゴシック" charset="0"/>
                <a:cs typeface="Georgia"/>
              </a:rPr>
              <a:t>anxiety.</a:t>
            </a:r>
          </a:p>
          <a:p>
            <a:r>
              <a:rPr lang="en-US" dirty="0" smtClean="0">
                <a:latin typeface="Georgia"/>
                <a:ea typeface="ＭＳ Ｐゴシック" charset="0"/>
                <a:cs typeface="Georgia"/>
              </a:rPr>
              <a:t>If you think your situation is exceptional, contact your lecturer ASAP, who will then consult the Head of School.</a:t>
            </a:r>
          </a:p>
          <a:p>
            <a:r>
              <a:rPr lang="en-US" dirty="0"/>
              <a:t>Students who deliberately submit false or fraudulent documentation may be referred to the Student Misconduct </a:t>
            </a:r>
            <a:r>
              <a:rPr lang="en-US" dirty="0" smtClean="0"/>
              <a:t>Tribunal.</a:t>
            </a:r>
            <a:endParaRPr lang="en-US" dirty="0" smtClean="0">
              <a:latin typeface="Georgia"/>
              <a:ea typeface="ＭＳ Ｐゴシック" charset="0"/>
              <a:cs typeface="Georgia"/>
            </a:endParaRPr>
          </a:p>
          <a:p>
            <a:r>
              <a:rPr lang="en-US" dirty="0" smtClean="0">
                <a:solidFill>
                  <a:srgbClr val="000000"/>
                </a:solidFill>
                <a:latin typeface="Georgia"/>
                <a:ea typeface="ＭＳ Ｐゴシック" charset="0"/>
                <a:cs typeface="Georgia"/>
              </a:rPr>
              <a:t>You </a:t>
            </a:r>
            <a:r>
              <a:rPr lang="en-US" dirty="0">
                <a:solidFill>
                  <a:srgbClr val="000000"/>
                </a:solidFill>
                <a:latin typeface="Georgia"/>
                <a:ea typeface="ＭＳ Ｐゴシック" charset="0"/>
                <a:cs typeface="Georgia"/>
              </a:rPr>
              <a:t>will normally only receive an extension equivalent to the number of days covered by your </a:t>
            </a:r>
            <a:r>
              <a:rPr lang="en-US" dirty="0" smtClean="0">
                <a:solidFill>
                  <a:srgbClr val="000000"/>
                </a:solidFill>
                <a:latin typeface="Georgia"/>
                <a:ea typeface="ＭＳ Ｐゴシック" charset="0"/>
                <a:cs typeface="Georgia"/>
              </a:rPr>
              <a:t>documentation. Don’t </a:t>
            </a:r>
            <a:r>
              <a:rPr lang="en-US" dirty="0">
                <a:solidFill>
                  <a:srgbClr val="000000"/>
                </a:solidFill>
                <a:latin typeface="Georgia"/>
                <a:ea typeface="ＭＳ Ｐゴシック" charset="0"/>
                <a:cs typeface="Georgia"/>
              </a:rPr>
              <a:t>expect to get an extra week because you lost a day.</a:t>
            </a:r>
          </a:p>
        </p:txBody>
      </p:sp>
    </p:spTree>
    <p:extLst>
      <p:ext uri="{BB962C8B-B14F-4D97-AF65-F5344CB8AC3E}">
        <p14:creationId xmlns:p14="http://schemas.microsoft.com/office/powerpoint/2010/main" val="3948687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normAutofit/>
          </a:bodyPr>
          <a:lstStyle/>
          <a:p>
            <a:pPr eaLnBrk="1" hangingPunct="1"/>
            <a:r>
              <a:rPr lang="en-US" dirty="0" smtClean="0">
                <a:latin typeface="Georgia"/>
                <a:ea typeface="ＭＳ Ｐゴシック" charset="0"/>
                <a:cs typeface="Georgia"/>
              </a:rPr>
              <a:t>Additional assessment</a:t>
            </a:r>
            <a:endParaRPr lang="en-US" dirty="0">
              <a:latin typeface="Georgia"/>
              <a:ea typeface="ＭＳ Ｐゴシック" charset="0"/>
              <a:cs typeface="Georgia"/>
            </a:endParaRPr>
          </a:p>
        </p:txBody>
      </p:sp>
      <p:sp>
        <p:nvSpPr>
          <p:cNvPr id="29698" name="Content Placeholder 2"/>
          <p:cNvSpPr>
            <a:spLocks noGrp="1"/>
          </p:cNvSpPr>
          <p:nvPr>
            <p:ph idx="1"/>
          </p:nvPr>
        </p:nvSpPr>
        <p:spPr/>
        <p:txBody>
          <a:bodyPr>
            <a:normAutofit fontScale="92500" lnSpcReduction="10000"/>
          </a:bodyPr>
          <a:lstStyle/>
          <a:p>
            <a:pPr>
              <a:lnSpc>
                <a:spcPct val="90000"/>
              </a:lnSpc>
            </a:pPr>
            <a:r>
              <a:rPr lang="en-US" sz="2600" dirty="0" smtClean="0">
                <a:latin typeface="Georgia"/>
                <a:ea typeface="ＭＳ Ｐゴシック" charset="0"/>
                <a:cs typeface="Georgia"/>
              </a:rPr>
              <a:t>If </a:t>
            </a:r>
            <a:r>
              <a:rPr lang="en-US" sz="2600" dirty="0">
                <a:latin typeface="Georgia"/>
                <a:ea typeface="ＭＳ Ｐゴシック" charset="0"/>
                <a:cs typeface="Georgia"/>
              </a:rPr>
              <a:t>your final result is 45-49, </a:t>
            </a:r>
            <a:r>
              <a:rPr lang="en-US" sz="2600" dirty="0" smtClean="0">
                <a:latin typeface="Georgia"/>
                <a:ea typeface="ＭＳ Ｐゴシック" charset="0"/>
                <a:cs typeface="Georgia"/>
              </a:rPr>
              <a:t>additional assessment (assignment, </a:t>
            </a:r>
            <a:r>
              <a:rPr lang="en-US" sz="2600" strike="sngStrike" dirty="0" smtClean="0">
                <a:latin typeface="Georgia"/>
                <a:ea typeface="ＭＳ Ｐゴシック" charset="0"/>
                <a:cs typeface="Georgia"/>
              </a:rPr>
              <a:t>exam</a:t>
            </a:r>
            <a:r>
              <a:rPr lang="en-US" sz="2600" dirty="0" smtClean="0">
                <a:latin typeface="Georgia"/>
                <a:ea typeface="ＭＳ Ｐゴシック" charset="0"/>
                <a:cs typeface="Georgia"/>
              </a:rPr>
              <a:t>) is </a:t>
            </a:r>
            <a:r>
              <a:rPr lang="en-US" sz="2600" dirty="0">
                <a:latin typeface="Georgia"/>
                <a:ea typeface="ＭＳ Ｐゴシック" charset="0"/>
                <a:cs typeface="Georgia"/>
              </a:rPr>
              <a:t>automatically </a:t>
            </a:r>
            <a:r>
              <a:rPr lang="en-US" sz="2600" dirty="0" smtClean="0">
                <a:latin typeface="Georgia"/>
                <a:ea typeface="ＭＳ Ｐゴシック" charset="0"/>
                <a:cs typeface="Georgia"/>
              </a:rPr>
              <a:t>granted </a:t>
            </a:r>
            <a:r>
              <a:rPr lang="en-US" sz="2600" u="sng" dirty="0" smtClean="0">
                <a:latin typeface="Georgia"/>
                <a:ea typeface="ＭＳ Ｐゴシック" charset="0"/>
                <a:cs typeface="Georgia"/>
              </a:rPr>
              <a:t>if you completed all coursework components</a:t>
            </a:r>
            <a:r>
              <a:rPr lang="en-US" sz="2600" dirty="0" smtClean="0">
                <a:latin typeface="Georgia"/>
                <a:ea typeface="ＭＳ Ｐゴシック" charset="0"/>
                <a:cs typeface="Georgia"/>
              </a:rPr>
              <a:t>.</a:t>
            </a:r>
            <a:endParaRPr lang="en-US" sz="2600" dirty="0">
              <a:latin typeface="Georgia"/>
              <a:ea typeface="ＭＳ Ｐゴシック" charset="0"/>
              <a:cs typeface="Georgia"/>
            </a:endParaRPr>
          </a:p>
          <a:p>
            <a:pPr>
              <a:lnSpc>
                <a:spcPct val="90000"/>
              </a:lnSpc>
            </a:pPr>
            <a:r>
              <a:rPr lang="en-US" sz="2600" dirty="0">
                <a:latin typeface="Georgia"/>
                <a:ea typeface="ＭＳ Ｐゴシック" charset="0"/>
                <a:cs typeface="Georgia"/>
              </a:rPr>
              <a:t>If your final result is 40-44, additional </a:t>
            </a:r>
            <a:r>
              <a:rPr lang="en-US" sz="2600" dirty="0" smtClean="0">
                <a:latin typeface="Georgia"/>
                <a:ea typeface="ＭＳ Ｐゴシック" charset="0"/>
                <a:cs typeface="Georgia"/>
              </a:rPr>
              <a:t>assessment may </a:t>
            </a:r>
            <a:r>
              <a:rPr lang="en-US" sz="2600" dirty="0">
                <a:latin typeface="Georgia"/>
                <a:ea typeface="ＭＳ Ｐゴシック" charset="0"/>
                <a:cs typeface="Georgia"/>
              </a:rPr>
              <a:t>be offered subject to discretion of lectures/examiners.</a:t>
            </a:r>
          </a:p>
          <a:p>
            <a:pPr>
              <a:lnSpc>
                <a:spcPct val="90000"/>
              </a:lnSpc>
            </a:pPr>
            <a:r>
              <a:rPr lang="en-US" sz="2600" dirty="0">
                <a:latin typeface="Georgia"/>
                <a:ea typeface="ＭＳ Ｐゴシック" charset="0"/>
                <a:cs typeface="Georgia"/>
              </a:rPr>
              <a:t>If you are capped at 44F due to failing of minimum performance criterion, additional </a:t>
            </a:r>
            <a:r>
              <a:rPr lang="en-US" sz="2600" dirty="0" smtClean="0">
                <a:latin typeface="Georgia"/>
                <a:ea typeface="ＭＳ Ｐゴシック" charset="0"/>
                <a:cs typeface="Georgia"/>
              </a:rPr>
              <a:t>assessment may </a:t>
            </a:r>
            <a:r>
              <a:rPr lang="en-US" sz="2600" dirty="0">
                <a:latin typeface="Georgia"/>
                <a:ea typeface="ＭＳ Ｐゴシック" charset="0"/>
                <a:cs typeface="Georgia"/>
              </a:rPr>
              <a:t>be offered subject to discretion of lectures/examiners.</a:t>
            </a:r>
          </a:p>
          <a:p>
            <a:pPr>
              <a:lnSpc>
                <a:spcPct val="90000"/>
              </a:lnSpc>
            </a:pPr>
            <a:r>
              <a:rPr lang="en-US" sz="2600" dirty="0" smtClean="0">
                <a:latin typeface="Georgia"/>
                <a:ea typeface="ＭＳ Ｐゴシック" charset="0"/>
                <a:cs typeface="Georgia"/>
              </a:rPr>
              <a:t>In the case where an additional exam is granted, the </a:t>
            </a:r>
            <a:r>
              <a:rPr lang="en-US" sz="2600" dirty="0">
                <a:latin typeface="Georgia"/>
                <a:ea typeface="ＭＳ Ｐゴシック" charset="0"/>
                <a:cs typeface="Georgia"/>
              </a:rPr>
              <a:t>better of the primary or additional exam results is used for your final grade, but the overall result for the course is capped at 50P</a:t>
            </a:r>
            <a:r>
              <a:rPr lang="en-US" sz="2600" dirty="0" smtClean="0">
                <a:latin typeface="Georgia"/>
                <a:ea typeface="ＭＳ Ｐゴシック" charset="0"/>
                <a:cs typeface="Georgia"/>
              </a:rPr>
              <a:t>.</a:t>
            </a:r>
          </a:p>
          <a:p>
            <a:pPr>
              <a:lnSpc>
                <a:spcPct val="90000"/>
              </a:lnSpc>
            </a:pPr>
            <a:r>
              <a:rPr lang="en-US" sz="2600" dirty="0" smtClean="0">
                <a:solidFill>
                  <a:srgbClr val="FF0000"/>
                </a:solidFill>
                <a:latin typeface="Georgia"/>
                <a:ea typeface="ＭＳ Ｐゴシック" charset="0"/>
                <a:cs typeface="Georgia"/>
              </a:rPr>
              <a:t>You must make yourself available during the additional assessment period.</a:t>
            </a:r>
            <a:endParaRPr lang="en-US" sz="2600" dirty="0">
              <a:solidFill>
                <a:srgbClr val="FF0000"/>
              </a:solidFill>
              <a:latin typeface="Georgia"/>
              <a:ea typeface="ＭＳ Ｐゴシック" charset="0"/>
              <a:cs typeface="Georgia"/>
            </a:endParaRPr>
          </a:p>
        </p:txBody>
      </p:sp>
    </p:spTree>
    <p:extLst>
      <p:ext uri="{BB962C8B-B14F-4D97-AF65-F5344CB8AC3E}">
        <p14:creationId xmlns:p14="http://schemas.microsoft.com/office/powerpoint/2010/main" val="3696072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UofA Bonython Template">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UoA_PPT2.potx</Template>
  <TotalTime>21626</TotalTime>
  <Words>1466</Words>
  <Application>Microsoft Macintosh PowerPoint</Application>
  <PresentationFormat>On-screen Show (4:3)</PresentationFormat>
  <Paragraphs>135</Paragraphs>
  <Slides>27</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vt:i4>
      </vt:variant>
      <vt:variant>
        <vt:lpstr>Slide Titles</vt:lpstr>
      </vt:variant>
      <vt:variant>
        <vt:i4>27</vt:i4>
      </vt:variant>
    </vt:vector>
  </HeadingPairs>
  <TitlesOfParts>
    <vt:vector size="36" baseType="lpstr">
      <vt:lpstr>Arial Narrow</vt:lpstr>
      <vt:lpstr>Calibri</vt:lpstr>
      <vt:lpstr>Georgia</vt:lpstr>
      <vt:lpstr>ＭＳ Ｐゴシック</vt:lpstr>
      <vt:lpstr>Wingdings 2</vt:lpstr>
      <vt:lpstr>Arial</vt:lpstr>
      <vt:lpstr>Times New Roman</vt:lpstr>
      <vt:lpstr>UofA Bonython Template</vt:lpstr>
      <vt:lpstr>/Users/tj/Downloads/Macintosh HD:Users:jnick:Admin:2010:Mark.docx!OLE_LINK1</vt:lpstr>
      <vt:lpstr>Assessment, Modified Arrangements, and Academic Honesty 2017</vt:lpstr>
      <vt:lpstr>Assessment</vt:lpstr>
      <vt:lpstr>Grades</vt:lpstr>
      <vt:lpstr>Minimum Performance</vt:lpstr>
      <vt:lpstr>Late submission policy</vt:lpstr>
      <vt:lpstr>Repeating Students</vt:lpstr>
      <vt:lpstr>Modified arrangements</vt:lpstr>
      <vt:lpstr>Assignment extensions</vt:lpstr>
      <vt:lpstr>Additional assessment</vt:lpstr>
      <vt:lpstr>Replacement exams (cont.)</vt:lpstr>
      <vt:lpstr>Academic honesty policies</vt:lpstr>
      <vt:lpstr>Academic Honesty Policies</vt:lpstr>
      <vt:lpstr>Violations to policy</vt:lpstr>
      <vt:lpstr>Violations to policy</vt:lpstr>
      <vt:lpstr>Example 1</vt:lpstr>
      <vt:lpstr>Example 1</vt:lpstr>
      <vt:lpstr>Example 1</vt:lpstr>
      <vt:lpstr>Example 1</vt:lpstr>
      <vt:lpstr>Example 2</vt:lpstr>
      <vt:lpstr>Example 3</vt:lpstr>
      <vt:lpstr>Example 3</vt:lpstr>
      <vt:lpstr>Example 3</vt:lpstr>
      <vt:lpstr>Example 3</vt:lpstr>
      <vt:lpstr>Example 4</vt:lpstr>
      <vt:lpstr>Example 5</vt:lpstr>
      <vt:lpstr>Example 6</vt:lpstr>
      <vt:lpstr>How to avoid plagiarism/collusion</vt:lpstr>
    </vt:vector>
  </TitlesOfParts>
  <Company>cs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Year Computer Science</dc:title>
  <dc:creator>Tat-Jun Chin</dc:creator>
  <cp:lastModifiedBy>Markus Wagner</cp:lastModifiedBy>
  <cp:revision>571</cp:revision>
  <dcterms:created xsi:type="dcterms:W3CDTF">2010-02-23T00:12:38Z</dcterms:created>
  <dcterms:modified xsi:type="dcterms:W3CDTF">2017-10-01T06:56:05Z</dcterms:modified>
</cp:coreProperties>
</file>