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1" r:id="rId3"/>
    <p:sldId id="262" r:id="rId4"/>
    <p:sldId id="257" r:id="rId5"/>
    <p:sldId id="259" r:id="rId6"/>
    <p:sldId id="258" r:id="rId7"/>
    <p:sldId id="260" r:id="rId8"/>
    <p:sldId id="264" r:id="rId9"/>
    <p:sldId id="273" r:id="rId10"/>
    <p:sldId id="265" r:id="rId11"/>
    <p:sldId id="266" r:id="rId12"/>
    <p:sldId id="279" r:id="rId13"/>
    <p:sldId id="274" r:id="rId14"/>
    <p:sldId id="280" r:id="rId15"/>
    <p:sldId id="281" r:id="rId16"/>
    <p:sldId id="278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2" pos="87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fanini" initials="Gf" lastIdx="1" clrIdx="0">
    <p:extLst>
      <p:ext uri="{19B8F6BF-5375-455C-9EA6-DF929625EA0E}">
        <p15:presenceInfo xmlns:p15="http://schemas.microsoft.com/office/powerpoint/2012/main" userId="5cc7eae3d05b7ab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F6134"/>
    <a:srgbClr val="42E28A"/>
    <a:srgbClr val="054B28"/>
    <a:srgbClr val="148246"/>
    <a:srgbClr val="149B55"/>
    <a:srgbClr val="1ACC6F"/>
    <a:srgbClr val="199B55"/>
    <a:srgbClr val="158949"/>
    <a:srgbClr val="158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>
      <p:cViewPr varScale="1">
        <p:scale>
          <a:sx n="89" d="100"/>
          <a:sy n="89" d="100"/>
        </p:scale>
        <p:origin x="120" y="114"/>
      </p:cViewPr>
      <p:guideLst>
        <p:guide orient="horz" pos="1117"/>
        <p:guide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25T08:40:24.092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28CC1-B90E-47D8-99C5-6BAA1811C342}" type="datetimeFigureOut">
              <a:rPr lang="pt-BR" smtClean="0"/>
              <a:t>25/11/2019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D351C-CD6A-4EE7-B691-C83BC0E42D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6443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376" y="5263588"/>
            <a:ext cx="2302952" cy="148768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165600" y="1459352"/>
            <a:ext cx="7642098" cy="645681"/>
          </a:xfrm>
        </p:spPr>
        <p:txBody>
          <a:bodyPr>
            <a:normAutofit/>
          </a:bodyPr>
          <a:lstStyle>
            <a:lvl1pPr algn="r">
              <a:defRPr sz="3600" b="0">
                <a:latin typeface="Roboto Black" panose="02000000000000000000" pitchFamily="2" charset="0"/>
                <a:ea typeface="Roboto Black" panose="02000000000000000000" pitchFamily="2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165599" y="3405670"/>
            <a:ext cx="7617729" cy="17526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5026744" cy="365125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442" t="92210"/>
          <a:stretch/>
        </p:blipFill>
        <p:spPr>
          <a:xfrm flipH="1">
            <a:off x="1703512" y="3"/>
            <a:ext cx="10513168" cy="90694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1524238"/>
            <a:ext cx="3809524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86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7" name="Título 1"/>
          <p:cNvSpPr txBox="1">
            <a:spLocks/>
          </p:cNvSpPr>
          <p:nvPr userDrawn="1"/>
        </p:nvSpPr>
        <p:spPr>
          <a:xfrm>
            <a:off x="609600" y="260648"/>
            <a:ext cx="10972800" cy="792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>
              <a:spcBef>
                <a:spcPct val="0"/>
              </a:spcBef>
              <a:buNone/>
              <a:defRPr sz="3600" b="0">
                <a:latin typeface="Roboto Black" panose="02000000000000000000" pitchFamily="2" charset="0"/>
                <a:ea typeface="Roboto Black" panose="02000000000000000000" pitchFamily="2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pt-BR" dirty="0"/>
              <a:t>Clique para editar o título mestre</a:t>
            </a:r>
          </a:p>
        </p:txBody>
      </p:sp>
      <p:sp>
        <p:nvSpPr>
          <p:cNvPr id="8" name="Retângulo 7"/>
          <p:cNvSpPr/>
          <p:nvPr userDrawn="1"/>
        </p:nvSpPr>
        <p:spPr>
          <a:xfrm flipV="1">
            <a:off x="-24680" y="476673"/>
            <a:ext cx="323528" cy="3600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210000"/>
            <a:ext cx="1672379" cy="50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6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>
            <a:lvl1pPr>
              <a:defRPr>
                <a:latin typeface="Roboto Black" panose="02000000000000000000" pitchFamily="2" charset="0"/>
                <a:ea typeface="Roboto Black" panose="02000000000000000000" pitchFamily="2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Retângulo 9"/>
          <p:cNvSpPr/>
          <p:nvPr userDrawn="1"/>
        </p:nvSpPr>
        <p:spPr>
          <a:xfrm flipV="1">
            <a:off x="-24680" y="476673"/>
            <a:ext cx="323528" cy="3600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210000"/>
            <a:ext cx="1672379" cy="50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48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obrig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153414" y="2152605"/>
            <a:ext cx="7642098" cy="645681"/>
          </a:xfrm>
        </p:spPr>
        <p:txBody>
          <a:bodyPr>
            <a:normAutofit/>
          </a:bodyPr>
          <a:lstStyle>
            <a:lvl1pPr algn="ctr">
              <a:defRPr sz="3600" b="0">
                <a:latin typeface="Roboto Black" panose="02000000000000000000" pitchFamily="2" charset="0"/>
                <a:ea typeface="Roboto Black" panose="02000000000000000000" pitchFamily="2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165599" y="3405670"/>
            <a:ext cx="7617729" cy="1752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5026744" cy="365125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1524238"/>
            <a:ext cx="3809524" cy="380952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442" t="92210"/>
          <a:stretch/>
        </p:blipFill>
        <p:spPr>
          <a:xfrm flipH="1">
            <a:off x="1703512" y="3"/>
            <a:ext cx="10513168" cy="906947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376" y="5263588"/>
            <a:ext cx="2302952" cy="148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916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60648"/>
            <a:ext cx="10972800" cy="792087"/>
          </a:xfrm>
        </p:spPr>
        <p:txBody>
          <a:bodyPr>
            <a:normAutofit/>
          </a:bodyPr>
          <a:lstStyle>
            <a:lvl1pPr algn="l">
              <a:defRPr sz="36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7" name="Retângulo 6"/>
          <p:cNvSpPr/>
          <p:nvPr userDrawn="1"/>
        </p:nvSpPr>
        <p:spPr>
          <a:xfrm flipV="1">
            <a:off x="-24680" y="476673"/>
            <a:ext cx="323528" cy="3600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210000"/>
            <a:ext cx="1672379" cy="50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737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64372" y="4406903"/>
            <a:ext cx="7518028" cy="1362075"/>
          </a:xfrm>
        </p:spPr>
        <p:txBody>
          <a:bodyPr anchor="t">
            <a:normAutofit/>
          </a:bodyPr>
          <a:lstStyle>
            <a:lvl1pPr algn="l">
              <a:defRPr sz="3600" b="0" cap="all">
                <a:latin typeface="Roboto Black" panose="02000000000000000000" pitchFamily="2" charset="0"/>
                <a:ea typeface="Roboto Black" panose="02000000000000000000" pitchFamily="2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064372" y="2906713"/>
            <a:ext cx="751802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Verdana" panose="020B060403050404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1524238"/>
            <a:ext cx="3809524" cy="380952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442" t="92210"/>
          <a:stretch/>
        </p:blipFill>
        <p:spPr>
          <a:xfrm flipH="1">
            <a:off x="1703512" y="3"/>
            <a:ext cx="10513168" cy="906947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017" y="5791148"/>
            <a:ext cx="1440160" cy="93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047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609600" y="260648"/>
            <a:ext cx="10972800" cy="792087"/>
          </a:xfrm>
        </p:spPr>
        <p:txBody>
          <a:bodyPr>
            <a:normAutofit/>
          </a:bodyPr>
          <a:lstStyle>
            <a:lvl1pPr algn="l">
              <a:defRPr sz="3600" b="0">
                <a:latin typeface="Roboto Black" panose="02000000000000000000" pitchFamily="2" charset="0"/>
                <a:ea typeface="Roboto Black" panose="02000000000000000000" pitchFamily="2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9" name="Retângulo 8"/>
          <p:cNvSpPr/>
          <p:nvPr userDrawn="1"/>
        </p:nvSpPr>
        <p:spPr>
          <a:xfrm flipV="1">
            <a:off x="-24680" y="476673"/>
            <a:ext cx="323528" cy="3600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210000"/>
            <a:ext cx="1672379" cy="50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03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pt-BR" sz="2400" b="0" smtClean="0">
                <a:latin typeface="Roboto Black" panose="02000000000000000000" pitchFamily="2" charset="0"/>
                <a:ea typeface="Roboto Black" panose="02000000000000000000" pitchFamily="2" charset="0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pt-BR" sz="2400" b="0" dirty="0" smtClean="0">
                <a:latin typeface="Roboto Black" panose="02000000000000000000" pitchFamily="2" charset="0"/>
                <a:ea typeface="Roboto Black" panose="02000000000000000000" pitchFamily="2" charset="0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609600" y="260648"/>
            <a:ext cx="10972800" cy="79208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pt-BR" sz="3600" dirty="0"/>
            </a:lvl1pPr>
          </a:lstStyle>
          <a:p>
            <a:pPr lvl="0" algn="l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1" name="Retângulo 10"/>
          <p:cNvSpPr/>
          <p:nvPr userDrawn="1"/>
        </p:nvSpPr>
        <p:spPr>
          <a:xfrm flipV="1">
            <a:off x="-24680" y="476673"/>
            <a:ext cx="323528" cy="3600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210000"/>
            <a:ext cx="1672379" cy="50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55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09600" y="260648"/>
            <a:ext cx="10972800" cy="79208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pt-BR" sz="3600" dirty="0"/>
            </a:lvl1pPr>
          </a:lstStyle>
          <a:p>
            <a:pPr lvl="0" algn="l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Retângulo 6"/>
          <p:cNvSpPr/>
          <p:nvPr userDrawn="1"/>
        </p:nvSpPr>
        <p:spPr>
          <a:xfrm flipV="1">
            <a:off x="-24680" y="476673"/>
            <a:ext cx="323528" cy="3600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210000"/>
            <a:ext cx="1672379" cy="50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24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210000"/>
            <a:ext cx="1672379" cy="50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59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>
                <a:latin typeface="Roboto Black" panose="02000000000000000000" pitchFamily="2" charset="0"/>
                <a:ea typeface="Roboto Black" panose="02000000000000000000" pitchFamily="2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>
                <a:latin typeface="Roboto" panose="02000000000000000000" pitchFamily="2" charset="0"/>
                <a:ea typeface="Roboto" panose="02000000000000000000" pitchFamily="2" charset="0"/>
                <a:cs typeface="Verdana" panose="020B060403050404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9" name="Retângulo 8"/>
          <p:cNvSpPr/>
          <p:nvPr userDrawn="1"/>
        </p:nvSpPr>
        <p:spPr>
          <a:xfrm flipV="1">
            <a:off x="-24680" y="476673"/>
            <a:ext cx="323528" cy="3600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210000"/>
            <a:ext cx="1672379" cy="50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11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0">
                <a:latin typeface="Roboto Black" panose="02000000000000000000" pitchFamily="2" charset="0"/>
                <a:ea typeface="Roboto Black" panose="02000000000000000000" pitchFamily="2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latin typeface="Roboto" panose="02000000000000000000" pitchFamily="2" charset="0"/>
                <a:ea typeface="Roboto" panose="02000000000000000000" pitchFamily="2" charset="0"/>
                <a:cs typeface="Verdana" panose="020B060403050404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9" name="Retângulo 8"/>
          <p:cNvSpPr/>
          <p:nvPr userDrawn="1"/>
        </p:nvSpPr>
        <p:spPr>
          <a:xfrm flipV="1">
            <a:off x="-24680" y="476673"/>
            <a:ext cx="323528" cy="3600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210000"/>
            <a:ext cx="1672379" cy="50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44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oboto Mono" pitchFamily="2" charset="0"/>
                <a:ea typeface="Roboto Mono" pitchFamily="2" charset="0"/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boto Mono" pitchFamily="2" charset="0"/>
                <a:ea typeface="Roboto Mono" pitchFamily="2" charset="0"/>
              </a:defRPr>
            </a:lvl1pPr>
          </a:lstStyle>
          <a:p>
            <a:fld id="{53AA0E47-E0C0-45CC-B12C-3507664E132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090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000" b="0" kern="1200">
          <a:solidFill>
            <a:schemeClr val="tx1"/>
          </a:solidFill>
          <a:latin typeface="Roboto Black" panose="02000000000000000000" pitchFamily="2" charset="0"/>
          <a:ea typeface="Roboto Black" panose="02000000000000000000" pitchFamily="2" charset="0"/>
          <a:cs typeface="Verdana" panose="020B0604030504040204" pitchFamily="34" charset="0"/>
        </a:defRPr>
      </a:lvl1pPr>
    </p:titleStyle>
    <p:bodyStyle>
      <a:lvl1pPr marL="342900" indent="-342900" algn="just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Verdana" panose="020B0604030504040204" pitchFamily="34" charset="0"/>
        </a:defRPr>
      </a:lvl1pPr>
      <a:lvl2pPr marL="742950" indent="-285750" algn="just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Verdana" panose="020B0604030504040204" pitchFamily="34" charset="0"/>
        </a:defRPr>
      </a:lvl2pPr>
      <a:lvl3pPr marL="1143000" indent="-228600" algn="just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Verdana" panose="020B0604030504040204" pitchFamily="34" charset="0"/>
        </a:defRPr>
      </a:lvl3pPr>
      <a:lvl4pPr marL="1600200" indent="-228600" algn="just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Verdana" panose="020B0604030504040204" pitchFamily="34" charset="0"/>
        </a:defRPr>
      </a:lvl4pPr>
      <a:lvl5pPr marL="2057400" indent="-228600" algn="just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naconda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nance.com/e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CCA614-36BF-4285-8094-04B04CBB2D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Robô Trade de Criptomoedas na </a:t>
            </a:r>
            <a:r>
              <a:rPr lang="pt-BR" dirty="0" err="1"/>
              <a:t>Binance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0EEFF0-9421-49C0-BE55-C4B0559CA2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Indicador Comprar/Vender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0593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F28EA7-BC48-4E72-9D19-314F96A94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Indicações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87000EBF-9568-4090-852B-C414EA3A7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5480" y="937856"/>
            <a:ext cx="8301290" cy="518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727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16C3A-37C6-4BCC-AA52-A03361238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Indicações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A8F5C734-1490-4A0D-8B54-5E34D82761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7488" y="982862"/>
            <a:ext cx="8229282" cy="514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30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715996-7617-4714-9D6B-CBB071FE8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BD9D124E-C904-44B2-B944-807988DD13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1584" y="983294"/>
            <a:ext cx="7018496" cy="539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4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59194-6561-4ADB-AA80-6D1A6BB1D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68F52E88-65C9-4835-91DC-3E474FA1F4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7608" y="1001322"/>
            <a:ext cx="6696744" cy="543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039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034C63-484D-4EA4-B98A-40B0B0065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FFBF4A43-F600-429D-B585-81D13C74BE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5640" y="1236784"/>
            <a:ext cx="6408712" cy="519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276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7258EA-0D15-465B-B6BC-B20620AD7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7B97F12E-5A5D-4636-9BF2-C66AD1E0FE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3632" y="1180560"/>
            <a:ext cx="6408712" cy="519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267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21D28-ECE1-4550-8394-99EFA58AC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12F654F2-850C-4656-8059-9EEC89DDB0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7647" y="1089752"/>
            <a:ext cx="6209591" cy="543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104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2F0857-C7F7-4AD4-9DB6-6A248133A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DB18A496-6A04-4C1E-ADB4-F416F9C8C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7608" y="1410713"/>
            <a:ext cx="7462069" cy="518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969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403959-A841-4CCF-AAEC-8866884A4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DC7EA19B-1404-4EF9-8EFD-455DD434C6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9986" y="1340768"/>
            <a:ext cx="6948771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988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76722A-AABC-42D5-B391-1E89E58E4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91B6E34-09D1-4F70-8F7A-5BC79DF387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3553" y="1272385"/>
            <a:ext cx="7615590" cy="489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558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1F4DF2-212C-44E6-B91A-FAEFFFFC0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 em 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355EE9-A78E-489B-A2AF-F3D320780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Dados da </a:t>
            </a:r>
            <a:r>
              <a:rPr lang="pt-BR" dirty="0" err="1"/>
              <a:t>Binance</a:t>
            </a:r>
            <a:endParaRPr lang="pt-BR" dirty="0"/>
          </a:p>
          <a:p>
            <a:endParaRPr lang="pt-BR" dirty="0"/>
          </a:p>
          <a:p>
            <a:r>
              <a:rPr lang="pt-BR" dirty="0"/>
              <a:t>Indicadores Técnicos 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Recomendações de compra e venda</a:t>
            </a:r>
          </a:p>
          <a:p>
            <a:endParaRPr lang="pt-BR" dirty="0"/>
          </a:p>
          <a:p>
            <a:r>
              <a:rPr lang="pt-BR" dirty="0"/>
              <a:t>Gerar ordem de compra e venda na </a:t>
            </a:r>
            <a:r>
              <a:rPr lang="pt-BR" dirty="0" err="1"/>
              <a:t>Binance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6903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C8971-16A6-46B5-8978-4E25B3E89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 em 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575DF1-230A-45CB-9590-AC276F8DB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Anaconda, </a:t>
            </a:r>
            <a:r>
              <a:rPr lang="pt-BR" dirty="0" err="1"/>
              <a:t>Spyder</a:t>
            </a:r>
            <a:r>
              <a:rPr lang="pt-BR" dirty="0"/>
              <a:t> 3</a:t>
            </a:r>
          </a:p>
          <a:p>
            <a:endParaRPr lang="pt-BR" dirty="0"/>
          </a:p>
          <a:p>
            <a:r>
              <a:rPr lang="pt-BR" dirty="0">
                <a:hlinkClick r:id="rId2"/>
              </a:rPr>
              <a:t>https://anaconda.org/</a:t>
            </a:r>
            <a:endParaRPr lang="pt-BR" dirty="0"/>
          </a:p>
          <a:p>
            <a:endParaRPr lang="pt-BR" dirty="0"/>
          </a:p>
          <a:p>
            <a:r>
              <a:rPr lang="pt-BR" dirty="0"/>
              <a:t>Pandas, </a:t>
            </a:r>
            <a:r>
              <a:rPr lang="pt-BR" dirty="0" err="1"/>
              <a:t>Numpy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binance.cliente</a:t>
            </a:r>
            <a:r>
              <a:rPr lang="pt-BR" dirty="0"/>
              <a:t>, </a:t>
            </a:r>
            <a:r>
              <a:rPr lang="pt-BR"/>
              <a:t>mpl_finance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5221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FEC97F-CEEA-4689-8184-FA6041552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Binance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3A5E71-E361-4EF1-BE3E-7F4CDD537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>
                <a:hlinkClick r:id="rId2"/>
              </a:rPr>
              <a:t>https://www.binance.com/en</a:t>
            </a:r>
            <a:endParaRPr lang="pt-BR" dirty="0"/>
          </a:p>
          <a:p>
            <a:endParaRPr lang="pt-BR" dirty="0"/>
          </a:p>
          <a:p>
            <a:r>
              <a:rPr lang="pt-BR" dirty="0"/>
              <a:t>Exchange</a:t>
            </a:r>
          </a:p>
          <a:p>
            <a:endParaRPr lang="pt-BR" dirty="0"/>
          </a:p>
          <a:p>
            <a:r>
              <a:rPr lang="pt-BR" dirty="0"/>
              <a:t>Pares de criptos:</a:t>
            </a:r>
          </a:p>
          <a:p>
            <a:endParaRPr lang="pt-BR" dirty="0"/>
          </a:p>
          <a:p>
            <a:r>
              <a:rPr lang="pt-BR" dirty="0"/>
              <a:t> ‘BTCUSDT’, ’LTCUSDT’, ‘ADABTC’, ’XRPBTC’, ’BNBETH’, ‘IOTABNB’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5127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602E6E-C256-477D-94D3-21FD414A1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Técnica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273283-0A52-4CEF-8664-4C2087963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Ferramenta</a:t>
            </a:r>
            <a:br>
              <a:rPr lang="pt-BR" dirty="0"/>
            </a:br>
            <a:endParaRPr lang="pt-BR" dirty="0"/>
          </a:p>
          <a:p>
            <a:r>
              <a:rPr lang="pt-BR" dirty="0"/>
              <a:t>Padrões e Tendências</a:t>
            </a:r>
          </a:p>
          <a:p>
            <a:endParaRPr lang="pt-BR" dirty="0"/>
          </a:p>
          <a:p>
            <a:r>
              <a:rPr lang="pt-BR" dirty="0"/>
              <a:t>Compradores e Vendedores</a:t>
            </a:r>
          </a:p>
          <a:p>
            <a:endParaRPr lang="pt-BR" dirty="0"/>
          </a:p>
          <a:p>
            <a:r>
              <a:rPr lang="pt-BR" dirty="0"/>
              <a:t>Indicadores Técnicos</a:t>
            </a:r>
          </a:p>
        </p:txBody>
      </p:sp>
    </p:spTree>
    <p:extLst>
      <p:ext uri="{BB962C8B-B14F-4D97-AF65-F5344CB8AC3E}">
        <p14:creationId xmlns:p14="http://schemas.microsoft.com/office/powerpoint/2010/main" val="3156276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E3AE15-4E52-4155-A6FA-4E2D69465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Indicadores Técnicos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2693EA-BB62-480B-813B-A38D7144C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4AE3DEC-D0C0-4D81-952B-E449E98A6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0" y="1043735"/>
            <a:ext cx="7513288" cy="497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478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271A3B-611A-4A8D-9832-D82D0143E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0648"/>
            <a:ext cx="10972800" cy="792087"/>
          </a:xfrm>
        </p:spPr>
        <p:txBody>
          <a:bodyPr/>
          <a:lstStyle/>
          <a:p>
            <a:r>
              <a:rPr lang="pt-BR" dirty="0"/>
              <a:t>Indicadores Técnicos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FB45087-015C-4C32-90B1-5A56EEAC1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32" y="1130478"/>
            <a:ext cx="6277383" cy="5178842"/>
          </a:xfrm>
        </p:spPr>
      </p:pic>
    </p:spTree>
    <p:extLst>
      <p:ext uri="{BB962C8B-B14F-4D97-AF65-F5344CB8AC3E}">
        <p14:creationId xmlns:p14="http://schemas.microsoft.com/office/powerpoint/2010/main" val="3155830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F062E-E99F-4797-B987-4602C1223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C0727448-B61A-4EE7-84B3-A7F15E489F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9496" y="1027866"/>
            <a:ext cx="8157274" cy="509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405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7239F-530B-4A38-8F12-2A11435D3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D72F8681-4E49-49C7-AE97-0C60080E5F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9496" y="1027866"/>
            <a:ext cx="8157274" cy="509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1047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49B55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Apresentação1" id="{F5C6C2B6-B863-4EE0-B83F-A39A7266FB30}" vid="{8C58B9FA-A5F1-4286-A844-50FC91171910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355</TotalTime>
  <Words>116</Words>
  <Application>Microsoft Office PowerPoint</Application>
  <PresentationFormat>Widescreen</PresentationFormat>
  <Paragraphs>49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7" baseType="lpstr">
      <vt:lpstr>Arial</vt:lpstr>
      <vt:lpstr>Calibri</vt:lpstr>
      <vt:lpstr>Roboto</vt:lpstr>
      <vt:lpstr>Roboto Black</vt:lpstr>
      <vt:lpstr>Roboto Light</vt:lpstr>
      <vt:lpstr>Roboto Mono</vt:lpstr>
      <vt:lpstr>Verdana</vt:lpstr>
      <vt:lpstr>Tema do Office</vt:lpstr>
      <vt:lpstr>Robô Trade de Criptomoedas na Binance</vt:lpstr>
      <vt:lpstr>Programa em Python</vt:lpstr>
      <vt:lpstr>Programa em Python</vt:lpstr>
      <vt:lpstr>Binance</vt:lpstr>
      <vt:lpstr>Análise Técnica</vt:lpstr>
      <vt:lpstr>Indicadores Técnicos</vt:lpstr>
      <vt:lpstr>Indicadores Técnicos</vt:lpstr>
      <vt:lpstr>Funções</vt:lpstr>
      <vt:lpstr>Funções</vt:lpstr>
      <vt:lpstr>Indicações</vt:lpstr>
      <vt:lpstr>Indicações</vt:lpstr>
      <vt:lpstr>Conclusões</vt:lpstr>
      <vt:lpstr>Conclusões</vt:lpstr>
      <vt:lpstr>Conclusões</vt:lpstr>
      <vt:lpstr>Conclusões</vt:lpstr>
      <vt:lpstr>Conclusões</vt:lpstr>
      <vt:lpstr>Conclusões</vt:lpstr>
      <vt:lpstr>Conclusões</vt:lpstr>
      <vt:lpstr>Conclusões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Indicador de compra e venda de pares de criptomoedas na corretora Binance</dc:title>
  <dc:creator>Gabriel fanini</dc:creator>
  <cp:lastModifiedBy>Gabriel fanini</cp:lastModifiedBy>
  <cp:revision>33</cp:revision>
  <dcterms:created xsi:type="dcterms:W3CDTF">2019-11-11T17:47:12Z</dcterms:created>
  <dcterms:modified xsi:type="dcterms:W3CDTF">2019-11-26T00:32:15Z</dcterms:modified>
</cp:coreProperties>
</file>