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7.xml" ContentType="application/vnd.openxmlformats-officedocument.presentationml.notesSlid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1"/>
  </p:notesMasterIdLst>
  <p:sldIdLst>
    <p:sldId id="275" r:id="rId3"/>
    <p:sldId id="283" r:id="rId4"/>
    <p:sldId id="284" r:id="rId5"/>
    <p:sldId id="285" r:id="rId6"/>
    <p:sldId id="286" r:id="rId7"/>
    <p:sldId id="287" r:id="rId8"/>
    <p:sldId id="288" r:id="rId9"/>
    <p:sldId id="289" r:id="rId10"/>
  </p:sldIdLst>
  <p:sldSz cx="13442950" cy="7561263"/>
  <p:notesSz cx="6858000" cy="9144000"/>
  <p:defaultTextStyle>
    <a:defPPr>
      <a:defRPr lang="en-US"/>
    </a:defPPr>
    <a:lvl1pPr marL="0" algn="l" defTabSz="1008126" rtl="0" eaLnBrk="1" latinLnBrk="0" hangingPunct="1">
      <a:defRPr sz="1985" kern="1200">
        <a:solidFill>
          <a:schemeClr val="tx1"/>
        </a:solidFill>
        <a:latin typeface="+mn-lt"/>
        <a:ea typeface="+mn-ea"/>
        <a:cs typeface="+mn-cs"/>
      </a:defRPr>
    </a:lvl1pPr>
    <a:lvl2pPr marL="504063" algn="l" defTabSz="1008126" rtl="0" eaLnBrk="1" latinLnBrk="0" hangingPunct="1">
      <a:defRPr sz="1985" kern="1200">
        <a:solidFill>
          <a:schemeClr val="tx1"/>
        </a:solidFill>
        <a:latin typeface="+mn-lt"/>
        <a:ea typeface="+mn-ea"/>
        <a:cs typeface="+mn-cs"/>
      </a:defRPr>
    </a:lvl2pPr>
    <a:lvl3pPr marL="1008126" algn="l" defTabSz="1008126" rtl="0" eaLnBrk="1" latinLnBrk="0" hangingPunct="1">
      <a:defRPr sz="1985" kern="1200">
        <a:solidFill>
          <a:schemeClr val="tx1"/>
        </a:solidFill>
        <a:latin typeface="+mn-lt"/>
        <a:ea typeface="+mn-ea"/>
        <a:cs typeface="+mn-cs"/>
      </a:defRPr>
    </a:lvl3pPr>
    <a:lvl4pPr marL="1512189" algn="l" defTabSz="1008126" rtl="0" eaLnBrk="1" latinLnBrk="0" hangingPunct="1">
      <a:defRPr sz="1985" kern="1200">
        <a:solidFill>
          <a:schemeClr val="tx1"/>
        </a:solidFill>
        <a:latin typeface="+mn-lt"/>
        <a:ea typeface="+mn-ea"/>
        <a:cs typeface="+mn-cs"/>
      </a:defRPr>
    </a:lvl4pPr>
    <a:lvl5pPr marL="2016252" algn="l" defTabSz="1008126" rtl="0" eaLnBrk="1" latinLnBrk="0" hangingPunct="1">
      <a:defRPr sz="1985" kern="1200">
        <a:solidFill>
          <a:schemeClr val="tx1"/>
        </a:solidFill>
        <a:latin typeface="+mn-lt"/>
        <a:ea typeface="+mn-ea"/>
        <a:cs typeface="+mn-cs"/>
      </a:defRPr>
    </a:lvl5pPr>
    <a:lvl6pPr marL="2520315" algn="l" defTabSz="1008126" rtl="0" eaLnBrk="1" latinLnBrk="0" hangingPunct="1">
      <a:defRPr sz="1985" kern="1200">
        <a:solidFill>
          <a:schemeClr val="tx1"/>
        </a:solidFill>
        <a:latin typeface="+mn-lt"/>
        <a:ea typeface="+mn-ea"/>
        <a:cs typeface="+mn-cs"/>
      </a:defRPr>
    </a:lvl6pPr>
    <a:lvl7pPr marL="3024378" algn="l" defTabSz="1008126" rtl="0" eaLnBrk="1" latinLnBrk="0" hangingPunct="1">
      <a:defRPr sz="1985" kern="1200">
        <a:solidFill>
          <a:schemeClr val="tx1"/>
        </a:solidFill>
        <a:latin typeface="+mn-lt"/>
        <a:ea typeface="+mn-ea"/>
        <a:cs typeface="+mn-cs"/>
      </a:defRPr>
    </a:lvl7pPr>
    <a:lvl8pPr marL="3528441" algn="l" defTabSz="1008126" rtl="0" eaLnBrk="1" latinLnBrk="0" hangingPunct="1">
      <a:defRPr sz="1985" kern="1200">
        <a:solidFill>
          <a:schemeClr val="tx1"/>
        </a:solidFill>
        <a:latin typeface="+mn-lt"/>
        <a:ea typeface="+mn-ea"/>
        <a:cs typeface="+mn-cs"/>
      </a:defRPr>
    </a:lvl8pPr>
    <a:lvl9pPr marL="4032504" algn="l" defTabSz="1008126" rtl="0" eaLnBrk="1" latinLnBrk="0" hangingPunct="1">
      <a:defRPr sz="19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08B"/>
    <a:srgbClr val="88898A"/>
    <a:srgbClr val="003A8F"/>
    <a:srgbClr val="86BC25"/>
    <a:srgbClr val="FBD150"/>
    <a:srgbClr val="898989"/>
    <a:srgbClr val="F2F2F2"/>
    <a:srgbClr val="C19308"/>
    <a:srgbClr val="EFEFF2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18" autoAdjust="0"/>
  </p:normalViewPr>
  <p:slideViewPr>
    <p:cSldViewPr snapToGrid="0">
      <p:cViewPr varScale="1">
        <p:scale>
          <a:sx n="102" d="100"/>
          <a:sy n="102" d="100"/>
        </p:scale>
        <p:origin x="270" y="96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0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1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2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3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4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637058382056858E-2"/>
          <c:y val="0.12003187103756054"/>
          <c:w val="0.95546042122213548"/>
          <c:h val="0.62164806379330295"/>
        </c:manualLayout>
      </c:layout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GDP当季值-同比（%)</c:v>
                </c:pt>
              </c:strCache>
            </c:strRef>
          </c:tx>
          <c:spPr>
            <a:ln w="28575" cap="rnd">
              <a:solidFill>
                <a:srgbClr val="67708B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rgbClr val="67708B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Sheet1!$A$2:$A$20</c:f>
              <c:strCache>
                <c:ptCount val="19"/>
                <c:pt idx="0">
                  <c:v>2015'Q1</c:v>
                </c:pt>
                <c:pt idx="1">
                  <c:v>2015'Q2</c:v>
                </c:pt>
                <c:pt idx="2">
                  <c:v>2015'Q3</c:v>
                </c:pt>
                <c:pt idx="3">
                  <c:v>2015'Q4</c:v>
                </c:pt>
                <c:pt idx="4">
                  <c:v>2016'Q1</c:v>
                </c:pt>
                <c:pt idx="5">
                  <c:v>2016'Q2</c:v>
                </c:pt>
                <c:pt idx="6">
                  <c:v>2016'Q3</c:v>
                </c:pt>
                <c:pt idx="7">
                  <c:v>2016'Q4</c:v>
                </c:pt>
                <c:pt idx="8">
                  <c:v>2017'Q1</c:v>
                </c:pt>
                <c:pt idx="9">
                  <c:v>2017'Q2</c:v>
                </c:pt>
                <c:pt idx="10">
                  <c:v>2017'Q3</c:v>
                </c:pt>
                <c:pt idx="11">
                  <c:v>2017'Q4</c:v>
                </c:pt>
                <c:pt idx="12">
                  <c:v>2018'Q1</c:v>
                </c:pt>
                <c:pt idx="13">
                  <c:v>2018'Q2</c:v>
                </c:pt>
                <c:pt idx="14">
                  <c:v>2018'Q3</c:v>
                </c:pt>
                <c:pt idx="15">
                  <c:v>2018'Q4</c:v>
                </c:pt>
                <c:pt idx="16">
                  <c:v>2019'Q1</c:v>
                </c:pt>
                <c:pt idx="17">
                  <c:v>2019'Q2</c:v>
                </c:pt>
                <c:pt idx="18">
                  <c:v>2019'Q3</c:v>
                </c:pt>
              </c:strCache>
            </c:strRef>
          </c:cat>
          <c:val>
            <c:numRef>
              <c:f>Sheet1!$C$2:$C$20</c:f>
              <c:numCache>
                <c:formatCode>0.0</c:formatCode>
                <c:ptCount val="19"/>
                <c:pt idx="0">
                  <c:v>7</c:v>
                </c:pt>
                <c:pt idx="1">
                  <c:v>7</c:v>
                </c:pt>
                <c:pt idx="2">
                  <c:v>6.9000000000000057</c:v>
                </c:pt>
                <c:pt idx="3">
                  <c:v>6.7999999999999972</c:v>
                </c:pt>
                <c:pt idx="4">
                  <c:v>6.7000000000000028</c:v>
                </c:pt>
                <c:pt idx="5">
                  <c:v>6.7000000000000028</c:v>
                </c:pt>
                <c:pt idx="6">
                  <c:v>6.7000000000000028</c:v>
                </c:pt>
                <c:pt idx="7">
                  <c:v>6.7999999999999972</c:v>
                </c:pt>
                <c:pt idx="8">
                  <c:v>6.7999999999999972</c:v>
                </c:pt>
                <c:pt idx="9">
                  <c:v>6.7999999999999972</c:v>
                </c:pt>
                <c:pt idx="10">
                  <c:v>6.7000000000000028</c:v>
                </c:pt>
                <c:pt idx="11">
                  <c:v>6.7000000000000028</c:v>
                </c:pt>
                <c:pt idx="12">
                  <c:v>6.7999999999999972</c:v>
                </c:pt>
                <c:pt idx="13">
                  <c:v>6.7000000000000028</c:v>
                </c:pt>
                <c:pt idx="14">
                  <c:v>6.5</c:v>
                </c:pt>
                <c:pt idx="15">
                  <c:v>6.4000000000000057</c:v>
                </c:pt>
                <c:pt idx="16">
                  <c:v>6.4</c:v>
                </c:pt>
                <c:pt idx="17">
                  <c:v>6.2</c:v>
                </c:pt>
                <c:pt idx="18">
                  <c:v>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27A-48F5-9818-5CE83DD71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136272"/>
        <c:axId val="266136832"/>
      </c:lineChart>
      <c:catAx>
        <c:axId val="26613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66136832"/>
        <c:crosses val="autoZero"/>
        <c:auto val="1"/>
        <c:lblAlgn val="ctr"/>
        <c:lblOffset val="100"/>
        <c:noMultiLvlLbl val="0"/>
      </c:catAx>
      <c:valAx>
        <c:axId val="266136832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pPr>
            <a:endParaRPr lang="zh-CN"/>
          </a:p>
        </c:txPr>
        <c:crossAx val="26613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036940047622173"/>
          <c:y val="4.5710885853145214E-2"/>
          <c:w val="0.72976234979334964"/>
          <c:h val="9.59285255219010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Regular" panose="020B0500000000000000" pitchFamily="34" charset="-122"/>
          <a:ea typeface="思源黑体 CN Regular" panose="020B0500000000000000" pitchFamily="34" charset="-122"/>
        </a:defRPr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347540080865026E-2"/>
          <c:y val="0.18930871993399759"/>
          <c:w val="0.89520609809748697"/>
          <c:h val="0.6061499122083307"/>
        </c:manualLayout>
      </c:layou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进口同比</c:v>
                </c:pt>
              </c:strCache>
            </c:strRef>
          </c:tx>
          <c:spPr>
            <a:ln w="22225" cap="rnd">
              <a:solidFill>
                <a:srgbClr val="67708B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bg1"/>
              </a:solidFill>
              <a:ln w="15875">
                <a:solidFill>
                  <a:srgbClr val="67708B"/>
                </a:solidFill>
                <a:round/>
              </a:ln>
              <a:effectLst/>
            </c:spPr>
          </c:marker>
          <c:dLbls>
            <c:dLbl>
              <c:idx val="12"/>
              <c:layout>
                <c:manualLayout>
                  <c:x val="-1.9522323144700586E-2"/>
                  <c:y val="-5.65172092826468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2"/>
              <c:layout>
                <c:manualLayout>
                  <c:x val="-2.1962584729864645E-2"/>
                  <c:y val="-3.41285707234174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5"/>
              <c:layout>
                <c:manualLayout>
                  <c:x val="-2.3426027244459999E-2"/>
                  <c:y val="-4.53228900030321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2"/>
              <c:layout>
                <c:manualLayout>
                  <c:x val="-2.4889469759055136E-2"/>
                  <c:y val="-5.09200496428395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5"/>
              <c:layout>
                <c:manualLayout>
                  <c:x val="-1.6595438115510095E-2"/>
                  <c:y val="-5.98070609375086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7"/>
              <c:layout>
                <c:manualLayout>
                  <c:x val="-3.2693305776057911E-2"/>
                  <c:y val="5.88432220247312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Sheet1!$A$2:$A$95</c:f>
              <c:strCache>
                <c:ptCount val="46"/>
                <c:pt idx="0">
                  <c:v>16'01</c:v>
                </c:pt>
                <c:pt idx="1">
                  <c:v>16'02</c:v>
                </c:pt>
                <c:pt idx="2">
                  <c:v>16'03</c:v>
                </c:pt>
                <c:pt idx="3">
                  <c:v>16'04</c:v>
                </c:pt>
                <c:pt idx="4">
                  <c:v>16'05</c:v>
                </c:pt>
                <c:pt idx="5">
                  <c:v>16'06</c:v>
                </c:pt>
                <c:pt idx="6">
                  <c:v>16'07</c:v>
                </c:pt>
                <c:pt idx="7">
                  <c:v>16'08</c:v>
                </c:pt>
                <c:pt idx="8">
                  <c:v>16'09</c:v>
                </c:pt>
                <c:pt idx="9">
                  <c:v>16'10</c:v>
                </c:pt>
                <c:pt idx="10">
                  <c:v>16'11</c:v>
                </c:pt>
                <c:pt idx="11">
                  <c:v>16'12</c:v>
                </c:pt>
                <c:pt idx="12">
                  <c:v>17'01</c:v>
                </c:pt>
                <c:pt idx="13">
                  <c:v>17'02</c:v>
                </c:pt>
                <c:pt idx="14">
                  <c:v>17'03</c:v>
                </c:pt>
                <c:pt idx="15">
                  <c:v>17'04</c:v>
                </c:pt>
                <c:pt idx="16">
                  <c:v>17'05</c:v>
                </c:pt>
                <c:pt idx="17">
                  <c:v>17'06</c:v>
                </c:pt>
                <c:pt idx="18">
                  <c:v>17'07</c:v>
                </c:pt>
                <c:pt idx="19">
                  <c:v>17'08</c:v>
                </c:pt>
                <c:pt idx="20">
                  <c:v>17'09</c:v>
                </c:pt>
                <c:pt idx="21">
                  <c:v>17'10</c:v>
                </c:pt>
                <c:pt idx="22">
                  <c:v>17'11</c:v>
                </c:pt>
                <c:pt idx="23">
                  <c:v>17'12</c:v>
                </c:pt>
                <c:pt idx="24">
                  <c:v>18'01</c:v>
                </c:pt>
                <c:pt idx="25">
                  <c:v>18'02</c:v>
                </c:pt>
                <c:pt idx="26">
                  <c:v>18'03</c:v>
                </c:pt>
                <c:pt idx="27">
                  <c:v>18'04</c:v>
                </c:pt>
                <c:pt idx="28">
                  <c:v>18'05</c:v>
                </c:pt>
                <c:pt idx="29">
                  <c:v>18'06</c:v>
                </c:pt>
                <c:pt idx="30">
                  <c:v>18'07</c:v>
                </c:pt>
                <c:pt idx="31">
                  <c:v>18'08</c:v>
                </c:pt>
                <c:pt idx="32">
                  <c:v>18'09</c:v>
                </c:pt>
                <c:pt idx="33">
                  <c:v>18'10</c:v>
                </c:pt>
                <c:pt idx="34">
                  <c:v>18'11</c:v>
                </c:pt>
                <c:pt idx="35">
                  <c:v>18'12</c:v>
                </c:pt>
                <c:pt idx="36">
                  <c:v>19'01</c:v>
                </c:pt>
                <c:pt idx="37">
                  <c:v>19'02</c:v>
                </c:pt>
                <c:pt idx="38">
                  <c:v>19'03</c:v>
                </c:pt>
                <c:pt idx="39">
                  <c:v>19'04</c:v>
                </c:pt>
                <c:pt idx="40">
                  <c:v>19'05</c:v>
                </c:pt>
                <c:pt idx="41">
                  <c:v>19'06</c:v>
                </c:pt>
                <c:pt idx="42">
                  <c:v>19'07</c:v>
                </c:pt>
                <c:pt idx="43">
                  <c:v>19'08</c:v>
                </c:pt>
                <c:pt idx="44">
                  <c:v>19'09</c:v>
                </c:pt>
                <c:pt idx="45">
                  <c:v>19'10</c:v>
                </c:pt>
              </c:strCache>
            </c:strRef>
          </c:cat>
          <c:val>
            <c:numRef>
              <c:f>Sheet1!$C$2:$C$95</c:f>
              <c:numCache>
                <c:formatCode>0%</c:formatCode>
                <c:ptCount val="46"/>
                <c:pt idx="0">
                  <c:v>-0.188</c:v>
                </c:pt>
                <c:pt idx="1">
                  <c:v>-0.13800000000000001</c:v>
                </c:pt>
                <c:pt idx="2">
                  <c:v>-7.5999999999999998E-2</c:v>
                </c:pt>
                <c:pt idx="3">
                  <c:v>-0.109</c:v>
                </c:pt>
                <c:pt idx="4">
                  <c:v>-4.0000000000000001E-3</c:v>
                </c:pt>
                <c:pt idx="5">
                  <c:v>-8.4000000000000005E-2</c:v>
                </c:pt>
                <c:pt idx="6">
                  <c:v>-0.125</c:v>
                </c:pt>
                <c:pt idx="7">
                  <c:v>1.4999999999999999E-2</c:v>
                </c:pt>
                <c:pt idx="8">
                  <c:v>-1.9E-2</c:v>
                </c:pt>
                <c:pt idx="9">
                  <c:v>-1.4E-2</c:v>
                </c:pt>
                <c:pt idx="10">
                  <c:v>6.7000000000000004E-2</c:v>
                </c:pt>
                <c:pt idx="11">
                  <c:v>3.1E-2</c:v>
                </c:pt>
                <c:pt idx="12">
                  <c:v>0.16700000000000001</c:v>
                </c:pt>
                <c:pt idx="13">
                  <c:v>0.38100000000000001</c:v>
                </c:pt>
                <c:pt idx="14">
                  <c:v>0.20300000000000001</c:v>
                </c:pt>
                <c:pt idx="15">
                  <c:v>0.11899999999999999</c:v>
                </c:pt>
                <c:pt idx="16">
                  <c:v>0.14799999999999999</c:v>
                </c:pt>
                <c:pt idx="17">
                  <c:v>0.17199999999999999</c:v>
                </c:pt>
                <c:pt idx="18">
                  <c:v>0.11</c:v>
                </c:pt>
                <c:pt idx="19">
                  <c:v>0.13300000000000001</c:v>
                </c:pt>
                <c:pt idx="20">
                  <c:v>0.187</c:v>
                </c:pt>
                <c:pt idx="21">
                  <c:v>0.17199999999999999</c:v>
                </c:pt>
                <c:pt idx="22">
                  <c:v>0.17699999999999999</c:v>
                </c:pt>
                <c:pt idx="23">
                  <c:v>4.4999999999999998E-2</c:v>
                </c:pt>
                <c:pt idx="24">
                  <c:v>0.36899999999999999</c:v>
                </c:pt>
                <c:pt idx="25">
                  <c:v>6.3E-2</c:v>
                </c:pt>
                <c:pt idx="26">
                  <c:v>0.14399999999999999</c:v>
                </c:pt>
                <c:pt idx="27">
                  <c:v>0.215</c:v>
                </c:pt>
                <c:pt idx="28">
                  <c:v>0.26</c:v>
                </c:pt>
                <c:pt idx="29">
                  <c:v>0.14099999999999999</c:v>
                </c:pt>
                <c:pt idx="30">
                  <c:v>0.27300000000000002</c:v>
                </c:pt>
                <c:pt idx="31">
                  <c:v>0.2</c:v>
                </c:pt>
                <c:pt idx="32">
                  <c:v>0.14299999999999999</c:v>
                </c:pt>
                <c:pt idx="33">
                  <c:v>0.214</c:v>
                </c:pt>
                <c:pt idx="34">
                  <c:v>0.03</c:v>
                </c:pt>
                <c:pt idx="35">
                  <c:v>-7.5999999999999998E-2</c:v>
                </c:pt>
                <c:pt idx="36">
                  <c:v>-1.4999999999999999E-2</c:v>
                </c:pt>
                <c:pt idx="37">
                  <c:v>-5.1999999999999998E-2</c:v>
                </c:pt>
                <c:pt idx="38">
                  <c:v>-7.5999999999999998E-2</c:v>
                </c:pt>
                <c:pt idx="39">
                  <c:v>0.04</c:v>
                </c:pt>
                <c:pt idx="40">
                  <c:v>-8.5000000000000006E-2</c:v>
                </c:pt>
                <c:pt idx="41">
                  <c:v>-7.2999999999999995E-2</c:v>
                </c:pt>
                <c:pt idx="42">
                  <c:v>-5.6000000000000001E-2</c:v>
                </c:pt>
                <c:pt idx="43">
                  <c:v>-5.6000000000000001E-2</c:v>
                </c:pt>
                <c:pt idx="44">
                  <c:v>-8.5000000000000006E-2</c:v>
                </c:pt>
                <c:pt idx="45" formatCode="0.0%">
                  <c:v>-6.4000000000000001E-2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9354176"/>
        <c:axId val="279354736"/>
      </c:lineChart>
      <c:catAx>
        <c:axId val="2793541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500" b="0" i="0" u="none" strike="noStrike" kern="1200" cap="none" spc="0" normalizeH="0" baseline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9354736"/>
        <c:crosses val="autoZero"/>
        <c:auto val="1"/>
        <c:lblAlgn val="ctr"/>
        <c:lblOffset val="100"/>
        <c:noMultiLvlLbl val="0"/>
      </c:catAx>
      <c:valAx>
        <c:axId val="279354736"/>
        <c:scaling>
          <c:orientation val="minMax"/>
          <c:max val="0.60000000000000009"/>
          <c:min val="-0.60000000000000009"/>
        </c:scaling>
        <c:delete val="1"/>
        <c:axPos val="l"/>
        <c:numFmt formatCode="0_ " sourceLinked="0"/>
        <c:majorTickMark val="out"/>
        <c:minorTickMark val="none"/>
        <c:tickLblPos val="nextTo"/>
        <c:crossAx val="27935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M2-同比（%）</c:v>
                </c:pt>
              </c:strCache>
            </c:strRef>
          </c:tx>
          <c:spPr>
            <a:ln w="28575" cap="rnd">
              <a:solidFill>
                <a:srgbClr val="67708B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bg1"/>
              </a:solidFill>
              <a:ln w="9525">
                <a:solidFill>
                  <a:srgbClr val="67708B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6"/>
                <c:pt idx="0">
                  <c:v>16'01</c:v>
                </c:pt>
                <c:pt idx="1">
                  <c:v>16'02</c:v>
                </c:pt>
                <c:pt idx="2">
                  <c:v>16'03</c:v>
                </c:pt>
                <c:pt idx="3">
                  <c:v>16'04</c:v>
                </c:pt>
                <c:pt idx="4">
                  <c:v>16'05</c:v>
                </c:pt>
                <c:pt idx="5">
                  <c:v>16'06</c:v>
                </c:pt>
                <c:pt idx="6">
                  <c:v>16'07</c:v>
                </c:pt>
                <c:pt idx="7">
                  <c:v>16'08</c:v>
                </c:pt>
                <c:pt idx="8">
                  <c:v>16'09</c:v>
                </c:pt>
                <c:pt idx="9">
                  <c:v>16'10</c:v>
                </c:pt>
                <c:pt idx="10">
                  <c:v>16'11</c:v>
                </c:pt>
                <c:pt idx="11">
                  <c:v>16'12</c:v>
                </c:pt>
                <c:pt idx="12">
                  <c:v>17'01</c:v>
                </c:pt>
                <c:pt idx="13">
                  <c:v>17'02</c:v>
                </c:pt>
                <c:pt idx="14">
                  <c:v>17'03</c:v>
                </c:pt>
                <c:pt idx="15">
                  <c:v>17'04</c:v>
                </c:pt>
                <c:pt idx="16">
                  <c:v>17'05</c:v>
                </c:pt>
                <c:pt idx="17">
                  <c:v>17'06</c:v>
                </c:pt>
                <c:pt idx="18">
                  <c:v>17'07</c:v>
                </c:pt>
                <c:pt idx="19">
                  <c:v>17'08</c:v>
                </c:pt>
                <c:pt idx="20">
                  <c:v>17'09</c:v>
                </c:pt>
                <c:pt idx="21">
                  <c:v>17'10</c:v>
                </c:pt>
                <c:pt idx="22">
                  <c:v>17'11</c:v>
                </c:pt>
                <c:pt idx="23">
                  <c:v>17'12</c:v>
                </c:pt>
                <c:pt idx="24">
                  <c:v>18'01</c:v>
                </c:pt>
                <c:pt idx="25">
                  <c:v>18'02</c:v>
                </c:pt>
                <c:pt idx="26">
                  <c:v>18'03</c:v>
                </c:pt>
                <c:pt idx="27">
                  <c:v>18'04</c:v>
                </c:pt>
                <c:pt idx="28">
                  <c:v>18'05</c:v>
                </c:pt>
                <c:pt idx="29">
                  <c:v>18'06</c:v>
                </c:pt>
                <c:pt idx="30">
                  <c:v>18'07</c:v>
                </c:pt>
                <c:pt idx="31">
                  <c:v>18'08</c:v>
                </c:pt>
                <c:pt idx="32">
                  <c:v>18'09</c:v>
                </c:pt>
                <c:pt idx="33">
                  <c:v>18'10</c:v>
                </c:pt>
                <c:pt idx="34">
                  <c:v>18'11</c:v>
                </c:pt>
                <c:pt idx="35">
                  <c:v>18'12</c:v>
                </c:pt>
                <c:pt idx="36">
                  <c:v>19'01</c:v>
                </c:pt>
                <c:pt idx="37">
                  <c:v>19'02</c:v>
                </c:pt>
                <c:pt idx="38">
                  <c:v>19'03</c:v>
                </c:pt>
                <c:pt idx="39">
                  <c:v>19'04</c:v>
                </c:pt>
                <c:pt idx="40">
                  <c:v>19'05</c:v>
                </c:pt>
                <c:pt idx="41">
                  <c:v>19'06</c:v>
                </c:pt>
                <c:pt idx="42">
                  <c:v>19'07</c:v>
                </c:pt>
                <c:pt idx="43">
                  <c:v>19'08</c:v>
                </c:pt>
                <c:pt idx="44">
                  <c:v>19'09</c:v>
                </c:pt>
                <c:pt idx="45">
                  <c:v>19'10</c:v>
                </c:pt>
              </c:strCache>
            </c:strRef>
          </c:cat>
          <c:val>
            <c:numRef>
              <c:f>Sheet1!$B$2:$B$47</c:f>
              <c:numCache>
                <c:formatCode>0%</c:formatCode>
                <c:ptCount val="46"/>
                <c:pt idx="0">
                  <c:v>0.14000000000000001</c:v>
                </c:pt>
                <c:pt idx="1">
                  <c:v>0.13300000000000001</c:v>
                </c:pt>
                <c:pt idx="2">
                  <c:v>0.13400000000000001</c:v>
                </c:pt>
                <c:pt idx="3">
                  <c:v>0.12818110850897746</c:v>
                </c:pt>
                <c:pt idx="4">
                  <c:v>0.1180204986997091</c:v>
                </c:pt>
                <c:pt idx="5">
                  <c:v>0.11781910904454773</c:v>
                </c:pt>
                <c:pt idx="6">
                  <c:v>0.10243902439024377</c:v>
                </c:pt>
                <c:pt idx="7">
                  <c:v>0.114</c:v>
                </c:pt>
                <c:pt idx="8">
                  <c:v>0.115</c:v>
                </c:pt>
                <c:pt idx="9">
                  <c:v>0.11600000000000001</c:v>
                </c:pt>
                <c:pt idx="10">
                  <c:v>0.114</c:v>
                </c:pt>
                <c:pt idx="11">
                  <c:v>0.113</c:v>
                </c:pt>
                <c:pt idx="12">
                  <c:v>0.113</c:v>
                </c:pt>
                <c:pt idx="13">
                  <c:v>0.111</c:v>
                </c:pt>
                <c:pt idx="14">
                  <c:v>0.106</c:v>
                </c:pt>
                <c:pt idx="15">
                  <c:v>0.105</c:v>
                </c:pt>
                <c:pt idx="16">
                  <c:v>9.6000000000000002E-2</c:v>
                </c:pt>
                <c:pt idx="17">
                  <c:v>9.4E-2</c:v>
                </c:pt>
                <c:pt idx="18">
                  <c:v>9.1999999999999998E-2</c:v>
                </c:pt>
                <c:pt idx="19">
                  <c:v>8.8999999999999996E-2</c:v>
                </c:pt>
                <c:pt idx="20">
                  <c:v>9.1999999999999998E-2</c:v>
                </c:pt>
                <c:pt idx="21">
                  <c:v>8.7999999999999995E-2</c:v>
                </c:pt>
                <c:pt idx="22">
                  <c:v>9.0999999999999998E-2</c:v>
                </c:pt>
                <c:pt idx="23">
                  <c:v>8.2000000000000003E-2</c:v>
                </c:pt>
                <c:pt idx="24">
                  <c:v>8.5999999999999993E-2</c:v>
                </c:pt>
                <c:pt idx="25">
                  <c:v>8.7999999999999995E-2</c:v>
                </c:pt>
                <c:pt idx="26">
                  <c:v>8.2000000000000003E-2</c:v>
                </c:pt>
                <c:pt idx="27">
                  <c:v>8.3000000000000004E-2</c:v>
                </c:pt>
                <c:pt idx="28">
                  <c:v>8.3000000000000004E-2</c:v>
                </c:pt>
                <c:pt idx="29">
                  <c:v>0.08</c:v>
                </c:pt>
                <c:pt idx="30">
                  <c:v>8.5000000000000006E-2</c:v>
                </c:pt>
                <c:pt idx="31">
                  <c:v>8.2000000000000003E-2</c:v>
                </c:pt>
                <c:pt idx="32">
                  <c:v>8.3000000000000004E-2</c:v>
                </c:pt>
                <c:pt idx="33">
                  <c:v>0.08</c:v>
                </c:pt>
                <c:pt idx="34">
                  <c:v>0.08</c:v>
                </c:pt>
                <c:pt idx="35">
                  <c:v>8.1000000000000003E-2</c:v>
                </c:pt>
                <c:pt idx="36">
                  <c:v>8.4000000000000005E-2</c:v>
                </c:pt>
                <c:pt idx="37">
                  <c:v>0.08</c:v>
                </c:pt>
                <c:pt idx="38">
                  <c:v>8.5999999999999993E-2</c:v>
                </c:pt>
                <c:pt idx="39">
                  <c:v>8.5000000000000006E-2</c:v>
                </c:pt>
                <c:pt idx="40">
                  <c:v>8.5000000000000006E-2</c:v>
                </c:pt>
                <c:pt idx="41">
                  <c:v>8.5000000000000006E-2</c:v>
                </c:pt>
                <c:pt idx="42">
                  <c:v>8.1000000000000003E-2</c:v>
                </c:pt>
                <c:pt idx="43">
                  <c:v>8.2000000000000003E-2</c:v>
                </c:pt>
                <c:pt idx="44">
                  <c:v>8.4000000000000005E-2</c:v>
                </c:pt>
                <c:pt idx="45">
                  <c:v>8.4000000000000005E-2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98769312"/>
        <c:axId val="298769872"/>
      </c:lineChart>
      <c:catAx>
        <c:axId val="298769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 algn="ctr">
              <a:defRPr lang="zh-CN" altLang="en-US" sz="600" b="0" i="0" u="none" strike="noStrike" kern="1200" cap="none" spc="0" normalizeH="0" baseline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98769872"/>
        <c:crossesAt val="-16"/>
        <c:auto val="1"/>
        <c:lblAlgn val="ctr"/>
        <c:lblOffset val="100"/>
        <c:noMultiLvlLbl val="0"/>
      </c:catAx>
      <c:valAx>
        <c:axId val="298769872"/>
        <c:scaling>
          <c:orientation val="minMax"/>
          <c:min val="-0.17"/>
        </c:scaling>
        <c:delete val="1"/>
        <c:axPos val="l"/>
        <c:numFmt formatCode="0%" sourceLinked="1"/>
        <c:majorTickMark val="out"/>
        <c:minorTickMark val="none"/>
        <c:tickLblPos val="nextTo"/>
        <c:crossAx val="298769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altLang="en-US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637058382056858E-2"/>
          <c:y val="0.19927537376971882"/>
          <c:w val="0.95546042122213548"/>
          <c:h val="0.5868328385134037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财政收入-同比(%)</c:v>
                </c:pt>
              </c:strCache>
            </c:strRef>
          </c:tx>
          <c:spPr>
            <a:ln w="28575" cap="rnd">
              <a:solidFill>
                <a:srgbClr val="67708B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rgbClr val="67708B"/>
                </a:solidFill>
              </a:ln>
              <a:effectLst/>
            </c:spPr>
          </c:marker>
          <c:dLbls>
            <c:dLbl>
              <c:idx val="6"/>
              <c:layout>
                <c:manualLayout>
                  <c:x val="-2.6054086807129513E-2"/>
                  <c:y val="3.26405600421188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2.6054086807129513E-2"/>
                  <c:y val="2.96259565431849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1892435381214645E-2"/>
                  <c:y val="2.66113530442510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9"/>
              <c:layout>
                <c:manualLayout>
                  <c:x val="-2.1892435381214746E-2"/>
                  <c:y val="-3.06661134354944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2"/>
              <c:layout>
                <c:manualLayout>
                  <c:x val="-2.6054086807129413E-2"/>
                  <c:y val="1.15383355495812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3"/>
              <c:layout>
                <c:manualLayout>
                  <c:x val="-2.6054086807129513E-2"/>
                  <c:y val="1.15383355495812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4"/>
              <c:layout>
                <c:manualLayout>
                  <c:x val="-2.049588162160855E-2"/>
                  <c:y val="1.45529390485150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Sheet1!$A$3:$A$59</c:f>
              <c:strCache>
                <c:ptCount val="46"/>
                <c:pt idx="0">
                  <c:v>2016’01</c:v>
                </c:pt>
                <c:pt idx="1">
                  <c:v>2016’02</c:v>
                </c:pt>
                <c:pt idx="2">
                  <c:v>2016’03</c:v>
                </c:pt>
                <c:pt idx="3">
                  <c:v>2016’04</c:v>
                </c:pt>
                <c:pt idx="4">
                  <c:v>2016’05</c:v>
                </c:pt>
                <c:pt idx="5">
                  <c:v>2016’06</c:v>
                </c:pt>
                <c:pt idx="6">
                  <c:v>2016’07</c:v>
                </c:pt>
                <c:pt idx="7">
                  <c:v>2016’08</c:v>
                </c:pt>
                <c:pt idx="8">
                  <c:v>2016’09</c:v>
                </c:pt>
                <c:pt idx="9">
                  <c:v>2016’10</c:v>
                </c:pt>
                <c:pt idx="10">
                  <c:v>2016’11</c:v>
                </c:pt>
                <c:pt idx="11">
                  <c:v>2016’12</c:v>
                </c:pt>
                <c:pt idx="12">
                  <c:v>2017‘01</c:v>
                </c:pt>
                <c:pt idx="13">
                  <c:v>2017‘02</c:v>
                </c:pt>
                <c:pt idx="14">
                  <c:v>2017‘03</c:v>
                </c:pt>
                <c:pt idx="15">
                  <c:v>2017‘04</c:v>
                </c:pt>
                <c:pt idx="16">
                  <c:v>2017‘05</c:v>
                </c:pt>
                <c:pt idx="17">
                  <c:v>2017‘06</c:v>
                </c:pt>
                <c:pt idx="18">
                  <c:v>2017‘07</c:v>
                </c:pt>
                <c:pt idx="19">
                  <c:v>2017‘08</c:v>
                </c:pt>
                <c:pt idx="20">
                  <c:v>2017‘09</c:v>
                </c:pt>
                <c:pt idx="21">
                  <c:v>2017‘10</c:v>
                </c:pt>
                <c:pt idx="22">
                  <c:v>2017‘11</c:v>
                </c:pt>
                <c:pt idx="23">
                  <c:v>2017‘12</c:v>
                </c:pt>
                <c:pt idx="24">
                  <c:v>2018’01</c:v>
                </c:pt>
                <c:pt idx="25">
                  <c:v>2018’02</c:v>
                </c:pt>
                <c:pt idx="26">
                  <c:v>2018’03</c:v>
                </c:pt>
                <c:pt idx="27">
                  <c:v>2018’04</c:v>
                </c:pt>
                <c:pt idx="28">
                  <c:v>2018’05</c:v>
                </c:pt>
                <c:pt idx="29">
                  <c:v>2018’06</c:v>
                </c:pt>
                <c:pt idx="30">
                  <c:v>2018’07</c:v>
                </c:pt>
                <c:pt idx="31">
                  <c:v>2018’08</c:v>
                </c:pt>
                <c:pt idx="32">
                  <c:v>2018’09</c:v>
                </c:pt>
                <c:pt idx="33">
                  <c:v>2018’10</c:v>
                </c:pt>
                <c:pt idx="34">
                  <c:v>2018’11</c:v>
                </c:pt>
                <c:pt idx="35">
                  <c:v>2018’12</c:v>
                </c:pt>
                <c:pt idx="36">
                  <c:v>2019‘01</c:v>
                </c:pt>
                <c:pt idx="37">
                  <c:v>2019‘02</c:v>
                </c:pt>
                <c:pt idx="38">
                  <c:v>2019‘03</c:v>
                </c:pt>
                <c:pt idx="39">
                  <c:v>2019‘04</c:v>
                </c:pt>
                <c:pt idx="40">
                  <c:v>2019‘05</c:v>
                </c:pt>
                <c:pt idx="41">
                  <c:v>2019‘06</c:v>
                </c:pt>
                <c:pt idx="42">
                  <c:v>2019‘07</c:v>
                </c:pt>
                <c:pt idx="43">
                  <c:v>2019‘08</c:v>
                </c:pt>
                <c:pt idx="44">
                  <c:v>2019‘09</c:v>
                </c:pt>
                <c:pt idx="45">
                  <c:v>2019‘10</c:v>
                </c:pt>
              </c:strCache>
            </c:strRef>
          </c:cat>
          <c:val>
            <c:numRef>
              <c:f>Sheet1!$B$3:$B$59</c:f>
              <c:numCache>
                <c:formatCode>0.0_);[Red]\(0.0\)</c:formatCode>
                <c:ptCount val="46"/>
                <c:pt idx="0">
                  <c:v>-5.3</c:v>
                </c:pt>
                <c:pt idx="1">
                  <c:v>-4.9000000000000004</c:v>
                </c:pt>
                <c:pt idx="2">
                  <c:v>-4.3</c:v>
                </c:pt>
                <c:pt idx="3">
                  <c:v>-3.4</c:v>
                </c:pt>
                <c:pt idx="4">
                  <c:v>-2.8</c:v>
                </c:pt>
                <c:pt idx="5">
                  <c:v>-2.6</c:v>
                </c:pt>
                <c:pt idx="6">
                  <c:v>-1.7</c:v>
                </c:pt>
                <c:pt idx="7">
                  <c:v>-0.8</c:v>
                </c:pt>
                <c:pt idx="8">
                  <c:v>0.1</c:v>
                </c:pt>
                <c:pt idx="9">
                  <c:v>1.2</c:v>
                </c:pt>
                <c:pt idx="10">
                  <c:v>3.3</c:v>
                </c:pt>
                <c:pt idx="11">
                  <c:v>5.5</c:v>
                </c:pt>
                <c:pt idx="12">
                  <c:v>6.9</c:v>
                </c:pt>
                <c:pt idx="13">
                  <c:v>7.8</c:v>
                </c:pt>
                <c:pt idx="14">
                  <c:v>7.6</c:v>
                </c:pt>
                <c:pt idx="15">
                  <c:v>6.4</c:v>
                </c:pt>
                <c:pt idx="16">
                  <c:v>5.5</c:v>
                </c:pt>
                <c:pt idx="17">
                  <c:v>5.5</c:v>
                </c:pt>
                <c:pt idx="18">
                  <c:v>5.5</c:v>
                </c:pt>
                <c:pt idx="19">
                  <c:v>6.3</c:v>
                </c:pt>
                <c:pt idx="20">
                  <c:v>6.9</c:v>
                </c:pt>
                <c:pt idx="21">
                  <c:v>6.9</c:v>
                </c:pt>
                <c:pt idx="22">
                  <c:v>5.8</c:v>
                </c:pt>
                <c:pt idx="23">
                  <c:v>4.9000000000000004</c:v>
                </c:pt>
                <c:pt idx="24">
                  <c:v>4.3</c:v>
                </c:pt>
                <c:pt idx="25">
                  <c:v>3.7</c:v>
                </c:pt>
                <c:pt idx="26">
                  <c:v>3.1</c:v>
                </c:pt>
                <c:pt idx="27">
                  <c:v>3.4</c:v>
                </c:pt>
                <c:pt idx="28">
                  <c:v>4.0999999999999996</c:v>
                </c:pt>
                <c:pt idx="29">
                  <c:v>4.7</c:v>
                </c:pt>
                <c:pt idx="30">
                  <c:v>4.5999999999999996</c:v>
                </c:pt>
                <c:pt idx="31">
                  <c:v>4.0999999999999996</c:v>
                </c:pt>
                <c:pt idx="32">
                  <c:v>3.6</c:v>
                </c:pt>
                <c:pt idx="33">
                  <c:v>3.3</c:v>
                </c:pt>
                <c:pt idx="34">
                  <c:v>2.7</c:v>
                </c:pt>
                <c:pt idx="35">
                  <c:v>0.9</c:v>
                </c:pt>
                <c:pt idx="36">
                  <c:v>0.1</c:v>
                </c:pt>
                <c:pt idx="37">
                  <c:v>0.1</c:v>
                </c:pt>
                <c:pt idx="38">
                  <c:v>0.4</c:v>
                </c:pt>
                <c:pt idx="39">
                  <c:v>0.9</c:v>
                </c:pt>
                <c:pt idx="40">
                  <c:v>0.6</c:v>
                </c:pt>
                <c:pt idx="41">
                  <c:v>0</c:v>
                </c:pt>
                <c:pt idx="42">
                  <c:v>-0.3</c:v>
                </c:pt>
                <c:pt idx="43">
                  <c:v>-0.8</c:v>
                </c:pt>
                <c:pt idx="44">
                  <c:v>-1.2</c:v>
                </c:pt>
                <c:pt idx="45">
                  <c:v>-1.6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财政支出-同比(%)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rgbClr val="FFC000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1.2165576306553011E-2"/>
                  <c:y val="1.75675425474491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6"/>
              <c:layout>
                <c:manualLayout>
                  <c:x val="-2.6054086807129513E-2"/>
                  <c:y val="2.05821460463830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7"/>
              <c:layout>
                <c:manualLayout>
                  <c:x val="-2.4664535510749375E-2"/>
                  <c:y val="8.523732050647128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8"/>
              <c:layout>
                <c:manualLayout>
                  <c:x val="-2.1892435381214645E-2"/>
                  <c:y val="5.509128551713268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9"/>
              <c:layout>
                <c:manualLayout>
                  <c:x val="-2.1892435381214746E-2"/>
                  <c:y val="1.15383355495812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0"/>
              <c:layout>
                <c:manualLayout>
                  <c:x val="-2.3281986677594887E-2"/>
                  <c:y val="8.5237320506472373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1"/>
              <c:layout>
                <c:manualLayout>
                  <c:x val="-2.7443638103509652E-2"/>
                  <c:y val="5.509128551713268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2"/>
              <c:layout>
                <c:manualLayout>
                  <c:x val="-2.5359311158939395E-2"/>
                  <c:y val="-2.01146451336941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5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5433558057696136E-2"/>
                      <c:h val="4.927381287525285E-2"/>
                    </c:manualLayout>
                  </c15:layout>
                </c:ext>
              </c:extLst>
            </c:dLbl>
            <c:dLbl>
              <c:idx val="43"/>
              <c:layout>
                <c:manualLayout>
                  <c:x val="-2.1885432917988792E-2"/>
                  <c:y val="-2.7651509936560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4"/>
              <c:layout>
                <c:manualLayout>
                  <c:x val="-1.7723781492073924E-2"/>
                  <c:y val="-3.3680716934428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7"/>
              <c:layout>
                <c:manualLayout>
                  <c:x val="-2.6054086807129513E-2"/>
                  <c:y val="-3.97099239322962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8"/>
              <c:layout>
                <c:manualLayout>
                  <c:x val="-2.6054086807129513E-2"/>
                  <c:y val="1.75675425474491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Sheet1!$A$3:$A$59</c:f>
              <c:strCache>
                <c:ptCount val="46"/>
                <c:pt idx="0">
                  <c:v>2016’01</c:v>
                </c:pt>
                <c:pt idx="1">
                  <c:v>2016’02</c:v>
                </c:pt>
                <c:pt idx="2">
                  <c:v>2016’03</c:v>
                </c:pt>
                <c:pt idx="3">
                  <c:v>2016’04</c:v>
                </c:pt>
                <c:pt idx="4">
                  <c:v>2016’05</c:v>
                </c:pt>
                <c:pt idx="5">
                  <c:v>2016’06</c:v>
                </c:pt>
                <c:pt idx="6">
                  <c:v>2016’07</c:v>
                </c:pt>
                <c:pt idx="7">
                  <c:v>2016’08</c:v>
                </c:pt>
                <c:pt idx="8">
                  <c:v>2016’09</c:v>
                </c:pt>
                <c:pt idx="9">
                  <c:v>2016’10</c:v>
                </c:pt>
                <c:pt idx="10">
                  <c:v>2016’11</c:v>
                </c:pt>
                <c:pt idx="11">
                  <c:v>2016’12</c:v>
                </c:pt>
                <c:pt idx="12">
                  <c:v>2017‘01</c:v>
                </c:pt>
                <c:pt idx="13">
                  <c:v>2017‘02</c:v>
                </c:pt>
                <c:pt idx="14">
                  <c:v>2017‘03</c:v>
                </c:pt>
                <c:pt idx="15">
                  <c:v>2017‘04</c:v>
                </c:pt>
                <c:pt idx="16">
                  <c:v>2017‘05</c:v>
                </c:pt>
                <c:pt idx="17">
                  <c:v>2017‘06</c:v>
                </c:pt>
                <c:pt idx="18">
                  <c:v>2017‘07</c:v>
                </c:pt>
                <c:pt idx="19">
                  <c:v>2017‘08</c:v>
                </c:pt>
                <c:pt idx="20">
                  <c:v>2017‘09</c:v>
                </c:pt>
                <c:pt idx="21">
                  <c:v>2017‘10</c:v>
                </c:pt>
                <c:pt idx="22">
                  <c:v>2017‘11</c:v>
                </c:pt>
                <c:pt idx="23">
                  <c:v>2017‘12</c:v>
                </c:pt>
                <c:pt idx="24">
                  <c:v>2018’01</c:v>
                </c:pt>
                <c:pt idx="25">
                  <c:v>2018’02</c:v>
                </c:pt>
                <c:pt idx="26">
                  <c:v>2018’03</c:v>
                </c:pt>
                <c:pt idx="27">
                  <c:v>2018’04</c:v>
                </c:pt>
                <c:pt idx="28">
                  <c:v>2018’05</c:v>
                </c:pt>
                <c:pt idx="29">
                  <c:v>2018’06</c:v>
                </c:pt>
                <c:pt idx="30">
                  <c:v>2018’07</c:v>
                </c:pt>
                <c:pt idx="31">
                  <c:v>2018’08</c:v>
                </c:pt>
                <c:pt idx="32">
                  <c:v>2018’09</c:v>
                </c:pt>
                <c:pt idx="33">
                  <c:v>2018’10</c:v>
                </c:pt>
                <c:pt idx="34">
                  <c:v>2018’11</c:v>
                </c:pt>
                <c:pt idx="35">
                  <c:v>2018’12</c:v>
                </c:pt>
                <c:pt idx="36">
                  <c:v>2019‘01</c:v>
                </c:pt>
                <c:pt idx="37">
                  <c:v>2019‘02</c:v>
                </c:pt>
                <c:pt idx="38">
                  <c:v>2019‘03</c:v>
                </c:pt>
                <c:pt idx="39">
                  <c:v>2019‘04</c:v>
                </c:pt>
                <c:pt idx="40">
                  <c:v>2019‘05</c:v>
                </c:pt>
                <c:pt idx="41">
                  <c:v>2019‘06</c:v>
                </c:pt>
                <c:pt idx="42">
                  <c:v>2019‘07</c:v>
                </c:pt>
                <c:pt idx="43">
                  <c:v>2019‘08</c:v>
                </c:pt>
                <c:pt idx="44">
                  <c:v>2019‘09</c:v>
                </c:pt>
                <c:pt idx="45">
                  <c:v>2019‘10</c:v>
                </c:pt>
              </c:strCache>
            </c:strRef>
          </c:cat>
          <c:val>
            <c:numRef>
              <c:f>Sheet1!$C$3:$C$59</c:f>
              <c:numCache>
                <c:formatCode>0.0_);[Red]\(0.0\)</c:formatCode>
                <c:ptCount val="46"/>
                <c:pt idx="0">
                  <c:v>-0.5</c:v>
                </c:pt>
                <c:pt idx="1">
                  <c:v>-0.29999999999999716</c:v>
                </c:pt>
                <c:pt idx="2">
                  <c:v>0.5</c:v>
                </c:pt>
                <c:pt idx="3">
                  <c:v>0.70000000000000284</c:v>
                </c:pt>
                <c:pt idx="4">
                  <c:v>0.5</c:v>
                </c:pt>
                <c:pt idx="5">
                  <c:v>-0.20000000000000284</c:v>
                </c:pt>
                <c:pt idx="6">
                  <c:v>0.20000000000000284</c:v>
                </c:pt>
                <c:pt idx="7">
                  <c:v>0.20000000000000284</c:v>
                </c:pt>
                <c:pt idx="8">
                  <c:v>0.5</c:v>
                </c:pt>
                <c:pt idx="9">
                  <c:v>0.70000000000000284</c:v>
                </c:pt>
                <c:pt idx="10">
                  <c:v>1.5</c:v>
                </c:pt>
                <c:pt idx="11">
                  <c:v>1.5999999999999943</c:v>
                </c:pt>
                <c:pt idx="12">
                  <c:v>0.79999999999999716</c:v>
                </c:pt>
                <c:pt idx="13">
                  <c:v>0.59999999999999432</c:v>
                </c:pt>
                <c:pt idx="14">
                  <c:v>0.29999999999999716</c:v>
                </c:pt>
                <c:pt idx="15">
                  <c:v>-0.40000000000000568</c:v>
                </c:pt>
                <c:pt idx="16">
                  <c:v>-0.29999999999999716</c:v>
                </c:pt>
                <c:pt idx="17">
                  <c:v>-0.20000000000000284</c:v>
                </c:pt>
                <c:pt idx="18">
                  <c:v>0.20000000000000284</c:v>
                </c:pt>
                <c:pt idx="19">
                  <c:v>0.90000000000000568</c:v>
                </c:pt>
                <c:pt idx="20">
                  <c:v>1</c:v>
                </c:pt>
                <c:pt idx="21">
                  <c:v>0.70000000000000284</c:v>
                </c:pt>
                <c:pt idx="22">
                  <c:v>0.5</c:v>
                </c:pt>
                <c:pt idx="23">
                  <c:v>0.79999999999999716</c:v>
                </c:pt>
                <c:pt idx="24">
                  <c:v>0.29999999999999716</c:v>
                </c:pt>
                <c:pt idx="25">
                  <c:v>-9.9999999999994316E-2</c:v>
                </c:pt>
                <c:pt idx="26">
                  <c:v>-0.20000000000000284</c:v>
                </c:pt>
                <c:pt idx="27">
                  <c:v>-0.20000000000000284</c:v>
                </c:pt>
                <c:pt idx="28">
                  <c:v>0.40000000000000568</c:v>
                </c:pt>
                <c:pt idx="29">
                  <c:v>0.29999999999999716</c:v>
                </c:pt>
                <c:pt idx="30">
                  <c:v>9.9999999999994316E-2</c:v>
                </c:pt>
                <c:pt idx="31">
                  <c:v>0.40000000000000568</c:v>
                </c:pt>
                <c:pt idx="32">
                  <c:v>0.59999999999999432</c:v>
                </c:pt>
                <c:pt idx="33">
                  <c:v>0.40000000000000568</c:v>
                </c:pt>
                <c:pt idx="34">
                  <c:v>-0.20000000000000284</c:v>
                </c:pt>
                <c:pt idx="35">
                  <c:v>-1</c:v>
                </c:pt>
                <c:pt idx="36">
                  <c:v>-0.59999999999999432</c:v>
                </c:pt>
                <c:pt idx="37">
                  <c:v>-0.1</c:v>
                </c:pt>
                <c:pt idx="38">
                  <c:v>0.1</c:v>
                </c:pt>
                <c:pt idx="39">
                  <c:v>0.3</c:v>
                </c:pt>
                <c:pt idx="40">
                  <c:v>0.2</c:v>
                </c:pt>
                <c:pt idx="41">
                  <c:v>-0.3</c:v>
                </c:pt>
                <c:pt idx="42">
                  <c:v>-0.2</c:v>
                </c:pt>
                <c:pt idx="43">
                  <c:v>-0.1</c:v>
                </c:pt>
                <c:pt idx="44">
                  <c:v>0.1</c:v>
                </c:pt>
                <c:pt idx="45">
                  <c:v>0.1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772672"/>
        <c:axId val="298773232"/>
      </c:lineChart>
      <c:catAx>
        <c:axId val="29877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98773232"/>
        <c:crosses val="autoZero"/>
        <c:auto val="1"/>
        <c:lblAlgn val="ctr"/>
        <c:lblOffset val="100"/>
        <c:noMultiLvlLbl val="0"/>
      </c:catAx>
      <c:valAx>
        <c:axId val="298773232"/>
        <c:scaling>
          <c:orientation val="minMax"/>
          <c:min val="-8"/>
        </c:scaling>
        <c:delete val="0"/>
        <c:axPos val="l"/>
        <c:numFmt formatCode="0.0_);[Red]\(0.0\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877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637058382056858E-2"/>
          <c:y val="0.19927537376971882"/>
          <c:w val="0.87024266847690313"/>
          <c:h val="0.586832724594104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汽车工业投资-同比(%)</c:v>
                </c:pt>
              </c:strCache>
            </c:strRef>
          </c:tx>
          <c:spPr>
            <a:ln w="28575" cap="rnd">
              <a:solidFill>
                <a:srgbClr val="FBD150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rgbClr val="FBD150"/>
                </a:solidFill>
              </a:ln>
              <a:effectLst/>
            </c:spPr>
          </c:marker>
          <c:dLbls>
            <c:dLbl>
              <c:idx val="6"/>
              <c:layout>
                <c:manualLayout>
                  <c:x val="-2.6054086807129513E-2"/>
                  <c:y val="3.26405600421188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9746-4444-8E13-3CED2E351C6B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2.6054086807129513E-2"/>
                  <c:y val="2.96259565431849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746-4444-8E13-3CED2E351C6B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1892435381214645E-2"/>
                  <c:y val="2.66113530442510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746-4444-8E13-3CED2E351C6B}"/>
                </c:ext>
                <c:ext xmlns:c15="http://schemas.microsoft.com/office/drawing/2012/chart" uri="{CE6537A1-D6FC-4f65-9D91-7224C49458BB}"/>
              </c:extLst>
            </c:dLbl>
            <c:dLbl>
              <c:idx val="39"/>
              <c:layout>
                <c:manualLayout>
                  <c:x val="-2.1892435381214746E-2"/>
                  <c:y val="-3.06661134354944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746-4444-8E13-3CED2E351C6B}"/>
                </c:ext>
                <c:ext xmlns:c15="http://schemas.microsoft.com/office/drawing/2012/chart" uri="{CE6537A1-D6FC-4f65-9D91-7224C49458BB}"/>
              </c:extLst>
            </c:dLbl>
            <c:dLbl>
              <c:idx val="42"/>
              <c:layout>
                <c:manualLayout>
                  <c:x val="-2.6054086807129413E-2"/>
                  <c:y val="1.15383355495812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9746-4444-8E13-3CED2E351C6B}"/>
                </c:ext>
                <c:ext xmlns:c15="http://schemas.microsoft.com/office/drawing/2012/chart" uri="{CE6537A1-D6FC-4f65-9D91-7224C49458BB}"/>
              </c:extLst>
            </c:dLbl>
            <c:dLbl>
              <c:idx val="43"/>
              <c:layout>
                <c:manualLayout>
                  <c:x val="-2.6054086807129513E-2"/>
                  <c:y val="1.15383355495812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746-4444-8E13-3CED2E351C6B}"/>
                </c:ext>
                <c:ext xmlns:c15="http://schemas.microsoft.com/office/drawing/2012/chart" uri="{CE6537A1-D6FC-4f65-9D91-7224C49458BB}"/>
              </c:extLst>
            </c:dLbl>
            <c:dLbl>
              <c:idx val="44"/>
              <c:layout>
                <c:manualLayout>
                  <c:x val="-2.049588162160855E-2"/>
                  <c:y val="1.45529390485150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9746-4444-8E13-3CED2E351C6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Sheet1!$A$2:$A$58</c:f>
              <c:strCache>
                <c:ptCount val="33"/>
                <c:pt idx="0">
                  <c:v>2017‘01</c:v>
                </c:pt>
                <c:pt idx="1">
                  <c:v>2017‘02</c:v>
                </c:pt>
                <c:pt idx="2">
                  <c:v>2017‘03</c:v>
                </c:pt>
                <c:pt idx="3">
                  <c:v>2017‘04</c:v>
                </c:pt>
                <c:pt idx="4">
                  <c:v>2017‘05</c:v>
                </c:pt>
                <c:pt idx="5">
                  <c:v>2017‘06</c:v>
                </c:pt>
                <c:pt idx="6">
                  <c:v>2017‘07</c:v>
                </c:pt>
                <c:pt idx="7">
                  <c:v>2017‘08</c:v>
                </c:pt>
                <c:pt idx="8">
                  <c:v>2017‘09</c:v>
                </c:pt>
                <c:pt idx="9">
                  <c:v>2017‘10</c:v>
                </c:pt>
                <c:pt idx="10">
                  <c:v>2017‘11</c:v>
                </c:pt>
                <c:pt idx="11">
                  <c:v>2017‘12</c:v>
                </c:pt>
                <c:pt idx="12">
                  <c:v>2018’01</c:v>
                </c:pt>
                <c:pt idx="13">
                  <c:v>2018’02</c:v>
                </c:pt>
                <c:pt idx="14">
                  <c:v>2018’03</c:v>
                </c:pt>
                <c:pt idx="15">
                  <c:v>2018’04</c:v>
                </c:pt>
                <c:pt idx="16">
                  <c:v>2018’05</c:v>
                </c:pt>
                <c:pt idx="17">
                  <c:v>2018’06</c:v>
                </c:pt>
                <c:pt idx="18">
                  <c:v>2018’07</c:v>
                </c:pt>
                <c:pt idx="19">
                  <c:v>2018’08</c:v>
                </c:pt>
                <c:pt idx="20">
                  <c:v>2018’09</c:v>
                </c:pt>
                <c:pt idx="21">
                  <c:v>2018’10</c:v>
                </c:pt>
                <c:pt idx="22">
                  <c:v>2018’11</c:v>
                </c:pt>
                <c:pt idx="23">
                  <c:v>2018’12</c:v>
                </c:pt>
                <c:pt idx="24">
                  <c:v>2019‘01</c:v>
                </c:pt>
                <c:pt idx="25">
                  <c:v>2019‘02</c:v>
                </c:pt>
                <c:pt idx="26">
                  <c:v>2019‘03</c:v>
                </c:pt>
                <c:pt idx="27">
                  <c:v>2019‘04</c:v>
                </c:pt>
                <c:pt idx="28">
                  <c:v>2019‘05</c:v>
                </c:pt>
                <c:pt idx="29">
                  <c:v>2019‘06</c:v>
                </c:pt>
                <c:pt idx="30">
                  <c:v>2019‘07</c:v>
                </c:pt>
                <c:pt idx="31">
                  <c:v>2019‘08</c:v>
                </c:pt>
                <c:pt idx="32">
                  <c:v>2019‘09</c:v>
                </c:pt>
              </c:strCache>
            </c:strRef>
          </c:cat>
          <c:val>
            <c:numRef>
              <c:f>Sheet1!$B$2:$B$58</c:f>
              <c:numCache>
                <c:formatCode>0.0_);[Red]\(0.0\)</c:formatCode>
                <c:ptCount val="33"/>
                <c:pt idx="0">
                  <c:v>6.9</c:v>
                </c:pt>
                <c:pt idx="1">
                  <c:v>7.8</c:v>
                </c:pt>
                <c:pt idx="2">
                  <c:v>7.6</c:v>
                </c:pt>
                <c:pt idx="3">
                  <c:v>6.4</c:v>
                </c:pt>
                <c:pt idx="4">
                  <c:v>5.5</c:v>
                </c:pt>
                <c:pt idx="5">
                  <c:v>5.5</c:v>
                </c:pt>
                <c:pt idx="6">
                  <c:v>5.5</c:v>
                </c:pt>
                <c:pt idx="7">
                  <c:v>6.3</c:v>
                </c:pt>
                <c:pt idx="8">
                  <c:v>6.9</c:v>
                </c:pt>
                <c:pt idx="9">
                  <c:v>6.9</c:v>
                </c:pt>
                <c:pt idx="10">
                  <c:v>5.8</c:v>
                </c:pt>
                <c:pt idx="11">
                  <c:v>4.9000000000000004</c:v>
                </c:pt>
                <c:pt idx="12">
                  <c:v>4.3</c:v>
                </c:pt>
                <c:pt idx="13">
                  <c:v>3.7</c:v>
                </c:pt>
                <c:pt idx="14">
                  <c:v>3.1</c:v>
                </c:pt>
                <c:pt idx="15">
                  <c:v>3.4</c:v>
                </c:pt>
                <c:pt idx="16">
                  <c:v>4.0999999999999996</c:v>
                </c:pt>
                <c:pt idx="17">
                  <c:v>4.7</c:v>
                </c:pt>
                <c:pt idx="18">
                  <c:v>4.5999999999999996</c:v>
                </c:pt>
                <c:pt idx="19">
                  <c:v>4.0999999999999996</c:v>
                </c:pt>
                <c:pt idx="20">
                  <c:v>3.6</c:v>
                </c:pt>
                <c:pt idx="21">
                  <c:v>3.3</c:v>
                </c:pt>
                <c:pt idx="22">
                  <c:v>2.7</c:v>
                </c:pt>
                <c:pt idx="23">
                  <c:v>0.9</c:v>
                </c:pt>
                <c:pt idx="24">
                  <c:v>0.1</c:v>
                </c:pt>
                <c:pt idx="25">
                  <c:v>0.1</c:v>
                </c:pt>
                <c:pt idx="26">
                  <c:v>0.4</c:v>
                </c:pt>
                <c:pt idx="27">
                  <c:v>0.9</c:v>
                </c:pt>
                <c:pt idx="28">
                  <c:v>0.6</c:v>
                </c:pt>
                <c:pt idx="29">
                  <c:v>0</c:v>
                </c:pt>
                <c:pt idx="30">
                  <c:v>-0.3</c:v>
                </c:pt>
                <c:pt idx="31">
                  <c:v>-0.8</c:v>
                </c:pt>
                <c:pt idx="32">
                  <c:v>-1.2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9746-4444-8E13-3CED2E351C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汽车工业利润-同比(%)</c:v>
                </c:pt>
              </c:strCache>
            </c:strRef>
          </c:tx>
          <c:spPr>
            <a:ln w="28575" cap="rnd">
              <a:solidFill>
                <a:srgbClr val="67708B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rgbClr val="67708B"/>
                </a:solidFill>
              </a:ln>
              <a:effectLst/>
            </c:spPr>
          </c:marker>
          <c:dLbls>
            <c:dLbl>
              <c:idx val="4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5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Sheet1!$A$2:$A$58</c:f>
              <c:strCache>
                <c:ptCount val="33"/>
                <c:pt idx="0">
                  <c:v>2017‘01</c:v>
                </c:pt>
                <c:pt idx="1">
                  <c:v>2017‘02</c:v>
                </c:pt>
                <c:pt idx="2">
                  <c:v>2017‘03</c:v>
                </c:pt>
                <c:pt idx="3">
                  <c:v>2017‘04</c:v>
                </c:pt>
                <c:pt idx="4">
                  <c:v>2017‘05</c:v>
                </c:pt>
                <c:pt idx="5">
                  <c:v>2017‘06</c:v>
                </c:pt>
                <c:pt idx="6">
                  <c:v>2017‘07</c:v>
                </c:pt>
                <c:pt idx="7">
                  <c:v>2017‘08</c:v>
                </c:pt>
                <c:pt idx="8">
                  <c:v>2017‘09</c:v>
                </c:pt>
                <c:pt idx="9">
                  <c:v>2017‘10</c:v>
                </c:pt>
                <c:pt idx="10">
                  <c:v>2017‘11</c:v>
                </c:pt>
                <c:pt idx="11">
                  <c:v>2017‘12</c:v>
                </c:pt>
                <c:pt idx="12">
                  <c:v>2018’01</c:v>
                </c:pt>
                <c:pt idx="13">
                  <c:v>2018’02</c:v>
                </c:pt>
                <c:pt idx="14">
                  <c:v>2018’03</c:v>
                </c:pt>
                <c:pt idx="15">
                  <c:v>2018’04</c:v>
                </c:pt>
                <c:pt idx="16">
                  <c:v>2018’05</c:v>
                </c:pt>
                <c:pt idx="17">
                  <c:v>2018’06</c:v>
                </c:pt>
                <c:pt idx="18">
                  <c:v>2018’07</c:v>
                </c:pt>
                <c:pt idx="19">
                  <c:v>2018’08</c:v>
                </c:pt>
                <c:pt idx="20">
                  <c:v>2018’09</c:v>
                </c:pt>
                <c:pt idx="21">
                  <c:v>2018’10</c:v>
                </c:pt>
                <c:pt idx="22">
                  <c:v>2018’11</c:v>
                </c:pt>
                <c:pt idx="23">
                  <c:v>2018’12</c:v>
                </c:pt>
                <c:pt idx="24">
                  <c:v>2019‘01</c:v>
                </c:pt>
                <c:pt idx="25">
                  <c:v>2019‘02</c:v>
                </c:pt>
                <c:pt idx="26">
                  <c:v>2019‘03</c:v>
                </c:pt>
                <c:pt idx="27">
                  <c:v>2019‘04</c:v>
                </c:pt>
                <c:pt idx="28">
                  <c:v>2019‘05</c:v>
                </c:pt>
                <c:pt idx="29">
                  <c:v>2019‘06</c:v>
                </c:pt>
                <c:pt idx="30">
                  <c:v>2019‘07</c:v>
                </c:pt>
                <c:pt idx="31">
                  <c:v>2019‘08</c:v>
                </c:pt>
                <c:pt idx="32">
                  <c:v>2019‘09</c:v>
                </c:pt>
              </c:strCache>
            </c:strRef>
          </c:cat>
          <c:val>
            <c:numRef>
              <c:f>Sheet1!$C$2:$C$58</c:f>
              <c:numCache>
                <c:formatCode>0.0_);[Red]\(0.0\)</c:formatCode>
                <c:ptCount val="33"/>
                <c:pt idx="0">
                  <c:v>2.5</c:v>
                </c:pt>
                <c:pt idx="1">
                  <c:v>0.8</c:v>
                </c:pt>
                <c:pt idx="2">
                  <c:v>0.9</c:v>
                </c:pt>
                <c:pt idx="3">
                  <c:v>1.2</c:v>
                </c:pt>
                <c:pt idx="4">
                  <c:v>1.5</c:v>
                </c:pt>
                <c:pt idx="5">
                  <c:v>1.5</c:v>
                </c:pt>
                <c:pt idx="6">
                  <c:v>1.4</c:v>
                </c:pt>
                <c:pt idx="7">
                  <c:v>1.8</c:v>
                </c:pt>
                <c:pt idx="8">
                  <c:v>1.6</c:v>
                </c:pt>
                <c:pt idx="9">
                  <c:v>1.9</c:v>
                </c:pt>
                <c:pt idx="10">
                  <c:v>1.7</c:v>
                </c:pt>
                <c:pt idx="11">
                  <c:v>1.8</c:v>
                </c:pt>
                <c:pt idx="12">
                  <c:v>1.5</c:v>
                </c:pt>
                <c:pt idx="13">
                  <c:v>2.9</c:v>
                </c:pt>
                <c:pt idx="14">
                  <c:v>2.1</c:v>
                </c:pt>
                <c:pt idx="15">
                  <c:v>1.8</c:v>
                </c:pt>
                <c:pt idx="16">
                  <c:v>1.8</c:v>
                </c:pt>
                <c:pt idx="17">
                  <c:v>1.9</c:v>
                </c:pt>
                <c:pt idx="18">
                  <c:v>2.1</c:v>
                </c:pt>
                <c:pt idx="19">
                  <c:v>2.2999999999999998</c:v>
                </c:pt>
                <c:pt idx="20">
                  <c:v>2.5</c:v>
                </c:pt>
                <c:pt idx="21">
                  <c:v>2.5</c:v>
                </c:pt>
                <c:pt idx="22">
                  <c:v>2.2000000000000002</c:v>
                </c:pt>
                <c:pt idx="23">
                  <c:v>1.9</c:v>
                </c:pt>
                <c:pt idx="24">
                  <c:v>1.7</c:v>
                </c:pt>
                <c:pt idx="25">
                  <c:v>1.5</c:v>
                </c:pt>
                <c:pt idx="26">
                  <c:v>2.2999999999999998</c:v>
                </c:pt>
                <c:pt idx="27">
                  <c:v>2.5</c:v>
                </c:pt>
                <c:pt idx="28">
                  <c:v>2.7</c:v>
                </c:pt>
                <c:pt idx="29">
                  <c:v>2.7</c:v>
                </c:pt>
                <c:pt idx="30">
                  <c:v>2.8</c:v>
                </c:pt>
                <c:pt idx="31">
                  <c:v>2.8</c:v>
                </c:pt>
                <c:pt idx="32">
                  <c:v>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9746-4444-8E13-3CED2E351C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788912"/>
        <c:axId val="298789472"/>
      </c:lineChart>
      <c:catAx>
        <c:axId val="29878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600" b="1" i="0" u="none" strike="noStrike" kern="1200" baseline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98789472"/>
        <c:crosses val="autoZero"/>
        <c:auto val="1"/>
        <c:lblAlgn val="ctr"/>
        <c:lblOffset val="100"/>
        <c:noMultiLvlLbl val="0"/>
      </c:catAx>
      <c:valAx>
        <c:axId val="298789472"/>
        <c:scaling>
          <c:orientation val="minMax"/>
          <c:min val="-8"/>
        </c:scaling>
        <c:delete val="0"/>
        <c:axPos val="l"/>
        <c:numFmt formatCode="0.0_);[Red]\(0.0\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878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77633417532972"/>
          <c:y val="0.20320527071762179"/>
          <c:w val="0.87417073805201861"/>
          <c:h val="0.6373253820586182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Y2018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dLbls>
            <c:dLbl>
              <c:idx val="4"/>
              <c:layout>
                <c:manualLayout>
                  <c:x val="-3.3005245960712248E-2"/>
                  <c:y val="-3.14042705172739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3.7952194277885841E-2"/>
                  <c:y val="-2.54255297795834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0.0%</c:formatCode>
                <c:ptCount val="12"/>
                <c:pt idx="0">
                  <c:v>0.99749519086333061</c:v>
                </c:pt>
                <c:pt idx="1">
                  <c:v>0.99349328430839556</c:v>
                </c:pt>
                <c:pt idx="2">
                  <c:v>0.98720271624771494</c:v>
                </c:pt>
                <c:pt idx="3">
                  <c:v>0.98105650889975216</c:v>
                </c:pt>
                <c:pt idx="4">
                  <c:v>0.97539091679785117</c:v>
                </c:pt>
                <c:pt idx="5">
                  <c:v>0.96454719414338763</c:v>
                </c:pt>
                <c:pt idx="6">
                  <c:v>0.95585229690318507</c:v>
                </c:pt>
                <c:pt idx="7">
                  <c:v>0.94805696838268638</c:v>
                </c:pt>
                <c:pt idx="8">
                  <c:v>0.94212377009353709</c:v>
                </c:pt>
                <c:pt idx="9">
                  <c:v>0.93763308431463321</c:v>
                </c:pt>
                <c:pt idx="10">
                  <c:v>0.93555632526546162</c:v>
                </c:pt>
                <c:pt idx="11">
                  <c:v>0.93684683843997818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Y2019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dLbls>
            <c:dLbl>
              <c:idx val="4"/>
              <c:layout>
                <c:manualLayout>
                  <c:x val="-5.4591929526560418E-2"/>
                  <c:y val="2.61483256608264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3348865169347793E-2"/>
                  <c:y val="2.27977642783225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rgbClr val="002060"/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Sheet1!$C$2:$C$13</c:f>
              <c:numCache>
                <c:formatCode>0.0%</c:formatCode>
                <c:ptCount val="12"/>
                <c:pt idx="0">
                  <c:v>0.99658388396351694</c:v>
                </c:pt>
                <c:pt idx="1">
                  <c:v>0.99414894160457312</c:v>
                </c:pt>
                <c:pt idx="2">
                  <c:v>0.99195049593157636</c:v>
                </c:pt>
                <c:pt idx="3">
                  <c:v>0.98115732623322172</c:v>
                </c:pt>
                <c:pt idx="4">
                  <c:v>0.96114609053828892</c:v>
                </c:pt>
                <c:pt idx="5">
                  <c:v>0.95403684807588507</c:v>
                </c:pt>
                <c:pt idx="6">
                  <c:v>0.95627688079983342</c:v>
                </c:pt>
                <c:pt idx="7">
                  <c:v>0.95760506069047302</c:v>
                </c:pt>
                <c:pt idx="8">
                  <c:v>0.9540804587133821</c:v>
                </c:pt>
                <c:pt idx="9">
                  <c:v>0.95289683355233623</c:v>
                </c:pt>
                <c:pt idx="10">
                  <c:v>0.95077301886728005</c:v>
                </c:pt>
                <c:pt idx="11">
                  <c:v>0.94556212794171768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8791152"/>
        <c:axId val="298791712"/>
      </c:lineChart>
      <c:catAx>
        <c:axId val="29879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defRPr>
            </a:pPr>
            <a:endParaRPr lang="zh-CN"/>
          </a:p>
        </c:txPr>
        <c:crossAx val="298791712"/>
        <c:crosses val="autoZero"/>
        <c:auto val="1"/>
        <c:lblAlgn val="ctr"/>
        <c:lblOffset val="100"/>
        <c:noMultiLvlLbl val="0"/>
      </c:catAx>
      <c:valAx>
        <c:axId val="298791712"/>
        <c:scaling>
          <c:orientation val="minMax"/>
          <c:max val="1"/>
          <c:min val="0.85000000000000064"/>
        </c:scaling>
        <c:delete val="0"/>
        <c:axPos val="l"/>
        <c:numFmt formatCode="0.0%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defRPr>
            </a:pPr>
            <a:endParaRPr lang="zh-CN"/>
          </a:p>
        </c:txPr>
        <c:crossAx val="29879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2138880563316115"/>
          <c:y val="0.15444966429204199"/>
          <c:w val="0.29688854242388624"/>
          <c:h val="6.37947432214130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思源黑体 CN Light" panose="020B0300000000000000" pitchFamily="34" charset="-122"/>
          <a:ea typeface="思源黑体 CN Light" panose="020B0300000000000000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637058382056858E-2"/>
          <c:y val="0.19927537376971882"/>
          <c:w val="0.87024266847690313"/>
          <c:h val="0.586832724594104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PPI指数-同比(%)</c:v>
                </c:pt>
              </c:strCache>
            </c:strRef>
          </c:tx>
          <c:spPr>
            <a:ln w="28575" cap="rnd">
              <a:solidFill>
                <a:srgbClr val="FBD150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rgbClr val="FBD150"/>
                </a:solidFill>
              </a:ln>
              <a:effectLst/>
            </c:spPr>
          </c:marker>
          <c:dLbls>
            <c:dLbl>
              <c:idx val="6"/>
              <c:layout>
                <c:manualLayout>
                  <c:x val="-2.6054086807129513E-2"/>
                  <c:y val="3.26405600421188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9746-4444-8E13-3CED2E351C6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2.6054086807129513E-2"/>
                  <c:y val="2.96259565431849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746-4444-8E13-3CED2E351C6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2.1892435381214645E-2"/>
                  <c:y val="2.66113530442510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746-4444-8E13-3CED2E351C6B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9"/>
              <c:layout>
                <c:manualLayout>
                  <c:x val="-2.1892435381214746E-2"/>
                  <c:y val="-3.06661134354944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746-4444-8E13-3CED2E351C6B}"/>
                </c:ext>
                <c:ext xmlns:c15="http://schemas.microsoft.com/office/drawing/2012/chart" uri="{CE6537A1-D6FC-4f65-9D91-7224C49458BB}"/>
              </c:extLst>
            </c:dLbl>
            <c:dLbl>
              <c:idx val="42"/>
              <c:layout>
                <c:manualLayout>
                  <c:x val="-2.6054086807129413E-2"/>
                  <c:y val="1.15383355495812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9746-4444-8E13-3CED2E351C6B}"/>
                </c:ext>
                <c:ext xmlns:c15="http://schemas.microsoft.com/office/drawing/2012/chart" uri="{CE6537A1-D6FC-4f65-9D91-7224C49458BB}"/>
              </c:extLst>
            </c:dLbl>
            <c:dLbl>
              <c:idx val="43"/>
              <c:layout>
                <c:manualLayout>
                  <c:x val="-2.6054086807129513E-2"/>
                  <c:y val="1.15383355495812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746-4444-8E13-3CED2E351C6B}"/>
                </c:ext>
                <c:ext xmlns:c15="http://schemas.microsoft.com/office/drawing/2012/chart" uri="{CE6537A1-D6FC-4f65-9D91-7224C49458BB}"/>
              </c:extLst>
            </c:dLbl>
            <c:dLbl>
              <c:idx val="44"/>
              <c:layout>
                <c:manualLayout>
                  <c:x val="-2.049588162160855E-2"/>
                  <c:y val="1.45529390485150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9746-4444-8E13-3CED2E351C6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Sheet1!$A$2:$A$58</c:f>
              <c:strCache>
                <c:ptCount val="33"/>
                <c:pt idx="0">
                  <c:v>2017‘01</c:v>
                </c:pt>
                <c:pt idx="1">
                  <c:v>2017‘02</c:v>
                </c:pt>
                <c:pt idx="2">
                  <c:v>2017‘03</c:v>
                </c:pt>
                <c:pt idx="3">
                  <c:v>2017‘04</c:v>
                </c:pt>
                <c:pt idx="4">
                  <c:v>2017‘05</c:v>
                </c:pt>
                <c:pt idx="5">
                  <c:v>2017‘06</c:v>
                </c:pt>
                <c:pt idx="6">
                  <c:v>2017‘07</c:v>
                </c:pt>
                <c:pt idx="7">
                  <c:v>2017‘08</c:v>
                </c:pt>
                <c:pt idx="8">
                  <c:v>2017‘09</c:v>
                </c:pt>
                <c:pt idx="9">
                  <c:v>2017‘10</c:v>
                </c:pt>
                <c:pt idx="10">
                  <c:v>2017‘11</c:v>
                </c:pt>
                <c:pt idx="11">
                  <c:v>2017‘12</c:v>
                </c:pt>
                <c:pt idx="12">
                  <c:v>2018’01</c:v>
                </c:pt>
                <c:pt idx="13">
                  <c:v>2018’02</c:v>
                </c:pt>
                <c:pt idx="14">
                  <c:v>2018’03</c:v>
                </c:pt>
                <c:pt idx="15">
                  <c:v>2018’04</c:v>
                </c:pt>
                <c:pt idx="16">
                  <c:v>2018’05</c:v>
                </c:pt>
                <c:pt idx="17">
                  <c:v>2018’06</c:v>
                </c:pt>
                <c:pt idx="18">
                  <c:v>2018’07</c:v>
                </c:pt>
                <c:pt idx="19">
                  <c:v>2018’08</c:v>
                </c:pt>
                <c:pt idx="20">
                  <c:v>2018’09</c:v>
                </c:pt>
                <c:pt idx="21">
                  <c:v>2018’10</c:v>
                </c:pt>
                <c:pt idx="22">
                  <c:v>2018’11</c:v>
                </c:pt>
                <c:pt idx="23">
                  <c:v>2018’12</c:v>
                </c:pt>
                <c:pt idx="24">
                  <c:v>2019‘01</c:v>
                </c:pt>
                <c:pt idx="25">
                  <c:v>2019‘02</c:v>
                </c:pt>
                <c:pt idx="26">
                  <c:v>2019‘03</c:v>
                </c:pt>
                <c:pt idx="27">
                  <c:v>2019‘04</c:v>
                </c:pt>
                <c:pt idx="28">
                  <c:v>2019‘05</c:v>
                </c:pt>
                <c:pt idx="29">
                  <c:v>2019‘06</c:v>
                </c:pt>
                <c:pt idx="30">
                  <c:v>2019‘07</c:v>
                </c:pt>
                <c:pt idx="31">
                  <c:v>2019‘08</c:v>
                </c:pt>
                <c:pt idx="32">
                  <c:v>2019‘09</c:v>
                </c:pt>
              </c:strCache>
            </c:strRef>
          </c:cat>
          <c:val>
            <c:numRef>
              <c:f>Sheet1!$B$2:$B$58</c:f>
              <c:numCache>
                <c:formatCode>0.0_);[Red]\(0.0\)</c:formatCode>
                <c:ptCount val="33"/>
                <c:pt idx="0">
                  <c:v>6.9</c:v>
                </c:pt>
                <c:pt idx="1">
                  <c:v>7.8</c:v>
                </c:pt>
                <c:pt idx="2">
                  <c:v>7.6</c:v>
                </c:pt>
                <c:pt idx="3">
                  <c:v>6.4</c:v>
                </c:pt>
                <c:pt idx="4">
                  <c:v>5.5</c:v>
                </c:pt>
                <c:pt idx="5">
                  <c:v>5.5</c:v>
                </c:pt>
                <c:pt idx="6">
                  <c:v>5.5</c:v>
                </c:pt>
                <c:pt idx="7">
                  <c:v>6.3</c:v>
                </c:pt>
                <c:pt idx="8">
                  <c:v>6.9</c:v>
                </c:pt>
                <c:pt idx="9">
                  <c:v>6.9</c:v>
                </c:pt>
                <c:pt idx="10">
                  <c:v>5.8</c:v>
                </c:pt>
                <c:pt idx="11">
                  <c:v>4.9000000000000004</c:v>
                </c:pt>
                <c:pt idx="12">
                  <c:v>4.3</c:v>
                </c:pt>
                <c:pt idx="13">
                  <c:v>3.7</c:v>
                </c:pt>
                <c:pt idx="14">
                  <c:v>3.1</c:v>
                </c:pt>
                <c:pt idx="15">
                  <c:v>3.4</c:v>
                </c:pt>
                <c:pt idx="16">
                  <c:v>4.0999999999999996</c:v>
                </c:pt>
                <c:pt idx="17">
                  <c:v>4.7</c:v>
                </c:pt>
                <c:pt idx="18">
                  <c:v>4.5999999999999996</c:v>
                </c:pt>
                <c:pt idx="19">
                  <c:v>4.0999999999999996</c:v>
                </c:pt>
                <c:pt idx="20">
                  <c:v>3.6</c:v>
                </c:pt>
                <c:pt idx="21">
                  <c:v>3.3</c:v>
                </c:pt>
                <c:pt idx="22">
                  <c:v>2.7</c:v>
                </c:pt>
                <c:pt idx="23">
                  <c:v>0.9</c:v>
                </c:pt>
                <c:pt idx="24">
                  <c:v>0.1</c:v>
                </c:pt>
                <c:pt idx="25">
                  <c:v>0.1</c:v>
                </c:pt>
                <c:pt idx="26">
                  <c:v>0.4</c:v>
                </c:pt>
                <c:pt idx="27">
                  <c:v>0.9</c:v>
                </c:pt>
                <c:pt idx="28">
                  <c:v>0.6</c:v>
                </c:pt>
                <c:pt idx="29">
                  <c:v>0</c:v>
                </c:pt>
                <c:pt idx="30">
                  <c:v>-0.3</c:v>
                </c:pt>
                <c:pt idx="31">
                  <c:v>-0.8</c:v>
                </c:pt>
                <c:pt idx="32">
                  <c:v>-1.2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9746-4444-8E13-3CED2E351C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CPI指数-同比(%)</c:v>
                </c:pt>
              </c:strCache>
            </c:strRef>
          </c:tx>
          <c:spPr>
            <a:ln w="28575" cap="rnd">
              <a:solidFill>
                <a:srgbClr val="67708B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rgbClr val="67708B"/>
                </a:solidFill>
              </a:ln>
              <a:effectLst/>
            </c:spPr>
          </c:marker>
          <c:dLbls>
            <c:dLbl>
              <c:idx val="4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5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Sheet1!$A$2:$A$58</c:f>
              <c:strCache>
                <c:ptCount val="33"/>
                <c:pt idx="0">
                  <c:v>2017‘01</c:v>
                </c:pt>
                <c:pt idx="1">
                  <c:v>2017‘02</c:v>
                </c:pt>
                <c:pt idx="2">
                  <c:v>2017‘03</c:v>
                </c:pt>
                <c:pt idx="3">
                  <c:v>2017‘04</c:v>
                </c:pt>
                <c:pt idx="4">
                  <c:v>2017‘05</c:v>
                </c:pt>
                <c:pt idx="5">
                  <c:v>2017‘06</c:v>
                </c:pt>
                <c:pt idx="6">
                  <c:v>2017‘07</c:v>
                </c:pt>
                <c:pt idx="7">
                  <c:v>2017‘08</c:v>
                </c:pt>
                <c:pt idx="8">
                  <c:v>2017‘09</c:v>
                </c:pt>
                <c:pt idx="9">
                  <c:v>2017‘10</c:v>
                </c:pt>
                <c:pt idx="10">
                  <c:v>2017‘11</c:v>
                </c:pt>
                <c:pt idx="11">
                  <c:v>2017‘12</c:v>
                </c:pt>
                <c:pt idx="12">
                  <c:v>2018’01</c:v>
                </c:pt>
                <c:pt idx="13">
                  <c:v>2018’02</c:v>
                </c:pt>
                <c:pt idx="14">
                  <c:v>2018’03</c:v>
                </c:pt>
                <c:pt idx="15">
                  <c:v>2018’04</c:v>
                </c:pt>
                <c:pt idx="16">
                  <c:v>2018’05</c:v>
                </c:pt>
                <c:pt idx="17">
                  <c:v>2018’06</c:v>
                </c:pt>
                <c:pt idx="18">
                  <c:v>2018’07</c:v>
                </c:pt>
                <c:pt idx="19">
                  <c:v>2018’08</c:v>
                </c:pt>
                <c:pt idx="20">
                  <c:v>2018’09</c:v>
                </c:pt>
                <c:pt idx="21">
                  <c:v>2018’10</c:v>
                </c:pt>
                <c:pt idx="22">
                  <c:v>2018’11</c:v>
                </c:pt>
                <c:pt idx="23">
                  <c:v>2018’12</c:v>
                </c:pt>
                <c:pt idx="24">
                  <c:v>2019‘01</c:v>
                </c:pt>
                <c:pt idx="25">
                  <c:v>2019‘02</c:v>
                </c:pt>
                <c:pt idx="26">
                  <c:v>2019‘03</c:v>
                </c:pt>
                <c:pt idx="27">
                  <c:v>2019‘04</c:v>
                </c:pt>
                <c:pt idx="28">
                  <c:v>2019‘05</c:v>
                </c:pt>
                <c:pt idx="29">
                  <c:v>2019‘06</c:v>
                </c:pt>
                <c:pt idx="30">
                  <c:v>2019‘07</c:v>
                </c:pt>
                <c:pt idx="31">
                  <c:v>2019‘08</c:v>
                </c:pt>
                <c:pt idx="32">
                  <c:v>2019‘09</c:v>
                </c:pt>
              </c:strCache>
            </c:strRef>
          </c:cat>
          <c:val>
            <c:numRef>
              <c:f>Sheet1!$C$2:$C$58</c:f>
              <c:numCache>
                <c:formatCode>0.0_);[Red]\(0.0\)</c:formatCode>
                <c:ptCount val="33"/>
                <c:pt idx="0">
                  <c:v>2.5</c:v>
                </c:pt>
                <c:pt idx="1">
                  <c:v>0.8</c:v>
                </c:pt>
                <c:pt idx="2">
                  <c:v>0.9</c:v>
                </c:pt>
                <c:pt idx="3">
                  <c:v>1.2</c:v>
                </c:pt>
                <c:pt idx="4">
                  <c:v>1.5</c:v>
                </c:pt>
                <c:pt idx="5">
                  <c:v>1.5</c:v>
                </c:pt>
                <c:pt idx="6">
                  <c:v>1.4</c:v>
                </c:pt>
                <c:pt idx="7">
                  <c:v>1.8</c:v>
                </c:pt>
                <c:pt idx="8">
                  <c:v>1.6</c:v>
                </c:pt>
                <c:pt idx="9">
                  <c:v>1.9</c:v>
                </c:pt>
                <c:pt idx="10">
                  <c:v>1.7</c:v>
                </c:pt>
                <c:pt idx="11">
                  <c:v>1.8</c:v>
                </c:pt>
                <c:pt idx="12">
                  <c:v>1.5</c:v>
                </c:pt>
                <c:pt idx="13">
                  <c:v>2.9</c:v>
                </c:pt>
                <c:pt idx="14">
                  <c:v>2.1</c:v>
                </c:pt>
                <c:pt idx="15">
                  <c:v>1.8</c:v>
                </c:pt>
                <c:pt idx="16">
                  <c:v>1.8</c:v>
                </c:pt>
                <c:pt idx="17">
                  <c:v>1.9</c:v>
                </c:pt>
                <c:pt idx="18">
                  <c:v>2.1</c:v>
                </c:pt>
                <c:pt idx="19">
                  <c:v>2.2999999999999998</c:v>
                </c:pt>
                <c:pt idx="20">
                  <c:v>2.5</c:v>
                </c:pt>
                <c:pt idx="21">
                  <c:v>2.5</c:v>
                </c:pt>
                <c:pt idx="22">
                  <c:v>2.2000000000000002</c:v>
                </c:pt>
                <c:pt idx="23">
                  <c:v>1.9</c:v>
                </c:pt>
                <c:pt idx="24">
                  <c:v>1.7</c:v>
                </c:pt>
                <c:pt idx="25">
                  <c:v>1.5</c:v>
                </c:pt>
                <c:pt idx="26">
                  <c:v>2.2999999999999998</c:v>
                </c:pt>
                <c:pt idx="27">
                  <c:v>2.5</c:v>
                </c:pt>
                <c:pt idx="28">
                  <c:v>2.7</c:v>
                </c:pt>
                <c:pt idx="29">
                  <c:v>2.7</c:v>
                </c:pt>
                <c:pt idx="30">
                  <c:v>2.8</c:v>
                </c:pt>
                <c:pt idx="31">
                  <c:v>2.8</c:v>
                </c:pt>
                <c:pt idx="32">
                  <c:v>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9746-4444-8E13-3CED2E351C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141872"/>
        <c:axId val="266142432"/>
      </c:lineChart>
      <c:catAx>
        <c:axId val="26614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600" b="1" i="0" u="none" strike="noStrike" kern="1200" baseline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66142432"/>
        <c:crosses val="autoZero"/>
        <c:auto val="1"/>
        <c:lblAlgn val="ctr"/>
        <c:lblOffset val="100"/>
        <c:noMultiLvlLbl val="0"/>
      </c:catAx>
      <c:valAx>
        <c:axId val="266142432"/>
        <c:scaling>
          <c:orientation val="minMax"/>
          <c:min val="-8"/>
        </c:scaling>
        <c:delete val="0"/>
        <c:axPos val="l"/>
        <c:numFmt formatCode="0.0_);[Red]\(0.0\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14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637058382056858E-2"/>
          <c:y val="0.15998981252152467"/>
          <c:w val="0.95546042122213548"/>
          <c:h val="0.58002326209659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工业增加值-同比(%)</c:v>
                </c:pt>
              </c:strCache>
            </c:strRef>
          </c:tx>
          <c:spPr>
            <a:ln w="28575" cap="rnd">
              <a:solidFill>
                <a:srgbClr val="67708B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rgbClr val="67708B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Sheet1!$A$2:$A$58</c:f>
              <c:strCache>
                <c:ptCount val="38"/>
                <c:pt idx="0">
                  <c:v>2016’03</c:v>
                </c:pt>
                <c:pt idx="1">
                  <c:v>2016’04</c:v>
                </c:pt>
                <c:pt idx="2">
                  <c:v>2016’05</c:v>
                </c:pt>
                <c:pt idx="3">
                  <c:v>2016’06</c:v>
                </c:pt>
                <c:pt idx="4">
                  <c:v>2016’07</c:v>
                </c:pt>
                <c:pt idx="5">
                  <c:v>2016’08</c:v>
                </c:pt>
                <c:pt idx="6">
                  <c:v>2016’09</c:v>
                </c:pt>
                <c:pt idx="7">
                  <c:v>2016’10</c:v>
                </c:pt>
                <c:pt idx="8">
                  <c:v>2016’11</c:v>
                </c:pt>
                <c:pt idx="9">
                  <c:v>2016’12</c:v>
                </c:pt>
                <c:pt idx="10">
                  <c:v>2017‘03</c:v>
                </c:pt>
                <c:pt idx="11">
                  <c:v>2017‘04</c:v>
                </c:pt>
                <c:pt idx="12">
                  <c:v>2017‘05</c:v>
                </c:pt>
                <c:pt idx="13">
                  <c:v>2017‘06</c:v>
                </c:pt>
                <c:pt idx="14">
                  <c:v>2017‘07</c:v>
                </c:pt>
                <c:pt idx="15">
                  <c:v>2017‘08</c:v>
                </c:pt>
                <c:pt idx="16">
                  <c:v>2017‘09</c:v>
                </c:pt>
                <c:pt idx="17">
                  <c:v>2017‘10</c:v>
                </c:pt>
                <c:pt idx="18">
                  <c:v>2017‘11</c:v>
                </c:pt>
                <c:pt idx="19">
                  <c:v>2017‘12</c:v>
                </c:pt>
                <c:pt idx="20">
                  <c:v>2018’03</c:v>
                </c:pt>
                <c:pt idx="21">
                  <c:v>2018’04</c:v>
                </c:pt>
                <c:pt idx="22">
                  <c:v>2018’05</c:v>
                </c:pt>
                <c:pt idx="23">
                  <c:v>2018’06</c:v>
                </c:pt>
                <c:pt idx="24">
                  <c:v>2018’07</c:v>
                </c:pt>
                <c:pt idx="25">
                  <c:v>2018’08</c:v>
                </c:pt>
                <c:pt idx="26">
                  <c:v>2018’09</c:v>
                </c:pt>
                <c:pt idx="27">
                  <c:v>2018’10</c:v>
                </c:pt>
                <c:pt idx="28">
                  <c:v>2018’11</c:v>
                </c:pt>
                <c:pt idx="29">
                  <c:v>2018’12</c:v>
                </c:pt>
                <c:pt idx="30">
                  <c:v>2019’03</c:v>
                </c:pt>
                <c:pt idx="31">
                  <c:v>2019’04</c:v>
                </c:pt>
                <c:pt idx="32">
                  <c:v>2019’05</c:v>
                </c:pt>
                <c:pt idx="33">
                  <c:v>2019’06</c:v>
                </c:pt>
                <c:pt idx="34">
                  <c:v>2019’07</c:v>
                </c:pt>
                <c:pt idx="35">
                  <c:v>2019’08</c:v>
                </c:pt>
                <c:pt idx="36">
                  <c:v>2019’09</c:v>
                </c:pt>
                <c:pt idx="37">
                  <c:v>2019’10</c:v>
                </c:pt>
              </c:strCache>
            </c:strRef>
          </c:cat>
          <c:val>
            <c:numRef>
              <c:f>Sheet1!$B$2:$B$58</c:f>
              <c:numCache>
                <c:formatCode>0.0_);[Red]\(0.0\)</c:formatCode>
                <c:ptCount val="38"/>
                <c:pt idx="0">
                  <c:v>6.8</c:v>
                </c:pt>
                <c:pt idx="1">
                  <c:v>6</c:v>
                </c:pt>
                <c:pt idx="2">
                  <c:v>6</c:v>
                </c:pt>
                <c:pt idx="3">
                  <c:v>6.2</c:v>
                </c:pt>
                <c:pt idx="4">
                  <c:v>6</c:v>
                </c:pt>
                <c:pt idx="5">
                  <c:v>6.3</c:v>
                </c:pt>
                <c:pt idx="6">
                  <c:v>6.1</c:v>
                </c:pt>
                <c:pt idx="7">
                  <c:v>6.1</c:v>
                </c:pt>
                <c:pt idx="8">
                  <c:v>6.2</c:v>
                </c:pt>
                <c:pt idx="9">
                  <c:v>6</c:v>
                </c:pt>
                <c:pt idx="10">
                  <c:v>7.6</c:v>
                </c:pt>
                <c:pt idx="11">
                  <c:v>6.5</c:v>
                </c:pt>
                <c:pt idx="12">
                  <c:v>6.5</c:v>
                </c:pt>
                <c:pt idx="13">
                  <c:v>7.6</c:v>
                </c:pt>
                <c:pt idx="14">
                  <c:v>6.4</c:v>
                </c:pt>
                <c:pt idx="15">
                  <c:v>6</c:v>
                </c:pt>
                <c:pt idx="16">
                  <c:v>6.6</c:v>
                </c:pt>
                <c:pt idx="17">
                  <c:v>6.2</c:v>
                </c:pt>
                <c:pt idx="18">
                  <c:v>6.1</c:v>
                </c:pt>
                <c:pt idx="19">
                  <c:v>6.2</c:v>
                </c:pt>
                <c:pt idx="20">
                  <c:v>6</c:v>
                </c:pt>
                <c:pt idx="21">
                  <c:v>7</c:v>
                </c:pt>
                <c:pt idx="22">
                  <c:v>6.8</c:v>
                </c:pt>
                <c:pt idx="23">
                  <c:v>6</c:v>
                </c:pt>
                <c:pt idx="24">
                  <c:v>6</c:v>
                </c:pt>
                <c:pt idx="25">
                  <c:v>6.1</c:v>
                </c:pt>
                <c:pt idx="26">
                  <c:v>5.8</c:v>
                </c:pt>
                <c:pt idx="27">
                  <c:v>5.9</c:v>
                </c:pt>
                <c:pt idx="28">
                  <c:v>5.4</c:v>
                </c:pt>
                <c:pt idx="29">
                  <c:v>5.7</c:v>
                </c:pt>
                <c:pt idx="30">
                  <c:v>8.5</c:v>
                </c:pt>
                <c:pt idx="31">
                  <c:v>5.4</c:v>
                </c:pt>
                <c:pt idx="32">
                  <c:v>5</c:v>
                </c:pt>
                <c:pt idx="33">
                  <c:v>6.3</c:v>
                </c:pt>
                <c:pt idx="34">
                  <c:v>4.8</c:v>
                </c:pt>
                <c:pt idx="35">
                  <c:v>4.4000000000000004</c:v>
                </c:pt>
                <c:pt idx="36">
                  <c:v>5.8</c:v>
                </c:pt>
                <c:pt idx="37">
                  <c:v>4.7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5352896"/>
        <c:axId val="275353456"/>
      </c:lineChart>
      <c:catAx>
        <c:axId val="27535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5353456"/>
        <c:crosses val="autoZero"/>
        <c:auto val="1"/>
        <c:lblAlgn val="ctr"/>
        <c:lblOffset val="100"/>
        <c:noMultiLvlLbl val="0"/>
      </c:catAx>
      <c:valAx>
        <c:axId val="275353456"/>
        <c:scaling>
          <c:orientation val="minMax"/>
          <c:min val="4"/>
        </c:scaling>
        <c:delete val="0"/>
        <c:axPos val="l"/>
        <c:numFmt formatCode="0.0_);[Red]\(0.0\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535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745159415950555"/>
          <c:y val="0.13750002577803258"/>
          <c:w val="0.44907297669314117"/>
          <c:h val="9.0623704653862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520329363250511E-2"/>
          <c:y val="7.6345041472328151E-2"/>
          <c:w val="0.98674268339034588"/>
          <c:h val="0.696375536339716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制造业PMI</c:v>
                </c:pt>
              </c:strCache>
            </c:strRef>
          </c:tx>
          <c:spPr>
            <a:ln w="28575" cap="rnd">
              <a:solidFill>
                <a:srgbClr val="67708B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rgbClr val="67708B"/>
                </a:solidFill>
              </a:ln>
              <a:effectLst/>
            </c:spPr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7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7"/>
              <c:layout>
                <c:manualLayout>
                  <c:x val="-5.1280881793994787E-2"/>
                  <c:y val="-2.76511178607273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9"/>
              <c:layout>
                <c:manualLayout>
                  <c:x val="-2.9996199163816038E-2"/>
                  <c:y val="2.6156462841228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1"/>
              <c:layout>
                <c:manualLayout>
                  <c:x val="-1.6313188901558341E-2"/>
                  <c:y val="1.71885327242359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2"/>
              <c:layout>
                <c:manualLayout>
                  <c:x val="-1.4792854427974043E-2"/>
                  <c:y val="-2.7651117860727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3"/>
              <c:layout>
                <c:manualLayout>
                  <c:x val="-1.3272519954390077E-2"/>
                  <c:y val="-2.16724977827322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4"/>
              <c:layout>
                <c:manualLayout>
                  <c:x val="-1.6313188901558456E-2"/>
                  <c:y val="-4.25976680557151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5"/>
              <c:layout>
                <c:manualLayout>
                  <c:x val="-1.0014814282764366E-2"/>
                  <c:y val="-4.25976680557150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6"/>
              <c:layout>
                <c:manualLayout>
                  <c:x val="-9.0082810344282289E-4"/>
                  <c:y val="-2.16724977827322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Sheet1!$A$70:$A$95</c:f>
              <c:strCache>
                <c:ptCount val="26"/>
                <c:pt idx="0">
                  <c:v>17'09</c:v>
                </c:pt>
                <c:pt idx="1">
                  <c:v>17'10</c:v>
                </c:pt>
                <c:pt idx="2">
                  <c:v>17'11</c:v>
                </c:pt>
                <c:pt idx="3">
                  <c:v>17'12</c:v>
                </c:pt>
                <c:pt idx="4">
                  <c:v>18'01</c:v>
                </c:pt>
                <c:pt idx="5">
                  <c:v>18'02</c:v>
                </c:pt>
                <c:pt idx="6">
                  <c:v>18'03</c:v>
                </c:pt>
                <c:pt idx="7">
                  <c:v>18'04</c:v>
                </c:pt>
                <c:pt idx="8">
                  <c:v>18'05</c:v>
                </c:pt>
                <c:pt idx="9">
                  <c:v>18'06</c:v>
                </c:pt>
                <c:pt idx="10">
                  <c:v>18'07</c:v>
                </c:pt>
                <c:pt idx="11">
                  <c:v>18'08</c:v>
                </c:pt>
                <c:pt idx="12">
                  <c:v>18'09</c:v>
                </c:pt>
                <c:pt idx="13">
                  <c:v>18'10</c:v>
                </c:pt>
                <c:pt idx="14">
                  <c:v>18'11</c:v>
                </c:pt>
                <c:pt idx="15">
                  <c:v>18'12</c:v>
                </c:pt>
                <c:pt idx="16">
                  <c:v>19'01</c:v>
                </c:pt>
                <c:pt idx="17">
                  <c:v>19'02</c:v>
                </c:pt>
                <c:pt idx="18">
                  <c:v>19'03</c:v>
                </c:pt>
                <c:pt idx="19">
                  <c:v>19'04</c:v>
                </c:pt>
                <c:pt idx="20">
                  <c:v>19'05</c:v>
                </c:pt>
                <c:pt idx="21">
                  <c:v>19'06</c:v>
                </c:pt>
                <c:pt idx="22">
                  <c:v>19'07</c:v>
                </c:pt>
                <c:pt idx="23">
                  <c:v>19'08</c:v>
                </c:pt>
                <c:pt idx="24">
                  <c:v>19'09</c:v>
                </c:pt>
                <c:pt idx="25">
                  <c:v>19'10</c:v>
                </c:pt>
              </c:strCache>
            </c:strRef>
          </c:cat>
          <c:val>
            <c:numRef>
              <c:f>Sheet1!$B$70:$B$95</c:f>
              <c:numCache>
                <c:formatCode>0.0_);[Red]\(0.0\)</c:formatCode>
                <c:ptCount val="26"/>
                <c:pt idx="0">
                  <c:v>52.4</c:v>
                </c:pt>
                <c:pt idx="1">
                  <c:v>51.6</c:v>
                </c:pt>
                <c:pt idx="2">
                  <c:v>51.8</c:v>
                </c:pt>
                <c:pt idx="3">
                  <c:v>51.6</c:v>
                </c:pt>
                <c:pt idx="4">
                  <c:v>51.3</c:v>
                </c:pt>
                <c:pt idx="5">
                  <c:v>50.3</c:v>
                </c:pt>
                <c:pt idx="6">
                  <c:v>51.5</c:v>
                </c:pt>
                <c:pt idx="7">
                  <c:v>51.4</c:v>
                </c:pt>
                <c:pt idx="8">
                  <c:v>51.9</c:v>
                </c:pt>
                <c:pt idx="9">
                  <c:v>51.5</c:v>
                </c:pt>
                <c:pt idx="10">
                  <c:v>51.2</c:v>
                </c:pt>
                <c:pt idx="11">
                  <c:v>51.3</c:v>
                </c:pt>
                <c:pt idx="12">
                  <c:v>50.8</c:v>
                </c:pt>
                <c:pt idx="13">
                  <c:v>50.2</c:v>
                </c:pt>
                <c:pt idx="14">
                  <c:v>50</c:v>
                </c:pt>
                <c:pt idx="15">
                  <c:v>49.4</c:v>
                </c:pt>
                <c:pt idx="16">
                  <c:v>49.5</c:v>
                </c:pt>
                <c:pt idx="17">
                  <c:v>49.2</c:v>
                </c:pt>
                <c:pt idx="18">
                  <c:v>50.5</c:v>
                </c:pt>
                <c:pt idx="19">
                  <c:v>50.1</c:v>
                </c:pt>
                <c:pt idx="20">
                  <c:v>49.4</c:v>
                </c:pt>
                <c:pt idx="21">
                  <c:v>49.4</c:v>
                </c:pt>
                <c:pt idx="22">
                  <c:v>49.7</c:v>
                </c:pt>
                <c:pt idx="23">
                  <c:v>49.5</c:v>
                </c:pt>
                <c:pt idx="24">
                  <c:v>49.8</c:v>
                </c:pt>
                <c:pt idx="25">
                  <c:v>49.3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 w="19050" cap="rnd">
              <a:solidFill>
                <a:srgbClr val="C000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Sheet1!$A$70:$A$95</c:f>
              <c:strCache>
                <c:ptCount val="26"/>
                <c:pt idx="0">
                  <c:v>17'09</c:v>
                </c:pt>
                <c:pt idx="1">
                  <c:v>17'10</c:v>
                </c:pt>
                <c:pt idx="2">
                  <c:v>17'11</c:v>
                </c:pt>
                <c:pt idx="3">
                  <c:v>17'12</c:v>
                </c:pt>
                <c:pt idx="4">
                  <c:v>18'01</c:v>
                </c:pt>
                <c:pt idx="5">
                  <c:v>18'02</c:v>
                </c:pt>
                <c:pt idx="6">
                  <c:v>18'03</c:v>
                </c:pt>
                <c:pt idx="7">
                  <c:v>18'04</c:v>
                </c:pt>
                <c:pt idx="8">
                  <c:v>18'05</c:v>
                </c:pt>
                <c:pt idx="9">
                  <c:v>18'06</c:v>
                </c:pt>
                <c:pt idx="10">
                  <c:v>18'07</c:v>
                </c:pt>
                <c:pt idx="11">
                  <c:v>18'08</c:v>
                </c:pt>
                <c:pt idx="12">
                  <c:v>18'09</c:v>
                </c:pt>
                <c:pt idx="13">
                  <c:v>18'10</c:v>
                </c:pt>
                <c:pt idx="14">
                  <c:v>18'11</c:v>
                </c:pt>
                <c:pt idx="15">
                  <c:v>18'12</c:v>
                </c:pt>
                <c:pt idx="16">
                  <c:v>19'01</c:v>
                </c:pt>
                <c:pt idx="17">
                  <c:v>19'02</c:v>
                </c:pt>
                <c:pt idx="18">
                  <c:v>19'03</c:v>
                </c:pt>
                <c:pt idx="19">
                  <c:v>19'04</c:v>
                </c:pt>
                <c:pt idx="20">
                  <c:v>19'05</c:v>
                </c:pt>
                <c:pt idx="21">
                  <c:v>19'06</c:v>
                </c:pt>
                <c:pt idx="22">
                  <c:v>19'07</c:v>
                </c:pt>
                <c:pt idx="23">
                  <c:v>19'08</c:v>
                </c:pt>
                <c:pt idx="24">
                  <c:v>19'09</c:v>
                </c:pt>
                <c:pt idx="25">
                  <c:v>19'10</c:v>
                </c:pt>
              </c:strCache>
            </c:strRef>
          </c:cat>
          <c:val>
            <c:numRef>
              <c:f>Sheet1!$C$70:$C$95</c:f>
              <c:numCache>
                <c:formatCode>0.0_);[Red]\(0.0\)</c:formatCode>
                <c:ptCount val="26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50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50</c:v>
                </c:pt>
                <c:pt idx="16">
                  <c:v>50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5356256"/>
        <c:axId val="275356816"/>
      </c:lineChart>
      <c:catAx>
        <c:axId val="2753562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600" b="0" i="0" u="none" strike="noStrike" kern="1200" cap="none" spc="0" normalizeH="0" baseline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5356816"/>
        <c:crosses val="autoZero"/>
        <c:auto val="1"/>
        <c:lblAlgn val="ctr"/>
        <c:lblOffset val="100"/>
        <c:noMultiLvlLbl val="0"/>
      </c:catAx>
      <c:valAx>
        <c:axId val="275356816"/>
        <c:scaling>
          <c:orientation val="minMax"/>
          <c:max val="53"/>
          <c:min val="49"/>
        </c:scaling>
        <c:delete val="1"/>
        <c:axPos val="l"/>
        <c:numFmt formatCode="0%" sourceLinked="0"/>
        <c:majorTickMark val="out"/>
        <c:minorTickMark val="none"/>
        <c:tickLblPos val="nextTo"/>
        <c:crossAx val="275356256"/>
        <c:crosses val="autoZero"/>
        <c:crossBetween val="between"/>
        <c:min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245847721027238E-2"/>
          <c:y val="0.1692613169688805"/>
          <c:w val="0.86317139701854795"/>
          <c:h val="0.5868328385134037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固定资产投资累计值-同比(%)</c:v>
                </c:pt>
              </c:strCache>
            </c:strRef>
          </c:tx>
          <c:spPr>
            <a:ln w="28575" cap="rnd">
              <a:solidFill>
                <a:srgbClr val="67708B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rgbClr val="67708B"/>
                </a:solidFill>
              </a:ln>
              <a:effectLst/>
            </c:spPr>
          </c:marker>
          <c:dLbls>
            <c:dLbl>
              <c:idx val="6"/>
              <c:layout>
                <c:manualLayout>
                  <c:x val="-2.6054086807129513E-2"/>
                  <c:y val="3.26405600421188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2.6054086807129513E-2"/>
                  <c:y val="2.96259565431849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1892435381214645E-2"/>
                  <c:y val="2.66113530442510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Sheet1!$A$2:$A$47</c:f>
              <c:strCache>
                <c:ptCount val="42"/>
                <c:pt idx="0">
                  <c:v>2016’02</c:v>
                </c:pt>
                <c:pt idx="1">
                  <c:v>2016’03</c:v>
                </c:pt>
                <c:pt idx="2">
                  <c:v>2016’04</c:v>
                </c:pt>
                <c:pt idx="3">
                  <c:v>2016’05</c:v>
                </c:pt>
                <c:pt idx="4">
                  <c:v>2016’06</c:v>
                </c:pt>
                <c:pt idx="5">
                  <c:v>2016’07</c:v>
                </c:pt>
                <c:pt idx="6">
                  <c:v>2016’08</c:v>
                </c:pt>
                <c:pt idx="7">
                  <c:v>2016’09</c:v>
                </c:pt>
                <c:pt idx="8">
                  <c:v>2016’10</c:v>
                </c:pt>
                <c:pt idx="9">
                  <c:v>2016’11</c:v>
                </c:pt>
                <c:pt idx="10">
                  <c:v>2016’12</c:v>
                </c:pt>
                <c:pt idx="11">
                  <c:v>2017‘02</c:v>
                </c:pt>
                <c:pt idx="12">
                  <c:v>2017‘03</c:v>
                </c:pt>
                <c:pt idx="13">
                  <c:v>2017‘04</c:v>
                </c:pt>
                <c:pt idx="14">
                  <c:v>2017‘05</c:v>
                </c:pt>
                <c:pt idx="15">
                  <c:v>2017‘06</c:v>
                </c:pt>
                <c:pt idx="16">
                  <c:v>2017‘07</c:v>
                </c:pt>
                <c:pt idx="17">
                  <c:v>2017‘08</c:v>
                </c:pt>
                <c:pt idx="18">
                  <c:v>2017‘09</c:v>
                </c:pt>
                <c:pt idx="19">
                  <c:v>2017‘10</c:v>
                </c:pt>
                <c:pt idx="20">
                  <c:v>2017‘11</c:v>
                </c:pt>
                <c:pt idx="21">
                  <c:v>2017‘12</c:v>
                </c:pt>
                <c:pt idx="22">
                  <c:v>2018’02</c:v>
                </c:pt>
                <c:pt idx="23">
                  <c:v>2018’03</c:v>
                </c:pt>
                <c:pt idx="24">
                  <c:v>2018’04</c:v>
                </c:pt>
                <c:pt idx="25">
                  <c:v>2018’05</c:v>
                </c:pt>
                <c:pt idx="26">
                  <c:v>2018’06</c:v>
                </c:pt>
                <c:pt idx="27">
                  <c:v>2018’07</c:v>
                </c:pt>
                <c:pt idx="28">
                  <c:v>2018’08</c:v>
                </c:pt>
                <c:pt idx="29">
                  <c:v>2018’09</c:v>
                </c:pt>
                <c:pt idx="30">
                  <c:v>2018’10</c:v>
                </c:pt>
                <c:pt idx="31">
                  <c:v>2018’11</c:v>
                </c:pt>
                <c:pt idx="32">
                  <c:v>2018’12</c:v>
                </c:pt>
                <c:pt idx="33">
                  <c:v>2019’02</c:v>
                </c:pt>
                <c:pt idx="34">
                  <c:v>2019’03</c:v>
                </c:pt>
                <c:pt idx="35">
                  <c:v>2019’04</c:v>
                </c:pt>
                <c:pt idx="36">
                  <c:v>2019’05</c:v>
                </c:pt>
                <c:pt idx="37">
                  <c:v>2019’06</c:v>
                </c:pt>
                <c:pt idx="38">
                  <c:v>2019’07</c:v>
                </c:pt>
                <c:pt idx="39">
                  <c:v>2019’08</c:v>
                </c:pt>
                <c:pt idx="40">
                  <c:v>2019’09</c:v>
                </c:pt>
                <c:pt idx="41">
                  <c:v>2019'10</c:v>
                </c:pt>
              </c:strCache>
            </c:strRef>
          </c:cat>
          <c:val>
            <c:numRef>
              <c:f>Sheet1!$B$2:$B$47</c:f>
              <c:numCache>
                <c:formatCode>0.0_);[Red]\(0.0\)</c:formatCode>
                <c:ptCount val="42"/>
                <c:pt idx="0">
                  <c:v>10.199999999999999</c:v>
                </c:pt>
                <c:pt idx="1">
                  <c:v>10.7</c:v>
                </c:pt>
                <c:pt idx="2">
                  <c:v>10.5</c:v>
                </c:pt>
                <c:pt idx="3">
                  <c:v>9.6</c:v>
                </c:pt>
                <c:pt idx="4">
                  <c:v>9</c:v>
                </c:pt>
                <c:pt idx="5">
                  <c:v>8.1</c:v>
                </c:pt>
                <c:pt idx="6">
                  <c:v>8.1</c:v>
                </c:pt>
                <c:pt idx="7">
                  <c:v>8.1999999999999993</c:v>
                </c:pt>
                <c:pt idx="8">
                  <c:v>8.3000000000000007</c:v>
                </c:pt>
                <c:pt idx="9">
                  <c:v>8.3000000000000007</c:v>
                </c:pt>
                <c:pt idx="10">
                  <c:v>8.1</c:v>
                </c:pt>
                <c:pt idx="11">
                  <c:v>8.9</c:v>
                </c:pt>
                <c:pt idx="12">
                  <c:v>9.1999999999999993</c:v>
                </c:pt>
                <c:pt idx="13">
                  <c:v>8.9</c:v>
                </c:pt>
                <c:pt idx="14">
                  <c:v>8.6</c:v>
                </c:pt>
                <c:pt idx="15">
                  <c:v>8.6</c:v>
                </c:pt>
                <c:pt idx="16">
                  <c:v>8.3000000000000007</c:v>
                </c:pt>
                <c:pt idx="17">
                  <c:v>7.8</c:v>
                </c:pt>
                <c:pt idx="18">
                  <c:v>7.5</c:v>
                </c:pt>
                <c:pt idx="19">
                  <c:v>7.3</c:v>
                </c:pt>
                <c:pt idx="20">
                  <c:v>7.2</c:v>
                </c:pt>
                <c:pt idx="21">
                  <c:v>7.2</c:v>
                </c:pt>
                <c:pt idx="22">
                  <c:v>7.9</c:v>
                </c:pt>
                <c:pt idx="23">
                  <c:v>7.5</c:v>
                </c:pt>
                <c:pt idx="24">
                  <c:v>7</c:v>
                </c:pt>
                <c:pt idx="25">
                  <c:v>6.1</c:v>
                </c:pt>
                <c:pt idx="26">
                  <c:v>6</c:v>
                </c:pt>
                <c:pt idx="27">
                  <c:v>5.5</c:v>
                </c:pt>
                <c:pt idx="28">
                  <c:v>5.3</c:v>
                </c:pt>
                <c:pt idx="29">
                  <c:v>5.4</c:v>
                </c:pt>
                <c:pt idx="30">
                  <c:v>5.7</c:v>
                </c:pt>
                <c:pt idx="31">
                  <c:v>5.9</c:v>
                </c:pt>
                <c:pt idx="32">
                  <c:v>5.9</c:v>
                </c:pt>
                <c:pt idx="33">
                  <c:v>6.1</c:v>
                </c:pt>
                <c:pt idx="34">
                  <c:v>6.3</c:v>
                </c:pt>
                <c:pt idx="35">
                  <c:v>6.1</c:v>
                </c:pt>
                <c:pt idx="36">
                  <c:v>5.6</c:v>
                </c:pt>
                <c:pt idx="37">
                  <c:v>5.8</c:v>
                </c:pt>
                <c:pt idx="38">
                  <c:v>5.7</c:v>
                </c:pt>
                <c:pt idx="39">
                  <c:v>5.5</c:v>
                </c:pt>
                <c:pt idx="40">
                  <c:v>5.4</c:v>
                </c:pt>
                <c:pt idx="41">
                  <c:v>5.2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5364656"/>
        <c:axId val="275365216"/>
      </c:lineChart>
      <c:catAx>
        <c:axId val="27536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5365216"/>
        <c:crosses val="autoZero"/>
        <c:auto val="1"/>
        <c:lblAlgn val="ctr"/>
        <c:lblOffset val="100"/>
        <c:noMultiLvlLbl val="0"/>
      </c:catAx>
      <c:valAx>
        <c:axId val="275365216"/>
        <c:scaling>
          <c:orientation val="minMax"/>
          <c:min val="5"/>
        </c:scaling>
        <c:delete val="0"/>
        <c:axPos val="l"/>
        <c:numFmt formatCode="0.0_);[Red]\(0.0\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536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019632937442508E-3"/>
          <c:y val="0.24449431331842331"/>
          <c:w val="0.7808212691001285"/>
          <c:h val="0.475652112314193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基建投资累计值-同比(%)</c:v>
                </c:pt>
              </c:strCache>
            </c:strRef>
          </c:tx>
          <c:spPr>
            <a:ln w="19050" cap="rnd">
              <a:solidFill>
                <a:srgbClr val="67708B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bg1"/>
              </a:solidFill>
              <a:ln w="19050">
                <a:solidFill>
                  <a:srgbClr val="67708B"/>
                </a:solidFill>
              </a:ln>
              <a:effectLst/>
            </c:spPr>
          </c:marker>
          <c:dLbls>
            <c:dLbl>
              <c:idx val="6"/>
              <c:layout>
                <c:manualLayout>
                  <c:x val="-2.6054086807129513E-2"/>
                  <c:y val="3.26405600421188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2.6054086807129513E-2"/>
                  <c:y val="2.96259565431849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1892435381214645E-2"/>
                  <c:y val="2.66113530442510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7"/>
              <c:layout>
                <c:manualLayout>
                  <c:x val="-2.4671537973975227E-2"/>
                  <c:y val="3.26405600421188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8"/>
              <c:layout>
                <c:manualLayout>
                  <c:x val="-2.1892435381214645E-2"/>
                  <c:y val="2.35967495453170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9"/>
              <c:layout>
                <c:manualLayout>
                  <c:x val="-2.1892435381214645E-2"/>
                  <c:y val="2.96259565431850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0"/>
              <c:layout>
                <c:manualLayout>
                  <c:x val="-2.1892435381214746E-2"/>
                  <c:y val="3.56551635410529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1"/>
              <c:layout>
                <c:manualLayout>
                  <c:x val="-2.1892435381214645E-2"/>
                  <c:y val="1.75675425474490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2"/>
              <c:layout>
                <c:manualLayout>
                  <c:x val="-1.9113332788454264E-2"/>
                  <c:y val="2.96259565431850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3"/>
              <c:layout>
                <c:manualLayout>
                  <c:x val="-1.7723781492074125E-2"/>
                  <c:y val="2.66113530442510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4"/>
              <c:layout>
                <c:manualLayout>
                  <c:x val="-1.7723781492073924E-2"/>
                  <c:y val="2.96259565431849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2"/>
                <c:pt idx="0">
                  <c:v>2016’02</c:v>
                </c:pt>
                <c:pt idx="1">
                  <c:v>2016’03</c:v>
                </c:pt>
                <c:pt idx="2">
                  <c:v>2016’04</c:v>
                </c:pt>
                <c:pt idx="3">
                  <c:v>2016’05</c:v>
                </c:pt>
                <c:pt idx="4">
                  <c:v>2016’06</c:v>
                </c:pt>
                <c:pt idx="5">
                  <c:v>2016’07</c:v>
                </c:pt>
                <c:pt idx="6">
                  <c:v>2016’08</c:v>
                </c:pt>
                <c:pt idx="7">
                  <c:v>2016’09</c:v>
                </c:pt>
                <c:pt idx="8">
                  <c:v>2016’10</c:v>
                </c:pt>
                <c:pt idx="9">
                  <c:v>2016’11</c:v>
                </c:pt>
                <c:pt idx="10">
                  <c:v>2016’12</c:v>
                </c:pt>
                <c:pt idx="11">
                  <c:v>2017‘02</c:v>
                </c:pt>
                <c:pt idx="12">
                  <c:v>2017‘03</c:v>
                </c:pt>
                <c:pt idx="13">
                  <c:v>2017‘04</c:v>
                </c:pt>
                <c:pt idx="14">
                  <c:v>2017‘05</c:v>
                </c:pt>
                <c:pt idx="15">
                  <c:v>2017‘06</c:v>
                </c:pt>
                <c:pt idx="16">
                  <c:v>2017‘07</c:v>
                </c:pt>
                <c:pt idx="17">
                  <c:v>2017‘08</c:v>
                </c:pt>
                <c:pt idx="18">
                  <c:v>2017‘09</c:v>
                </c:pt>
                <c:pt idx="19">
                  <c:v>2017‘10</c:v>
                </c:pt>
                <c:pt idx="20">
                  <c:v>2017‘11</c:v>
                </c:pt>
                <c:pt idx="21">
                  <c:v>2017‘12</c:v>
                </c:pt>
                <c:pt idx="22">
                  <c:v>2018’02</c:v>
                </c:pt>
                <c:pt idx="23">
                  <c:v>2018’03</c:v>
                </c:pt>
                <c:pt idx="24">
                  <c:v>2018’04</c:v>
                </c:pt>
                <c:pt idx="25">
                  <c:v>2018’05</c:v>
                </c:pt>
                <c:pt idx="26">
                  <c:v>2018’06</c:v>
                </c:pt>
                <c:pt idx="27">
                  <c:v>2018’07</c:v>
                </c:pt>
                <c:pt idx="28">
                  <c:v>2018’08</c:v>
                </c:pt>
                <c:pt idx="29">
                  <c:v>2018’09</c:v>
                </c:pt>
                <c:pt idx="30">
                  <c:v>2018’10</c:v>
                </c:pt>
                <c:pt idx="31">
                  <c:v>2018’11</c:v>
                </c:pt>
                <c:pt idx="32">
                  <c:v>2018’12</c:v>
                </c:pt>
                <c:pt idx="33">
                  <c:v>2019’02</c:v>
                </c:pt>
                <c:pt idx="34">
                  <c:v>2019’03</c:v>
                </c:pt>
                <c:pt idx="35">
                  <c:v>2019’04</c:v>
                </c:pt>
                <c:pt idx="36">
                  <c:v>2019’05</c:v>
                </c:pt>
                <c:pt idx="37">
                  <c:v>2019’06</c:v>
                </c:pt>
                <c:pt idx="38">
                  <c:v>2019’07</c:v>
                </c:pt>
                <c:pt idx="39">
                  <c:v>2019’08</c:v>
                </c:pt>
                <c:pt idx="40">
                  <c:v>2019’09</c:v>
                </c:pt>
                <c:pt idx="41">
                  <c:v>2019'10</c:v>
                </c:pt>
              </c:strCache>
            </c:strRef>
          </c:cat>
          <c:val>
            <c:numRef>
              <c:f>Sheet1!$B$2:$B$48</c:f>
              <c:numCache>
                <c:formatCode>0.0</c:formatCode>
                <c:ptCount val="43"/>
                <c:pt idx="0">
                  <c:v>15.710100000000001</c:v>
                </c:pt>
                <c:pt idx="1">
                  <c:v>19.2456</c:v>
                </c:pt>
                <c:pt idx="2">
                  <c:v>19.733599999999999</c:v>
                </c:pt>
                <c:pt idx="3">
                  <c:v>19.750599999999999</c:v>
                </c:pt>
                <c:pt idx="4">
                  <c:v>20.311699999999998</c:v>
                </c:pt>
                <c:pt idx="5">
                  <c:v>18.712199999999999</c:v>
                </c:pt>
                <c:pt idx="6">
                  <c:v>18.324200000000001</c:v>
                </c:pt>
                <c:pt idx="7">
                  <c:v>17.9175</c:v>
                </c:pt>
                <c:pt idx="8">
                  <c:v>17.585000000000001</c:v>
                </c:pt>
                <c:pt idx="9">
                  <c:v>17.213799999999999</c:v>
                </c:pt>
                <c:pt idx="10">
                  <c:v>15.714700000000001</c:v>
                </c:pt>
                <c:pt idx="11">
                  <c:v>21.262599999999999</c:v>
                </c:pt>
                <c:pt idx="12">
                  <c:v>18.675799999999999</c:v>
                </c:pt>
                <c:pt idx="13">
                  <c:v>18.2135</c:v>
                </c:pt>
                <c:pt idx="14">
                  <c:v>16.656099999999999</c:v>
                </c:pt>
                <c:pt idx="15">
                  <c:v>16.849599999999999</c:v>
                </c:pt>
                <c:pt idx="16">
                  <c:v>16.667400000000001</c:v>
                </c:pt>
                <c:pt idx="17">
                  <c:v>16.0914</c:v>
                </c:pt>
                <c:pt idx="18">
                  <c:v>15.8842</c:v>
                </c:pt>
                <c:pt idx="19">
                  <c:v>15.853899999999999</c:v>
                </c:pt>
                <c:pt idx="20">
                  <c:v>15.8284</c:v>
                </c:pt>
                <c:pt idx="21">
                  <c:v>14.9312</c:v>
                </c:pt>
                <c:pt idx="22" formatCode="0.0_);[Red]\(0.0\)">
                  <c:v>16.100000000000001</c:v>
                </c:pt>
                <c:pt idx="23" formatCode="0.0_);[Red]\(0.0\)">
                  <c:v>13</c:v>
                </c:pt>
                <c:pt idx="24" formatCode="0.0_);[Red]\(0.0\)">
                  <c:v>12.4</c:v>
                </c:pt>
                <c:pt idx="25" formatCode="0.0_);[Red]\(0.0\)">
                  <c:v>9.4</c:v>
                </c:pt>
                <c:pt idx="26" formatCode="0.0_);[Red]\(0.0\)">
                  <c:v>7.3</c:v>
                </c:pt>
                <c:pt idx="27" formatCode="0.0_);[Red]\(0.0\)">
                  <c:v>5.7</c:v>
                </c:pt>
                <c:pt idx="28" formatCode="0.0_);[Red]\(0.0\)">
                  <c:v>4.2</c:v>
                </c:pt>
                <c:pt idx="29" formatCode="0.0_);[Red]\(0.0\)">
                  <c:v>3.3</c:v>
                </c:pt>
                <c:pt idx="30" formatCode="0.0_);[Red]\(0.0\)">
                  <c:v>3.7</c:v>
                </c:pt>
                <c:pt idx="31" formatCode="0.0_);[Red]\(0.0\)">
                  <c:v>3.7</c:v>
                </c:pt>
                <c:pt idx="32" formatCode="0.0_);[Red]\(0.0\)">
                  <c:v>3.8</c:v>
                </c:pt>
                <c:pt idx="33" formatCode="0.0_);[Red]\(0.0\)">
                  <c:v>4.3</c:v>
                </c:pt>
                <c:pt idx="34" formatCode="0.0_);[Red]\(0.0\)">
                  <c:v>4.4000000000000004</c:v>
                </c:pt>
                <c:pt idx="35" formatCode="0.0_);[Red]\(0.0\)">
                  <c:v>4.4000000000000004</c:v>
                </c:pt>
                <c:pt idx="36" formatCode="0.0_);[Red]\(0.0\)">
                  <c:v>4</c:v>
                </c:pt>
                <c:pt idx="37" formatCode="0.0_);[Red]\(0.0\)">
                  <c:v>4.0999999999999996</c:v>
                </c:pt>
                <c:pt idx="38" formatCode="0.0_);[Red]\(0.0\)">
                  <c:v>3.8</c:v>
                </c:pt>
                <c:pt idx="39" formatCode="0.0_);[Red]\(0.0\)">
                  <c:v>4.2</c:v>
                </c:pt>
                <c:pt idx="40" formatCode="0.0_);[Red]\(0.0\)">
                  <c:v>4.5</c:v>
                </c:pt>
                <c:pt idx="41" formatCode="0.0_);[Red]\(0.0\)">
                  <c:v>4.2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制造业投资累计值-同比(%)</c:v>
                </c:pt>
              </c:strCache>
            </c:strRef>
          </c:tx>
          <c:spPr>
            <a:ln w="19050" cap="rnd">
              <a:solidFill>
                <a:srgbClr val="7F7F7F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bg1"/>
              </a:solidFill>
              <a:ln w="19050">
                <a:solidFill>
                  <a:srgbClr val="7F7F7F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2.1892435381214652E-2"/>
                  <c:y val="2.66113530442510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0502884084834406E-2"/>
                  <c:y val="2.05821460463831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1892435381214645E-2"/>
                  <c:y val="3.26405600421189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-2.3281986677594887E-2"/>
                  <c:y val="3.56551635410529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>
                <c:manualLayout>
                  <c:x val="-2.4671537973975179E-2"/>
                  <c:y val="3.86697670399868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4"/>
              <c:layout>
                <c:manualLayout>
                  <c:x val="-2.1892435381214645E-2"/>
                  <c:y val="3.26405600421188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5"/>
              <c:layout>
                <c:manualLayout>
                  <c:x val="-2.1892435381214746E-2"/>
                  <c:y val="2.96259565431850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6"/>
              <c:layout>
                <c:manualLayout>
                  <c:x val="-2.1892435381214697E-2"/>
                  <c:y val="2.96259565431850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7"/>
              <c:layout>
                <c:manualLayout>
                  <c:x val="-2.1892435381214645E-2"/>
                  <c:y val="3.86697670399869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8"/>
              <c:layout>
                <c:manualLayout>
                  <c:x val="-2.4671537973975127E-2"/>
                  <c:y val="2.05821460463830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9"/>
              <c:layout>
                <c:manualLayout>
                  <c:x val="-2.1892435381214645E-2"/>
                  <c:y val="2.96259565431849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0"/>
              <c:layout>
                <c:manualLayout>
                  <c:x val="-2.3281986677594887E-2"/>
                  <c:y val="2.96259565431849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2"/>
              <c:layout>
                <c:manualLayout>
                  <c:x val="-2.1892435381214746E-2"/>
                  <c:y val="3.26405600421188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3"/>
              <c:layout>
                <c:manualLayout>
                  <c:x val="-2.1892435381214645E-2"/>
                  <c:y val="1.45529390485151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4"/>
              <c:layout>
                <c:manualLayout>
                  <c:x val="-2.1892435381214645E-2"/>
                  <c:y val="3.26405600421189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5"/>
              <c:layout>
                <c:manualLayout>
                  <c:x val="-2.1892435381214645E-2"/>
                  <c:y val="3.26405600421189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6"/>
              <c:layout>
                <c:manualLayout>
                  <c:x val="-2.1892435381214645E-2"/>
                  <c:y val="2.35967495453170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7"/>
              <c:layout>
                <c:manualLayout>
                  <c:x val="-1.0776025010172821E-2"/>
                  <c:y val="1.45529390485151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8"/>
              <c:layout>
                <c:manualLayout>
                  <c:x val="-1.7723781492073924E-2"/>
                  <c:y val="2.35967495453169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4"/>
              <c:layout>
                <c:manualLayout>
                  <c:x val="-1.6334230195693682E-2"/>
                  <c:y val="-3.3680716934428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2"/>
                <c:pt idx="0">
                  <c:v>2016’02</c:v>
                </c:pt>
                <c:pt idx="1">
                  <c:v>2016’03</c:v>
                </c:pt>
                <c:pt idx="2">
                  <c:v>2016’04</c:v>
                </c:pt>
                <c:pt idx="3">
                  <c:v>2016’05</c:v>
                </c:pt>
                <c:pt idx="4">
                  <c:v>2016’06</c:v>
                </c:pt>
                <c:pt idx="5">
                  <c:v>2016’07</c:v>
                </c:pt>
                <c:pt idx="6">
                  <c:v>2016’08</c:v>
                </c:pt>
                <c:pt idx="7">
                  <c:v>2016’09</c:v>
                </c:pt>
                <c:pt idx="8">
                  <c:v>2016’10</c:v>
                </c:pt>
                <c:pt idx="9">
                  <c:v>2016’11</c:v>
                </c:pt>
                <c:pt idx="10">
                  <c:v>2016’12</c:v>
                </c:pt>
                <c:pt idx="11">
                  <c:v>2017‘02</c:v>
                </c:pt>
                <c:pt idx="12">
                  <c:v>2017‘03</c:v>
                </c:pt>
                <c:pt idx="13">
                  <c:v>2017‘04</c:v>
                </c:pt>
                <c:pt idx="14">
                  <c:v>2017‘05</c:v>
                </c:pt>
                <c:pt idx="15">
                  <c:v>2017‘06</c:v>
                </c:pt>
                <c:pt idx="16">
                  <c:v>2017‘07</c:v>
                </c:pt>
                <c:pt idx="17">
                  <c:v>2017‘08</c:v>
                </c:pt>
                <c:pt idx="18">
                  <c:v>2017‘09</c:v>
                </c:pt>
                <c:pt idx="19">
                  <c:v>2017‘10</c:v>
                </c:pt>
                <c:pt idx="20">
                  <c:v>2017‘11</c:v>
                </c:pt>
                <c:pt idx="21">
                  <c:v>2017‘12</c:v>
                </c:pt>
                <c:pt idx="22">
                  <c:v>2018’02</c:v>
                </c:pt>
                <c:pt idx="23">
                  <c:v>2018’03</c:v>
                </c:pt>
                <c:pt idx="24">
                  <c:v>2018’04</c:v>
                </c:pt>
                <c:pt idx="25">
                  <c:v>2018’05</c:v>
                </c:pt>
                <c:pt idx="26">
                  <c:v>2018’06</c:v>
                </c:pt>
                <c:pt idx="27">
                  <c:v>2018’07</c:v>
                </c:pt>
                <c:pt idx="28">
                  <c:v>2018’08</c:v>
                </c:pt>
                <c:pt idx="29">
                  <c:v>2018’09</c:v>
                </c:pt>
                <c:pt idx="30">
                  <c:v>2018’10</c:v>
                </c:pt>
                <c:pt idx="31">
                  <c:v>2018’11</c:v>
                </c:pt>
                <c:pt idx="32">
                  <c:v>2018’12</c:v>
                </c:pt>
                <c:pt idx="33">
                  <c:v>2019’02</c:v>
                </c:pt>
                <c:pt idx="34">
                  <c:v>2019’03</c:v>
                </c:pt>
                <c:pt idx="35">
                  <c:v>2019’04</c:v>
                </c:pt>
                <c:pt idx="36">
                  <c:v>2019’05</c:v>
                </c:pt>
                <c:pt idx="37">
                  <c:v>2019’06</c:v>
                </c:pt>
                <c:pt idx="38">
                  <c:v>2019’07</c:v>
                </c:pt>
                <c:pt idx="39">
                  <c:v>2019’08</c:v>
                </c:pt>
                <c:pt idx="40">
                  <c:v>2019’09</c:v>
                </c:pt>
                <c:pt idx="41">
                  <c:v>2019'10</c:v>
                </c:pt>
              </c:strCache>
            </c:strRef>
          </c:cat>
          <c:val>
            <c:numRef>
              <c:f>Sheet1!$C$2:$C$48</c:f>
              <c:numCache>
                <c:formatCode>0.0_);[Red]\(0.0\)</c:formatCode>
                <c:ptCount val="43"/>
                <c:pt idx="0">
                  <c:v>7.5</c:v>
                </c:pt>
                <c:pt idx="1">
                  <c:v>6.4</c:v>
                </c:pt>
                <c:pt idx="2">
                  <c:v>6</c:v>
                </c:pt>
                <c:pt idx="3">
                  <c:v>4.5999999999999996</c:v>
                </c:pt>
                <c:pt idx="4">
                  <c:v>3.3</c:v>
                </c:pt>
                <c:pt idx="5">
                  <c:v>3</c:v>
                </c:pt>
                <c:pt idx="6">
                  <c:v>2.8</c:v>
                </c:pt>
                <c:pt idx="7">
                  <c:v>3.1</c:v>
                </c:pt>
                <c:pt idx="8">
                  <c:v>3.1</c:v>
                </c:pt>
                <c:pt idx="9">
                  <c:v>3.6</c:v>
                </c:pt>
                <c:pt idx="10">
                  <c:v>4.2</c:v>
                </c:pt>
                <c:pt idx="11">
                  <c:v>4.3</c:v>
                </c:pt>
                <c:pt idx="12">
                  <c:v>5.8</c:v>
                </c:pt>
                <c:pt idx="13">
                  <c:v>4.9000000000000004</c:v>
                </c:pt>
                <c:pt idx="14">
                  <c:v>5.0999999999999996</c:v>
                </c:pt>
                <c:pt idx="15">
                  <c:v>5.5</c:v>
                </c:pt>
                <c:pt idx="16">
                  <c:v>4.8</c:v>
                </c:pt>
                <c:pt idx="17">
                  <c:v>4.5</c:v>
                </c:pt>
                <c:pt idx="18">
                  <c:v>4.2</c:v>
                </c:pt>
                <c:pt idx="19">
                  <c:v>4.0999999999999996</c:v>
                </c:pt>
                <c:pt idx="20">
                  <c:v>4.0999999999999996</c:v>
                </c:pt>
                <c:pt idx="21">
                  <c:v>4.8</c:v>
                </c:pt>
                <c:pt idx="22" formatCode="General">
                  <c:v>4.3</c:v>
                </c:pt>
                <c:pt idx="23" formatCode="General">
                  <c:v>3.8</c:v>
                </c:pt>
                <c:pt idx="24" formatCode="General">
                  <c:v>4.8</c:v>
                </c:pt>
                <c:pt idx="25" formatCode="General">
                  <c:v>5.2</c:v>
                </c:pt>
                <c:pt idx="26" formatCode="General">
                  <c:v>6.8</c:v>
                </c:pt>
                <c:pt idx="27" formatCode="General">
                  <c:v>7.3</c:v>
                </c:pt>
                <c:pt idx="28" formatCode="General">
                  <c:v>7.5</c:v>
                </c:pt>
                <c:pt idx="29" formatCode="General">
                  <c:v>8.6999999999999993</c:v>
                </c:pt>
                <c:pt idx="30" formatCode="General">
                  <c:v>9.1</c:v>
                </c:pt>
                <c:pt idx="31" formatCode="General">
                  <c:v>9.5</c:v>
                </c:pt>
                <c:pt idx="32" formatCode="General">
                  <c:v>9.5</c:v>
                </c:pt>
                <c:pt idx="33" formatCode="General">
                  <c:v>5.9</c:v>
                </c:pt>
                <c:pt idx="34" formatCode="General">
                  <c:v>4.5999999999999996</c:v>
                </c:pt>
                <c:pt idx="35" formatCode="General">
                  <c:v>2.5</c:v>
                </c:pt>
                <c:pt idx="36" formatCode="General">
                  <c:v>2.7</c:v>
                </c:pt>
                <c:pt idx="37" formatCode="General">
                  <c:v>3</c:v>
                </c:pt>
                <c:pt idx="38" formatCode="General">
                  <c:v>3.3</c:v>
                </c:pt>
                <c:pt idx="39" formatCode="General">
                  <c:v>2.6</c:v>
                </c:pt>
                <c:pt idx="40" formatCode="General">
                  <c:v>2.5</c:v>
                </c:pt>
                <c:pt idx="41" formatCode="General">
                  <c:v>2.6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房地产投资累计值-同比(%)</c:v>
                </c:pt>
              </c:strCache>
            </c:strRef>
          </c:tx>
          <c:spPr>
            <a:ln w="1270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chemeClr val="bg1"/>
              </a:solidFill>
              <a:ln w="12700">
                <a:solidFill>
                  <a:srgbClr val="FFC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1892435381214645E-2"/>
                  <c:y val="1.45529390485151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1"/>
              <c:layout>
                <c:manualLayout>
                  <c:x val="-2.3281986677594988E-2"/>
                  <c:y val="3.56551635410529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6"/>
              <c:layout>
                <c:manualLayout>
                  <c:x val="-3.9956602234157777E-2"/>
                  <c:y val="-9.5638889429565804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9"/>
              <c:layout>
                <c:manualLayout>
                  <c:x val="-2.1892435381214645E-2"/>
                  <c:y val="2.96259565431849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0"/>
              <c:layout>
                <c:manualLayout>
                  <c:x val="-2.1892435381214746E-2"/>
                  <c:y val="2.661135304425094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1"/>
              <c:layout>
                <c:manualLayout>
                  <c:x val="-1.772378149207382E-2"/>
                  <c:y val="1.75675425474491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2"/>
              <c:layout>
                <c:manualLayout>
                  <c:x val="-2.0502884084834406E-2"/>
                  <c:y val="2.35967495453170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zh-CN" altLang="en-US" sz="4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Sheet1!$A$2:$A$48</c:f>
              <c:strCache>
                <c:ptCount val="42"/>
                <c:pt idx="0">
                  <c:v>2016’02</c:v>
                </c:pt>
                <c:pt idx="1">
                  <c:v>2016’03</c:v>
                </c:pt>
                <c:pt idx="2">
                  <c:v>2016’04</c:v>
                </c:pt>
                <c:pt idx="3">
                  <c:v>2016’05</c:v>
                </c:pt>
                <c:pt idx="4">
                  <c:v>2016’06</c:v>
                </c:pt>
                <c:pt idx="5">
                  <c:v>2016’07</c:v>
                </c:pt>
                <c:pt idx="6">
                  <c:v>2016’08</c:v>
                </c:pt>
                <c:pt idx="7">
                  <c:v>2016’09</c:v>
                </c:pt>
                <c:pt idx="8">
                  <c:v>2016’10</c:v>
                </c:pt>
                <c:pt idx="9">
                  <c:v>2016’11</c:v>
                </c:pt>
                <c:pt idx="10">
                  <c:v>2016’12</c:v>
                </c:pt>
                <c:pt idx="11">
                  <c:v>2017‘02</c:v>
                </c:pt>
                <c:pt idx="12">
                  <c:v>2017‘03</c:v>
                </c:pt>
                <c:pt idx="13">
                  <c:v>2017‘04</c:v>
                </c:pt>
                <c:pt idx="14">
                  <c:v>2017‘05</c:v>
                </c:pt>
                <c:pt idx="15">
                  <c:v>2017‘06</c:v>
                </c:pt>
                <c:pt idx="16">
                  <c:v>2017‘07</c:v>
                </c:pt>
                <c:pt idx="17">
                  <c:v>2017‘08</c:v>
                </c:pt>
                <c:pt idx="18">
                  <c:v>2017‘09</c:v>
                </c:pt>
                <c:pt idx="19">
                  <c:v>2017‘10</c:v>
                </c:pt>
                <c:pt idx="20">
                  <c:v>2017‘11</c:v>
                </c:pt>
                <c:pt idx="21">
                  <c:v>2017‘12</c:v>
                </c:pt>
                <c:pt idx="22">
                  <c:v>2018’02</c:v>
                </c:pt>
                <c:pt idx="23">
                  <c:v>2018’03</c:v>
                </c:pt>
                <c:pt idx="24">
                  <c:v>2018’04</c:v>
                </c:pt>
                <c:pt idx="25">
                  <c:v>2018’05</c:v>
                </c:pt>
                <c:pt idx="26">
                  <c:v>2018’06</c:v>
                </c:pt>
                <c:pt idx="27">
                  <c:v>2018’07</c:v>
                </c:pt>
                <c:pt idx="28">
                  <c:v>2018’08</c:v>
                </c:pt>
                <c:pt idx="29">
                  <c:v>2018’09</c:v>
                </c:pt>
                <c:pt idx="30">
                  <c:v>2018’10</c:v>
                </c:pt>
                <c:pt idx="31">
                  <c:v>2018’11</c:v>
                </c:pt>
                <c:pt idx="32">
                  <c:v>2018’12</c:v>
                </c:pt>
                <c:pt idx="33">
                  <c:v>2019’02</c:v>
                </c:pt>
                <c:pt idx="34">
                  <c:v>2019’03</c:v>
                </c:pt>
                <c:pt idx="35">
                  <c:v>2019’04</c:v>
                </c:pt>
                <c:pt idx="36">
                  <c:v>2019’05</c:v>
                </c:pt>
                <c:pt idx="37">
                  <c:v>2019’06</c:v>
                </c:pt>
                <c:pt idx="38">
                  <c:v>2019’07</c:v>
                </c:pt>
                <c:pt idx="39">
                  <c:v>2019’08</c:v>
                </c:pt>
                <c:pt idx="40">
                  <c:v>2019’09</c:v>
                </c:pt>
                <c:pt idx="41">
                  <c:v>2019'10</c:v>
                </c:pt>
              </c:strCache>
            </c:strRef>
          </c:cat>
          <c:val>
            <c:numRef>
              <c:f>Sheet1!$D$2:$D$48</c:f>
              <c:numCache>
                <c:formatCode>0.0_);[Red]\(0.0\)</c:formatCode>
                <c:ptCount val="43"/>
                <c:pt idx="0">
                  <c:v>4.8</c:v>
                </c:pt>
                <c:pt idx="1">
                  <c:v>8.1999999999999993</c:v>
                </c:pt>
                <c:pt idx="2">
                  <c:v>8.4</c:v>
                </c:pt>
                <c:pt idx="3">
                  <c:v>7.7</c:v>
                </c:pt>
                <c:pt idx="4">
                  <c:v>7.2</c:v>
                </c:pt>
                <c:pt idx="5">
                  <c:v>6.2</c:v>
                </c:pt>
                <c:pt idx="6">
                  <c:v>6</c:v>
                </c:pt>
                <c:pt idx="7">
                  <c:v>6.3</c:v>
                </c:pt>
                <c:pt idx="8">
                  <c:v>6.6</c:v>
                </c:pt>
                <c:pt idx="9">
                  <c:v>6.5</c:v>
                </c:pt>
                <c:pt idx="10">
                  <c:v>6.8</c:v>
                </c:pt>
                <c:pt idx="11">
                  <c:v>7.1</c:v>
                </c:pt>
                <c:pt idx="12">
                  <c:v>6.8</c:v>
                </c:pt>
                <c:pt idx="13">
                  <c:v>6.4</c:v>
                </c:pt>
                <c:pt idx="14">
                  <c:v>6.1</c:v>
                </c:pt>
                <c:pt idx="15">
                  <c:v>5.5</c:v>
                </c:pt>
                <c:pt idx="16">
                  <c:v>5.0999999999999996</c:v>
                </c:pt>
                <c:pt idx="17">
                  <c:v>5.0999999999999996</c:v>
                </c:pt>
                <c:pt idx="18">
                  <c:v>4.9000000000000004</c:v>
                </c:pt>
                <c:pt idx="19">
                  <c:v>4.7</c:v>
                </c:pt>
                <c:pt idx="20">
                  <c:v>4.2</c:v>
                </c:pt>
                <c:pt idx="21">
                  <c:v>3.6</c:v>
                </c:pt>
                <c:pt idx="22" formatCode="General">
                  <c:v>6.8</c:v>
                </c:pt>
                <c:pt idx="23" formatCode="General">
                  <c:v>7.7</c:v>
                </c:pt>
                <c:pt idx="24" formatCode="General">
                  <c:v>7.7</c:v>
                </c:pt>
                <c:pt idx="25" formatCode="General">
                  <c:v>7.7</c:v>
                </c:pt>
                <c:pt idx="26" formatCode="General">
                  <c:v>7.4</c:v>
                </c:pt>
                <c:pt idx="27" formatCode="General">
                  <c:v>7.7</c:v>
                </c:pt>
                <c:pt idx="28" formatCode="General">
                  <c:v>7.9</c:v>
                </c:pt>
                <c:pt idx="29" formatCode="General">
                  <c:v>8.1</c:v>
                </c:pt>
                <c:pt idx="30" formatCode="General">
                  <c:v>8.1</c:v>
                </c:pt>
                <c:pt idx="31" formatCode="General">
                  <c:v>8.1999999999999993</c:v>
                </c:pt>
                <c:pt idx="32" formatCode="General">
                  <c:v>8.3000000000000007</c:v>
                </c:pt>
                <c:pt idx="33" formatCode="General">
                  <c:v>10.6</c:v>
                </c:pt>
                <c:pt idx="34" formatCode="General">
                  <c:v>11.4</c:v>
                </c:pt>
                <c:pt idx="35" formatCode="General">
                  <c:v>11.9</c:v>
                </c:pt>
                <c:pt idx="36" formatCode="General">
                  <c:v>11.2</c:v>
                </c:pt>
                <c:pt idx="37" formatCode="General">
                  <c:v>10.9</c:v>
                </c:pt>
                <c:pt idx="38" formatCode="General">
                  <c:v>10.6</c:v>
                </c:pt>
                <c:pt idx="39" formatCode="General">
                  <c:v>10.5</c:v>
                </c:pt>
                <c:pt idx="40" formatCode="General">
                  <c:v>10.5</c:v>
                </c:pt>
                <c:pt idx="41" formatCode="General">
                  <c:v>10.3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131792"/>
        <c:axId val="279341856"/>
      </c:lineChart>
      <c:catAx>
        <c:axId val="26613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9341856"/>
        <c:crosses val="autoZero"/>
        <c:auto val="1"/>
        <c:lblAlgn val="ctr"/>
        <c:lblOffset val="100"/>
        <c:noMultiLvlLbl val="0"/>
      </c:catAx>
      <c:valAx>
        <c:axId val="279341856"/>
        <c:scaling>
          <c:orientation val="minMax"/>
          <c:min val="0"/>
        </c:scaling>
        <c:delete val="0"/>
        <c:axPos val="l"/>
        <c:numFmt formatCode="0.0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613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4889585651191806E-2"/>
          <c:y val="3.0595393586450657E-2"/>
          <c:w val="0.88336981221132127"/>
          <c:h val="0.254353671082277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019632937442508E-3"/>
          <c:y val="0.24449431331842331"/>
          <c:w val="0.95142238081342578"/>
          <c:h val="0.5868328385134037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社消品零售总额-同比(%)</c:v>
                </c:pt>
              </c:strCache>
            </c:strRef>
          </c:tx>
          <c:spPr>
            <a:ln w="28575" cap="rnd">
              <a:solidFill>
                <a:srgbClr val="7F7F7F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rgbClr val="7F7F7F"/>
                </a:solidFill>
              </a:ln>
              <a:effectLst/>
            </c:spPr>
          </c:marker>
          <c:dLbls>
            <c:dLbl>
              <c:idx val="6"/>
              <c:layout>
                <c:manualLayout>
                  <c:x val="-2.6054086807129513E-2"/>
                  <c:y val="3.26405600421188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2.6054086807129513E-2"/>
                  <c:y val="2.96259565431849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2.1892435381214645E-2"/>
                  <c:y val="2.66113530442510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7"/>
              <c:layout>
                <c:manualLayout>
                  <c:x val="-2.4671537973975227E-2"/>
                  <c:y val="3.26405600421188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8"/>
              <c:layout>
                <c:manualLayout>
                  <c:x val="-2.1892435381214645E-2"/>
                  <c:y val="2.35967495453170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9"/>
              <c:layout>
                <c:manualLayout>
                  <c:x val="-2.1892435381214645E-2"/>
                  <c:y val="2.96259565431850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0"/>
              <c:layout>
                <c:manualLayout>
                  <c:x val="-2.1892435381214746E-2"/>
                  <c:y val="3.56551635410529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1"/>
              <c:layout>
                <c:manualLayout>
                  <c:x val="-2.1892435381214645E-2"/>
                  <c:y val="1.75675425474490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2"/>
              <c:layout>
                <c:manualLayout>
                  <c:x val="-1.9113332788454264E-2"/>
                  <c:y val="2.96259565431850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38"/>
                <c:pt idx="0">
                  <c:v>2016’03</c:v>
                </c:pt>
                <c:pt idx="1">
                  <c:v>2016’04</c:v>
                </c:pt>
                <c:pt idx="2">
                  <c:v>2016’05</c:v>
                </c:pt>
                <c:pt idx="3">
                  <c:v>2016’06</c:v>
                </c:pt>
                <c:pt idx="4">
                  <c:v>2016’07</c:v>
                </c:pt>
                <c:pt idx="5">
                  <c:v>2016’08</c:v>
                </c:pt>
                <c:pt idx="6">
                  <c:v>2016’09</c:v>
                </c:pt>
                <c:pt idx="7">
                  <c:v>2016’10</c:v>
                </c:pt>
                <c:pt idx="8">
                  <c:v>2016’11</c:v>
                </c:pt>
                <c:pt idx="9">
                  <c:v>2016’12</c:v>
                </c:pt>
                <c:pt idx="10">
                  <c:v>2017‘03</c:v>
                </c:pt>
                <c:pt idx="11">
                  <c:v>2017‘04</c:v>
                </c:pt>
                <c:pt idx="12">
                  <c:v>2017‘05</c:v>
                </c:pt>
                <c:pt idx="13">
                  <c:v>2017‘06</c:v>
                </c:pt>
                <c:pt idx="14">
                  <c:v>2017‘07</c:v>
                </c:pt>
                <c:pt idx="15">
                  <c:v>2017‘08</c:v>
                </c:pt>
                <c:pt idx="16">
                  <c:v>2017‘09</c:v>
                </c:pt>
                <c:pt idx="17">
                  <c:v>2017‘10</c:v>
                </c:pt>
                <c:pt idx="18">
                  <c:v>2017‘11</c:v>
                </c:pt>
                <c:pt idx="19">
                  <c:v>2017‘12</c:v>
                </c:pt>
                <c:pt idx="20">
                  <c:v>2018’03</c:v>
                </c:pt>
                <c:pt idx="21">
                  <c:v>2018’04</c:v>
                </c:pt>
                <c:pt idx="22">
                  <c:v>2018’05</c:v>
                </c:pt>
                <c:pt idx="23">
                  <c:v>2018’06</c:v>
                </c:pt>
                <c:pt idx="24">
                  <c:v>2018’07</c:v>
                </c:pt>
                <c:pt idx="25">
                  <c:v>2018’08</c:v>
                </c:pt>
                <c:pt idx="26">
                  <c:v>2018’09</c:v>
                </c:pt>
                <c:pt idx="27">
                  <c:v>2018’10</c:v>
                </c:pt>
                <c:pt idx="28">
                  <c:v>2018’11</c:v>
                </c:pt>
                <c:pt idx="29">
                  <c:v>2018’12</c:v>
                </c:pt>
                <c:pt idx="30">
                  <c:v>2019’03</c:v>
                </c:pt>
                <c:pt idx="31">
                  <c:v>2019’04</c:v>
                </c:pt>
                <c:pt idx="32">
                  <c:v>2019’05</c:v>
                </c:pt>
                <c:pt idx="33">
                  <c:v>2019’06</c:v>
                </c:pt>
                <c:pt idx="34">
                  <c:v>2019’07</c:v>
                </c:pt>
                <c:pt idx="35">
                  <c:v>2019’08</c:v>
                </c:pt>
                <c:pt idx="36">
                  <c:v>2019’09</c:v>
                </c:pt>
                <c:pt idx="37">
                  <c:v>2019'10</c:v>
                </c:pt>
              </c:strCache>
            </c:strRef>
          </c:cat>
          <c:val>
            <c:numRef>
              <c:f>Sheet1!$B$2:$B$46</c:f>
              <c:numCache>
                <c:formatCode>0.0</c:formatCode>
                <c:ptCount val="38"/>
                <c:pt idx="0">
                  <c:v>10.5</c:v>
                </c:pt>
                <c:pt idx="1">
                  <c:v>10.1</c:v>
                </c:pt>
                <c:pt idx="2">
                  <c:v>10</c:v>
                </c:pt>
                <c:pt idx="3">
                  <c:v>10.6</c:v>
                </c:pt>
                <c:pt idx="4">
                  <c:v>10.199999999999999</c:v>
                </c:pt>
                <c:pt idx="5">
                  <c:v>10.6</c:v>
                </c:pt>
                <c:pt idx="6">
                  <c:v>10.7</c:v>
                </c:pt>
                <c:pt idx="7">
                  <c:v>10</c:v>
                </c:pt>
                <c:pt idx="8">
                  <c:v>10.8</c:v>
                </c:pt>
                <c:pt idx="9">
                  <c:v>10.9</c:v>
                </c:pt>
                <c:pt idx="10">
                  <c:v>10.9</c:v>
                </c:pt>
                <c:pt idx="11">
                  <c:v>10.7</c:v>
                </c:pt>
                <c:pt idx="12">
                  <c:v>10.7</c:v>
                </c:pt>
                <c:pt idx="13">
                  <c:v>11</c:v>
                </c:pt>
                <c:pt idx="14">
                  <c:v>10.4</c:v>
                </c:pt>
                <c:pt idx="15">
                  <c:v>10.1</c:v>
                </c:pt>
                <c:pt idx="16">
                  <c:v>10.3</c:v>
                </c:pt>
                <c:pt idx="17">
                  <c:v>10</c:v>
                </c:pt>
                <c:pt idx="18">
                  <c:v>10.199999999999999</c:v>
                </c:pt>
                <c:pt idx="19">
                  <c:v>9.4</c:v>
                </c:pt>
                <c:pt idx="20" formatCode="0.0_);[Red]\(0.0\)">
                  <c:v>10.1</c:v>
                </c:pt>
                <c:pt idx="21" formatCode="0.0_);[Red]\(0.0\)">
                  <c:v>9.4</c:v>
                </c:pt>
                <c:pt idx="22" formatCode="0.0_);[Red]\(0.0\)">
                  <c:v>8.5</c:v>
                </c:pt>
                <c:pt idx="23" formatCode="0.0_);[Red]\(0.0\)">
                  <c:v>9</c:v>
                </c:pt>
                <c:pt idx="24" formatCode="0.0_);[Red]\(0.0\)">
                  <c:v>8.8000000000000007</c:v>
                </c:pt>
                <c:pt idx="25" formatCode="0.0_);[Red]\(0.0\)">
                  <c:v>9</c:v>
                </c:pt>
                <c:pt idx="26" formatCode="0.0_);[Red]\(0.0\)">
                  <c:v>9.1999999999999993</c:v>
                </c:pt>
                <c:pt idx="27" formatCode="0.0_);[Red]\(0.0\)">
                  <c:v>8.6</c:v>
                </c:pt>
                <c:pt idx="28" formatCode="0.0_);[Red]\(0.0\)">
                  <c:v>8.1</c:v>
                </c:pt>
                <c:pt idx="29" formatCode="0.0_);[Red]\(0.0\)">
                  <c:v>8.1999999999999993</c:v>
                </c:pt>
                <c:pt idx="30" formatCode="0.0_);[Red]\(0.0\)">
                  <c:v>8.6999999999999993</c:v>
                </c:pt>
                <c:pt idx="31" formatCode="0.0_);[Red]\(0.0\)">
                  <c:v>7.2</c:v>
                </c:pt>
                <c:pt idx="32" formatCode="0.0_);[Red]\(0.0\)">
                  <c:v>8.6</c:v>
                </c:pt>
                <c:pt idx="33" formatCode="0.0_);[Red]\(0.0\)">
                  <c:v>9.8000000000000007</c:v>
                </c:pt>
                <c:pt idx="34" formatCode="0.0_);[Red]\(0.0\)">
                  <c:v>7.6</c:v>
                </c:pt>
                <c:pt idx="35" formatCode="0.0_);[Red]\(0.0\)">
                  <c:v>7.5</c:v>
                </c:pt>
                <c:pt idx="36" formatCode="0.0_);[Red]\(0.0\)">
                  <c:v>7.8</c:v>
                </c:pt>
                <c:pt idx="37" formatCode="0.0_);[Red]\(0.0\)">
                  <c:v>7.2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9344656"/>
        <c:axId val="279345216"/>
      </c:lineChart>
      <c:catAx>
        <c:axId val="27934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9345216"/>
        <c:crosses val="autoZero"/>
        <c:auto val="1"/>
        <c:lblAlgn val="ctr"/>
        <c:lblOffset val="100"/>
        <c:noMultiLvlLbl val="0"/>
      </c:catAx>
      <c:valAx>
        <c:axId val="279345216"/>
        <c:scaling>
          <c:orientation val="minMax"/>
          <c:min val="6"/>
        </c:scaling>
        <c:delete val="0"/>
        <c:axPos val="l"/>
        <c:numFmt formatCode="0.0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9344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019632937442508E-3"/>
          <c:y val="0.24449431331842331"/>
          <c:w val="0.95142238081342578"/>
          <c:h val="0.58683283851340373"/>
        </c:manualLayout>
      </c:layou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消费者信心指数</c:v>
                </c:pt>
              </c:strCache>
            </c:strRef>
          </c:tx>
          <c:spPr>
            <a:ln w="28575" cap="rnd">
              <a:solidFill>
                <a:srgbClr val="7F7F7F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bg1"/>
              </a:solidFill>
              <a:ln w="9525">
                <a:solidFill>
                  <a:srgbClr val="7F7F7F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Sheet1!$A$2:$A$46</c:f>
              <c:strCache>
                <c:ptCount val="45"/>
                <c:pt idx="0">
                  <c:v>2016’01</c:v>
                </c:pt>
                <c:pt idx="1">
                  <c:v>2016’02</c:v>
                </c:pt>
                <c:pt idx="2">
                  <c:v>2016’03</c:v>
                </c:pt>
                <c:pt idx="3">
                  <c:v>2016’04</c:v>
                </c:pt>
                <c:pt idx="4">
                  <c:v>2016’05</c:v>
                </c:pt>
                <c:pt idx="5">
                  <c:v>2016’06</c:v>
                </c:pt>
                <c:pt idx="6">
                  <c:v>2016’07</c:v>
                </c:pt>
                <c:pt idx="7">
                  <c:v>2016’08</c:v>
                </c:pt>
                <c:pt idx="8">
                  <c:v>2016’09</c:v>
                </c:pt>
                <c:pt idx="9">
                  <c:v>2016’10</c:v>
                </c:pt>
                <c:pt idx="10">
                  <c:v>2016’11</c:v>
                </c:pt>
                <c:pt idx="11">
                  <c:v>2016’12</c:v>
                </c:pt>
                <c:pt idx="12">
                  <c:v>2017‘01</c:v>
                </c:pt>
                <c:pt idx="13">
                  <c:v>2017‘02</c:v>
                </c:pt>
                <c:pt idx="14">
                  <c:v>2017‘03</c:v>
                </c:pt>
                <c:pt idx="15">
                  <c:v>2017‘04</c:v>
                </c:pt>
                <c:pt idx="16">
                  <c:v>2017‘05</c:v>
                </c:pt>
                <c:pt idx="17">
                  <c:v>2017‘06</c:v>
                </c:pt>
                <c:pt idx="18">
                  <c:v>2017‘07</c:v>
                </c:pt>
                <c:pt idx="19">
                  <c:v>2017‘08</c:v>
                </c:pt>
                <c:pt idx="20">
                  <c:v>2017‘09</c:v>
                </c:pt>
                <c:pt idx="21">
                  <c:v>2017‘10</c:v>
                </c:pt>
                <c:pt idx="22">
                  <c:v>2017‘11</c:v>
                </c:pt>
                <c:pt idx="23">
                  <c:v>2017‘12</c:v>
                </c:pt>
                <c:pt idx="24">
                  <c:v>2018’01</c:v>
                </c:pt>
                <c:pt idx="25">
                  <c:v>2018’02</c:v>
                </c:pt>
                <c:pt idx="26">
                  <c:v>2018’03</c:v>
                </c:pt>
                <c:pt idx="27">
                  <c:v>2018’04</c:v>
                </c:pt>
                <c:pt idx="28">
                  <c:v>2018’05</c:v>
                </c:pt>
                <c:pt idx="29">
                  <c:v>2018’06</c:v>
                </c:pt>
                <c:pt idx="30">
                  <c:v>2018’07</c:v>
                </c:pt>
                <c:pt idx="31">
                  <c:v>2018’08</c:v>
                </c:pt>
                <c:pt idx="32">
                  <c:v>2018’09</c:v>
                </c:pt>
                <c:pt idx="33">
                  <c:v>2018’10</c:v>
                </c:pt>
                <c:pt idx="34">
                  <c:v>2018’11</c:v>
                </c:pt>
                <c:pt idx="35">
                  <c:v>2018’12</c:v>
                </c:pt>
                <c:pt idx="36">
                  <c:v>2019’01</c:v>
                </c:pt>
                <c:pt idx="37">
                  <c:v>2019’02</c:v>
                </c:pt>
                <c:pt idx="38">
                  <c:v>2019’03</c:v>
                </c:pt>
                <c:pt idx="39">
                  <c:v>2019’04</c:v>
                </c:pt>
                <c:pt idx="40">
                  <c:v>2019’05</c:v>
                </c:pt>
                <c:pt idx="41">
                  <c:v>2019’06</c:v>
                </c:pt>
                <c:pt idx="42">
                  <c:v>2019’07</c:v>
                </c:pt>
                <c:pt idx="43">
                  <c:v>2019’08</c:v>
                </c:pt>
                <c:pt idx="44">
                  <c:v>2019'09</c:v>
                </c:pt>
              </c:strCache>
            </c:strRef>
          </c:cat>
          <c:val>
            <c:numRef>
              <c:f>Sheet1!$C$2:$C$46</c:f>
              <c:numCache>
                <c:formatCode>0_);[Red]\(0\)</c:formatCode>
                <c:ptCount val="45"/>
                <c:pt idx="0">
                  <c:v>104</c:v>
                </c:pt>
                <c:pt idx="1">
                  <c:v>104.4</c:v>
                </c:pt>
                <c:pt idx="2">
                  <c:v>100</c:v>
                </c:pt>
                <c:pt idx="3">
                  <c:v>101</c:v>
                </c:pt>
                <c:pt idx="4">
                  <c:v>99.8</c:v>
                </c:pt>
                <c:pt idx="5">
                  <c:v>102.9</c:v>
                </c:pt>
                <c:pt idx="6">
                  <c:v>106.8</c:v>
                </c:pt>
                <c:pt idx="7">
                  <c:v>105.6</c:v>
                </c:pt>
                <c:pt idx="8">
                  <c:v>104.6</c:v>
                </c:pt>
                <c:pt idx="9">
                  <c:v>107.2</c:v>
                </c:pt>
                <c:pt idx="10">
                  <c:v>108.6</c:v>
                </c:pt>
                <c:pt idx="11">
                  <c:v>108</c:v>
                </c:pt>
                <c:pt idx="12">
                  <c:v>109</c:v>
                </c:pt>
                <c:pt idx="13">
                  <c:v>113</c:v>
                </c:pt>
                <c:pt idx="14">
                  <c:v>111</c:v>
                </c:pt>
                <c:pt idx="15">
                  <c:v>113</c:v>
                </c:pt>
                <c:pt idx="16">
                  <c:v>112</c:v>
                </c:pt>
                <c:pt idx="17">
                  <c:v>113</c:v>
                </c:pt>
                <c:pt idx="18">
                  <c:v>115</c:v>
                </c:pt>
                <c:pt idx="19">
                  <c:v>115</c:v>
                </c:pt>
                <c:pt idx="20">
                  <c:v>119</c:v>
                </c:pt>
                <c:pt idx="21">
                  <c:v>123.9</c:v>
                </c:pt>
                <c:pt idx="22">
                  <c:v>121.3</c:v>
                </c:pt>
                <c:pt idx="23">
                  <c:v>122.6</c:v>
                </c:pt>
                <c:pt idx="24">
                  <c:v>122.3</c:v>
                </c:pt>
                <c:pt idx="25">
                  <c:v>124</c:v>
                </c:pt>
                <c:pt idx="26">
                  <c:v>122.3</c:v>
                </c:pt>
                <c:pt idx="27">
                  <c:v>122.9</c:v>
                </c:pt>
                <c:pt idx="28">
                  <c:v>122.9</c:v>
                </c:pt>
                <c:pt idx="29">
                  <c:v>118.2</c:v>
                </c:pt>
                <c:pt idx="30">
                  <c:v>119.7</c:v>
                </c:pt>
                <c:pt idx="31">
                  <c:v>118.6</c:v>
                </c:pt>
                <c:pt idx="32">
                  <c:v>118.5</c:v>
                </c:pt>
                <c:pt idx="33">
                  <c:v>119.1</c:v>
                </c:pt>
                <c:pt idx="34">
                  <c:v>122.1</c:v>
                </c:pt>
                <c:pt idx="35">
                  <c:v>123</c:v>
                </c:pt>
                <c:pt idx="36">
                  <c:v>123.7</c:v>
                </c:pt>
                <c:pt idx="37">
                  <c:v>126</c:v>
                </c:pt>
                <c:pt idx="38">
                  <c:v>124.1</c:v>
                </c:pt>
                <c:pt idx="39">
                  <c:v>125</c:v>
                </c:pt>
                <c:pt idx="40">
                  <c:v>123</c:v>
                </c:pt>
                <c:pt idx="41">
                  <c:v>125.9</c:v>
                </c:pt>
                <c:pt idx="42">
                  <c:v>124.4</c:v>
                </c:pt>
                <c:pt idx="43">
                  <c:v>122.4</c:v>
                </c:pt>
                <c:pt idx="44">
                  <c:v>124.1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9347456"/>
        <c:axId val="279348016"/>
      </c:lineChart>
      <c:catAx>
        <c:axId val="27934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9348016"/>
        <c:crosses val="autoZero"/>
        <c:auto val="1"/>
        <c:lblAlgn val="ctr"/>
        <c:lblOffset val="100"/>
        <c:noMultiLvlLbl val="0"/>
      </c:catAx>
      <c:valAx>
        <c:axId val="279348016"/>
        <c:scaling>
          <c:orientation val="minMax"/>
          <c:min val="95"/>
        </c:scaling>
        <c:delete val="0"/>
        <c:axPos val="l"/>
        <c:numFmt formatCode="0_);[Red]\(0\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934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347540080865026E-2"/>
          <c:y val="0.18930871993399759"/>
          <c:w val="0.89520609809748697"/>
          <c:h val="0.6061499122083307"/>
        </c:manualLayout>
      </c:layou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出口同比</c:v>
                </c:pt>
              </c:strCache>
            </c:strRef>
          </c:tx>
          <c:spPr>
            <a:ln w="22225" cap="rnd">
              <a:solidFill>
                <a:srgbClr val="67708B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bg1"/>
              </a:solidFill>
              <a:ln w="15875">
                <a:solidFill>
                  <a:srgbClr val="67708B"/>
                </a:solidFill>
                <a:round/>
              </a:ln>
              <a:effectLst/>
            </c:spPr>
          </c:marker>
          <c:dLbls>
            <c:dLbl>
              <c:idx val="12"/>
              <c:layout>
                <c:manualLayout>
                  <c:x val="-1.9522323144700586E-2"/>
                  <c:y val="-5.65172092826468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2"/>
              <c:layout>
                <c:manualLayout>
                  <c:x val="-2.1962584729864645E-2"/>
                  <c:y val="-3.41285707234174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5"/>
              <c:layout>
                <c:manualLayout>
                  <c:x val="-2.3426027244459999E-2"/>
                  <c:y val="-4.53228900030321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2"/>
              <c:layout>
                <c:manualLayout>
                  <c:x val="-2.4889469759055136E-2"/>
                  <c:y val="-5.09200496428395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7"/>
              <c:layout>
                <c:manualLayout>
                  <c:x val="-2.4889469759055136E-2"/>
                  <c:y val="-4.00320137771352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5"/>
              <c:layout>
                <c:manualLayout>
                  <c:x val="-1.6595438115510095E-2"/>
                  <c:y val="-5.98070609375086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7"/>
              <c:layout>
                <c:manualLayout>
                  <c:x val="-3.2693305776057911E-2"/>
                  <c:y val="5.88432220247312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Sheet1!$A$2:$A$95</c:f>
              <c:strCache>
                <c:ptCount val="46"/>
                <c:pt idx="0">
                  <c:v>16'01</c:v>
                </c:pt>
                <c:pt idx="1">
                  <c:v>16'02</c:v>
                </c:pt>
                <c:pt idx="2">
                  <c:v>16'03</c:v>
                </c:pt>
                <c:pt idx="3">
                  <c:v>16'04</c:v>
                </c:pt>
                <c:pt idx="4">
                  <c:v>16'05</c:v>
                </c:pt>
                <c:pt idx="5">
                  <c:v>16'06</c:v>
                </c:pt>
                <c:pt idx="6">
                  <c:v>16'07</c:v>
                </c:pt>
                <c:pt idx="7">
                  <c:v>16'08</c:v>
                </c:pt>
                <c:pt idx="8">
                  <c:v>16'09</c:v>
                </c:pt>
                <c:pt idx="9">
                  <c:v>16'10</c:v>
                </c:pt>
                <c:pt idx="10">
                  <c:v>16'11</c:v>
                </c:pt>
                <c:pt idx="11">
                  <c:v>16'12</c:v>
                </c:pt>
                <c:pt idx="12">
                  <c:v>17'01</c:v>
                </c:pt>
                <c:pt idx="13">
                  <c:v>17'02</c:v>
                </c:pt>
                <c:pt idx="14">
                  <c:v>17'03</c:v>
                </c:pt>
                <c:pt idx="15">
                  <c:v>17'04</c:v>
                </c:pt>
                <c:pt idx="16">
                  <c:v>17'05</c:v>
                </c:pt>
                <c:pt idx="17">
                  <c:v>17'06</c:v>
                </c:pt>
                <c:pt idx="18">
                  <c:v>17'07</c:v>
                </c:pt>
                <c:pt idx="19">
                  <c:v>17'08</c:v>
                </c:pt>
                <c:pt idx="20">
                  <c:v>17'09</c:v>
                </c:pt>
                <c:pt idx="21">
                  <c:v>17'10</c:v>
                </c:pt>
                <c:pt idx="22">
                  <c:v>17'11</c:v>
                </c:pt>
                <c:pt idx="23">
                  <c:v>17'12</c:v>
                </c:pt>
                <c:pt idx="24">
                  <c:v>18'01</c:v>
                </c:pt>
                <c:pt idx="25">
                  <c:v>18'02</c:v>
                </c:pt>
                <c:pt idx="26">
                  <c:v>18'03</c:v>
                </c:pt>
                <c:pt idx="27">
                  <c:v>18'04</c:v>
                </c:pt>
                <c:pt idx="28">
                  <c:v>18'05</c:v>
                </c:pt>
                <c:pt idx="29">
                  <c:v>18'06</c:v>
                </c:pt>
                <c:pt idx="30">
                  <c:v>18'07</c:v>
                </c:pt>
                <c:pt idx="31">
                  <c:v>18'08</c:v>
                </c:pt>
                <c:pt idx="32">
                  <c:v>18'09</c:v>
                </c:pt>
                <c:pt idx="33">
                  <c:v>18'10</c:v>
                </c:pt>
                <c:pt idx="34">
                  <c:v>18'11</c:v>
                </c:pt>
                <c:pt idx="35">
                  <c:v>18'12</c:v>
                </c:pt>
                <c:pt idx="36">
                  <c:v>19'01</c:v>
                </c:pt>
                <c:pt idx="37">
                  <c:v>19'02</c:v>
                </c:pt>
                <c:pt idx="38">
                  <c:v>19'03</c:v>
                </c:pt>
                <c:pt idx="39">
                  <c:v>19'04</c:v>
                </c:pt>
                <c:pt idx="40">
                  <c:v>19'05</c:v>
                </c:pt>
                <c:pt idx="41">
                  <c:v>19'06</c:v>
                </c:pt>
                <c:pt idx="42">
                  <c:v>19'07</c:v>
                </c:pt>
                <c:pt idx="43">
                  <c:v>19'08</c:v>
                </c:pt>
                <c:pt idx="44">
                  <c:v>19'09</c:v>
                </c:pt>
                <c:pt idx="45">
                  <c:v>19'10</c:v>
                </c:pt>
              </c:strCache>
            </c:strRef>
          </c:cat>
          <c:val>
            <c:numRef>
              <c:f>Sheet1!$C$2:$C$95</c:f>
              <c:numCache>
                <c:formatCode>0%</c:formatCode>
                <c:ptCount val="46"/>
                <c:pt idx="0">
                  <c:v>-0.112</c:v>
                </c:pt>
                <c:pt idx="1">
                  <c:v>-0.254</c:v>
                </c:pt>
                <c:pt idx="2">
                  <c:v>0.115</c:v>
                </c:pt>
                <c:pt idx="3">
                  <c:v>-1.7999999999999999E-2</c:v>
                </c:pt>
                <c:pt idx="4">
                  <c:v>-4.1000000000000002E-2</c:v>
                </c:pt>
                <c:pt idx="5">
                  <c:v>-4.8000000000000001E-2</c:v>
                </c:pt>
                <c:pt idx="6">
                  <c:v>-4.3999999999999997E-2</c:v>
                </c:pt>
                <c:pt idx="7">
                  <c:v>-2.8000000000000001E-2</c:v>
                </c:pt>
                <c:pt idx="8">
                  <c:v>-0.1</c:v>
                </c:pt>
                <c:pt idx="9">
                  <c:v>-7.2999999999999995E-2</c:v>
                </c:pt>
                <c:pt idx="10">
                  <c:v>1E-3</c:v>
                </c:pt>
                <c:pt idx="11">
                  <c:v>-6.0999999999999999E-2</c:v>
                </c:pt>
                <c:pt idx="12">
                  <c:v>7.9000000000000001E-2</c:v>
                </c:pt>
                <c:pt idx="13">
                  <c:v>-1.2999999999999999E-2</c:v>
                </c:pt>
                <c:pt idx="14">
                  <c:v>0.16400000000000001</c:v>
                </c:pt>
                <c:pt idx="15">
                  <c:v>0.08</c:v>
                </c:pt>
                <c:pt idx="16">
                  <c:v>8.6999999999999994E-2</c:v>
                </c:pt>
                <c:pt idx="17">
                  <c:v>0.113</c:v>
                </c:pt>
                <c:pt idx="18">
                  <c:v>7.1999999999999995E-2</c:v>
                </c:pt>
                <c:pt idx="19">
                  <c:v>5.5E-2</c:v>
                </c:pt>
                <c:pt idx="20">
                  <c:v>8.1000000000000003E-2</c:v>
                </c:pt>
                <c:pt idx="21">
                  <c:v>6.9000000000000006E-2</c:v>
                </c:pt>
                <c:pt idx="22">
                  <c:v>0.123</c:v>
                </c:pt>
                <c:pt idx="23">
                  <c:v>0.109</c:v>
                </c:pt>
                <c:pt idx="24">
                  <c:v>0.111</c:v>
                </c:pt>
                <c:pt idx="25">
                  <c:v>0.44500000000000001</c:v>
                </c:pt>
                <c:pt idx="26">
                  <c:v>-2.7E-2</c:v>
                </c:pt>
                <c:pt idx="27">
                  <c:v>0.129</c:v>
                </c:pt>
                <c:pt idx="28">
                  <c:v>0.126</c:v>
                </c:pt>
                <c:pt idx="29">
                  <c:v>0.113</c:v>
                </c:pt>
                <c:pt idx="30">
                  <c:v>0.122</c:v>
                </c:pt>
                <c:pt idx="31">
                  <c:v>9.8000000000000004E-2</c:v>
                </c:pt>
                <c:pt idx="32">
                  <c:v>0.14499999999999999</c:v>
                </c:pt>
                <c:pt idx="33">
                  <c:v>0.156</c:v>
                </c:pt>
                <c:pt idx="34">
                  <c:v>5.3999999999999999E-2</c:v>
                </c:pt>
                <c:pt idx="35">
                  <c:v>-4.3999999999999997E-2</c:v>
                </c:pt>
                <c:pt idx="36">
                  <c:v>9.2999999999999999E-2</c:v>
                </c:pt>
                <c:pt idx="37">
                  <c:v>-0.20699999999999999</c:v>
                </c:pt>
                <c:pt idx="38">
                  <c:v>0.14199999999999999</c:v>
                </c:pt>
                <c:pt idx="39">
                  <c:v>-2.7E-2</c:v>
                </c:pt>
                <c:pt idx="40">
                  <c:v>1.0999999999999999E-2</c:v>
                </c:pt>
                <c:pt idx="41">
                  <c:v>-1.2999999999999999E-2</c:v>
                </c:pt>
                <c:pt idx="42">
                  <c:v>3.3000000000000002E-2</c:v>
                </c:pt>
                <c:pt idx="43">
                  <c:v>-0.01</c:v>
                </c:pt>
                <c:pt idx="44">
                  <c:v>-3.2000000000000001E-2</c:v>
                </c:pt>
                <c:pt idx="45" formatCode="0.0%">
                  <c:v>-8.9999999999999993E-3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9351376"/>
        <c:axId val="279351936"/>
      </c:lineChart>
      <c:catAx>
        <c:axId val="279351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600" b="0" i="0" u="none" strike="noStrike" kern="1200" cap="none" spc="0" normalizeH="0" baseline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9351936"/>
        <c:crosses val="autoZero"/>
        <c:auto val="1"/>
        <c:lblAlgn val="ctr"/>
        <c:lblOffset val="100"/>
        <c:noMultiLvlLbl val="0"/>
      </c:catAx>
      <c:valAx>
        <c:axId val="279351936"/>
        <c:scaling>
          <c:orientation val="minMax"/>
          <c:max val="0.60000000000000009"/>
          <c:min val="-0.60000000000000009"/>
        </c:scaling>
        <c:delete val="0"/>
        <c:axPos val="l"/>
        <c:numFmt formatCode="0_ 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935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0.00432</cdr:x>
      <cdr:y>0.41694</cdr:y>
    </cdr:from>
    <cdr:to>
      <cdr:x>0.27531</cdr:x>
      <cdr:y>0.54212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981" y="602953"/>
          <a:ext cx="752059" cy="1810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sz="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荣枯</a:t>
          </a:r>
          <a:r>
            <a:rPr lang="zh-CN" altLang="en-US" sz="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线</a:t>
          </a:r>
          <a:endParaRPr lang="zh-CN" altLang="en-US" sz="800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1CB00-BB38-4C69-A924-F6A1F7C232F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47E18-0257-4498-80C4-8C13BF1FF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8126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504063" algn="l" defTabSz="1008126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1008126" algn="l" defTabSz="1008126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512189" algn="l" defTabSz="1008126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2016252" algn="l" defTabSz="1008126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520315" algn="l" defTabSz="1008126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3024378" algn="l" defTabSz="1008126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528441" algn="l" defTabSz="1008126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4032504" algn="l" defTabSz="1008126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" y="747713"/>
            <a:ext cx="6621463" cy="37258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B7EE97-2971-4764-9B03-72BF807B954D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3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47E18-0257-4498-80C4-8C13BF1FFF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89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47E18-0257-4498-80C4-8C13BF1FFF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6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47E18-0257-4498-80C4-8C13BF1FFF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49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47E18-0257-4498-80C4-8C13BF1FFF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58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47E18-0257-4498-80C4-8C13BF1FFF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54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47E18-0257-4498-80C4-8C13BF1FFF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76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47E18-0257-4498-80C4-8C13BF1FFF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4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68295" y="158773"/>
            <a:ext cx="10861568" cy="604825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3A8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68295" y="1051185"/>
            <a:ext cx="12673413" cy="5980744"/>
          </a:xfrm>
          <a:prstGeom prst="rect">
            <a:avLst/>
          </a:prstGeom>
        </p:spPr>
        <p:txBody>
          <a:bodyPr/>
          <a:lstStyle>
            <a:lvl1pPr marL="356243" indent="-35624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9763" indent="-29401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20106" indent="-237496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703745" indent="-285756">
              <a:lnSpc>
                <a:spcPct val="120000"/>
              </a:lnSpc>
              <a:buFont typeface="Wingdings" panose="05000000000000000000" pitchFamily="2" charset="2"/>
              <a:buChar char="l"/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177465" indent="-285756">
              <a:lnSpc>
                <a:spcPct val="120000"/>
              </a:lnSpc>
              <a:buFont typeface="Wingdings" panose="05000000000000000000" pitchFamily="2" charset="2"/>
              <a:buChar char="u"/>
              <a:defRPr sz="1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68295" y="907391"/>
            <a:ext cx="12761892" cy="0"/>
          </a:xfrm>
          <a:prstGeom prst="line">
            <a:avLst/>
          </a:prstGeom>
          <a:ln w="28575">
            <a:solidFill>
              <a:srgbClr val="003A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0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093000" y="2762472"/>
            <a:ext cx="11347478" cy="64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38" tIns="47270" rIns="94538" bIns="47270" numCol="1" anchor="ctr" anchorCtr="0" compatLnSpc="1">
            <a:noAutofit/>
          </a:bodyPr>
          <a:lstStyle>
            <a:lvl1pPr algn="ctr">
              <a:defRPr sz="4800" b="1">
                <a:solidFill>
                  <a:srgbClr val="003A8F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2013649" y="5002578"/>
            <a:ext cx="9052936" cy="48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94538" tIns="47270" rIns="94538" bIns="47270" numCol="1" anchor="ctr" anchorCtr="0" compatLnSpc="1">
            <a:spAutoFit/>
          </a:bodyPr>
          <a:lstStyle>
            <a:lvl1pPr marL="0" indent="0" algn="ctr">
              <a:buNone/>
              <a:defRPr lang="zh-CN" altLang="en-US" sz="2800" b="1" dirty="0">
                <a:solidFill>
                  <a:srgbClr val="003A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6426" y="301805"/>
            <a:ext cx="4884819" cy="111428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290092" y="516955"/>
            <a:ext cx="2191024" cy="71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4203" y="402568"/>
            <a:ext cx="11594544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203" y="2012836"/>
            <a:ext cx="11594544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4203" y="7008171"/>
            <a:ext cx="3024664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2977" y="7008171"/>
            <a:ext cx="453699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4083" y="7008171"/>
            <a:ext cx="3024664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8" descr="标识与中国一汽组合横版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6" t="18822" r="25623" b="71639"/>
          <a:stretch/>
        </p:blipFill>
        <p:spPr bwMode="auto">
          <a:xfrm>
            <a:off x="11939763" y="368855"/>
            <a:ext cx="1261639" cy="32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080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4203" y="402568"/>
            <a:ext cx="11594544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203" y="2012836"/>
            <a:ext cx="11594544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4203" y="7008171"/>
            <a:ext cx="3024664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2/3/2020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2977" y="7008171"/>
            <a:ext cx="453699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4083" y="7008171"/>
            <a:ext cx="3024664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 descr="一汽蓝条.png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" t="26454" b="54649"/>
          <a:stretch>
            <a:fillRect/>
          </a:stretch>
        </p:blipFill>
        <p:spPr bwMode="auto">
          <a:xfrm>
            <a:off x="0" y="5"/>
            <a:ext cx="13442950" cy="1548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9" descr="标识与中国一汽组合横版（白字）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4" t="18822" r="26869" b="70786"/>
          <a:stretch/>
        </p:blipFill>
        <p:spPr bwMode="auto">
          <a:xfrm>
            <a:off x="927996" y="474527"/>
            <a:ext cx="2300848" cy="59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648" y="491066"/>
            <a:ext cx="372395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8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chart" Target="../charts/char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chart" Target="../charts/char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chart" Target="../charts/char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6983" y="2844527"/>
            <a:ext cx="9026525" cy="9361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一</a:t>
            </a:r>
            <a:r>
              <a:rPr lang="zh-CN" altLang="en-US" sz="4000" dirty="0" smtClean="0"/>
              <a:t>汽集团宏观经济业务设计</a:t>
            </a:r>
            <a:r>
              <a:rPr lang="en-US" altLang="zh-CN" sz="4000" dirty="0" smtClean="0"/>
              <a:t>V2.0</a:t>
            </a:r>
            <a:endParaRPr lang="zh-CN" altLang="en-US" sz="4000" dirty="0">
              <a:solidFill>
                <a:srgbClr val="00206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3156831" y="4896495"/>
            <a:ext cx="7201296" cy="901325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2060"/>
                </a:solidFill>
              </a:rPr>
              <a:t>销售管理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r>
              <a:rPr lang="en-US" altLang="zh-CN" sz="2400" dirty="0" smtClean="0">
                <a:solidFill>
                  <a:srgbClr val="002060"/>
                </a:solidFill>
              </a:rPr>
              <a:t>2020-01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5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宏观经济影响分析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业务设计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49260" y="946793"/>
            <a:ext cx="12331206" cy="6581477"/>
            <a:chOff x="649260" y="936035"/>
            <a:chExt cx="12331206" cy="6581477"/>
          </a:xfrm>
        </p:grpSpPr>
        <p:sp>
          <p:nvSpPr>
            <p:cNvPr id="208" name="TextBox 28"/>
            <p:cNvSpPr txBox="1"/>
            <p:nvPr/>
          </p:nvSpPr>
          <p:spPr>
            <a:xfrm>
              <a:off x="5384059" y="3920661"/>
              <a:ext cx="2346148" cy="3310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此处贴设计图</a:t>
              </a:r>
              <a:endParaRPr kumimoji="0" lang="en-US" altLang="zh-CN" sz="11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9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60" y="936035"/>
              <a:ext cx="12331206" cy="6581477"/>
            </a:xfrm>
            <a:prstGeom prst="rect">
              <a:avLst/>
            </a:prstGeom>
          </p:spPr>
        </p:pic>
        <p:pic>
          <p:nvPicPr>
            <p:cNvPr id="211" name="图片 2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8156" y="1756137"/>
              <a:ext cx="1961583" cy="280877"/>
            </a:xfrm>
            <a:prstGeom prst="rect">
              <a:avLst/>
            </a:prstGeom>
          </p:spPr>
        </p:pic>
        <p:pic>
          <p:nvPicPr>
            <p:cNvPr id="212" name="图片 2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93136" y="1646861"/>
              <a:ext cx="1961583" cy="298943"/>
            </a:xfrm>
            <a:prstGeom prst="rect">
              <a:avLst/>
            </a:prstGeom>
          </p:spPr>
        </p:pic>
        <p:pic>
          <p:nvPicPr>
            <p:cNvPr id="213" name="图片 2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1886" y="1666133"/>
              <a:ext cx="1961583" cy="280877"/>
            </a:xfrm>
            <a:prstGeom prst="rect">
              <a:avLst/>
            </a:prstGeom>
          </p:spPr>
        </p:pic>
        <p:grpSp>
          <p:nvGrpSpPr>
            <p:cNvPr id="214" name="组合 213"/>
            <p:cNvGrpSpPr/>
            <p:nvPr/>
          </p:nvGrpSpPr>
          <p:grpSpPr>
            <a:xfrm>
              <a:off x="649264" y="4861753"/>
              <a:ext cx="748025" cy="1133224"/>
              <a:chOff x="3668578" y="4622418"/>
              <a:chExt cx="508101" cy="974289"/>
            </a:xfrm>
          </p:grpSpPr>
          <p:sp>
            <p:nvSpPr>
              <p:cNvPr id="324" name="文本框 323"/>
              <p:cNvSpPr txBox="1"/>
              <p:nvPr/>
            </p:nvSpPr>
            <p:spPr>
              <a:xfrm>
                <a:off x="3668578" y="4622418"/>
                <a:ext cx="493914" cy="317533"/>
              </a:xfrm>
              <a:prstGeom prst="rect">
                <a:avLst/>
              </a:prstGeom>
              <a:solidFill>
                <a:srgbClr val="FBF2F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rgbClr val="C00000"/>
                    </a:solidFill>
                  </a:rPr>
                  <a:t>宏观经济影响分析</a:t>
                </a:r>
              </a:p>
            </p:txBody>
          </p:sp>
          <p:pic>
            <p:nvPicPr>
              <p:cNvPr id="325" name="图片 3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8251" y="5075854"/>
                <a:ext cx="498428" cy="520853"/>
              </a:xfrm>
              <a:prstGeom prst="rect">
                <a:avLst/>
              </a:prstGeom>
            </p:spPr>
          </p:pic>
        </p:grpSp>
        <p:sp>
          <p:nvSpPr>
            <p:cNvPr id="215" name="矩形 214"/>
            <p:cNvSpPr/>
            <p:nvPr/>
          </p:nvSpPr>
          <p:spPr>
            <a:xfrm>
              <a:off x="1651885" y="1947010"/>
              <a:ext cx="10944231" cy="5450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745358" y="2037014"/>
              <a:ext cx="8083511" cy="1802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017482" y="2035867"/>
              <a:ext cx="12323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主要经济指标概览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9" name="组合 228"/>
            <p:cNvGrpSpPr>
              <a:grpSpLocks noChangeAspect="1"/>
            </p:cNvGrpSpPr>
            <p:nvPr/>
          </p:nvGrpSpPr>
          <p:grpSpPr>
            <a:xfrm>
              <a:off x="1866851" y="2098471"/>
              <a:ext cx="137984" cy="125618"/>
              <a:chOff x="8459251" y="3227132"/>
              <a:chExt cx="481502" cy="461982"/>
            </a:xfrm>
            <a:solidFill>
              <a:schemeClr val="bg1">
                <a:lumMod val="50000"/>
              </a:schemeClr>
            </a:solidFill>
          </p:grpSpPr>
          <p:sp>
            <p:nvSpPr>
              <p:cNvPr id="293" name="Freeform 87"/>
              <p:cNvSpPr>
                <a:spLocks/>
              </p:cNvSpPr>
              <p:nvPr/>
            </p:nvSpPr>
            <p:spPr bwMode="auto">
              <a:xfrm>
                <a:off x="8459251" y="3643566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4" name="Freeform 88"/>
              <p:cNvSpPr>
                <a:spLocks/>
              </p:cNvSpPr>
              <p:nvPr/>
            </p:nvSpPr>
            <p:spPr bwMode="auto">
              <a:xfrm>
                <a:off x="8459251" y="3582836"/>
                <a:ext cx="86757" cy="49885"/>
              </a:xfrm>
              <a:custGeom>
                <a:avLst/>
                <a:gdLst>
                  <a:gd name="T0" fmla="*/ 17 w 17"/>
                  <a:gd name="T1" fmla="*/ 7 h 10"/>
                  <a:gd name="T2" fmla="*/ 15 w 17"/>
                  <a:gd name="T3" fmla="*/ 10 h 10"/>
                  <a:gd name="T4" fmla="*/ 3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3 w 17"/>
                  <a:gd name="T11" fmla="*/ 0 h 10"/>
                  <a:gd name="T12" fmla="*/ 15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5" name="Freeform 89"/>
              <p:cNvSpPr>
                <a:spLocks/>
              </p:cNvSpPr>
              <p:nvPr/>
            </p:nvSpPr>
            <p:spPr bwMode="auto">
              <a:xfrm>
                <a:off x="8459251" y="3526444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6" name="Freeform 90"/>
              <p:cNvSpPr>
                <a:spLocks/>
              </p:cNvSpPr>
              <p:nvPr/>
            </p:nvSpPr>
            <p:spPr bwMode="auto">
              <a:xfrm>
                <a:off x="8459251" y="3463545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7" name="Freeform 91"/>
              <p:cNvSpPr>
                <a:spLocks/>
              </p:cNvSpPr>
              <p:nvPr/>
            </p:nvSpPr>
            <p:spPr bwMode="auto">
              <a:xfrm>
                <a:off x="8459251" y="3402815"/>
                <a:ext cx="86757" cy="49885"/>
              </a:xfrm>
              <a:custGeom>
                <a:avLst/>
                <a:gdLst>
                  <a:gd name="T0" fmla="*/ 17 w 17"/>
                  <a:gd name="T1" fmla="*/ 8 h 10"/>
                  <a:gd name="T2" fmla="*/ 15 w 17"/>
                  <a:gd name="T3" fmla="*/ 10 h 10"/>
                  <a:gd name="T4" fmla="*/ 3 w 17"/>
                  <a:gd name="T5" fmla="*/ 10 h 10"/>
                  <a:gd name="T6" fmla="*/ 0 w 17"/>
                  <a:gd name="T7" fmla="*/ 8 h 10"/>
                  <a:gd name="T8" fmla="*/ 0 w 17"/>
                  <a:gd name="T9" fmla="*/ 3 h 10"/>
                  <a:gd name="T10" fmla="*/ 3 w 17"/>
                  <a:gd name="T11" fmla="*/ 0 h 10"/>
                  <a:gd name="T12" fmla="*/ 15 w 17"/>
                  <a:gd name="T13" fmla="*/ 0 h 10"/>
                  <a:gd name="T14" fmla="*/ 17 w 17"/>
                  <a:gd name="T15" fmla="*/ 3 h 10"/>
                  <a:gd name="T16" fmla="*/ 17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8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3"/>
                    </a:cubicBezTo>
                    <a:lnTo>
                      <a:pt x="1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8" name="Freeform 92"/>
              <p:cNvSpPr>
                <a:spLocks/>
              </p:cNvSpPr>
              <p:nvPr/>
            </p:nvSpPr>
            <p:spPr bwMode="auto">
              <a:xfrm>
                <a:off x="8459251" y="3346423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9" name="Freeform 93"/>
              <p:cNvSpPr>
                <a:spLocks/>
              </p:cNvSpPr>
              <p:nvPr/>
            </p:nvSpPr>
            <p:spPr bwMode="auto">
              <a:xfrm>
                <a:off x="8459251" y="3283524"/>
                <a:ext cx="86757" cy="52054"/>
              </a:xfrm>
              <a:custGeom>
                <a:avLst/>
                <a:gdLst>
                  <a:gd name="T0" fmla="*/ 17 w 17"/>
                  <a:gd name="T1" fmla="*/ 7 h 10"/>
                  <a:gd name="T2" fmla="*/ 15 w 17"/>
                  <a:gd name="T3" fmla="*/ 10 h 10"/>
                  <a:gd name="T4" fmla="*/ 3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3 w 17"/>
                  <a:gd name="T11" fmla="*/ 0 h 10"/>
                  <a:gd name="T12" fmla="*/ 15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0" name="Freeform 94"/>
              <p:cNvSpPr>
                <a:spLocks/>
              </p:cNvSpPr>
              <p:nvPr/>
            </p:nvSpPr>
            <p:spPr bwMode="auto">
              <a:xfrm>
                <a:off x="8459251" y="3227132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1" name="Freeform 95"/>
              <p:cNvSpPr>
                <a:spLocks/>
              </p:cNvSpPr>
              <p:nvPr/>
            </p:nvSpPr>
            <p:spPr bwMode="auto">
              <a:xfrm>
                <a:off x="8561190" y="3643566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2" name="Freeform 96"/>
              <p:cNvSpPr>
                <a:spLocks/>
              </p:cNvSpPr>
              <p:nvPr/>
            </p:nvSpPr>
            <p:spPr bwMode="auto">
              <a:xfrm>
                <a:off x="8561190" y="3582836"/>
                <a:ext cx="82419" cy="49885"/>
              </a:xfrm>
              <a:custGeom>
                <a:avLst/>
                <a:gdLst>
                  <a:gd name="T0" fmla="*/ 16 w 16"/>
                  <a:gd name="T1" fmla="*/ 7 h 10"/>
                  <a:gd name="T2" fmla="*/ 14 w 16"/>
                  <a:gd name="T3" fmla="*/ 10 h 10"/>
                  <a:gd name="T4" fmla="*/ 2 w 16"/>
                  <a:gd name="T5" fmla="*/ 10 h 10"/>
                  <a:gd name="T6" fmla="*/ 0 w 16"/>
                  <a:gd name="T7" fmla="*/ 7 h 10"/>
                  <a:gd name="T8" fmla="*/ 0 w 16"/>
                  <a:gd name="T9" fmla="*/ 2 h 10"/>
                  <a:gd name="T10" fmla="*/ 2 w 16"/>
                  <a:gd name="T11" fmla="*/ 0 h 10"/>
                  <a:gd name="T12" fmla="*/ 14 w 16"/>
                  <a:gd name="T13" fmla="*/ 0 h 10"/>
                  <a:gd name="T14" fmla="*/ 16 w 16"/>
                  <a:gd name="T15" fmla="*/ 2 h 10"/>
                  <a:gd name="T16" fmla="*/ 16 w 16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6" y="7"/>
                    </a:moveTo>
                    <a:cubicBezTo>
                      <a:pt x="16" y="9"/>
                      <a:pt x="15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3" name="Freeform 97"/>
              <p:cNvSpPr>
                <a:spLocks/>
              </p:cNvSpPr>
              <p:nvPr/>
            </p:nvSpPr>
            <p:spPr bwMode="auto">
              <a:xfrm>
                <a:off x="8561190" y="3526444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4" name="Freeform 98"/>
              <p:cNvSpPr>
                <a:spLocks/>
              </p:cNvSpPr>
              <p:nvPr/>
            </p:nvSpPr>
            <p:spPr bwMode="auto">
              <a:xfrm>
                <a:off x="8561190" y="3463545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5" name="Freeform 99"/>
              <p:cNvSpPr>
                <a:spLocks/>
              </p:cNvSpPr>
              <p:nvPr/>
            </p:nvSpPr>
            <p:spPr bwMode="auto">
              <a:xfrm>
                <a:off x="8561190" y="3402815"/>
                <a:ext cx="82419" cy="49885"/>
              </a:xfrm>
              <a:custGeom>
                <a:avLst/>
                <a:gdLst>
                  <a:gd name="T0" fmla="*/ 16 w 16"/>
                  <a:gd name="T1" fmla="*/ 8 h 10"/>
                  <a:gd name="T2" fmla="*/ 14 w 16"/>
                  <a:gd name="T3" fmla="*/ 10 h 10"/>
                  <a:gd name="T4" fmla="*/ 2 w 16"/>
                  <a:gd name="T5" fmla="*/ 10 h 10"/>
                  <a:gd name="T6" fmla="*/ 0 w 16"/>
                  <a:gd name="T7" fmla="*/ 8 h 10"/>
                  <a:gd name="T8" fmla="*/ 0 w 16"/>
                  <a:gd name="T9" fmla="*/ 3 h 10"/>
                  <a:gd name="T10" fmla="*/ 2 w 16"/>
                  <a:gd name="T11" fmla="*/ 0 h 10"/>
                  <a:gd name="T12" fmla="*/ 14 w 16"/>
                  <a:gd name="T13" fmla="*/ 0 h 10"/>
                  <a:gd name="T14" fmla="*/ 16 w 16"/>
                  <a:gd name="T15" fmla="*/ 3 h 10"/>
                  <a:gd name="T16" fmla="*/ 16 w 16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6" y="8"/>
                    </a:moveTo>
                    <a:cubicBezTo>
                      <a:pt x="16" y="9"/>
                      <a:pt x="15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3"/>
                    </a:cubicBezTo>
                    <a:lnTo>
                      <a:pt x="1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6" name="Freeform 100"/>
              <p:cNvSpPr>
                <a:spLocks/>
              </p:cNvSpPr>
              <p:nvPr/>
            </p:nvSpPr>
            <p:spPr bwMode="auto">
              <a:xfrm>
                <a:off x="8658792" y="3643566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Freeform 101"/>
              <p:cNvSpPr>
                <a:spLocks/>
              </p:cNvSpPr>
              <p:nvPr/>
            </p:nvSpPr>
            <p:spPr bwMode="auto">
              <a:xfrm>
                <a:off x="8658792" y="3582836"/>
                <a:ext cx="82419" cy="49885"/>
              </a:xfrm>
              <a:custGeom>
                <a:avLst/>
                <a:gdLst>
                  <a:gd name="T0" fmla="*/ 16 w 16"/>
                  <a:gd name="T1" fmla="*/ 7 h 10"/>
                  <a:gd name="T2" fmla="*/ 14 w 16"/>
                  <a:gd name="T3" fmla="*/ 10 h 10"/>
                  <a:gd name="T4" fmla="*/ 2 w 16"/>
                  <a:gd name="T5" fmla="*/ 10 h 10"/>
                  <a:gd name="T6" fmla="*/ 0 w 16"/>
                  <a:gd name="T7" fmla="*/ 7 h 10"/>
                  <a:gd name="T8" fmla="*/ 0 w 16"/>
                  <a:gd name="T9" fmla="*/ 2 h 10"/>
                  <a:gd name="T10" fmla="*/ 2 w 16"/>
                  <a:gd name="T11" fmla="*/ 0 h 10"/>
                  <a:gd name="T12" fmla="*/ 14 w 16"/>
                  <a:gd name="T13" fmla="*/ 0 h 10"/>
                  <a:gd name="T14" fmla="*/ 16 w 16"/>
                  <a:gd name="T15" fmla="*/ 2 h 10"/>
                  <a:gd name="T16" fmla="*/ 16 w 16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6" y="7"/>
                    </a:moveTo>
                    <a:cubicBezTo>
                      <a:pt x="16" y="9"/>
                      <a:pt x="15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8" name="Freeform 102"/>
              <p:cNvSpPr>
                <a:spLocks/>
              </p:cNvSpPr>
              <p:nvPr/>
            </p:nvSpPr>
            <p:spPr bwMode="auto">
              <a:xfrm>
                <a:off x="8658792" y="3526444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Freeform 103"/>
              <p:cNvSpPr>
                <a:spLocks/>
              </p:cNvSpPr>
              <p:nvPr/>
            </p:nvSpPr>
            <p:spPr bwMode="auto">
              <a:xfrm>
                <a:off x="8658792" y="3463545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0" name="Freeform 104"/>
              <p:cNvSpPr>
                <a:spLocks/>
              </p:cNvSpPr>
              <p:nvPr/>
            </p:nvSpPr>
            <p:spPr bwMode="auto">
              <a:xfrm>
                <a:off x="8658792" y="3402815"/>
                <a:ext cx="82419" cy="49885"/>
              </a:xfrm>
              <a:custGeom>
                <a:avLst/>
                <a:gdLst>
                  <a:gd name="T0" fmla="*/ 16 w 16"/>
                  <a:gd name="T1" fmla="*/ 8 h 10"/>
                  <a:gd name="T2" fmla="*/ 14 w 16"/>
                  <a:gd name="T3" fmla="*/ 10 h 10"/>
                  <a:gd name="T4" fmla="*/ 2 w 16"/>
                  <a:gd name="T5" fmla="*/ 10 h 10"/>
                  <a:gd name="T6" fmla="*/ 0 w 16"/>
                  <a:gd name="T7" fmla="*/ 8 h 10"/>
                  <a:gd name="T8" fmla="*/ 0 w 16"/>
                  <a:gd name="T9" fmla="*/ 3 h 10"/>
                  <a:gd name="T10" fmla="*/ 2 w 16"/>
                  <a:gd name="T11" fmla="*/ 0 h 10"/>
                  <a:gd name="T12" fmla="*/ 14 w 16"/>
                  <a:gd name="T13" fmla="*/ 0 h 10"/>
                  <a:gd name="T14" fmla="*/ 16 w 16"/>
                  <a:gd name="T15" fmla="*/ 3 h 10"/>
                  <a:gd name="T16" fmla="*/ 16 w 16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6" y="8"/>
                    </a:moveTo>
                    <a:cubicBezTo>
                      <a:pt x="16" y="9"/>
                      <a:pt x="15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3"/>
                    </a:cubicBezTo>
                    <a:lnTo>
                      <a:pt x="1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1" name="Freeform 105"/>
              <p:cNvSpPr>
                <a:spLocks/>
              </p:cNvSpPr>
              <p:nvPr/>
            </p:nvSpPr>
            <p:spPr bwMode="auto">
              <a:xfrm>
                <a:off x="8658792" y="3346423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2" name="Freeform 106"/>
              <p:cNvSpPr>
                <a:spLocks/>
              </p:cNvSpPr>
              <p:nvPr/>
            </p:nvSpPr>
            <p:spPr bwMode="auto">
              <a:xfrm>
                <a:off x="8756394" y="3643566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4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4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3" name="Freeform 107"/>
              <p:cNvSpPr>
                <a:spLocks/>
              </p:cNvSpPr>
              <p:nvPr/>
            </p:nvSpPr>
            <p:spPr bwMode="auto">
              <a:xfrm>
                <a:off x="8756394" y="3582836"/>
                <a:ext cx="86757" cy="49885"/>
              </a:xfrm>
              <a:custGeom>
                <a:avLst/>
                <a:gdLst>
                  <a:gd name="T0" fmla="*/ 17 w 17"/>
                  <a:gd name="T1" fmla="*/ 7 h 10"/>
                  <a:gd name="T2" fmla="*/ 14 w 17"/>
                  <a:gd name="T3" fmla="*/ 10 h 10"/>
                  <a:gd name="T4" fmla="*/ 2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2 w 17"/>
                  <a:gd name="T11" fmla="*/ 0 h 10"/>
                  <a:gd name="T12" fmla="*/ 14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4" name="Freeform 108"/>
              <p:cNvSpPr>
                <a:spLocks/>
              </p:cNvSpPr>
              <p:nvPr/>
            </p:nvSpPr>
            <p:spPr bwMode="auto">
              <a:xfrm>
                <a:off x="8756394" y="3526444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4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4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5" name="Freeform 109"/>
              <p:cNvSpPr>
                <a:spLocks/>
              </p:cNvSpPr>
              <p:nvPr/>
            </p:nvSpPr>
            <p:spPr bwMode="auto">
              <a:xfrm>
                <a:off x="8756394" y="3463545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4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4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6" name="Freeform 110"/>
              <p:cNvSpPr>
                <a:spLocks/>
              </p:cNvSpPr>
              <p:nvPr/>
            </p:nvSpPr>
            <p:spPr bwMode="auto">
              <a:xfrm>
                <a:off x="8756394" y="3402815"/>
                <a:ext cx="86757" cy="49885"/>
              </a:xfrm>
              <a:custGeom>
                <a:avLst/>
                <a:gdLst>
                  <a:gd name="T0" fmla="*/ 17 w 17"/>
                  <a:gd name="T1" fmla="*/ 8 h 10"/>
                  <a:gd name="T2" fmla="*/ 14 w 17"/>
                  <a:gd name="T3" fmla="*/ 10 h 10"/>
                  <a:gd name="T4" fmla="*/ 2 w 17"/>
                  <a:gd name="T5" fmla="*/ 10 h 10"/>
                  <a:gd name="T6" fmla="*/ 0 w 17"/>
                  <a:gd name="T7" fmla="*/ 8 h 10"/>
                  <a:gd name="T8" fmla="*/ 0 w 17"/>
                  <a:gd name="T9" fmla="*/ 3 h 10"/>
                  <a:gd name="T10" fmla="*/ 2 w 17"/>
                  <a:gd name="T11" fmla="*/ 0 h 10"/>
                  <a:gd name="T12" fmla="*/ 14 w 17"/>
                  <a:gd name="T13" fmla="*/ 0 h 10"/>
                  <a:gd name="T14" fmla="*/ 17 w 17"/>
                  <a:gd name="T15" fmla="*/ 3 h 10"/>
                  <a:gd name="T16" fmla="*/ 17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8"/>
                    </a:moveTo>
                    <a:cubicBezTo>
                      <a:pt x="17" y="9"/>
                      <a:pt x="16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3"/>
                    </a:cubicBezTo>
                    <a:lnTo>
                      <a:pt x="1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7" name="Freeform 111"/>
              <p:cNvSpPr>
                <a:spLocks/>
              </p:cNvSpPr>
              <p:nvPr/>
            </p:nvSpPr>
            <p:spPr bwMode="auto">
              <a:xfrm>
                <a:off x="8853996" y="3643566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8" name="Freeform 112"/>
              <p:cNvSpPr>
                <a:spLocks/>
              </p:cNvSpPr>
              <p:nvPr/>
            </p:nvSpPr>
            <p:spPr bwMode="auto">
              <a:xfrm>
                <a:off x="8853996" y="3582836"/>
                <a:ext cx="86757" cy="49885"/>
              </a:xfrm>
              <a:custGeom>
                <a:avLst/>
                <a:gdLst>
                  <a:gd name="T0" fmla="*/ 17 w 17"/>
                  <a:gd name="T1" fmla="*/ 7 h 10"/>
                  <a:gd name="T2" fmla="*/ 15 w 17"/>
                  <a:gd name="T3" fmla="*/ 10 h 10"/>
                  <a:gd name="T4" fmla="*/ 2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2 w 17"/>
                  <a:gd name="T11" fmla="*/ 0 h 10"/>
                  <a:gd name="T12" fmla="*/ 15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9" name="Freeform 113"/>
              <p:cNvSpPr>
                <a:spLocks/>
              </p:cNvSpPr>
              <p:nvPr/>
            </p:nvSpPr>
            <p:spPr bwMode="auto">
              <a:xfrm>
                <a:off x="8853996" y="3526444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0" name="Freeform 114"/>
              <p:cNvSpPr>
                <a:spLocks/>
              </p:cNvSpPr>
              <p:nvPr/>
            </p:nvSpPr>
            <p:spPr bwMode="auto">
              <a:xfrm>
                <a:off x="8853996" y="3463545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1" name="Freeform 115"/>
              <p:cNvSpPr>
                <a:spLocks/>
              </p:cNvSpPr>
              <p:nvPr/>
            </p:nvSpPr>
            <p:spPr bwMode="auto">
              <a:xfrm>
                <a:off x="8853996" y="3402815"/>
                <a:ext cx="86757" cy="49885"/>
              </a:xfrm>
              <a:custGeom>
                <a:avLst/>
                <a:gdLst>
                  <a:gd name="T0" fmla="*/ 17 w 17"/>
                  <a:gd name="T1" fmla="*/ 8 h 10"/>
                  <a:gd name="T2" fmla="*/ 15 w 17"/>
                  <a:gd name="T3" fmla="*/ 10 h 10"/>
                  <a:gd name="T4" fmla="*/ 2 w 17"/>
                  <a:gd name="T5" fmla="*/ 10 h 10"/>
                  <a:gd name="T6" fmla="*/ 0 w 17"/>
                  <a:gd name="T7" fmla="*/ 8 h 10"/>
                  <a:gd name="T8" fmla="*/ 0 w 17"/>
                  <a:gd name="T9" fmla="*/ 3 h 10"/>
                  <a:gd name="T10" fmla="*/ 2 w 17"/>
                  <a:gd name="T11" fmla="*/ 0 h 10"/>
                  <a:gd name="T12" fmla="*/ 15 w 17"/>
                  <a:gd name="T13" fmla="*/ 0 h 10"/>
                  <a:gd name="T14" fmla="*/ 17 w 17"/>
                  <a:gd name="T15" fmla="*/ 3 h 10"/>
                  <a:gd name="T16" fmla="*/ 17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8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3"/>
                    </a:cubicBezTo>
                    <a:lnTo>
                      <a:pt x="1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2" name="Freeform 116"/>
              <p:cNvSpPr>
                <a:spLocks/>
              </p:cNvSpPr>
              <p:nvPr/>
            </p:nvSpPr>
            <p:spPr bwMode="auto">
              <a:xfrm>
                <a:off x="8853996" y="3346423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3" name="Freeform 117"/>
              <p:cNvSpPr>
                <a:spLocks/>
              </p:cNvSpPr>
              <p:nvPr/>
            </p:nvSpPr>
            <p:spPr bwMode="auto">
              <a:xfrm>
                <a:off x="8853996" y="3283524"/>
                <a:ext cx="86757" cy="52054"/>
              </a:xfrm>
              <a:custGeom>
                <a:avLst/>
                <a:gdLst>
                  <a:gd name="T0" fmla="*/ 17 w 17"/>
                  <a:gd name="T1" fmla="*/ 7 h 10"/>
                  <a:gd name="T2" fmla="*/ 15 w 17"/>
                  <a:gd name="T3" fmla="*/ 10 h 10"/>
                  <a:gd name="T4" fmla="*/ 2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2 w 17"/>
                  <a:gd name="T11" fmla="*/ 0 h 10"/>
                  <a:gd name="T12" fmla="*/ 15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8" name="矩形 237"/>
            <p:cNvSpPr/>
            <p:nvPr/>
          </p:nvSpPr>
          <p:spPr>
            <a:xfrm>
              <a:off x="1757836" y="3923358"/>
              <a:ext cx="8075691" cy="3335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955074" y="4427320"/>
              <a:ext cx="7809432" cy="2707015"/>
              <a:chOff x="1706278" y="4176669"/>
              <a:chExt cx="7809432" cy="2707015"/>
            </a:xfrm>
          </p:grpSpPr>
          <p:sp>
            <p:nvSpPr>
              <p:cNvPr id="253" name="矩形 252"/>
              <p:cNvSpPr/>
              <p:nvPr/>
            </p:nvSpPr>
            <p:spPr>
              <a:xfrm>
                <a:off x="1725584" y="4176669"/>
                <a:ext cx="3739278" cy="26933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矩形 253"/>
              <p:cNvSpPr/>
              <p:nvPr/>
            </p:nvSpPr>
            <p:spPr>
              <a:xfrm>
                <a:off x="5659779" y="4176669"/>
                <a:ext cx="3855931" cy="26933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55" name="图表 254"/>
              <p:cNvGraphicFramePr/>
              <p:nvPr>
                <p:extLst>
                  <p:ext uri="{D42A27DB-BD31-4B8C-83A1-F6EECF244321}">
                    <p14:modId xmlns:p14="http://schemas.microsoft.com/office/powerpoint/2010/main" val="796806215"/>
                  </p:ext>
                </p:extLst>
              </p:nvPr>
            </p:nvGraphicFramePr>
            <p:xfrm>
              <a:off x="1706278" y="4340723"/>
              <a:ext cx="3956140" cy="254296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256" name="圆角矩形 255"/>
              <p:cNvSpPr/>
              <p:nvPr/>
            </p:nvSpPr>
            <p:spPr>
              <a:xfrm>
                <a:off x="1898343" y="4202429"/>
                <a:ext cx="905531" cy="28667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GDP</a:t>
                </a:r>
                <a:endParaRPr lang="zh-CN" altLang="en-US" sz="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7" name="Freeform 89"/>
              <p:cNvSpPr>
                <a:spLocks noChangeAspect="1" noEditPoints="1"/>
              </p:cNvSpPr>
              <p:nvPr/>
            </p:nvSpPr>
            <p:spPr bwMode="auto">
              <a:xfrm>
                <a:off x="1798399" y="4283623"/>
                <a:ext cx="171654" cy="125618"/>
              </a:xfrm>
              <a:custGeom>
                <a:avLst/>
                <a:gdLst/>
                <a:ahLst/>
                <a:cxnLst>
                  <a:cxn ang="0">
                    <a:pos x="191" y="0"/>
                  </a:cxn>
                  <a:cxn ang="0">
                    <a:pos x="160" y="30"/>
                  </a:cxn>
                  <a:cxn ang="0">
                    <a:pos x="177" y="57"/>
                  </a:cxn>
                  <a:cxn ang="0">
                    <a:pos x="161" y="103"/>
                  </a:cxn>
                  <a:cxn ang="0">
                    <a:pos x="155" y="102"/>
                  </a:cxn>
                  <a:cxn ang="0">
                    <a:pos x="142" y="105"/>
                  </a:cxn>
                  <a:cxn ang="0">
                    <a:pos x="107" y="68"/>
                  </a:cxn>
                  <a:cxn ang="0">
                    <a:pos x="109" y="56"/>
                  </a:cxn>
                  <a:cxn ang="0">
                    <a:pos x="79" y="26"/>
                  </a:cxn>
                  <a:cxn ang="0">
                    <a:pos x="48" y="56"/>
                  </a:cxn>
                  <a:cxn ang="0">
                    <a:pos x="59" y="79"/>
                  </a:cxn>
                  <a:cxn ang="0">
                    <a:pos x="44" y="112"/>
                  </a:cxn>
                  <a:cxn ang="0">
                    <a:pos x="30" y="109"/>
                  </a:cxn>
                  <a:cxn ang="0">
                    <a:pos x="0" y="139"/>
                  </a:cxn>
                  <a:cxn ang="0">
                    <a:pos x="30" y="170"/>
                  </a:cxn>
                  <a:cxn ang="0">
                    <a:pos x="61" y="139"/>
                  </a:cxn>
                  <a:cxn ang="0">
                    <a:pos x="54" y="120"/>
                  </a:cxn>
                  <a:cxn ang="0">
                    <a:pos x="70" y="85"/>
                  </a:cxn>
                  <a:cxn ang="0">
                    <a:pos x="78" y="86"/>
                  </a:cxn>
                  <a:cxn ang="0">
                    <a:pos x="99" y="78"/>
                  </a:cxn>
                  <a:cxn ang="0">
                    <a:pos x="132" y="113"/>
                  </a:cxn>
                  <a:cxn ang="0">
                    <a:pos x="125" y="132"/>
                  </a:cxn>
                  <a:cxn ang="0">
                    <a:pos x="156" y="163"/>
                  </a:cxn>
                  <a:cxn ang="0">
                    <a:pos x="186" y="132"/>
                  </a:cxn>
                  <a:cxn ang="0">
                    <a:pos x="173" y="108"/>
                  </a:cxn>
                  <a:cxn ang="0">
                    <a:pos x="189" y="60"/>
                  </a:cxn>
                  <a:cxn ang="0">
                    <a:pos x="191" y="60"/>
                  </a:cxn>
                  <a:cxn ang="0">
                    <a:pos x="221" y="30"/>
                  </a:cxn>
                  <a:cxn ang="0">
                    <a:pos x="191" y="0"/>
                  </a:cxn>
                  <a:cxn ang="0">
                    <a:pos x="31" y="157"/>
                  </a:cxn>
                  <a:cxn ang="0">
                    <a:pos x="13" y="139"/>
                  </a:cxn>
                  <a:cxn ang="0">
                    <a:pos x="31" y="122"/>
                  </a:cxn>
                  <a:cxn ang="0">
                    <a:pos x="48" y="139"/>
                  </a:cxn>
                  <a:cxn ang="0">
                    <a:pos x="31" y="157"/>
                  </a:cxn>
                  <a:cxn ang="0">
                    <a:pos x="79" y="74"/>
                  </a:cxn>
                  <a:cxn ang="0">
                    <a:pos x="61" y="56"/>
                  </a:cxn>
                  <a:cxn ang="0">
                    <a:pos x="79" y="38"/>
                  </a:cxn>
                  <a:cxn ang="0">
                    <a:pos x="96" y="56"/>
                  </a:cxn>
                  <a:cxn ang="0">
                    <a:pos x="79" y="74"/>
                  </a:cxn>
                  <a:cxn ang="0">
                    <a:pos x="156" y="150"/>
                  </a:cxn>
                  <a:cxn ang="0">
                    <a:pos x="138" y="133"/>
                  </a:cxn>
                  <a:cxn ang="0">
                    <a:pos x="156" y="115"/>
                  </a:cxn>
                  <a:cxn ang="0">
                    <a:pos x="173" y="133"/>
                  </a:cxn>
                  <a:cxn ang="0">
                    <a:pos x="156" y="150"/>
                  </a:cxn>
                  <a:cxn ang="0">
                    <a:pos x="191" y="48"/>
                  </a:cxn>
                  <a:cxn ang="0">
                    <a:pos x="173" y="30"/>
                  </a:cxn>
                  <a:cxn ang="0">
                    <a:pos x="191" y="13"/>
                  </a:cxn>
                  <a:cxn ang="0">
                    <a:pos x="208" y="30"/>
                  </a:cxn>
                  <a:cxn ang="0">
                    <a:pos x="191" y="48"/>
                  </a:cxn>
                  <a:cxn ang="0">
                    <a:pos x="191" y="48"/>
                  </a:cxn>
                  <a:cxn ang="0">
                    <a:pos x="191" y="48"/>
                  </a:cxn>
                </a:cxnLst>
                <a:rect l="0" t="0" r="r" b="b"/>
                <a:pathLst>
                  <a:path w="221" h="170">
                    <a:moveTo>
                      <a:pt x="191" y="0"/>
                    </a:moveTo>
                    <a:cubicBezTo>
                      <a:pt x="174" y="0"/>
                      <a:pt x="160" y="14"/>
                      <a:pt x="160" y="30"/>
                    </a:cubicBezTo>
                    <a:cubicBezTo>
                      <a:pt x="160" y="42"/>
                      <a:pt x="167" y="52"/>
                      <a:pt x="177" y="57"/>
                    </a:cubicBezTo>
                    <a:cubicBezTo>
                      <a:pt x="161" y="103"/>
                      <a:pt x="161" y="103"/>
                      <a:pt x="161" y="103"/>
                    </a:cubicBezTo>
                    <a:cubicBezTo>
                      <a:pt x="159" y="103"/>
                      <a:pt x="157" y="102"/>
                      <a:pt x="155" y="102"/>
                    </a:cubicBezTo>
                    <a:cubicBezTo>
                      <a:pt x="150" y="102"/>
                      <a:pt x="146" y="103"/>
                      <a:pt x="142" y="105"/>
                    </a:cubicBezTo>
                    <a:cubicBezTo>
                      <a:pt x="107" y="68"/>
                      <a:pt x="107" y="68"/>
                      <a:pt x="107" y="68"/>
                    </a:cubicBezTo>
                    <a:cubicBezTo>
                      <a:pt x="108" y="64"/>
                      <a:pt x="109" y="60"/>
                      <a:pt x="109" y="56"/>
                    </a:cubicBezTo>
                    <a:cubicBezTo>
                      <a:pt x="109" y="39"/>
                      <a:pt x="95" y="26"/>
                      <a:pt x="79" y="26"/>
                    </a:cubicBezTo>
                    <a:cubicBezTo>
                      <a:pt x="62" y="26"/>
                      <a:pt x="48" y="39"/>
                      <a:pt x="48" y="56"/>
                    </a:cubicBezTo>
                    <a:cubicBezTo>
                      <a:pt x="48" y="65"/>
                      <a:pt x="52" y="74"/>
                      <a:pt x="59" y="79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0" y="110"/>
                      <a:pt x="35" y="109"/>
                      <a:pt x="30" y="109"/>
                    </a:cubicBezTo>
                    <a:cubicBezTo>
                      <a:pt x="14" y="109"/>
                      <a:pt x="0" y="123"/>
                      <a:pt x="0" y="139"/>
                    </a:cubicBezTo>
                    <a:cubicBezTo>
                      <a:pt x="0" y="156"/>
                      <a:pt x="14" y="170"/>
                      <a:pt x="30" y="170"/>
                    </a:cubicBezTo>
                    <a:cubicBezTo>
                      <a:pt x="47" y="170"/>
                      <a:pt x="61" y="156"/>
                      <a:pt x="61" y="139"/>
                    </a:cubicBezTo>
                    <a:cubicBezTo>
                      <a:pt x="61" y="132"/>
                      <a:pt x="58" y="125"/>
                      <a:pt x="54" y="120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3" y="86"/>
                      <a:pt x="76" y="86"/>
                      <a:pt x="78" y="86"/>
                    </a:cubicBezTo>
                    <a:cubicBezTo>
                      <a:pt x="86" y="86"/>
                      <a:pt x="93" y="83"/>
                      <a:pt x="99" y="78"/>
                    </a:cubicBezTo>
                    <a:cubicBezTo>
                      <a:pt x="132" y="113"/>
                      <a:pt x="132" y="113"/>
                      <a:pt x="132" y="113"/>
                    </a:cubicBezTo>
                    <a:cubicBezTo>
                      <a:pt x="128" y="118"/>
                      <a:pt x="125" y="125"/>
                      <a:pt x="125" y="132"/>
                    </a:cubicBezTo>
                    <a:cubicBezTo>
                      <a:pt x="125" y="149"/>
                      <a:pt x="139" y="163"/>
                      <a:pt x="156" y="163"/>
                    </a:cubicBezTo>
                    <a:cubicBezTo>
                      <a:pt x="172" y="163"/>
                      <a:pt x="186" y="149"/>
                      <a:pt x="186" y="132"/>
                    </a:cubicBezTo>
                    <a:cubicBezTo>
                      <a:pt x="186" y="122"/>
                      <a:pt x="181" y="113"/>
                      <a:pt x="173" y="108"/>
                    </a:cubicBezTo>
                    <a:cubicBezTo>
                      <a:pt x="189" y="60"/>
                      <a:pt x="189" y="60"/>
                      <a:pt x="189" y="60"/>
                    </a:cubicBezTo>
                    <a:cubicBezTo>
                      <a:pt x="191" y="60"/>
                      <a:pt x="191" y="60"/>
                      <a:pt x="191" y="60"/>
                    </a:cubicBezTo>
                    <a:cubicBezTo>
                      <a:pt x="207" y="60"/>
                      <a:pt x="221" y="47"/>
                      <a:pt x="221" y="30"/>
                    </a:cubicBezTo>
                    <a:cubicBezTo>
                      <a:pt x="221" y="14"/>
                      <a:pt x="207" y="0"/>
                      <a:pt x="191" y="0"/>
                    </a:cubicBezTo>
                    <a:close/>
                    <a:moveTo>
                      <a:pt x="31" y="157"/>
                    </a:moveTo>
                    <a:cubicBezTo>
                      <a:pt x="21" y="157"/>
                      <a:pt x="13" y="149"/>
                      <a:pt x="13" y="139"/>
                    </a:cubicBezTo>
                    <a:cubicBezTo>
                      <a:pt x="13" y="130"/>
                      <a:pt x="21" y="122"/>
                      <a:pt x="31" y="122"/>
                    </a:cubicBezTo>
                    <a:cubicBezTo>
                      <a:pt x="40" y="122"/>
                      <a:pt x="48" y="130"/>
                      <a:pt x="48" y="139"/>
                    </a:cubicBezTo>
                    <a:cubicBezTo>
                      <a:pt x="48" y="149"/>
                      <a:pt x="40" y="157"/>
                      <a:pt x="31" y="157"/>
                    </a:cubicBezTo>
                    <a:close/>
                    <a:moveTo>
                      <a:pt x="79" y="74"/>
                    </a:moveTo>
                    <a:cubicBezTo>
                      <a:pt x="69" y="74"/>
                      <a:pt x="61" y="66"/>
                      <a:pt x="61" y="56"/>
                    </a:cubicBezTo>
                    <a:cubicBezTo>
                      <a:pt x="61" y="46"/>
                      <a:pt x="69" y="38"/>
                      <a:pt x="79" y="38"/>
                    </a:cubicBezTo>
                    <a:cubicBezTo>
                      <a:pt x="88" y="38"/>
                      <a:pt x="96" y="46"/>
                      <a:pt x="96" y="56"/>
                    </a:cubicBezTo>
                    <a:cubicBezTo>
                      <a:pt x="96" y="66"/>
                      <a:pt x="88" y="74"/>
                      <a:pt x="79" y="74"/>
                    </a:cubicBezTo>
                    <a:close/>
                    <a:moveTo>
                      <a:pt x="156" y="150"/>
                    </a:moveTo>
                    <a:cubicBezTo>
                      <a:pt x="146" y="150"/>
                      <a:pt x="138" y="142"/>
                      <a:pt x="138" y="133"/>
                    </a:cubicBezTo>
                    <a:cubicBezTo>
                      <a:pt x="138" y="123"/>
                      <a:pt x="146" y="115"/>
                      <a:pt x="156" y="115"/>
                    </a:cubicBezTo>
                    <a:cubicBezTo>
                      <a:pt x="165" y="115"/>
                      <a:pt x="173" y="123"/>
                      <a:pt x="173" y="133"/>
                    </a:cubicBezTo>
                    <a:cubicBezTo>
                      <a:pt x="173" y="142"/>
                      <a:pt x="165" y="150"/>
                      <a:pt x="156" y="150"/>
                    </a:cubicBezTo>
                    <a:close/>
                    <a:moveTo>
                      <a:pt x="191" y="48"/>
                    </a:moveTo>
                    <a:cubicBezTo>
                      <a:pt x="181" y="48"/>
                      <a:pt x="173" y="40"/>
                      <a:pt x="173" y="30"/>
                    </a:cubicBezTo>
                    <a:cubicBezTo>
                      <a:pt x="173" y="21"/>
                      <a:pt x="181" y="13"/>
                      <a:pt x="191" y="13"/>
                    </a:cubicBezTo>
                    <a:cubicBezTo>
                      <a:pt x="200" y="13"/>
                      <a:pt x="208" y="21"/>
                      <a:pt x="208" y="30"/>
                    </a:cubicBezTo>
                    <a:cubicBezTo>
                      <a:pt x="208" y="40"/>
                      <a:pt x="200" y="48"/>
                      <a:pt x="191" y="48"/>
                    </a:cubicBezTo>
                    <a:close/>
                    <a:moveTo>
                      <a:pt x="191" y="48"/>
                    </a:moveTo>
                    <a:cubicBezTo>
                      <a:pt x="191" y="48"/>
                      <a:pt x="191" y="48"/>
                      <a:pt x="191" y="48"/>
                    </a:cubicBezTo>
                  </a:path>
                </a:pathLst>
              </a:custGeom>
              <a:solidFill>
                <a:srgbClr val="67708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aphicFrame>
            <p:nvGraphicFramePr>
              <p:cNvPr id="258" name="图表 257"/>
              <p:cNvGraphicFramePr/>
              <p:nvPr>
                <p:extLst>
                  <p:ext uri="{D42A27DB-BD31-4B8C-83A1-F6EECF244321}">
                    <p14:modId xmlns:p14="http://schemas.microsoft.com/office/powerpoint/2010/main" val="834591831"/>
                  </p:ext>
                </p:extLst>
              </p:nvPr>
            </p:nvGraphicFramePr>
            <p:xfrm>
              <a:off x="5676391" y="4391995"/>
              <a:ext cx="3822705" cy="241291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sp>
            <p:nvSpPr>
              <p:cNvPr id="259" name="圆角矩形 258"/>
              <p:cNvSpPr/>
              <p:nvPr/>
            </p:nvSpPr>
            <p:spPr>
              <a:xfrm>
                <a:off x="5747399" y="4202862"/>
                <a:ext cx="1152323" cy="26281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物价指数</a:t>
                </a:r>
              </a:p>
            </p:txBody>
          </p:sp>
          <p:sp>
            <p:nvSpPr>
              <p:cNvPr id="260" name="Freeform 16"/>
              <p:cNvSpPr>
                <a:spLocks noChangeAspect="1" noEditPoints="1"/>
              </p:cNvSpPr>
              <p:nvPr/>
            </p:nvSpPr>
            <p:spPr bwMode="auto">
              <a:xfrm>
                <a:off x="5698280" y="4277914"/>
                <a:ext cx="140366" cy="125618"/>
              </a:xfrm>
              <a:custGeom>
                <a:avLst/>
                <a:gdLst>
                  <a:gd name="T0" fmla="*/ 74 w 74"/>
                  <a:gd name="T1" fmla="*/ 53 h 70"/>
                  <a:gd name="T2" fmla="*/ 54 w 74"/>
                  <a:gd name="T3" fmla="*/ 48 h 70"/>
                  <a:gd name="T4" fmla="*/ 71 w 74"/>
                  <a:gd name="T5" fmla="*/ 22 h 70"/>
                  <a:gd name="T6" fmla="*/ 74 w 74"/>
                  <a:gd name="T7" fmla="*/ 5 h 70"/>
                  <a:gd name="T8" fmla="*/ 4 w 74"/>
                  <a:gd name="T9" fmla="*/ 0 h 70"/>
                  <a:gd name="T10" fmla="*/ 0 w 74"/>
                  <a:gd name="T11" fmla="*/ 18 h 70"/>
                  <a:gd name="T12" fmla="*/ 18 w 74"/>
                  <a:gd name="T13" fmla="*/ 22 h 70"/>
                  <a:gd name="T14" fmla="*/ 4 w 74"/>
                  <a:gd name="T15" fmla="*/ 48 h 70"/>
                  <a:gd name="T16" fmla="*/ 0 w 74"/>
                  <a:gd name="T17" fmla="*/ 66 h 70"/>
                  <a:gd name="T18" fmla="*/ 71 w 74"/>
                  <a:gd name="T19" fmla="*/ 70 h 70"/>
                  <a:gd name="T20" fmla="*/ 62 w 74"/>
                  <a:gd name="T21" fmla="*/ 4 h 70"/>
                  <a:gd name="T22" fmla="*/ 66 w 74"/>
                  <a:gd name="T23" fmla="*/ 14 h 70"/>
                  <a:gd name="T24" fmla="*/ 60 w 74"/>
                  <a:gd name="T25" fmla="*/ 18 h 70"/>
                  <a:gd name="T26" fmla="*/ 56 w 74"/>
                  <a:gd name="T27" fmla="*/ 9 h 70"/>
                  <a:gd name="T28" fmla="*/ 62 w 74"/>
                  <a:gd name="T29" fmla="*/ 4 h 70"/>
                  <a:gd name="T30" fmla="*/ 49 w 74"/>
                  <a:gd name="T31" fmla="*/ 9 h 70"/>
                  <a:gd name="T32" fmla="*/ 46 w 74"/>
                  <a:gd name="T33" fmla="*/ 18 h 70"/>
                  <a:gd name="T34" fmla="*/ 40 w 74"/>
                  <a:gd name="T35" fmla="*/ 14 h 70"/>
                  <a:gd name="T36" fmla="*/ 44 w 74"/>
                  <a:gd name="T37" fmla="*/ 4 h 70"/>
                  <a:gd name="T38" fmla="*/ 29 w 74"/>
                  <a:gd name="T39" fmla="*/ 4 h 70"/>
                  <a:gd name="T40" fmla="*/ 33 w 74"/>
                  <a:gd name="T41" fmla="*/ 14 h 70"/>
                  <a:gd name="T42" fmla="*/ 28 w 74"/>
                  <a:gd name="T43" fmla="*/ 18 h 70"/>
                  <a:gd name="T44" fmla="*/ 24 w 74"/>
                  <a:gd name="T45" fmla="*/ 9 h 70"/>
                  <a:gd name="T46" fmla="*/ 29 w 74"/>
                  <a:gd name="T47" fmla="*/ 4 h 70"/>
                  <a:gd name="T48" fmla="*/ 8 w 74"/>
                  <a:gd name="T49" fmla="*/ 14 h 70"/>
                  <a:gd name="T50" fmla="*/ 11 w 74"/>
                  <a:gd name="T51" fmla="*/ 4 h 70"/>
                  <a:gd name="T52" fmla="*/ 17 w 74"/>
                  <a:gd name="T53" fmla="*/ 9 h 70"/>
                  <a:gd name="T54" fmla="*/ 13 w 74"/>
                  <a:gd name="T55" fmla="*/ 18 h 70"/>
                  <a:gd name="T56" fmla="*/ 22 w 74"/>
                  <a:gd name="T57" fmla="*/ 22 h 70"/>
                  <a:gd name="T58" fmla="*/ 49 w 74"/>
                  <a:gd name="T59" fmla="*/ 48 h 70"/>
                  <a:gd name="T60" fmla="*/ 22 w 74"/>
                  <a:gd name="T61" fmla="*/ 22 h 70"/>
                  <a:gd name="T62" fmla="*/ 8 w 74"/>
                  <a:gd name="T63" fmla="*/ 62 h 70"/>
                  <a:gd name="T64" fmla="*/ 11 w 74"/>
                  <a:gd name="T65" fmla="*/ 53 h 70"/>
                  <a:gd name="T66" fmla="*/ 17 w 74"/>
                  <a:gd name="T67" fmla="*/ 57 h 70"/>
                  <a:gd name="T68" fmla="*/ 13 w 74"/>
                  <a:gd name="T69" fmla="*/ 66 h 70"/>
                  <a:gd name="T70" fmla="*/ 28 w 74"/>
                  <a:gd name="T71" fmla="*/ 66 h 70"/>
                  <a:gd name="T72" fmla="*/ 24 w 74"/>
                  <a:gd name="T73" fmla="*/ 57 h 70"/>
                  <a:gd name="T74" fmla="*/ 29 w 74"/>
                  <a:gd name="T75" fmla="*/ 53 h 70"/>
                  <a:gd name="T76" fmla="*/ 33 w 74"/>
                  <a:gd name="T77" fmla="*/ 62 h 70"/>
                  <a:gd name="T78" fmla="*/ 28 w 74"/>
                  <a:gd name="T79" fmla="*/ 66 h 70"/>
                  <a:gd name="T80" fmla="*/ 40 w 74"/>
                  <a:gd name="T81" fmla="*/ 62 h 70"/>
                  <a:gd name="T82" fmla="*/ 44 w 74"/>
                  <a:gd name="T83" fmla="*/ 53 h 70"/>
                  <a:gd name="T84" fmla="*/ 49 w 74"/>
                  <a:gd name="T85" fmla="*/ 57 h 70"/>
                  <a:gd name="T86" fmla="*/ 46 w 74"/>
                  <a:gd name="T87" fmla="*/ 66 h 70"/>
                  <a:gd name="T88" fmla="*/ 60 w 74"/>
                  <a:gd name="T89" fmla="*/ 66 h 70"/>
                  <a:gd name="T90" fmla="*/ 56 w 74"/>
                  <a:gd name="T91" fmla="*/ 57 h 70"/>
                  <a:gd name="T92" fmla="*/ 62 w 74"/>
                  <a:gd name="T93" fmla="*/ 53 h 70"/>
                  <a:gd name="T94" fmla="*/ 66 w 74"/>
                  <a:gd name="T95" fmla="*/ 62 h 70"/>
                  <a:gd name="T96" fmla="*/ 60 w 74"/>
                  <a:gd name="T97" fmla="*/ 6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70">
                    <a:moveTo>
                      <a:pt x="74" y="66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0"/>
                      <a:pt x="73" y="48"/>
                      <a:pt x="71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3" y="22"/>
                      <a:pt x="74" y="20"/>
                      <a:pt x="74" y="18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2"/>
                      <a:pt x="73" y="0"/>
                      <a:pt x="7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0"/>
                      <a:pt x="2" y="22"/>
                      <a:pt x="4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2" y="48"/>
                      <a:pt x="0" y="50"/>
                      <a:pt x="0" y="53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8"/>
                      <a:pt x="2" y="70"/>
                      <a:pt x="4" y="70"/>
                    </a:cubicBezTo>
                    <a:cubicBezTo>
                      <a:pt x="71" y="70"/>
                      <a:pt x="71" y="70"/>
                      <a:pt x="71" y="70"/>
                    </a:cubicBezTo>
                    <a:cubicBezTo>
                      <a:pt x="73" y="70"/>
                      <a:pt x="74" y="68"/>
                      <a:pt x="74" y="66"/>
                    </a:cubicBezTo>
                    <a:close/>
                    <a:moveTo>
                      <a:pt x="62" y="4"/>
                    </a:moveTo>
                    <a:cubicBezTo>
                      <a:pt x="64" y="4"/>
                      <a:pt x="66" y="6"/>
                      <a:pt x="66" y="9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6"/>
                      <a:pt x="64" y="18"/>
                      <a:pt x="62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58" y="18"/>
                      <a:pt x="56" y="16"/>
                      <a:pt x="56" y="14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6" y="6"/>
                      <a:pt x="58" y="4"/>
                      <a:pt x="60" y="4"/>
                    </a:cubicBezTo>
                    <a:lnTo>
                      <a:pt x="62" y="4"/>
                    </a:lnTo>
                    <a:close/>
                    <a:moveTo>
                      <a:pt x="46" y="4"/>
                    </a:moveTo>
                    <a:cubicBezTo>
                      <a:pt x="48" y="4"/>
                      <a:pt x="49" y="6"/>
                      <a:pt x="49" y="9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9" y="16"/>
                      <a:pt x="48" y="18"/>
                      <a:pt x="46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2" y="18"/>
                      <a:pt x="40" y="16"/>
                      <a:pt x="40" y="14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6"/>
                      <a:pt x="42" y="4"/>
                      <a:pt x="44" y="4"/>
                    </a:cubicBezTo>
                    <a:lnTo>
                      <a:pt x="46" y="4"/>
                    </a:lnTo>
                    <a:close/>
                    <a:moveTo>
                      <a:pt x="29" y="4"/>
                    </a:moveTo>
                    <a:cubicBezTo>
                      <a:pt x="32" y="4"/>
                      <a:pt x="33" y="6"/>
                      <a:pt x="33" y="9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6"/>
                      <a:pt x="32" y="18"/>
                      <a:pt x="29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5" y="18"/>
                      <a:pt x="24" y="16"/>
                      <a:pt x="24" y="14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6"/>
                      <a:pt x="25" y="4"/>
                      <a:pt x="28" y="4"/>
                    </a:cubicBezTo>
                    <a:lnTo>
                      <a:pt x="29" y="4"/>
                    </a:lnTo>
                    <a:close/>
                    <a:moveTo>
                      <a:pt x="11" y="18"/>
                    </a:moveTo>
                    <a:cubicBezTo>
                      <a:pt x="9" y="18"/>
                      <a:pt x="8" y="16"/>
                      <a:pt x="8" y="14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6"/>
                      <a:pt x="9" y="4"/>
                      <a:pt x="11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5" y="4"/>
                      <a:pt x="17" y="6"/>
                      <a:pt x="17" y="9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6"/>
                      <a:pt x="15" y="18"/>
                      <a:pt x="13" y="18"/>
                    </a:cubicBezTo>
                    <a:lnTo>
                      <a:pt x="11" y="18"/>
                    </a:lnTo>
                    <a:close/>
                    <a:moveTo>
                      <a:pt x="22" y="22"/>
                    </a:move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22" y="48"/>
                      <a:pt x="22" y="48"/>
                      <a:pt x="22" y="48"/>
                    </a:cubicBezTo>
                    <a:lnTo>
                      <a:pt x="22" y="22"/>
                    </a:lnTo>
                    <a:close/>
                    <a:moveTo>
                      <a:pt x="11" y="66"/>
                    </a:moveTo>
                    <a:cubicBezTo>
                      <a:pt x="9" y="66"/>
                      <a:pt x="8" y="64"/>
                      <a:pt x="8" y="62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4"/>
                      <a:pt x="9" y="53"/>
                      <a:pt x="11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5" y="53"/>
                      <a:pt x="17" y="54"/>
                      <a:pt x="17" y="57"/>
                    </a:cubicBezTo>
                    <a:cubicBezTo>
                      <a:pt x="17" y="62"/>
                      <a:pt x="17" y="62"/>
                      <a:pt x="17" y="62"/>
                    </a:cubicBezTo>
                    <a:cubicBezTo>
                      <a:pt x="17" y="64"/>
                      <a:pt x="15" y="66"/>
                      <a:pt x="13" y="66"/>
                    </a:cubicBezTo>
                    <a:lnTo>
                      <a:pt x="11" y="66"/>
                    </a:lnTo>
                    <a:close/>
                    <a:moveTo>
                      <a:pt x="28" y="66"/>
                    </a:moveTo>
                    <a:cubicBezTo>
                      <a:pt x="25" y="66"/>
                      <a:pt x="24" y="64"/>
                      <a:pt x="24" y="62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24" y="54"/>
                      <a:pt x="25" y="53"/>
                      <a:pt x="28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2" y="53"/>
                      <a:pt x="33" y="54"/>
                      <a:pt x="33" y="57"/>
                    </a:cubicBezTo>
                    <a:cubicBezTo>
                      <a:pt x="33" y="62"/>
                      <a:pt x="33" y="62"/>
                      <a:pt x="33" y="62"/>
                    </a:cubicBezTo>
                    <a:cubicBezTo>
                      <a:pt x="33" y="64"/>
                      <a:pt x="32" y="66"/>
                      <a:pt x="29" y="66"/>
                    </a:cubicBezTo>
                    <a:lnTo>
                      <a:pt x="28" y="66"/>
                    </a:lnTo>
                    <a:close/>
                    <a:moveTo>
                      <a:pt x="44" y="66"/>
                    </a:moveTo>
                    <a:cubicBezTo>
                      <a:pt x="42" y="66"/>
                      <a:pt x="40" y="64"/>
                      <a:pt x="40" y="62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4"/>
                      <a:pt x="42" y="53"/>
                      <a:pt x="44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8" y="53"/>
                      <a:pt x="49" y="54"/>
                      <a:pt x="49" y="57"/>
                    </a:cubicBezTo>
                    <a:cubicBezTo>
                      <a:pt x="49" y="62"/>
                      <a:pt x="49" y="62"/>
                      <a:pt x="49" y="62"/>
                    </a:cubicBezTo>
                    <a:cubicBezTo>
                      <a:pt x="49" y="64"/>
                      <a:pt x="48" y="66"/>
                      <a:pt x="46" y="66"/>
                    </a:cubicBezTo>
                    <a:lnTo>
                      <a:pt x="44" y="66"/>
                    </a:lnTo>
                    <a:close/>
                    <a:moveTo>
                      <a:pt x="60" y="66"/>
                    </a:moveTo>
                    <a:cubicBezTo>
                      <a:pt x="58" y="66"/>
                      <a:pt x="56" y="64"/>
                      <a:pt x="56" y="62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56" y="54"/>
                      <a:pt x="58" y="53"/>
                      <a:pt x="60" y="53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4" y="53"/>
                      <a:pt x="66" y="54"/>
                      <a:pt x="66" y="57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4"/>
                      <a:pt x="64" y="66"/>
                      <a:pt x="62" y="66"/>
                    </a:cubicBezTo>
                    <a:lnTo>
                      <a:pt x="60" y="66"/>
                    </a:lnTo>
                    <a:close/>
                  </a:path>
                </a:pathLst>
              </a:custGeom>
              <a:solidFill>
                <a:srgbClr val="67708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68" name="组合 267"/>
            <p:cNvGrpSpPr>
              <a:grpSpLocks noChangeAspect="1"/>
            </p:cNvGrpSpPr>
            <p:nvPr/>
          </p:nvGrpSpPr>
          <p:grpSpPr>
            <a:xfrm>
              <a:off x="9535274" y="2098471"/>
              <a:ext cx="176520" cy="167491"/>
              <a:chOff x="3958722" y="3227132"/>
              <a:chExt cx="446799" cy="446799"/>
            </a:xfrm>
          </p:grpSpPr>
          <p:sp>
            <p:nvSpPr>
              <p:cNvPr id="269" name="Freeform 127"/>
              <p:cNvSpPr>
                <a:spLocks/>
              </p:cNvSpPr>
              <p:nvPr/>
            </p:nvSpPr>
            <p:spPr bwMode="auto">
              <a:xfrm>
                <a:off x="3958722" y="3227132"/>
                <a:ext cx="446799" cy="446799"/>
              </a:xfrm>
              <a:custGeom>
                <a:avLst/>
                <a:gdLst>
                  <a:gd name="T0" fmla="*/ 0 w 87"/>
                  <a:gd name="T1" fmla="*/ 43 h 87"/>
                  <a:gd name="T2" fmla="*/ 43 w 87"/>
                  <a:gd name="T3" fmla="*/ 0 h 87"/>
                  <a:gd name="T4" fmla="*/ 43 w 87"/>
                  <a:gd name="T5" fmla="*/ 2 h 87"/>
                  <a:gd name="T6" fmla="*/ 43 w 87"/>
                  <a:gd name="T7" fmla="*/ 5 h 87"/>
                  <a:gd name="T8" fmla="*/ 5 w 87"/>
                  <a:gd name="T9" fmla="*/ 43 h 87"/>
                  <a:gd name="T10" fmla="*/ 43 w 87"/>
                  <a:gd name="T11" fmla="*/ 82 h 87"/>
                  <a:gd name="T12" fmla="*/ 82 w 87"/>
                  <a:gd name="T13" fmla="*/ 43 h 87"/>
                  <a:gd name="T14" fmla="*/ 43 w 87"/>
                  <a:gd name="T15" fmla="*/ 5 h 87"/>
                  <a:gd name="T16" fmla="*/ 43 w 87"/>
                  <a:gd name="T17" fmla="*/ 2 h 87"/>
                  <a:gd name="T18" fmla="*/ 43 w 87"/>
                  <a:gd name="T19" fmla="*/ 0 h 87"/>
                  <a:gd name="T20" fmla="*/ 87 w 87"/>
                  <a:gd name="T21" fmla="*/ 43 h 87"/>
                  <a:gd name="T22" fmla="*/ 43 w 87"/>
                  <a:gd name="T23" fmla="*/ 87 h 87"/>
                  <a:gd name="T24" fmla="*/ 0 w 87"/>
                  <a:gd name="T25" fmla="*/ 4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87">
                    <a:moveTo>
                      <a:pt x="0" y="43"/>
                    </a:moveTo>
                    <a:cubicBezTo>
                      <a:pt x="0" y="19"/>
                      <a:pt x="19" y="0"/>
                      <a:pt x="43" y="0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22" y="5"/>
                      <a:pt x="5" y="22"/>
                      <a:pt x="5" y="43"/>
                    </a:cubicBezTo>
                    <a:cubicBezTo>
                      <a:pt x="5" y="64"/>
                      <a:pt x="22" y="81"/>
                      <a:pt x="43" y="82"/>
                    </a:cubicBezTo>
                    <a:cubicBezTo>
                      <a:pt x="64" y="81"/>
                      <a:pt x="82" y="64"/>
                      <a:pt x="82" y="43"/>
                    </a:cubicBezTo>
                    <a:cubicBezTo>
                      <a:pt x="82" y="22"/>
                      <a:pt x="64" y="5"/>
                      <a:pt x="43" y="5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67" y="0"/>
                      <a:pt x="87" y="19"/>
                      <a:pt x="87" y="43"/>
                    </a:cubicBezTo>
                    <a:cubicBezTo>
                      <a:pt x="87" y="67"/>
                      <a:pt x="67" y="87"/>
                      <a:pt x="43" y="87"/>
                    </a:cubicBezTo>
                    <a:cubicBezTo>
                      <a:pt x="19" y="87"/>
                      <a:pt x="0" y="67"/>
                      <a:pt x="0" y="43"/>
                    </a:cubicBezTo>
                    <a:close/>
                  </a:path>
                </a:pathLst>
              </a:custGeom>
              <a:solidFill>
                <a:srgbClr val="55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Freeform 128"/>
              <p:cNvSpPr>
                <a:spLocks noEditPoints="1"/>
              </p:cNvSpPr>
              <p:nvPr/>
            </p:nvSpPr>
            <p:spPr bwMode="auto">
              <a:xfrm>
                <a:off x="4101872" y="3309551"/>
                <a:ext cx="214724" cy="292805"/>
              </a:xfrm>
              <a:custGeom>
                <a:avLst/>
                <a:gdLst>
                  <a:gd name="T0" fmla="*/ 26 w 42"/>
                  <a:gd name="T1" fmla="*/ 39 h 57"/>
                  <a:gd name="T2" fmla="*/ 24 w 42"/>
                  <a:gd name="T3" fmla="*/ 39 h 57"/>
                  <a:gd name="T4" fmla="*/ 12 w 42"/>
                  <a:gd name="T5" fmla="*/ 39 h 57"/>
                  <a:gd name="T6" fmla="*/ 12 w 42"/>
                  <a:gd name="T7" fmla="*/ 34 h 57"/>
                  <a:gd name="T8" fmla="*/ 13 w 42"/>
                  <a:gd name="T9" fmla="*/ 32 h 57"/>
                  <a:gd name="T10" fmla="*/ 15 w 42"/>
                  <a:gd name="T11" fmla="*/ 28 h 57"/>
                  <a:gd name="T12" fmla="*/ 23 w 42"/>
                  <a:gd name="T13" fmla="*/ 21 h 57"/>
                  <a:gd name="T14" fmla="*/ 26 w 42"/>
                  <a:gd name="T15" fmla="*/ 17 h 57"/>
                  <a:gd name="T16" fmla="*/ 25 w 42"/>
                  <a:gd name="T17" fmla="*/ 13 h 57"/>
                  <a:gd name="T18" fmla="*/ 21 w 42"/>
                  <a:gd name="T19" fmla="*/ 12 h 57"/>
                  <a:gd name="T20" fmla="*/ 16 w 42"/>
                  <a:gd name="T21" fmla="*/ 14 h 57"/>
                  <a:gd name="T22" fmla="*/ 14 w 42"/>
                  <a:gd name="T23" fmla="*/ 20 h 57"/>
                  <a:gd name="T24" fmla="*/ 11 w 42"/>
                  <a:gd name="T25" fmla="*/ 20 h 57"/>
                  <a:gd name="T26" fmla="*/ 2 w 42"/>
                  <a:gd name="T27" fmla="*/ 9 h 57"/>
                  <a:gd name="T28" fmla="*/ 5 w 42"/>
                  <a:gd name="T29" fmla="*/ 5 h 57"/>
                  <a:gd name="T30" fmla="*/ 21 w 42"/>
                  <a:gd name="T31" fmla="*/ 0 h 57"/>
                  <a:gd name="T32" fmla="*/ 35 w 42"/>
                  <a:gd name="T33" fmla="*/ 4 h 57"/>
                  <a:gd name="T34" fmla="*/ 42 w 42"/>
                  <a:gd name="T35" fmla="*/ 16 h 57"/>
                  <a:gd name="T36" fmla="*/ 40 w 42"/>
                  <a:gd name="T37" fmla="*/ 22 h 57"/>
                  <a:gd name="T38" fmla="*/ 32 w 42"/>
                  <a:gd name="T39" fmla="*/ 30 h 57"/>
                  <a:gd name="T40" fmla="*/ 27 w 42"/>
                  <a:gd name="T41" fmla="*/ 35 h 57"/>
                  <a:gd name="T42" fmla="*/ 26 w 42"/>
                  <a:gd name="T43" fmla="*/ 39 h 57"/>
                  <a:gd name="T44" fmla="*/ 11 w 42"/>
                  <a:gd name="T45" fmla="*/ 50 h 57"/>
                  <a:gd name="T46" fmla="*/ 19 w 42"/>
                  <a:gd name="T47" fmla="*/ 43 h 57"/>
                  <a:gd name="T48" fmla="*/ 27 w 42"/>
                  <a:gd name="T49" fmla="*/ 50 h 57"/>
                  <a:gd name="T50" fmla="*/ 19 w 42"/>
                  <a:gd name="T51" fmla="*/ 57 h 57"/>
                  <a:gd name="T52" fmla="*/ 11 w 42"/>
                  <a:gd name="T53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57">
                    <a:moveTo>
                      <a:pt x="26" y="39"/>
                    </a:moveTo>
                    <a:cubicBezTo>
                      <a:pt x="24" y="39"/>
                      <a:pt x="24" y="39"/>
                      <a:pt x="24" y="39"/>
                    </a:cubicBezTo>
                    <a:cubicBezTo>
                      <a:pt x="17" y="39"/>
                      <a:pt x="12" y="39"/>
                      <a:pt x="12" y="39"/>
                    </a:cubicBezTo>
                    <a:cubicBezTo>
                      <a:pt x="12" y="38"/>
                      <a:pt x="12" y="36"/>
                      <a:pt x="12" y="34"/>
                    </a:cubicBezTo>
                    <a:cubicBezTo>
                      <a:pt x="12" y="34"/>
                      <a:pt x="12" y="34"/>
                      <a:pt x="13" y="32"/>
                    </a:cubicBezTo>
                    <a:cubicBezTo>
                      <a:pt x="13" y="31"/>
                      <a:pt x="14" y="29"/>
                      <a:pt x="15" y="28"/>
                    </a:cubicBezTo>
                    <a:cubicBezTo>
                      <a:pt x="16" y="27"/>
                      <a:pt x="19" y="24"/>
                      <a:pt x="23" y="21"/>
                    </a:cubicBezTo>
                    <a:cubicBezTo>
                      <a:pt x="25" y="19"/>
                      <a:pt x="26" y="18"/>
                      <a:pt x="26" y="17"/>
                    </a:cubicBezTo>
                    <a:cubicBezTo>
                      <a:pt x="26" y="15"/>
                      <a:pt x="25" y="14"/>
                      <a:pt x="25" y="13"/>
                    </a:cubicBezTo>
                    <a:cubicBezTo>
                      <a:pt x="24" y="13"/>
                      <a:pt x="22" y="12"/>
                      <a:pt x="21" y="12"/>
                    </a:cubicBezTo>
                    <a:cubicBezTo>
                      <a:pt x="19" y="12"/>
                      <a:pt x="17" y="13"/>
                      <a:pt x="16" y="14"/>
                    </a:cubicBezTo>
                    <a:cubicBezTo>
                      <a:pt x="15" y="15"/>
                      <a:pt x="14" y="17"/>
                      <a:pt x="14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4" y="19"/>
                      <a:pt x="0" y="14"/>
                      <a:pt x="2" y="9"/>
                    </a:cubicBezTo>
                    <a:cubicBezTo>
                      <a:pt x="2" y="9"/>
                      <a:pt x="2" y="9"/>
                      <a:pt x="5" y="5"/>
                    </a:cubicBezTo>
                    <a:cubicBezTo>
                      <a:pt x="8" y="2"/>
                      <a:pt x="14" y="0"/>
                      <a:pt x="21" y="0"/>
                    </a:cubicBezTo>
                    <a:cubicBezTo>
                      <a:pt x="27" y="0"/>
                      <a:pt x="31" y="1"/>
                      <a:pt x="35" y="4"/>
                    </a:cubicBezTo>
                    <a:cubicBezTo>
                      <a:pt x="39" y="7"/>
                      <a:pt x="42" y="11"/>
                      <a:pt x="42" y="16"/>
                    </a:cubicBezTo>
                    <a:cubicBezTo>
                      <a:pt x="42" y="18"/>
                      <a:pt x="41" y="20"/>
                      <a:pt x="40" y="22"/>
                    </a:cubicBezTo>
                    <a:cubicBezTo>
                      <a:pt x="39" y="24"/>
                      <a:pt x="36" y="27"/>
                      <a:pt x="32" y="30"/>
                    </a:cubicBezTo>
                    <a:cubicBezTo>
                      <a:pt x="30" y="32"/>
                      <a:pt x="28" y="33"/>
                      <a:pt x="27" y="35"/>
                    </a:cubicBezTo>
                    <a:cubicBezTo>
                      <a:pt x="27" y="36"/>
                      <a:pt x="26" y="37"/>
                      <a:pt x="26" y="39"/>
                    </a:cubicBezTo>
                    <a:close/>
                    <a:moveTo>
                      <a:pt x="11" y="50"/>
                    </a:moveTo>
                    <a:cubicBezTo>
                      <a:pt x="11" y="46"/>
                      <a:pt x="15" y="43"/>
                      <a:pt x="19" y="43"/>
                    </a:cubicBezTo>
                    <a:cubicBezTo>
                      <a:pt x="23" y="43"/>
                      <a:pt x="27" y="46"/>
                      <a:pt x="27" y="50"/>
                    </a:cubicBezTo>
                    <a:cubicBezTo>
                      <a:pt x="27" y="54"/>
                      <a:pt x="23" y="57"/>
                      <a:pt x="19" y="57"/>
                    </a:cubicBezTo>
                    <a:cubicBezTo>
                      <a:pt x="15" y="57"/>
                      <a:pt x="11" y="54"/>
                      <a:pt x="11" y="50"/>
                    </a:cubicBezTo>
                    <a:close/>
                  </a:path>
                </a:pathLst>
              </a:custGeom>
              <a:solidFill>
                <a:srgbClr val="55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Freeform 129"/>
              <p:cNvSpPr>
                <a:spLocks noEditPoints="1"/>
              </p:cNvSpPr>
              <p:nvPr/>
            </p:nvSpPr>
            <p:spPr bwMode="auto">
              <a:xfrm>
                <a:off x="4080182" y="3309551"/>
                <a:ext cx="216893" cy="292805"/>
              </a:xfrm>
              <a:custGeom>
                <a:avLst/>
                <a:gdLst>
                  <a:gd name="T0" fmla="*/ 27 w 42"/>
                  <a:gd name="T1" fmla="*/ 39 h 57"/>
                  <a:gd name="T2" fmla="*/ 24 w 42"/>
                  <a:gd name="T3" fmla="*/ 39 h 57"/>
                  <a:gd name="T4" fmla="*/ 12 w 42"/>
                  <a:gd name="T5" fmla="*/ 39 h 57"/>
                  <a:gd name="T6" fmla="*/ 12 w 42"/>
                  <a:gd name="T7" fmla="*/ 34 h 57"/>
                  <a:gd name="T8" fmla="*/ 13 w 42"/>
                  <a:gd name="T9" fmla="*/ 32 h 57"/>
                  <a:gd name="T10" fmla="*/ 15 w 42"/>
                  <a:gd name="T11" fmla="*/ 28 h 57"/>
                  <a:gd name="T12" fmla="*/ 23 w 42"/>
                  <a:gd name="T13" fmla="*/ 21 h 57"/>
                  <a:gd name="T14" fmla="*/ 26 w 42"/>
                  <a:gd name="T15" fmla="*/ 17 h 57"/>
                  <a:gd name="T16" fmla="*/ 25 w 42"/>
                  <a:gd name="T17" fmla="*/ 13 h 57"/>
                  <a:gd name="T18" fmla="*/ 21 w 42"/>
                  <a:gd name="T19" fmla="*/ 12 h 57"/>
                  <a:gd name="T20" fmla="*/ 16 w 42"/>
                  <a:gd name="T21" fmla="*/ 14 h 57"/>
                  <a:gd name="T22" fmla="*/ 14 w 42"/>
                  <a:gd name="T23" fmla="*/ 20 h 57"/>
                  <a:gd name="T24" fmla="*/ 11 w 42"/>
                  <a:gd name="T25" fmla="*/ 20 h 57"/>
                  <a:gd name="T26" fmla="*/ 2 w 42"/>
                  <a:gd name="T27" fmla="*/ 9 h 57"/>
                  <a:gd name="T28" fmla="*/ 5 w 42"/>
                  <a:gd name="T29" fmla="*/ 5 h 57"/>
                  <a:gd name="T30" fmla="*/ 21 w 42"/>
                  <a:gd name="T31" fmla="*/ 0 h 57"/>
                  <a:gd name="T32" fmla="*/ 35 w 42"/>
                  <a:gd name="T33" fmla="*/ 4 h 57"/>
                  <a:gd name="T34" fmla="*/ 42 w 42"/>
                  <a:gd name="T35" fmla="*/ 16 h 57"/>
                  <a:gd name="T36" fmla="*/ 40 w 42"/>
                  <a:gd name="T37" fmla="*/ 22 h 57"/>
                  <a:gd name="T38" fmla="*/ 32 w 42"/>
                  <a:gd name="T39" fmla="*/ 30 h 57"/>
                  <a:gd name="T40" fmla="*/ 28 w 42"/>
                  <a:gd name="T41" fmla="*/ 35 h 57"/>
                  <a:gd name="T42" fmla="*/ 27 w 42"/>
                  <a:gd name="T43" fmla="*/ 39 h 57"/>
                  <a:gd name="T44" fmla="*/ 11 w 42"/>
                  <a:gd name="T45" fmla="*/ 50 h 57"/>
                  <a:gd name="T46" fmla="*/ 19 w 42"/>
                  <a:gd name="T47" fmla="*/ 43 h 57"/>
                  <a:gd name="T48" fmla="*/ 27 w 42"/>
                  <a:gd name="T49" fmla="*/ 50 h 57"/>
                  <a:gd name="T50" fmla="*/ 19 w 42"/>
                  <a:gd name="T51" fmla="*/ 57 h 57"/>
                  <a:gd name="T52" fmla="*/ 11 w 42"/>
                  <a:gd name="T53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57">
                    <a:moveTo>
                      <a:pt x="27" y="39"/>
                    </a:moveTo>
                    <a:cubicBezTo>
                      <a:pt x="24" y="39"/>
                      <a:pt x="24" y="39"/>
                      <a:pt x="24" y="39"/>
                    </a:cubicBezTo>
                    <a:cubicBezTo>
                      <a:pt x="17" y="39"/>
                      <a:pt x="12" y="39"/>
                      <a:pt x="12" y="39"/>
                    </a:cubicBezTo>
                    <a:cubicBezTo>
                      <a:pt x="12" y="38"/>
                      <a:pt x="12" y="36"/>
                      <a:pt x="12" y="34"/>
                    </a:cubicBezTo>
                    <a:cubicBezTo>
                      <a:pt x="12" y="34"/>
                      <a:pt x="12" y="34"/>
                      <a:pt x="13" y="32"/>
                    </a:cubicBezTo>
                    <a:cubicBezTo>
                      <a:pt x="13" y="31"/>
                      <a:pt x="14" y="29"/>
                      <a:pt x="15" y="28"/>
                    </a:cubicBezTo>
                    <a:cubicBezTo>
                      <a:pt x="16" y="27"/>
                      <a:pt x="19" y="24"/>
                      <a:pt x="23" y="21"/>
                    </a:cubicBezTo>
                    <a:cubicBezTo>
                      <a:pt x="25" y="19"/>
                      <a:pt x="26" y="18"/>
                      <a:pt x="26" y="17"/>
                    </a:cubicBezTo>
                    <a:cubicBezTo>
                      <a:pt x="26" y="15"/>
                      <a:pt x="25" y="14"/>
                      <a:pt x="25" y="13"/>
                    </a:cubicBezTo>
                    <a:cubicBezTo>
                      <a:pt x="24" y="13"/>
                      <a:pt x="23" y="12"/>
                      <a:pt x="21" y="12"/>
                    </a:cubicBezTo>
                    <a:cubicBezTo>
                      <a:pt x="19" y="12"/>
                      <a:pt x="18" y="13"/>
                      <a:pt x="16" y="14"/>
                    </a:cubicBezTo>
                    <a:cubicBezTo>
                      <a:pt x="15" y="15"/>
                      <a:pt x="14" y="17"/>
                      <a:pt x="14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5" y="19"/>
                      <a:pt x="0" y="14"/>
                      <a:pt x="2" y="9"/>
                    </a:cubicBezTo>
                    <a:cubicBezTo>
                      <a:pt x="2" y="9"/>
                      <a:pt x="2" y="9"/>
                      <a:pt x="5" y="5"/>
                    </a:cubicBezTo>
                    <a:cubicBezTo>
                      <a:pt x="9" y="2"/>
                      <a:pt x="14" y="0"/>
                      <a:pt x="21" y="0"/>
                    </a:cubicBezTo>
                    <a:cubicBezTo>
                      <a:pt x="27" y="0"/>
                      <a:pt x="31" y="1"/>
                      <a:pt x="35" y="4"/>
                    </a:cubicBezTo>
                    <a:cubicBezTo>
                      <a:pt x="39" y="7"/>
                      <a:pt x="42" y="11"/>
                      <a:pt x="42" y="16"/>
                    </a:cubicBezTo>
                    <a:cubicBezTo>
                      <a:pt x="42" y="18"/>
                      <a:pt x="41" y="20"/>
                      <a:pt x="40" y="22"/>
                    </a:cubicBezTo>
                    <a:cubicBezTo>
                      <a:pt x="39" y="24"/>
                      <a:pt x="36" y="27"/>
                      <a:pt x="32" y="30"/>
                    </a:cubicBezTo>
                    <a:cubicBezTo>
                      <a:pt x="30" y="32"/>
                      <a:pt x="28" y="33"/>
                      <a:pt x="28" y="35"/>
                    </a:cubicBezTo>
                    <a:cubicBezTo>
                      <a:pt x="27" y="36"/>
                      <a:pt x="27" y="37"/>
                      <a:pt x="27" y="39"/>
                    </a:cubicBezTo>
                    <a:close/>
                    <a:moveTo>
                      <a:pt x="11" y="50"/>
                    </a:moveTo>
                    <a:cubicBezTo>
                      <a:pt x="11" y="46"/>
                      <a:pt x="15" y="43"/>
                      <a:pt x="19" y="43"/>
                    </a:cubicBezTo>
                    <a:cubicBezTo>
                      <a:pt x="24" y="43"/>
                      <a:pt x="27" y="46"/>
                      <a:pt x="27" y="50"/>
                    </a:cubicBezTo>
                    <a:cubicBezTo>
                      <a:pt x="27" y="54"/>
                      <a:pt x="24" y="57"/>
                      <a:pt x="19" y="57"/>
                    </a:cubicBezTo>
                    <a:cubicBezTo>
                      <a:pt x="15" y="57"/>
                      <a:pt x="11" y="54"/>
                      <a:pt x="11" y="50"/>
                    </a:cubicBezTo>
                    <a:close/>
                  </a:path>
                </a:pathLst>
              </a:custGeom>
              <a:solidFill>
                <a:srgbClr val="55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4" name="文本框 163"/>
            <p:cNvSpPr txBox="1"/>
            <p:nvPr/>
          </p:nvSpPr>
          <p:spPr>
            <a:xfrm>
              <a:off x="2005767" y="4037614"/>
              <a:ext cx="1929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u="sng" dirty="0" smtClean="0">
                  <a:solidFill>
                    <a:srgbClr val="6770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整体经济</a:t>
              </a:r>
              <a:r>
                <a:rPr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主要经济指标</a:t>
              </a:r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趋势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Freeform 89"/>
            <p:cNvSpPr>
              <a:spLocks noChangeAspect="1" noEditPoints="1"/>
            </p:cNvSpPr>
            <p:nvPr/>
          </p:nvSpPr>
          <p:spPr bwMode="auto">
            <a:xfrm>
              <a:off x="1871130" y="4092733"/>
              <a:ext cx="172176" cy="126000"/>
            </a:xfrm>
            <a:custGeom>
              <a:avLst/>
              <a:gdLst/>
              <a:ahLst/>
              <a:cxnLst>
                <a:cxn ang="0">
                  <a:pos x="191" y="0"/>
                </a:cxn>
                <a:cxn ang="0">
                  <a:pos x="160" y="30"/>
                </a:cxn>
                <a:cxn ang="0">
                  <a:pos x="177" y="57"/>
                </a:cxn>
                <a:cxn ang="0">
                  <a:pos x="161" y="103"/>
                </a:cxn>
                <a:cxn ang="0">
                  <a:pos x="155" y="102"/>
                </a:cxn>
                <a:cxn ang="0">
                  <a:pos x="142" y="105"/>
                </a:cxn>
                <a:cxn ang="0">
                  <a:pos x="107" y="68"/>
                </a:cxn>
                <a:cxn ang="0">
                  <a:pos x="109" y="56"/>
                </a:cxn>
                <a:cxn ang="0">
                  <a:pos x="79" y="26"/>
                </a:cxn>
                <a:cxn ang="0">
                  <a:pos x="48" y="56"/>
                </a:cxn>
                <a:cxn ang="0">
                  <a:pos x="59" y="79"/>
                </a:cxn>
                <a:cxn ang="0">
                  <a:pos x="44" y="112"/>
                </a:cxn>
                <a:cxn ang="0">
                  <a:pos x="30" y="109"/>
                </a:cxn>
                <a:cxn ang="0">
                  <a:pos x="0" y="139"/>
                </a:cxn>
                <a:cxn ang="0">
                  <a:pos x="30" y="170"/>
                </a:cxn>
                <a:cxn ang="0">
                  <a:pos x="61" y="139"/>
                </a:cxn>
                <a:cxn ang="0">
                  <a:pos x="54" y="120"/>
                </a:cxn>
                <a:cxn ang="0">
                  <a:pos x="70" y="85"/>
                </a:cxn>
                <a:cxn ang="0">
                  <a:pos x="78" y="86"/>
                </a:cxn>
                <a:cxn ang="0">
                  <a:pos x="99" y="78"/>
                </a:cxn>
                <a:cxn ang="0">
                  <a:pos x="132" y="113"/>
                </a:cxn>
                <a:cxn ang="0">
                  <a:pos x="125" y="132"/>
                </a:cxn>
                <a:cxn ang="0">
                  <a:pos x="156" y="163"/>
                </a:cxn>
                <a:cxn ang="0">
                  <a:pos x="186" y="132"/>
                </a:cxn>
                <a:cxn ang="0">
                  <a:pos x="173" y="108"/>
                </a:cxn>
                <a:cxn ang="0">
                  <a:pos x="189" y="60"/>
                </a:cxn>
                <a:cxn ang="0">
                  <a:pos x="191" y="60"/>
                </a:cxn>
                <a:cxn ang="0">
                  <a:pos x="221" y="30"/>
                </a:cxn>
                <a:cxn ang="0">
                  <a:pos x="191" y="0"/>
                </a:cxn>
                <a:cxn ang="0">
                  <a:pos x="31" y="157"/>
                </a:cxn>
                <a:cxn ang="0">
                  <a:pos x="13" y="139"/>
                </a:cxn>
                <a:cxn ang="0">
                  <a:pos x="31" y="122"/>
                </a:cxn>
                <a:cxn ang="0">
                  <a:pos x="48" y="139"/>
                </a:cxn>
                <a:cxn ang="0">
                  <a:pos x="31" y="157"/>
                </a:cxn>
                <a:cxn ang="0">
                  <a:pos x="79" y="74"/>
                </a:cxn>
                <a:cxn ang="0">
                  <a:pos x="61" y="56"/>
                </a:cxn>
                <a:cxn ang="0">
                  <a:pos x="79" y="38"/>
                </a:cxn>
                <a:cxn ang="0">
                  <a:pos x="96" y="56"/>
                </a:cxn>
                <a:cxn ang="0">
                  <a:pos x="79" y="74"/>
                </a:cxn>
                <a:cxn ang="0">
                  <a:pos x="156" y="150"/>
                </a:cxn>
                <a:cxn ang="0">
                  <a:pos x="138" y="133"/>
                </a:cxn>
                <a:cxn ang="0">
                  <a:pos x="156" y="115"/>
                </a:cxn>
                <a:cxn ang="0">
                  <a:pos x="173" y="133"/>
                </a:cxn>
                <a:cxn ang="0">
                  <a:pos x="156" y="150"/>
                </a:cxn>
                <a:cxn ang="0">
                  <a:pos x="191" y="48"/>
                </a:cxn>
                <a:cxn ang="0">
                  <a:pos x="173" y="30"/>
                </a:cxn>
                <a:cxn ang="0">
                  <a:pos x="191" y="13"/>
                </a:cxn>
                <a:cxn ang="0">
                  <a:pos x="208" y="30"/>
                </a:cxn>
                <a:cxn ang="0">
                  <a:pos x="191" y="48"/>
                </a:cxn>
                <a:cxn ang="0">
                  <a:pos x="191" y="48"/>
                </a:cxn>
                <a:cxn ang="0">
                  <a:pos x="191" y="48"/>
                </a:cxn>
              </a:cxnLst>
              <a:rect l="0" t="0" r="r" b="b"/>
              <a:pathLst>
                <a:path w="221" h="170">
                  <a:moveTo>
                    <a:pt x="191" y="0"/>
                  </a:moveTo>
                  <a:cubicBezTo>
                    <a:pt x="174" y="0"/>
                    <a:pt x="160" y="14"/>
                    <a:pt x="160" y="30"/>
                  </a:cubicBezTo>
                  <a:cubicBezTo>
                    <a:pt x="160" y="42"/>
                    <a:pt x="167" y="52"/>
                    <a:pt x="177" y="57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59" y="103"/>
                    <a:pt x="157" y="102"/>
                    <a:pt x="155" y="102"/>
                  </a:cubicBezTo>
                  <a:cubicBezTo>
                    <a:pt x="150" y="102"/>
                    <a:pt x="146" y="103"/>
                    <a:pt x="142" y="105"/>
                  </a:cubicBezTo>
                  <a:cubicBezTo>
                    <a:pt x="107" y="68"/>
                    <a:pt x="107" y="68"/>
                    <a:pt x="107" y="68"/>
                  </a:cubicBezTo>
                  <a:cubicBezTo>
                    <a:pt x="108" y="64"/>
                    <a:pt x="109" y="60"/>
                    <a:pt x="109" y="56"/>
                  </a:cubicBezTo>
                  <a:cubicBezTo>
                    <a:pt x="109" y="39"/>
                    <a:pt x="95" y="26"/>
                    <a:pt x="79" y="26"/>
                  </a:cubicBezTo>
                  <a:cubicBezTo>
                    <a:pt x="62" y="26"/>
                    <a:pt x="48" y="39"/>
                    <a:pt x="48" y="56"/>
                  </a:cubicBezTo>
                  <a:cubicBezTo>
                    <a:pt x="48" y="65"/>
                    <a:pt x="52" y="74"/>
                    <a:pt x="59" y="79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0" y="110"/>
                    <a:pt x="35" y="109"/>
                    <a:pt x="30" y="109"/>
                  </a:cubicBezTo>
                  <a:cubicBezTo>
                    <a:pt x="14" y="109"/>
                    <a:pt x="0" y="123"/>
                    <a:pt x="0" y="139"/>
                  </a:cubicBezTo>
                  <a:cubicBezTo>
                    <a:pt x="0" y="156"/>
                    <a:pt x="14" y="170"/>
                    <a:pt x="30" y="170"/>
                  </a:cubicBezTo>
                  <a:cubicBezTo>
                    <a:pt x="47" y="170"/>
                    <a:pt x="61" y="156"/>
                    <a:pt x="61" y="139"/>
                  </a:cubicBezTo>
                  <a:cubicBezTo>
                    <a:pt x="61" y="132"/>
                    <a:pt x="58" y="125"/>
                    <a:pt x="54" y="120"/>
                  </a:cubicBezTo>
                  <a:cubicBezTo>
                    <a:pt x="70" y="85"/>
                    <a:pt x="70" y="85"/>
                    <a:pt x="70" y="85"/>
                  </a:cubicBezTo>
                  <a:cubicBezTo>
                    <a:pt x="73" y="86"/>
                    <a:pt x="76" y="86"/>
                    <a:pt x="78" y="86"/>
                  </a:cubicBezTo>
                  <a:cubicBezTo>
                    <a:pt x="86" y="86"/>
                    <a:pt x="93" y="83"/>
                    <a:pt x="99" y="78"/>
                  </a:cubicBezTo>
                  <a:cubicBezTo>
                    <a:pt x="132" y="113"/>
                    <a:pt x="132" y="113"/>
                    <a:pt x="132" y="113"/>
                  </a:cubicBezTo>
                  <a:cubicBezTo>
                    <a:pt x="128" y="118"/>
                    <a:pt x="125" y="125"/>
                    <a:pt x="125" y="132"/>
                  </a:cubicBezTo>
                  <a:cubicBezTo>
                    <a:pt x="125" y="149"/>
                    <a:pt x="139" y="163"/>
                    <a:pt x="156" y="163"/>
                  </a:cubicBezTo>
                  <a:cubicBezTo>
                    <a:pt x="172" y="163"/>
                    <a:pt x="186" y="149"/>
                    <a:pt x="186" y="132"/>
                  </a:cubicBezTo>
                  <a:cubicBezTo>
                    <a:pt x="186" y="122"/>
                    <a:pt x="181" y="113"/>
                    <a:pt x="173" y="108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207" y="60"/>
                    <a:pt x="221" y="47"/>
                    <a:pt x="221" y="30"/>
                  </a:cubicBezTo>
                  <a:cubicBezTo>
                    <a:pt x="221" y="14"/>
                    <a:pt x="207" y="0"/>
                    <a:pt x="191" y="0"/>
                  </a:cubicBezTo>
                  <a:close/>
                  <a:moveTo>
                    <a:pt x="31" y="157"/>
                  </a:moveTo>
                  <a:cubicBezTo>
                    <a:pt x="21" y="157"/>
                    <a:pt x="13" y="149"/>
                    <a:pt x="13" y="139"/>
                  </a:cubicBezTo>
                  <a:cubicBezTo>
                    <a:pt x="13" y="130"/>
                    <a:pt x="21" y="122"/>
                    <a:pt x="31" y="122"/>
                  </a:cubicBezTo>
                  <a:cubicBezTo>
                    <a:pt x="40" y="122"/>
                    <a:pt x="48" y="130"/>
                    <a:pt x="48" y="139"/>
                  </a:cubicBezTo>
                  <a:cubicBezTo>
                    <a:pt x="48" y="149"/>
                    <a:pt x="40" y="157"/>
                    <a:pt x="31" y="157"/>
                  </a:cubicBezTo>
                  <a:close/>
                  <a:moveTo>
                    <a:pt x="79" y="74"/>
                  </a:moveTo>
                  <a:cubicBezTo>
                    <a:pt x="69" y="74"/>
                    <a:pt x="61" y="66"/>
                    <a:pt x="61" y="56"/>
                  </a:cubicBezTo>
                  <a:cubicBezTo>
                    <a:pt x="61" y="46"/>
                    <a:pt x="69" y="38"/>
                    <a:pt x="79" y="38"/>
                  </a:cubicBezTo>
                  <a:cubicBezTo>
                    <a:pt x="88" y="38"/>
                    <a:pt x="96" y="46"/>
                    <a:pt x="96" y="56"/>
                  </a:cubicBezTo>
                  <a:cubicBezTo>
                    <a:pt x="96" y="66"/>
                    <a:pt x="88" y="74"/>
                    <a:pt x="79" y="74"/>
                  </a:cubicBezTo>
                  <a:close/>
                  <a:moveTo>
                    <a:pt x="156" y="150"/>
                  </a:moveTo>
                  <a:cubicBezTo>
                    <a:pt x="146" y="150"/>
                    <a:pt x="138" y="142"/>
                    <a:pt x="138" y="133"/>
                  </a:cubicBezTo>
                  <a:cubicBezTo>
                    <a:pt x="138" y="123"/>
                    <a:pt x="146" y="115"/>
                    <a:pt x="156" y="115"/>
                  </a:cubicBezTo>
                  <a:cubicBezTo>
                    <a:pt x="165" y="115"/>
                    <a:pt x="173" y="123"/>
                    <a:pt x="173" y="133"/>
                  </a:cubicBezTo>
                  <a:cubicBezTo>
                    <a:pt x="173" y="142"/>
                    <a:pt x="165" y="150"/>
                    <a:pt x="156" y="150"/>
                  </a:cubicBezTo>
                  <a:close/>
                  <a:moveTo>
                    <a:pt x="191" y="48"/>
                  </a:moveTo>
                  <a:cubicBezTo>
                    <a:pt x="181" y="48"/>
                    <a:pt x="173" y="40"/>
                    <a:pt x="173" y="30"/>
                  </a:cubicBezTo>
                  <a:cubicBezTo>
                    <a:pt x="173" y="21"/>
                    <a:pt x="181" y="13"/>
                    <a:pt x="191" y="13"/>
                  </a:cubicBezTo>
                  <a:cubicBezTo>
                    <a:pt x="200" y="13"/>
                    <a:pt x="208" y="21"/>
                    <a:pt x="208" y="30"/>
                  </a:cubicBezTo>
                  <a:cubicBezTo>
                    <a:pt x="208" y="40"/>
                    <a:pt x="200" y="48"/>
                    <a:pt x="191" y="48"/>
                  </a:cubicBezTo>
                  <a:close/>
                  <a:moveTo>
                    <a:pt x="191" y="48"/>
                  </a:moveTo>
                  <a:cubicBezTo>
                    <a:pt x="191" y="48"/>
                    <a:pt x="191" y="48"/>
                    <a:pt x="191" y="48"/>
                  </a:cubicBezTo>
                </a:path>
              </a:pathLst>
            </a:custGeom>
            <a:solidFill>
              <a:srgbClr val="67708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0071096" y="2037014"/>
              <a:ext cx="2446080" cy="5221638"/>
              <a:chOff x="10071096" y="2037014"/>
              <a:chExt cx="2446080" cy="522163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071096" y="2037014"/>
                <a:ext cx="2436739" cy="52216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10112366" y="2523630"/>
                <a:ext cx="2358000" cy="1258923"/>
                <a:chOff x="10115578" y="2523630"/>
                <a:chExt cx="2358000" cy="1258923"/>
              </a:xfrm>
            </p:grpSpPr>
            <p:sp>
              <p:nvSpPr>
                <p:cNvPr id="262" name="矩形 261"/>
                <p:cNvSpPr/>
                <p:nvPr/>
              </p:nvSpPr>
              <p:spPr>
                <a:xfrm>
                  <a:off x="10115578" y="2523630"/>
                  <a:ext cx="2358000" cy="1258923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63" name="图片 26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37049" y="2576512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264" name="矩形 263"/>
                <p:cNvSpPr/>
                <p:nvPr/>
              </p:nvSpPr>
              <p:spPr>
                <a:xfrm>
                  <a:off x="10662882" y="2590006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11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月宏观经济月报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>
                  <a:off x="10137574" y="2864512"/>
                  <a:ext cx="2287036" cy="7940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报告简介：</a:t>
                  </a:r>
                  <a:endParaRPr lang="en-US" altLang="zh-CN" sz="6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10000"/>
                    </a:lnSpc>
                  </a:pP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2019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月，中国制造业采购经理指数（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PMI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）为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49.3%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，比上月下降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0.5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个百分点，制造业景气回落 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2019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月，国际油价环比持平，国内成品油价环比持平 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2019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月份，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CPI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同比增长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3.8%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，环比上涨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0.9%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，国庆节出行增加，住宿、旅行社收费和飞机票价格分别上涨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2.1%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0.7%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和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0.5%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，三项合计影响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CPI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上涨约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1%</a:t>
                  </a:r>
                  <a:endParaRPr lang="zh-CN" altLang="en-US" sz="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6" name="文本框 165"/>
              <p:cNvSpPr txBox="1"/>
              <p:nvPr/>
            </p:nvSpPr>
            <p:spPr>
              <a:xfrm>
                <a:off x="10164451" y="2044792"/>
                <a:ext cx="14497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宏观经济解读月报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KSO_Shape"/>
              <p:cNvSpPr>
                <a:spLocks noChangeAspect="1"/>
              </p:cNvSpPr>
              <p:nvPr/>
            </p:nvSpPr>
            <p:spPr bwMode="auto">
              <a:xfrm>
                <a:off x="10124846" y="2079395"/>
                <a:ext cx="179365" cy="180000"/>
              </a:xfrm>
              <a:custGeom>
                <a:avLst/>
                <a:gdLst>
                  <a:gd name="T0" fmla="*/ 1471697 w 3279"/>
                  <a:gd name="T1" fmla="*/ 1584787 h 3290"/>
                  <a:gd name="T2" fmla="*/ 1292182 w 3279"/>
                  <a:gd name="T3" fmla="*/ 1800397 h 3290"/>
                  <a:gd name="T4" fmla="*/ 0 w 3279"/>
                  <a:gd name="T5" fmla="*/ 1620905 h 3290"/>
                  <a:gd name="T6" fmla="*/ 179515 w 3279"/>
                  <a:gd name="T7" fmla="*/ 5472 h 3290"/>
                  <a:gd name="T8" fmla="*/ 963253 w 3279"/>
                  <a:gd name="T9" fmla="*/ 5472 h 3290"/>
                  <a:gd name="T10" fmla="*/ 968726 w 3279"/>
                  <a:gd name="T11" fmla="*/ 5472 h 3290"/>
                  <a:gd name="T12" fmla="*/ 969273 w 3279"/>
                  <a:gd name="T13" fmla="*/ 6020 h 3290"/>
                  <a:gd name="T14" fmla="*/ 1471697 w 3279"/>
                  <a:gd name="T15" fmla="*/ 543950 h 3290"/>
                  <a:gd name="T16" fmla="*/ 1473887 w 3279"/>
                  <a:gd name="T17" fmla="*/ 552705 h 3290"/>
                  <a:gd name="T18" fmla="*/ 1471697 w 3279"/>
                  <a:gd name="T19" fmla="*/ 974622 h 3290"/>
                  <a:gd name="T20" fmla="*/ 1794606 w 3279"/>
                  <a:gd name="T21" fmla="*/ 1154115 h 3290"/>
                  <a:gd name="T22" fmla="*/ 1615091 w 3279"/>
                  <a:gd name="T23" fmla="*/ 1584787 h 3290"/>
                  <a:gd name="T24" fmla="*/ 969273 w 3279"/>
                  <a:gd name="T25" fmla="*/ 364457 h 3290"/>
                  <a:gd name="T26" fmla="*/ 1355669 w 3279"/>
                  <a:gd name="T27" fmla="*/ 543950 h 3290"/>
                  <a:gd name="T28" fmla="*/ 1400001 w 3279"/>
                  <a:gd name="T29" fmla="*/ 615637 h 3290"/>
                  <a:gd name="T30" fmla="*/ 897577 w 3279"/>
                  <a:gd name="T31" fmla="*/ 436145 h 3290"/>
                  <a:gd name="T32" fmla="*/ 251212 w 3279"/>
                  <a:gd name="T33" fmla="*/ 77707 h 3290"/>
                  <a:gd name="T34" fmla="*/ 71697 w 3279"/>
                  <a:gd name="T35" fmla="*/ 1549217 h 3290"/>
                  <a:gd name="T36" fmla="*/ 1220485 w 3279"/>
                  <a:gd name="T37" fmla="*/ 1728709 h 3290"/>
                  <a:gd name="T38" fmla="*/ 574121 w 3279"/>
                  <a:gd name="T39" fmla="*/ 1584787 h 3290"/>
                  <a:gd name="T40" fmla="*/ 394605 w 3279"/>
                  <a:gd name="T41" fmla="*/ 1154115 h 3290"/>
                  <a:gd name="T42" fmla="*/ 1400001 w 3279"/>
                  <a:gd name="T43" fmla="*/ 974622 h 3290"/>
                  <a:gd name="T44" fmla="*/ 1100079 w 3279"/>
                  <a:gd name="T45" fmla="*/ 1339627 h 3290"/>
                  <a:gd name="T46" fmla="*/ 1196951 w 3279"/>
                  <a:gd name="T47" fmla="*/ 1320474 h 3290"/>
                  <a:gd name="T48" fmla="*/ 1233073 w 3279"/>
                  <a:gd name="T49" fmla="*/ 1242219 h 3290"/>
                  <a:gd name="T50" fmla="*/ 1171228 w 3279"/>
                  <a:gd name="T51" fmla="*/ 1151926 h 3290"/>
                  <a:gd name="T52" fmla="*/ 997186 w 3279"/>
                  <a:gd name="T53" fmla="*/ 1147548 h 3290"/>
                  <a:gd name="T54" fmla="*/ 1059031 w 3279"/>
                  <a:gd name="T55" fmla="*/ 1455640 h 3290"/>
                  <a:gd name="T56" fmla="*/ 1100079 w 3279"/>
                  <a:gd name="T57" fmla="*/ 1339627 h 3290"/>
                  <a:gd name="T58" fmla="*/ 866380 w 3279"/>
                  <a:gd name="T59" fmla="*/ 1334702 h 3290"/>
                  <a:gd name="T60" fmla="*/ 924942 w 3279"/>
                  <a:gd name="T61" fmla="*/ 1289828 h 3290"/>
                  <a:gd name="T62" fmla="*/ 917280 w 3279"/>
                  <a:gd name="T63" fmla="*/ 1182024 h 3290"/>
                  <a:gd name="T64" fmla="*/ 798515 w 3279"/>
                  <a:gd name="T65" fmla="*/ 1147548 h 3290"/>
                  <a:gd name="T66" fmla="*/ 698906 w 3279"/>
                  <a:gd name="T67" fmla="*/ 1455640 h 3290"/>
                  <a:gd name="T68" fmla="*/ 761298 w 3279"/>
                  <a:gd name="T69" fmla="*/ 1339627 h 3290"/>
                  <a:gd name="T70" fmla="*/ 1518218 w 3279"/>
                  <a:gd name="T71" fmla="*/ 1147548 h 3290"/>
                  <a:gd name="T72" fmla="*/ 1273026 w 3279"/>
                  <a:gd name="T73" fmla="*/ 1199535 h 3290"/>
                  <a:gd name="T74" fmla="*/ 1364426 w 3279"/>
                  <a:gd name="T75" fmla="*/ 1455640 h 3290"/>
                  <a:gd name="T76" fmla="*/ 1426818 w 3279"/>
                  <a:gd name="T77" fmla="*/ 1199535 h 3290"/>
                  <a:gd name="T78" fmla="*/ 1518218 w 3279"/>
                  <a:gd name="T79" fmla="*/ 1147548 h 3290"/>
                  <a:gd name="T80" fmla="*/ 791400 w 3279"/>
                  <a:gd name="T81" fmla="*/ 1199535 h 3290"/>
                  <a:gd name="T82" fmla="*/ 860907 w 3279"/>
                  <a:gd name="T83" fmla="*/ 1215405 h 3290"/>
                  <a:gd name="T84" fmla="*/ 863644 w 3279"/>
                  <a:gd name="T85" fmla="*/ 1266845 h 3290"/>
                  <a:gd name="T86" fmla="*/ 795231 w 3279"/>
                  <a:gd name="T87" fmla="*/ 1287092 h 3290"/>
                  <a:gd name="T88" fmla="*/ 761298 w 3279"/>
                  <a:gd name="T89" fmla="*/ 1199535 h 3290"/>
                  <a:gd name="T90" fmla="*/ 1089133 w 3279"/>
                  <a:gd name="T91" fmla="*/ 1199535 h 3290"/>
                  <a:gd name="T92" fmla="*/ 1159187 w 3279"/>
                  <a:gd name="T93" fmla="*/ 1215405 h 3290"/>
                  <a:gd name="T94" fmla="*/ 1161924 w 3279"/>
                  <a:gd name="T95" fmla="*/ 1266845 h 3290"/>
                  <a:gd name="T96" fmla="*/ 1093511 w 3279"/>
                  <a:gd name="T97" fmla="*/ 1287092 h 3290"/>
                  <a:gd name="T98" fmla="*/ 1059031 w 3279"/>
                  <a:gd name="T99" fmla="*/ 1199535 h 3290"/>
                  <a:gd name="T100" fmla="*/ 179515 w 3279"/>
                  <a:gd name="T101" fmla="*/ 795130 h 3290"/>
                  <a:gd name="T102" fmla="*/ 322909 w 3279"/>
                  <a:gd name="T103" fmla="*/ 364457 h 3290"/>
                  <a:gd name="T104" fmla="*/ 394605 w 3279"/>
                  <a:gd name="T105" fmla="*/ 795130 h 3290"/>
                  <a:gd name="T106" fmla="*/ 538546 w 3279"/>
                  <a:gd name="T107" fmla="*/ 221082 h 3290"/>
                  <a:gd name="T108" fmla="*/ 610243 w 3279"/>
                  <a:gd name="T109" fmla="*/ 795130 h 3290"/>
                  <a:gd name="T110" fmla="*/ 753636 w 3279"/>
                  <a:gd name="T111" fmla="*/ 472262 h 3290"/>
                  <a:gd name="T112" fmla="*/ 789758 w 3279"/>
                  <a:gd name="T113" fmla="*/ 795130 h 3290"/>
                  <a:gd name="T114" fmla="*/ 143393 w 3279"/>
                  <a:gd name="T115" fmla="*/ 831247 h 329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279" h="3290">
                    <a:moveTo>
                      <a:pt x="2951" y="2896"/>
                    </a:moveTo>
                    <a:cubicBezTo>
                      <a:pt x="2689" y="2896"/>
                      <a:pt x="2689" y="2896"/>
                      <a:pt x="2689" y="2896"/>
                    </a:cubicBezTo>
                    <a:cubicBezTo>
                      <a:pt x="2689" y="2962"/>
                      <a:pt x="2689" y="2962"/>
                      <a:pt x="2689" y="2962"/>
                    </a:cubicBezTo>
                    <a:cubicBezTo>
                      <a:pt x="2689" y="3143"/>
                      <a:pt x="2542" y="3290"/>
                      <a:pt x="2361" y="3290"/>
                    </a:cubicBezTo>
                    <a:cubicBezTo>
                      <a:pt x="328" y="3290"/>
                      <a:pt x="328" y="3290"/>
                      <a:pt x="328" y="3290"/>
                    </a:cubicBezTo>
                    <a:cubicBezTo>
                      <a:pt x="146" y="3290"/>
                      <a:pt x="0" y="3143"/>
                      <a:pt x="0" y="2962"/>
                    </a:cubicBezTo>
                    <a:cubicBezTo>
                      <a:pt x="0" y="338"/>
                      <a:pt x="0" y="338"/>
                      <a:pt x="0" y="338"/>
                    </a:cubicBezTo>
                    <a:cubicBezTo>
                      <a:pt x="0" y="157"/>
                      <a:pt x="146" y="10"/>
                      <a:pt x="328" y="10"/>
                    </a:cubicBezTo>
                    <a:cubicBezTo>
                      <a:pt x="1640" y="10"/>
                      <a:pt x="1640" y="10"/>
                      <a:pt x="1640" y="10"/>
                    </a:cubicBezTo>
                    <a:cubicBezTo>
                      <a:pt x="1760" y="10"/>
                      <a:pt x="1760" y="10"/>
                      <a:pt x="1760" y="10"/>
                    </a:cubicBezTo>
                    <a:cubicBezTo>
                      <a:pt x="1760" y="0"/>
                      <a:pt x="1760" y="0"/>
                      <a:pt x="1760" y="0"/>
                    </a:cubicBezTo>
                    <a:cubicBezTo>
                      <a:pt x="1770" y="10"/>
                      <a:pt x="1770" y="10"/>
                      <a:pt x="1770" y="10"/>
                    </a:cubicBezTo>
                    <a:cubicBezTo>
                      <a:pt x="1771" y="10"/>
                      <a:pt x="1771" y="10"/>
                      <a:pt x="1771" y="10"/>
                    </a:cubicBezTo>
                    <a:cubicBezTo>
                      <a:pt x="1771" y="11"/>
                      <a:pt x="1771" y="11"/>
                      <a:pt x="1771" y="11"/>
                    </a:cubicBezTo>
                    <a:cubicBezTo>
                      <a:pt x="2679" y="994"/>
                      <a:pt x="2679" y="994"/>
                      <a:pt x="2679" y="994"/>
                    </a:cubicBezTo>
                    <a:cubicBezTo>
                      <a:pt x="2689" y="994"/>
                      <a:pt x="2689" y="994"/>
                      <a:pt x="2689" y="994"/>
                    </a:cubicBezTo>
                    <a:cubicBezTo>
                      <a:pt x="2689" y="1005"/>
                      <a:pt x="2689" y="1005"/>
                      <a:pt x="2689" y="1005"/>
                    </a:cubicBezTo>
                    <a:cubicBezTo>
                      <a:pt x="2693" y="1010"/>
                      <a:pt x="2693" y="1010"/>
                      <a:pt x="2693" y="1010"/>
                    </a:cubicBezTo>
                    <a:cubicBezTo>
                      <a:pt x="2689" y="1010"/>
                      <a:pt x="2689" y="1010"/>
                      <a:pt x="2689" y="1010"/>
                    </a:cubicBezTo>
                    <a:cubicBezTo>
                      <a:pt x="2689" y="1781"/>
                      <a:pt x="2689" y="1781"/>
                      <a:pt x="2689" y="1781"/>
                    </a:cubicBezTo>
                    <a:cubicBezTo>
                      <a:pt x="2951" y="1781"/>
                      <a:pt x="2951" y="1781"/>
                      <a:pt x="2951" y="1781"/>
                    </a:cubicBezTo>
                    <a:cubicBezTo>
                      <a:pt x="3133" y="1781"/>
                      <a:pt x="3279" y="1928"/>
                      <a:pt x="3279" y="2109"/>
                    </a:cubicBezTo>
                    <a:cubicBezTo>
                      <a:pt x="3279" y="2568"/>
                      <a:pt x="3279" y="2568"/>
                      <a:pt x="3279" y="2568"/>
                    </a:cubicBezTo>
                    <a:cubicBezTo>
                      <a:pt x="3279" y="2750"/>
                      <a:pt x="3133" y="2896"/>
                      <a:pt x="2951" y="2896"/>
                    </a:cubicBezTo>
                    <a:close/>
                    <a:moveTo>
                      <a:pt x="1771" y="246"/>
                    </a:moveTo>
                    <a:cubicBezTo>
                      <a:pt x="1771" y="666"/>
                      <a:pt x="1771" y="666"/>
                      <a:pt x="1771" y="666"/>
                    </a:cubicBezTo>
                    <a:cubicBezTo>
                      <a:pt x="1771" y="847"/>
                      <a:pt x="1918" y="994"/>
                      <a:pt x="2099" y="994"/>
                    </a:cubicBezTo>
                    <a:cubicBezTo>
                      <a:pt x="2477" y="994"/>
                      <a:pt x="2477" y="994"/>
                      <a:pt x="2477" y="994"/>
                    </a:cubicBezTo>
                    <a:lnTo>
                      <a:pt x="1771" y="246"/>
                    </a:lnTo>
                    <a:close/>
                    <a:moveTo>
                      <a:pt x="2558" y="1125"/>
                    </a:moveTo>
                    <a:cubicBezTo>
                      <a:pt x="1968" y="1125"/>
                      <a:pt x="1968" y="1125"/>
                      <a:pt x="1968" y="1125"/>
                    </a:cubicBezTo>
                    <a:cubicBezTo>
                      <a:pt x="1786" y="1125"/>
                      <a:pt x="1640" y="979"/>
                      <a:pt x="1640" y="797"/>
                    </a:cubicBezTo>
                    <a:cubicBezTo>
                      <a:pt x="1640" y="142"/>
                      <a:pt x="1640" y="142"/>
                      <a:pt x="1640" y="142"/>
                    </a:cubicBezTo>
                    <a:cubicBezTo>
                      <a:pt x="459" y="142"/>
                      <a:pt x="459" y="142"/>
                      <a:pt x="459" y="142"/>
                    </a:cubicBezTo>
                    <a:cubicBezTo>
                      <a:pt x="278" y="142"/>
                      <a:pt x="131" y="288"/>
                      <a:pt x="131" y="469"/>
                    </a:cubicBezTo>
                    <a:cubicBezTo>
                      <a:pt x="131" y="2831"/>
                      <a:pt x="131" y="2831"/>
                      <a:pt x="131" y="2831"/>
                    </a:cubicBezTo>
                    <a:cubicBezTo>
                      <a:pt x="131" y="3012"/>
                      <a:pt x="278" y="3159"/>
                      <a:pt x="459" y="3159"/>
                    </a:cubicBezTo>
                    <a:cubicBezTo>
                      <a:pt x="2230" y="3159"/>
                      <a:pt x="2230" y="3159"/>
                      <a:pt x="2230" y="3159"/>
                    </a:cubicBezTo>
                    <a:cubicBezTo>
                      <a:pt x="2388" y="3159"/>
                      <a:pt x="2521" y="3046"/>
                      <a:pt x="2551" y="2896"/>
                    </a:cubicBezTo>
                    <a:cubicBezTo>
                      <a:pt x="1049" y="2896"/>
                      <a:pt x="1049" y="2896"/>
                      <a:pt x="1049" y="2896"/>
                    </a:cubicBezTo>
                    <a:cubicBezTo>
                      <a:pt x="868" y="2896"/>
                      <a:pt x="721" y="2750"/>
                      <a:pt x="721" y="2568"/>
                    </a:cubicBezTo>
                    <a:cubicBezTo>
                      <a:pt x="721" y="2109"/>
                      <a:pt x="721" y="2109"/>
                      <a:pt x="721" y="2109"/>
                    </a:cubicBezTo>
                    <a:cubicBezTo>
                      <a:pt x="721" y="1928"/>
                      <a:pt x="868" y="1781"/>
                      <a:pt x="1049" y="1781"/>
                    </a:cubicBezTo>
                    <a:cubicBezTo>
                      <a:pt x="2558" y="1781"/>
                      <a:pt x="2558" y="1781"/>
                      <a:pt x="2558" y="1781"/>
                    </a:cubicBezTo>
                    <a:lnTo>
                      <a:pt x="2558" y="1125"/>
                    </a:lnTo>
                    <a:close/>
                    <a:moveTo>
                      <a:pt x="2010" y="2448"/>
                    </a:moveTo>
                    <a:cubicBezTo>
                      <a:pt x="2061" y="2448"/>
                      <a:pt x="2101" y="2445"/>
                      <a:pt x="2127" y="2439"/>
                    </a:cubicBezTo>
                    <a:cubicBezTo>
                      <a:pt x="2148" y="2435"/>
                      <a:pt x="2167" y="2426"/>
                      <a:pt x="2187" y="2413"/>
                    </a:cubicBezTo>
                    <a:cubicBezTo>
                      <a:pt x="2206" y="2400"/>
                      <a:pt x="2222" y="2381"/>
                      <a:pt x="2235" y="2357"/>
                    </a:cubicBezTo>
                    <a:cubicBezTo>
                      <a:pt x="2247" y="2334"/>
                      <a:pt x="2253" y="2305"/>
                      <a:pt x="2253" y="2270"/>
                    </a:cubicBezTo>
                    <a:cubicBezTo>
                      <a:pt x="2253" y="2225"/>
                      <a:pt x="2242" y="2189"/>
                      <a:pt x="2221" y="2160"/>
                    </a:cubicBezTo>
                    <a:cubicBezTo>
                      <a:pt x="2199" y="2132"/>
                      <a:pt x="2172" y="2114"/>
                      <a:pt x="2140" y="2105"/>
                    </a:cubicBezTo>
                    <a:cubicBezTo>
                      <a:pt x="2118" y="2100"/>
                      <a:pt x="2073" y="2097"/>
                      <a:pt x="2004" y="2097"/>
                    </a:cubicBezTo>
                    <a:cubicBezTo>
                      <a:pt x="1822" y="2097"/>
                      <a:pt x="1822" y="2097"/>
                      <a:pt x="1822" y="2097"/>
                    </a:cubicBezTo>
                    <a:cubicBezTo>
                      <a:pt x="1822" y="2660"/>
                      <a:pt x="1822" y="2660"/>
                      <a:pt x="1822" y="2660"/>
                    </a:cubicBezTo>
                    <a:cubicBezTo>
                      <a:pt x="1935" y="2660"/>
                      <a:pt x="1935" y="2660"/>
                      <a:pt x="1935" y="2660"/>
                    </a:cubicBezTo>
                    <a:cubicBezTo>
                      <a:pt x="1935" y="2448"/>
                      <a:pt x="1935" y="2448"/>
                      <a:pt x="1935" y="2448"/>
                    </a:cubicBezTo>
                    <a:lnTo>
                      <a:pt x="2010" y="2448"/>
                    </a:lnTo>
                    <a:close/>
                    <a:moveTo>
                      <a:pt x="1465" y="2448"/>
                    </a:moveTo>
                    <a:cubicBezTo>
                      <a:pt x="1516" y="2448"/>
                      <a:pt x="1556" y="2445"/>
                      <a:pt x="1583" y="2439"/>
                    </a:cubicBezTo>
                    <a:cubicBezTo>
                      <a:pt x="1603" y="2435"/>
                      <a:pt x="1622" y="2426"/>
                      <a:pt x="1642" y="2413"/>
                    </a:cubicBezTo>
                    <a:cubicBezTo>
                      <a:pt x="1661" y="2400"/>
                      <a:pt x="1677" y="2381"/>
                      <a:pt x="1690" y="2357"/>
                    </a:cubicBezTo>
                    <a:cubicBezTo>
                      <a:pt x="1702" y="2334"/>
                      <a:pt x="1709" y="2305"/>
                      <a:pt x="1709" y="2270"/>
                    </a:cubicBezTo>
                    <a:cubicBezTo>
                      <a:pt x="1709" y="2225"/>
                      <a:pt x="1698" y="2189"/>
                      <a:pt x="1676" y="2160"/>
                    </a:cubicBezTo>
                    <a:cubicBezTo>
                      <a:pt x="1654" y="2132"/>
                      <a:pt x="1627" y="2114"/>
                      <a:pt x="1595" y="2105"/>
                    </a:cubicBezTo>
                    <a:cubicBezTo>
                      <a:pt x="1574" y="2100"/>
                      <a:pt x="1529" y="2097"/>
                      <a:pt x="1459" y="2097"/>
                    </a:cubicBezTo>
                    <a:cubicBezTo>
                      <a:pt x="1277" y="2097"/>
                      <a:pt x="1277" y="2097"/>
                      <a:pt x="1277" y="2097"/>
                    </a:cubicBezTo>
                    <a:cubicBezTo>
                      <a:pt x="1277" y="2660"/>
                      <a:pt x="1277" y="2660"/>
                      <a:pt x="1277" y="2660"/>
                    </a:cubicBezTo>
                    <a:cubicBezTo>
                      <a:pt x="1391" y="2660"/>
                      <a:pt x="1391" y="2660"/>
                      <a:pt x="1391" y="2660"/>
                    </a:cubicBezTo>
                    <a:cubicBezTo>
                      <a:pt x="1391" y="2448"/>
                      <a:pt x="1391" y="2448"/>
                      <a:pt x="1391" y="2448"/>
                    </a:cubicBezTo>
                    <a:lnTo>
                      <a:pt x="1465" y="2448"/>
                    </a:lnTo>
                    <a:close/>
                    <a:moveTo>
                      <a:pt x="2774" y="2097"/>
                    </a:moveTo>
                    <a:cubicBezTo>
                      <a:pt x="2326" y="2097"/>
                      <a:pt x="2326" y="2097"/>
                      <a:pt x="2326" y="2097"/>
                    </a:cubicBezTo>
                    <a:cubicBezTo>
                      <a:pt x="2326" y="2192"/>
                      <a:pt x="2326" y="2192"/>
                      <a:pt x="2326" y="2192"/>
                    </a:cubicBezTo>
                    <a:cubicBezTo>
                      <a:pt x="2493" y="2192"/>
                      <a:pt x="2493" y="2192"/>
                      <a:pt x="2493" y="2192"/>
                    </a:cubicBezTo>
                    <a:cubicBezTo>
                      <a:pt x="2493" y="2660"/>
                      <a:pt x="2493" y="2660"/>
                      <a:pt x="2493" y="2660"/>
                    </a:cubicBezTo>
                    <a:cubicBezTo>
                      <a:pt x="2607" y="2660"/>
                      <a:pt x="2607" y="2660"/>
                      <a:pt x="2607" y="2660"/>
                    </a:cubicBezTo>
                    <a:cubicBezTo>
                      <a:pt x="2607" y="2192"/>
                      <a:pt x="2607" y="2192"/>
                      <a:pt x="2607" y="2192"/>
                    </a:cubicBezTo>
                    <a:cubicBezTo>
                      <a:pt x="2774" y="2192"/>
                      <a:pt x="2774" y="2192"/>
                      <a:pt x="2774" y="2192"/>
                    </a:cubicBezTo>
                    <a:lnTo>
                      <a:pt x="2774" y="2097"/>
                    </a:lnTo>
                    <a:close/>
                    <a:moveTo>
                      <a:pt x="1391" y="2192"/>
                    </a:moveTo>
                    <a:cubicBezTo>
                      <a:pt x="1446" y="2192"/>
                      <a:pt x="1446" y="2192"/>
                      <a:pt x="1446" y="2192"/>
                    </a:cubicBezTo>
                    <a:cubicBezTo>
                      <a:pt x="1487" y="2192"/>
                      <a:pt x="1514" y="2193"/>
                      <a:pt x="1527" y="2196"/>
                    </a:cubicBezTo>
                    <a:cubicBezTo>
                      <a:pt x="1546" y="2199"/>
                      <a:pt x="1561" y="2208"/>
                      <a:pt x="1573" y="2221"/>
                    </a:cubicBezTo>
                    <a:cubicBezTo>
                      <a:pt x="1585" y="2234"/>
                      <a:pt x="1591" y="2251"/>
                      <a:pt x="1591" y="2272"/>
                    </a:cubicBezTo>
                    <a:cubicBezTo>
                      <a:pt x="1591" y="2288"/>
                      <a:pt x="1587" y="2303"/>
                      <a:pt x="1578" y="2315"/>
                    </a:cubicBezTo>
                    <a:cubicBezTo>
                      <a:pt x="1570" y="2328"/>
                      <a:pt x="1558" y="2337"/>
                      <a:pt x="1543" y="2343"/>
                    </a:cubicBezTo>
                    <a:cubicBezTo>
                      <a:pt x="1528" y="2349"/>
                      <a:pt x="1498" y="2352"/>
                      <a:pt x="1453" y="2352"/>
                    </a:cubicBezTo>
                    <a:cubicBezTo>
                      <a:pt x="1391" y="2352"/>
                      <a:pt x="1391" y="2352"/>
                      <a:pt x="1391" y="2352"/>
                    </a:cubicBezTo>
                    <a:lnTo>
                      <a:pt x="1391" y="2192"/>
                    </a:lnTo>
                    <a:close/>
                    <a:moveTo>
                      <a:pt x="1935" y="2192"/>
                    </a:moveTo>
                    <a:cubicBezTo>
                      <a:pt x="1990" y="2192"/>
                      <a:pt x="1990" y="2192"/>
                      <a:pt x="1990" y="2192"/>
                    </a:cubicBezTo>
                    <a:cubicBezTo>
                      <a:pt x="2031" y="2192"/>
                      <a:pt x="2059" y="2193"/>
                      <a:pt x="2072" y="2196"/>
                    </a:cubicBezTo>
                    <a:cubicBezTo>
                      <a:pt x="2091" y="2199"/>
                      <a:pt x="2106" y="2208"/>
                      <a:pt x="2118" y="2221"/>
                    </a:cubicBezTo>
                    <a:cubicBezTo>
                      <a:pt x="2130" y="2234"/>
                      <a:pt x="2136" y="2251"/>
                      <a:pt x="2136" y="2272"/>
                    </a:cubicBezTo>
                    <a:cubicBezTo>
                      <a:pt x="2136" y="2288"/>
                      <a:pt x="2132" y="2303"/>
                      <a:pt x="2123" y="2315"/>
                    </a:cubicBezTo>
                    <a:cubicBezTo>
                      <a:pt x="2115" y="2328"/>
                      <a:pt x="2103" y="2337"/>
                      <a:pt x="2088" y="2343"/>
                    </a:cubicBezTo>
                    <a:cubicBezTo>
                      <a:pt x="2072" y="2349"/>
                      <a:pt x="2042" y="2352"/>
                      <a:pt x="1998" y="2352"/>
                    </a:cubicBezTo>
                    <a:cubicBezTo>
                      <a:pt x="1935" y="2352"/>
                      <a:pt x="1935" y="2352"/>
                      <a:pt x="1935" y="2352"/>
                    </a:cubicBezTo>
                    <a:lnTo>
                      <a:pt x="1935" y="2192"/>
                    </a:lnTo>
                    <a:close/>
                    <a:moveTo>
                      <a:pt x="262" y="1453"/>
                    </a:moveTo>
                    <a:cubicBezTo>
                      <a:pt x="328" y="1453"/>
                      <a:pt x="328" y="1453"/>
                      <a:pt x="328" y="1453"/>
                    </a:cubicBezTo>
                    <a:cubicBezTo>
                      <a:pt x="328" y="666"/>
                      <a:pt x="328" y="666"/>
                      <a:pt x="328" y="666"/>
                    </a:cubicBezTo>
                    <a:cubicBezTo>
                      <a:pt x="590" y="666"/>
                      <a:pt x="590" y="666"/>
                      <a:pt x="590" y="666"/>
                    </a:cubicBezTo>
                    <a:cubicBezTo>
                      <a:pt x="590" y="1453"/>
                      <a:pt x="590" y="1453"/>
                      <a:pt x="590" y="1453"/>
                    </a:cubicBezTo>
                    <a:cubicBezTo>
                      <a:pt x="721" y="1453"/>
                      <a:pt x="721" y="1453"/>
                      <a:pt x="721" y="1453"/>
                    </a:cubicBezTo>
                    <a:cubicBezTo>
                      <a:pt x="721" y="404"/>
                      <a:pt x="721" y="404"/>
                      <a:pt x="721" y="404"/>
                    </a:cubicBezTo>
                    <a:cubicBezTo>
                      <a:pt x="984" y="404"/>
                      <a:pt x="984" y="404"/>
                      <a:pt x="984" y="404"/>
                    </a:cubicBezTo>
                    <a:cubicBezTo>
                      <a:pt x="984" y="1453"/>
                      <a:pt x="984" y="1453"/>
                      <a:pt x="984" y="1453"/>
                    </a:cubicBezTo>
                    <a:cubicBezTo>
                      <a:pt x="1115" y="1453"/>
                      <a:pt x="1115" y="1453"/>
                      <a:pt x="1115" y="1453"/>
                    </a:cubicBezTo>
                    <a:cubicBezTo>
                      <a:pt x="1115" y="863"/>
                      <a:pt x="1115" y="863"/>
                      <a:pt x="1115" y="863"/>
                    </a:cubicBezTo>
                    <a:cubicBezTo>
                      <a:pt x="1377" y="863"/>
                      <a:pt x="1377" y="863"/>
                      <a:pt x="1377" y="863"/>
                    </a:cubicBezTo>
                    <a:cubicBezTo>
                      <a:pt x="1377" y="1453"/>
                      <a:pt x="1377" y="1453"/>
                      <a:pt x="1377" y="1453"/>
                    </a:cubicBezTo>
                    <a:cubicBezTo>
                      <a:pt x="1443" y="1453"/>
                      <a:pt x="1443" y="1453"/>
                      <a:pt x="1443" y="1453"/>
                    </a:cubicBezTo>
                    <a:cubicBezTo>
                      <a:pt x="1443" y="1519"/>
                      <a:pt x="1443" y="1519"/>
                      <a:pt x="1443" y="1519"/>
                    </a:cubicBezTo>
                    <a:cubicBezTo>
                      <a:pt x="262" y="1519"/>
                      <a:pt x="262" y="1519"/>
                      <a:pt x="262" y="1519"/>
                    </a:cubicBezTo>
                    <a:lnTo>
                      <a:pt x="262" y="1453"/>
                    </a:lnTo>
                    <a:close/>
                  </a:path>
                </a:pathLst>
              </a:custGeom>
              <a:solidFill>
                <a:srgbClr val="88898A"/>
              </a:solidFill>
              <a:ln>
                <a:noFill/>
              </a:ln>
              <a:extLst/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1353098" y="2191298"/>
                <a:ext cx="8391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 smtClean="0"/>
                  <a:t>报告时间：</a:t>
                </a:r>
                <a:endParaRPr lang="zh-CN" altLang="en-US" sz="800" dirty="0"/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11929859" y="2211278"/>
                <a:ext cx="513434" cy="15247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KSO_Shape"/>
              <p:cNvSpPr>
                <a:spLocks noChangeAspect="1"/>
              </p:cNvSpPr>
              <p:nvPr/>
            </p:nvSpPr>
            <p:spPr bwMode="auto">
              <a:xfrm>
                <a:off x="12280516" y="2222358"/>
                <a:ext cx="128957" cy="126000"/>
              </a:xfrm>
              <a:custGeom>
                <a:avLst/>
                <a:gdLst>
                  <a:gd name="T0" fmla="*/ 0 w 3951"/>
                  <a:gd name="T1" fmla="*/ 1583116 h 3950"/>
                  <a:gd name="T2" fmla="*/ 108452 w 3951"/>
                  <a:gd name="T3" fmla="*/ 1477575 h 3950"/>
                  <a:gd name="T4" fmla="*/ 1692401 w 3951"/>
                  <a:gd name="T5" fmla="*/ 1477575 h 3950"/>
                  <a:gd name="T6" fmla="*/ 1800397 w 3951"/>
                  <a:gd name="T7" fmla="*/ 1583116 h 3950"/>
                  <a:gd name="T8" fmla="*/ 756431 w 3951"/>
                  <a:gd name="T9" fmla="*/ 771741 h 3950"/>
                  <a:gd name="T10" fmla="*/ 1044422 w 3951"/>
                  <a:gd name="T11" fmla="*/ 771741 h 3950"/>
                  <a:gd name="T12" fmla="*/ 1512406 w 3951"/>
                  <a:gd name="T13" fmla="*/ 771741 h 3950"/>
                  <a:gd name="T14" fmla="*/ 1512406 w 3951"/>
                  <a:gd name="T15" fmla="*/ 1547936 h 3950"/>
                  <a:gd name="T16" fmla="*/ 1044422 w 3951"/>
                  <a:gd name="T17" fmla="*/ 1547936 h 3950"/>
                  <a:gd name="T18" fmla="*/ 756431 w 3951"/>
                  <a:gd name="T19" fmla="*/ 1547936 h 3950"/>
                  <a:gd name="T20" fmla="*/ 288446 w 3951"/>
                  <a:gd name="T21" fmla="*/ 1547936 h 3950"/>
                  <a:gd name="T22" fmla="*/ 288446 w 3951"/>
                  <a:gd name="T23" fmla="*/ 771741 h 3950"/>
                  <a:gd name="T24" fmla="*/ 1296413 w 3951"/>
                  <a:gd name="T25" fmla="*/ 1512755 h 3950"/>
                  <a:gd name="T26" fmla="*/ 1296413 w 3951"/>
                  <a:gd name="T27" fmla="*/ 1301673 h 3950"/>
                  <a:gd name="T28" fmla="*/ 1512406 w 3951"/>
                  <a:gd name="T29" fmla="*/ 1266493 h 3950"/>
                  <a:gd name="T30" fmla="*/ 1296413 w 3951"/>
                  <a:gd name="T31" fmla="*/ 1266493 h 3950"/>
                  <a:gd name="T32" fmla="*/ 1512406 w 3951"/>
                  <a:gd name="T33" fmla="*/ 806922 h 3950"/>
                  <a:gd name="T34" fmla="*/ 1044422 w 3951"/>
                  <a:gd name="T35" fmla="*/ 1512755 h 3950"/>
                  <a:gd name="T36" fmla="*/ 1044422 w 3951"/>
                  <a:gd name="T37" fmla="*/ 1301673 h 3950"/>
                  <a:gd name="T38" fmla="*/ 1260415 w 3951"/>
                  <a:gd name="T39" fmla="*/ 1266493 h 3950"/>
                  <a:gd name="T40" fmla="*/ 1044422 w 3951"/>
                  <a:gd name="T41" fmla="*/ 1266493 h 3950"/>
                  <a:gd name="T42" fmla="*/ 1260415 w 3951"/>
                  <a:gd name="T43" fmla="*/ 806922 h 3950"/>
                  <a:gd name="T44" fmla="*/ 792430 w 3951"/>
                  <a:gd name="T45" fmla="*/ 1512755 h 3950"/>
                  <a:gd name="T46" fmla="*/ 792430 w 3951"/>
                  <a:gd name="T47" fmla="*/ 1301673 h 3950"/>
                  <a:gd name="T48" fmla="*/ 1008423 w 3951"/>
                  <a:gd name="T49" fmla="*/ 1266493 h 3950"/>
                  <a:gd name="T50" fmla="*/ 792430 w 3951"/>
                  <a:gd name="T51" fmla="*/ 1266493 h 3950"/>
                  <a:gd name="T52" fmla="*/ 1008423 w 3951"/>
                  <a:gd name="T53" fmla="*/ 806922 h 3950"/>
                  <a:gd name="T54" fmla="*/ 540438 w 3951"/>
                  <a:gd name="T55" fmla="*/ 1512755 h 3950"/>
                  <a:gd name="T56" fmla="*/ 540438 w 3951"/>
                  <a:gd name="T57" fmla="*/ 1301673 h 3950"/>
                  <a:gd name="T58" fmla="*/ 756431 w 3951"/>
                  <a:gd name="T59" fmla="*/ 1266493 h 3950"/>
                  <a:gd name="T60" fmla="*/ 540438 w 3951"/>
                  <a:gd name="T61" fmla="*/ 1266493 h 3950"/>
                  <a:gd name="T62" fmla="*/ 756431 w 3951"/>
                  <a:gd name="T63" fmla="*/ 806922 h 3950"/>
                  <a:gd name="T64" fmla="*/ 288446 w 3951"/>
                  <a:gd name="T65" fmla="*/ 1512755 h 3950"/>
                  <a:gd name="T66" fmla="*/ 288446 w 3951"/>
                  <a:gd name="T67" fmla="*/ 1301673 h 3950"/>
                  <a:gd name="T68" fmla="*/ 504439 w 3951"/>
                  <a:gd name="T69" fmla="*/ 1266493 h 3950"/>
                  <a:gd name="T70" fmla="*/ 288446 w 3951"/>
                  <a:gd name="T71" fmla="*/ 1266493 h 3950"/>
                  <a:gd name="T72" fmla="*/ 504439 w 3951"/>
                  <a:gd name="T73" fmla="*/ 806922 h 3950"/>
                  <a:gd name="T74" fmla="*/ 0 w 3951"/>
                  <a:gd name="T75" fmla="*/ 316623 h 3950"/>
                  <a:gd name="T76" fmla="*/ 252447 w 3951"/>
                  <a:gd name="T77" fmla="*/ 492525 h 3950"/>
                  <a:gd name="T78" fmla="*/ 1260415 w 3951"/>
                  <a:gd name="T79" fmla="*/ 140721 h 3950"/>
                  <a:gd name="T80" fmla="*/ 1548405 w 3951"/>
                  <a:gd name="T81" fmla="*/ 140721 h 3950"/>
                  <a:gd name="T82" fmla="*/ 1800397 w 3951"/>
                  <a:gd name="T83" fmla="*/ 703607 h 3950"/>
                  <a:gd name="T84" fmla="*/ 1296413 w 3951"/>
                  <a:gd name="T85" fmla="*/ 105541 h 3950"/>
                  <a:gd name="T86" fmla="*/ 1512406 w 3951"/>
                  <a:gd name="T87" fmla="*/ 457345 h 3950"/>
                  <a:gd name="T88" fmla="*/ 288446 w 3951"/>
                  <a:gd name="T89" fmla="*/ 105541 h 3950"/>
                  <a:gd name="T90" fmla="*/ 504439 w 3951"/>
                  <a:gd name="T91" fmla="*/ 457345 h 395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51" h="3950">
                    <a:moveTo>
                      <a:pt x="3556" y="3950"/>
                    </a:moveTo>
                    <a:cubicBezTo>
                      <a:pt x="396" y="3950"/>
                      <a:pt x="396" y="3950"/>
                      <a:pt x="396" y="3950"/>
                    </a:cubicBezTo>
                    <a:cubicBezTo>
                      <a:pt x="177" y="3950"/>
                      <a:pt x="0" y="3773"/>
                      <a:pt x="0" y="3555"/>
                    </a:cubicBezTo>
                    <a:cubicBezTo>
                      <a:pt x="0" y="1738"/>
                      <a:pt x="0" y="1738"/>
                      <a:pt x="0" y="1738"/>
                    </a:cubicBezTo>
                    <a:cubicBezTo>
                      <a:pt x="244" y="1738"/>
                      <a:pt x="244" y="1738"/>
                      <a:pt x="244" y="1738"/>
                    </a:cubicBezTo>
                    <a:cubicBezTo>
                      <a:pt x="243" y="2424"/>
                      <a:pt x="238" y="3318"/>
                      <a:pt x="238" y="3318"/>
                    </a:cubicBezTo>
                    <a:cubicBezTo>
                      <a:pt x="238" y="3536"/>
                      <a:pt x="494" y="3713"/>
                      <a:pt x="712" y="3713"/>
                    </a:cubicBezTo>
                    <a:cubicBezTo>
                      <a:pt x="3240" y="3713"/>
                      <a:pt x="3240" y="3713"/>
                      <a:pt x="3240" y="3713"/>
                    </a:cubicBezTo>
                    <a:cubicBezTo>
                      <a:pt x="3458" y="3713"/>
                      <a:pt x="3714" y="3536"/>
                      <a:pt x="3714" y="3318"/>
                    </a:cubicBezTo>
                    <a:cubicBezTo>
                      <a:pt x="3714" y="3318"/>
                      <a:pt x="3709" y="2404"/>
                      <a:pt x="3707" y="1738"/>
                    </a:cubicBezTo>
                    <a:cubicBezTo>
                      <a:pt x="3951" y="1738"/>
                      <a:pt x="3951" y="1738"/>
                      <a:pt x="3951" y="1738"/>
                    </a:cubicBezTo>
                    <a:cubicBezTo>
                      <a:pt x="3951" y="3555"/>
                      <a:pt x="3951" y="3555"/>
                      <a:pt x="3951" y="3555"/>
                    </a:cubicBezTo>
                    <a:cubicBezTo>
                      <a:pt x="3951" y="3773"/>
                      <a:pt x="3774" y="3950"/>
                      <a:pt x="3556" y="3950"/>
                    </a:cubicBezTo>
                    <a:close/>
                    <a:moveTo>
                      <a:pt x="1186" y="1733"/>
                    </a:moveTo>
                    <a:cubicBezTo>
                      <a:pt x="1660" y="1733"/>
                      <a:pt x="1660" y="1733"/>
                      <a:pt x="1660" y="1733"/>
                    </a:cubicBezTo>
                    <a:cubicBezTo>
                      <a:pt x="1739" y="1733"/>
                      <a:pt x="1739" y="1733"/>
                      <a:pt x="1739" y="1733"/>
                    </a:cubicBezTo>
                    <a:cubicBezTo>
                      <a:pt x="2213" y="1733"/>
                      <a:pt x="2213" y="1733"/>
                      <a:pt x="2213" y="1733"/>
                    </a:cubicBezTo>
                    <a:cubicBezTo>
                      <a:pt x="2292" y="1733"/>
                      <a:pt x="2292" y="1733"/>
                      <a:pt x="2292" y="1733"/>
                    </a:cubicBezTo>
                    <a:cubicBezTo>
                      <a:pt x="2766" y="1733"/>
                      <a:pt x="2766" y="1733"/>
                      <a:pt x="2766" y="1733"/>
                    </a:cubicBezTo>
                    <a:cubicBezTo>
                      <a:pt x="2845" y="1733"/>
                      <a:pt x="2845" y="1733"/>
                      <a:pt x="2845" y="1733"/>
                    </a:cubicBezTo>
                    <a:cubicBezTo>
                      <a:pt x="3319" y="1733"/>
                      <a:pt x="3319" y="1733"/>
                      <a:pt x="3319" y="1733"/>
                    </a:cubicBezTo>
                    <a:cubicBezTo>
                      <a:pt x="3398" y="1733"/>
                      <a:pt x="3398" y="1733"/>
                      <a:pt x="3398" y="1733"/>
                    </a:cubicBezTo>
                    <a:cubicBezTo>
                      <a:pt x="3398" y="3476"/>
                      <a:pt x="3398" y="3476"/>
                      <a:pt x="3398" y="3476"/>
                    </a:cubicBezTo>
                    <a:cubicBezTo>
                      <a:pt x="3319" y="3476"/>
                      <a:pt x="3319" y="3476"/>
                      <a:pt x="3319" y="3476"/>
                    </a:cubicBezTo>
                    <a:cubicBezTo>
                      <a:pt x="2845" y="3476"/>
                      <a:pt x="2845" y="3476"/>
                      <a:pt x="2845" y="3476"/>
                    </a:cubicBezTo>
                    <a:cubicBezTo>
                      <a:pt x="2766" y="3476"/>
                      <a:pt x="2766" y="3476"/>
                      <a:pt x="2766" y="3476"/>
                    </a:cubicBezTo>
                    <a:cubicBezTo>
                      <a:pt x="2292" y="3476"/>
                      <a:pt x="2292" y="3476"/>
                      <a:pt x="2292" y="3476"/>
                    </a:cubicBezTo>
                    <a:cubicBezTo>
                      <a:pt x="2213" y="3476"/>
                      <a:pt x="2213" y="3476"/>
                      <a:pt x="2213" y="3476"/>
                    </a:cubicBezTo>
                    <a:cubicBezTo>
                      <a:pt x="1739" y="3476"/>
                      <a:pt x="1739" y="3476"/>
                      <a:pt x="1739" y="3476"/>
                    </a:cubicBezTo>
                    <a:cubicBezTo>
                      <a:pt x="1660" y="3476"/>
                      <a:pt x="1660" y="3476"/>
                      <a:pt x="1660" y="3476"/>
                    </a:cubicBezTo>
                    <a:cubicBezTo>
                      <a:pt x="1186" y="3476"/>
                      <a:pt x="1186" y="3476"/>
                      <a:pt x="1186" y="3476"/>
                    </a:cubicBezTo>
                    <a:cubicBezTo>
                      <a:pt x="1107" y="3476"/>
                      <a:pt x="1107" y="3476"/>
                      <a:pt x="1107" y="3476"/>
                    </a:cubicBezTo>
                    <a:cubicBezTo>
                      <a:pt x="633" y="3476"/>
                      <a:pt x="633" y="3476"/>
                      <a:pt x="633" y="3476"/>
                    </a:cubicBezTo>
                    <a:cubicBezTo>
                      <a:pt x="554" y="3476"/>
                      <a:pt x="554" y="3476"/>
                      <a:pt x="554" y="3476"/>
                    </a:cubicBezTo>
                    <a:cubicBezTo>
                      <a:pt x="554" y="1733"/>
                      <a:pt x="554" y="1733"/>
                      <a:pt x="554" y="1733"/>
                    </a:cubicBezTo>
                    <a:cubicBezTo>
                      <a:pt x="633" y="1733"/>
                      <a:pt x="633" y="1733"/>
                      <a:pt x="633" y="1733"/>
                    </a:cubicBezTo>
                    <a:cubicBezTo>
                      <a:pt x="1107" y="1733"/>
                      <a:pt x="1107" y="1733"/>
                      <a:pt x="1107" y="1733"/>
                    </a:cubicBezTo>
                    <a:lnTo>
                      <a:pt x="1186" y="1733"/>
                    </a:lnTo>
                    <a:close/>
                    <a:moveTo>
                      <a:pt x="2845" y="3397"/>
                    </a:moveTo>
                    <a:cubicBezTo>
                      <a:pt x="3319" y="3397"/>
                      <a:pt x="3319" y="3397"/>
                      <a:pt x="3319" y="3397"/>
                    </a:cubicBezTo>
                    <a:cubicBezTo>
                      <a:pt x="3319" y="2923"/>
                      <a:pt x="3319" y="2923"/>
                      <a:pt x="3319" y="2923"/>
                    </a:cubicBezTo>
                    <a:cubicBezTo>
                      <a:pt x="2845" y="2923"/>
                      <a:pt x="2845" y="2923"/>
                      <a:pt x="2845" y="2923"/>
                    </a:cubicBezTo>
                    <a:lnTo>
                      <a:pt x="2845" y="3397"/>
                    </a:lnTo>
                    <a:close/>
                    <a:moveTo>
                      <a:pt x="2845" y="2844"/>
                    </a:moveTo>
                    <a:cubicBezTo>
                      <a:pt x="3319" y="2844"/>
                      <a:pt x="3319" y="2844"/>
                      <a:pt x="3319" y="2844"/>
                    </a:cubicBezTo>
                    <a:cubicBezTo>
                      <a:pt x="3319" y="2370"/>
                      <a:pt x="3319" y="2370"/>
                      <a:pt x="3319" y="2370"/>
                    </a:cubicBezTo>
                    <a:cubicBezTo>
                      <a:pt x="2845" y="2370"/>
                      <a:pt x="2845" y="2370"/>
                      <a:pt x="2845" y="2370"/>
                    </a:cubicBezTo>
                    <a:lnTo>
                      <a:pt x="2845" y="2844"/>
                    </a:lnTo>
                    <a:close/>
                    <a:moveTo>
                      <a:pt x="2845" y="2291"/>
                    </a:moveTo>
                    <a:cubicBezTo>
                      <a:pt x="3319" y="2291"/>
                      <a:pt x="3319" y="2291"/>
                      <a:pt x="3319" y="2291"/>
                    </a:cubicBezTo>
                    <a:cubicBezTo>
                      <a:pt x="3319" y="1812"/>
                      <a:pt x="3319" y="1812"/>
                      <a:pt x="3319" y="1812"/>
                    </a:cubicBezTo>
                    <a:cubicBezTo>
                      <a:pt x="2845" y="1812"/>
                      <a:pt x="2845" y="1812"/>
                      <a:pt x="2845" y="1812"/>
                    </a:cubicBezTo>
                    <a:lnTo>
                      <a:pt x="2845" y="2291"/>
                    </a:lnTo>
                    <a:close/>
                    <a:moveTo>
                      <a:pt x="2292" y="3397"/>
                    </a:moveTo>
                    <a:cubicBezTo>
                      <a:pt x="2766" y="3397"/>
                      <a:pt x="2766" y="3397"/>
                      <a:pt x="2766" y="3397"/>
                    </a:cubicBezTo>
                    <a:cubicBezTo>
                      <a:pt x="2766" y="2923"/>
                      <a:pt x="2766" y="2923"/>
                      <a:pt x="2766" y="2923"/>
                    </a:cubicBezTo>
                    <a:cubicBezTo>
                      <a:pt x="2292" y="2923"/>
                      <a:pt x="2292" y="2923"/>
                      <a:pt x="2292" y="2923"/>
                    </a:cubicBezTo>
                    <a:lnTo>
                      <a:pt x="2292" y="3397"/>
                    </a:lnTo>
                    <a:close/>
                    <a:moveTo>
                      <a:pt x="2292" y="2844"/>
                    </a:moveTo>
                    <a:cubicBezTo>
                      <a:pt x="2766" y="2844"/>
                      <a:pt x="2766" y="2844"/>
                      <a:pt x="2766" y="2844"/>
                    </a:cubicBezTo>
                    <a:cubicBezTo>
                      <a:pt x="2766" y="2370"/>
                      <a:pt x="2766" y="2370"/>
                      <a:pt x="2766" y="2370"/>
                    </a:cubicBezTo>
                    <a:cubicBezTo>
                      <a:pt x="2292" y="2370"/>
                      <a:pt x="2292" y="2370"/>
                      <a:pt x="2292" y="2370"/>
                    </a:cubicBezTo>
                    <a:lnTo>
                      <a:pt x="2292" y="2844"/>
                    </a:lnTo>
                    <a:close/>
                    <a:moveTo>
                      <a:pt x="2292" y="2291"/>
                    </a:moveTo>
                    <a:cubicBezTo>
                      <a:pt x="2766" y="2291"/>
                      <a:pt x="2766" y="2291"/>
                      <a:pt x="2766" y="2291"/>
                    </a:cubicBezTo>
                    <a:cubicBezTo>
                      <a:pt x="2766" y="1812"/>
                      <a:pt x="2766" y="1812"/>
                      <a:pt x="2766" y="1812"/>
                    </a:cubicBezTo>
                    <a:cubicBezTo>
                      <a:pt x="2292" y="1812"/>
                      <a:pt x="2292" y="1812"/>
                      <a:pt x="2292" y="1812"/>
                    </a:cubicBezTo>
                    <a:lnTo>
                      <a:pt x="2292" y="2291"/>
                    </a:lnTo>
                    <a:close/>
                    <a:moveTo>
                      <a:pt x="1739" y="3397"/>
                    </a:moveTo>
                    <a:cubicBezTo>
                      <a:pt x="2213" y="3397"/>
                      <a:pt x="2213" y="3397"/>
                      <a:pt x="2213" y="3397"/>
                    </a:cubicBezTo>
                    <a:cubicBezTo>
                      <a:pt x="2213" y="2923"/>
                      <a:pt x="2213" y="2923"/>
                      <a:pt x="2213" y="2923"/>
                    </a:cubicBezTo>
                    <a:cubicBezTo>
                      <a:pt x="1739" y="2923"/>
                      <a:pt x="1739" y="2923"/>
                      <a:pt x="1739" y="2923"/>
                    </a:cubicBezTo>
                    <a:lnTo>
                      <a:pt x="1739" y="3397"/>
                    </a:lnTo>
                    <a:close/>
                    <a:moveTo>
                      <a:pt x="1739" y="2844"/>
                    </a:moveTo>
                    <a:cubicBezTo>
                      <a:pt x="2213" y="2844"/>
                      <a:pt x="2213" y="2844"/>
                      <a:pt x="2213" y="2844"/>
                    </a:cubicBezTo>
                    <a:cubicBezTo>
                      <a:pt x="2213" y="2370"/>
                      <a:pt x="2213" y="2370"/>
                      <a:pt x="2213" y="2370"/>
                    </a:cubicBezTo>
                    <a:cubicBezTo>
                      <a:pt x="1739" y="2370"/>
                      <a:pt x="1739" y="2370"/>
                      <a:pt x="1739" y="2370"/>
                    </a:cubicBezTo>
                    <a:lnTo>
                      <a:pt x="1739" y="2844"/>
                    </a:lnTo>
                    <a:close/>
                    <a:moveTo>
                      <a:pt x="1739" y="2291"/>
                    </a:moveTo>
                    <a:cubicBezTo>
                      <a:pt x="2213" y="2291"/>
                      <a:pt x="2213" y="2291"/>
                      <a:pt x="2213" y="2291"/>
                    </a:cubicBezTo>
                    <a:cubicBezTo>
                      <a:pt x="2213" y="1812"/>
                      <a:pt x="2213" y="1812"/>
                      <a:pt x="2213" y="1812"/>
                    </a:cubicBezTo>
                    <a:cubicBezTo>
                      <a:pt x="1739" y="1812"/>
                      <a:pt x="1739" y="1812"/>
                      <a:pt x="1739" y="1812"/>
                    </a:cubicBezTo>
                    <a:lnTo>
                      <a:pt x="1739" y="2291"/>
                    </a:lnTo>
                    <a:close/>
                    <a:moveTo>
                      <a:pt x="1186" y="3397"/>
                    </a:moveTo>
                    <a:cubicBezTo>
                      <a:pt x="1660" y="3397"/>
                      <a:pt x="1660" y="3397"/>
                      <a:pt x="1660" y="3397"/>
                    </a:cubicBezTo>
                    <a:cubicBezTo>
                      <a:pt x="1660" y="2923"/>
                      <a:pt x="1660" y="2923"/>
                      <a:pt x="1660" y="2923"/>
                    </a:cubicBezTo>
                    <a:cubicBezTo>
                      <a:pt x="1186" y="2923"/>
                      <a:pt x="1186" y="2923"/>
                      <a:pt x="1186" y="2923"/>
                    </a:cubicBezTo>
                    <a:lnTo>
                      <a:pt x="1186" y="3397"/>
                    </a:lnTo>
                    <a:close/>
                    <a:moveTo>
                      <a:pt x="1186" y="2844"/>
                    </a:moveTo>
                    <a:cubicBezTo>
                      <a:pt x="1660" y="2844"/>
                      <a:pt x="1660" y="2844"/>
                      <a:pt x="1660" y="2844"/>
                    </a:cubicBezTo>
                    <a:cubicBezTo>
                      <a:pt x="1660" y="2370"/>
                      <a:pt x="1660" y="2370"/>
                      <a:pt x="1660" y="2370"/>
                    </a:cubicBezTo>
                    <a:cubicBezTo>
                      <a:pt x="1186" y="2370"/>
                      <a:pt x="1186" y="2370"/>
                      <a:pt x="1186" y="2370"/>
                    </a:cubicBezTo>
                    <a:lnTo>
                      <a:pt x="1186" y="2844"/>
                    </a:lnTo>
                    <a:close/>
                    <a:moveTo>
                      <a:pt x="1186" y="2291"/>
                    </a:moveTo>
                    <a:cubicBezTo>
                      <a:pt x="1660" y="2291"/>
                      <a:pt x="1660" y="2291"/>
                      <a:pt x="1660" y="2291"/>
                    </a:cubicBezTo>
                    <a:cubicBezTo>
                      <a:pt x="1660" y="1812"/>
                      <a:pt x="1660" y="1812"/>
                      <a:pt x="1660" y="1812"/>
                    </a:cubicBezTo>
                    <a:cubicBezTo>
                      <a:pt x="1186" y="1812"/>
                      <a:pt x="1186" y="1812"/>
                      <a:pt x="1186" y="1812"/>
                    </a:cubicBezTo>
                    <a:lnTo>
                      <a:pt x="1186" y="2291"/>
                    </a:lnTo>
                    <a:close/>
                    <a:moveTo>
                      <a:pt x="633" y="3397"/>
                    </a:moveTo>
                    <a:cubicBezTo>
                      <a:pt x="1107" y="3397"/>
                      <a:pt x="1107" y="3397"/>
                      <a:pt x="1107" y="3397"/>
                    </a:cubicBezTo>
                    <a:cubicBezTo>
                      <a:pt x="1107" y="2923"/>
                      <a:pt x="1107" y="2923"/>
                      <a:pt x="1107" y="2923"/>
                    </a:cubicBezTo>
                    <a:cubicBezTo>
                      <a:pt x="633" y="2923"/>
                      <a:pt x="633" y="2923"/>
                      <a:pt x="633" y="2923"/>
                    </a:cubicBezTo>
                    <a:lnTo>
                      <a:pt x="633" y="3397"/>
                    </a:lnTo>
                    <a:close/>
                    <a:moveTo>
                      <a:pt x="633" y="2844"/>
                    </a:moveTo>
                    <a:cubicBezTo>
                      <a:pt x="1107" y="2844"/>
                      <a:pt x="1107" y="2844"/>
                      <a:pt x="1107" y="2844"/>
                    </a:cubicBezTo>
                    <a:cubicBezTo>
                      <a:pt x="1107" y="2370"/>
                      <a:pt x="1107" y="2370"/>
                      <a:pt x="1107" y="2370"/>
                    </a:cubicBezTo>
                    <a:cubicBezTo>
                      <a:pt x="633" y="2370"/>
                      <a:pt x="633" y="2370"/>
                      <a:pt x="633" y="2370"/>
                    </a:cubicBezTo>
                    <a:lnTo>
                      <a:pt x="633" y="2844"/>
                    </a:lnTo>
                    <a:close/>
                    <a:moveTo>
                      <a:pt x="633" y="2291"/>
                    </a:moveTo>
                    <a:cubicBezTo>
                      <a:pt x="1107" y="2291"/>
                      <a:pt x="1107" y="2291"/>
                      <a:pt x="1107" y="2291"/>
                    </a:cubicBezTo>
                    <a:cubicBezTo>
                      <a:pt x="1107" y="1812"/>
                      <a:pt x="1107" y="1812"/>
                      <a:pt x="1107" y="1812"/>
                    </a:cubicBezTo>
                    <a:cubicBezTo>
                      <a:pt x="633" y="1812"/>
                      <a:pt x="633" y="1812"/>
                      <a:pt x="633" y="1812"/>
                    </a:cubicBezTo>
                    <a:lnTo>
                      <a:pt x="633" y="2291"/>
                    </a:lnTo>
                    <a:close/>
                    <a:moveTo>
                      <a:pt x="0" y="711"/>
                    </a:moveTo>
                    <a:cubicBezTo>
                      <a:pt x="0" y="493"/>
                      <a:pt x="177" y="316"/>
                      <a:pt x="396" y="316"/>
                    </a:cubicBezTo>
                    <a:cubicBezTo>
                      <a:pt x="554" y="316"/>
                      <a:pt x="554" y="316"/>
                      <a:pt x="554" y="316"/>
                    </a:cubicBezTo>
                    <a:cubicBezTo>
                      <a:pt x="554" y="1106"/>
                      <a:pt x="554" y="1106"/>
                      <a:pt x="554" y="1106"/>
                    </a:cubicBezTo>
                    <a:cubicBezTo>
                      <a:pt x="870" y="1106"/>
                      <a:pt x="858" y="1106"/>
                      <a:pt x="1186" y="1106"/>
                    </a:cubicBezTo>
                    <a:cubicBezTo>
                      <a:pt x="1186" y="316"/>
                      <a:pt x="1186" y="316"/>
                      <a:pt x="1186" y="316"/>
                    </a:cubicBezTo>
                    <a:cubicBezTo>
                      <a:pt x="2766" y="316"/>
                      <a:pt x="2766" y="316"/>
                      <a:pt x="2766" y="316"/>
                    </a:cubicBezTo>
                    <a:cubicBezTo>
                      <a:pt x="2766" y="1106"/>
                      <a:pt x="2766" y="1106"/>
                      <a:pt x="2766" y="1106"/>
                    </a:cubicBezTo>
                    <a:cubicBezTo>
                      <a:pt x="3070" y="1106"/>
                      <a:pt x="3070" y="1106"/>
                      <a:pt x="3398" y="1106"/>
                    </a:cubicBezTo>
                    <a:cubicBezTo>
                      <a:pt x="3398" y="316"/>
                      <a:pt x="3398" y="316"/>
                      <a:pt x="3398" y="316"/>
                    </a:cubicBezTo>
                    <a:cubicBezTo>
                      <a:pt x="3556" y="316"/>
                      <a:pt x="3556" y="316"/>
                      <a:pt x="3556" y="316"/>
                    </a:cubicBezTo>
                    <a:cubicBezTo>
                      <a:pt x="3774" y="316"/>
                      <a:pt x="3951" y="493"/>
                      <a:pt x="3951" y="711"/>
                    </a:cubicBezTo>
                    <a:cubicBezTo>
                      <a:pt x="3951" y="1580"/>
                      <a:pt x="3951" y="1580"/>
                      <a:pt x="3951" y="1580"/>
                    </a:cubicBezTo>
                    <a:cubicBezTo>
                      <a:pt x="2260" y="1580"/>
                      <a:pt x="1897" y="1580"/>
                      <a:pt x="0" y="1580"/>
                    </a:cubicBezTo>
                    <a:lnTo>
                      <a:pt x="0" y="711"/>
                    </a:lnTo>
                    <a:close/>
                    <a:moveTo>
                      <a:pt x="2845" y="237"/>
                    </a:moveTo>
                    <a:cubicBezTo>
                      <a:pt x="2845" y="106"/>
                      <a:pt x="2951" y="0"/>
                      <a:pt x="3082" y="0"/>
                    </a:cubicBezTo>
                    <a:cubicBezTo>
                      <a:pt x="3213" y="0"/>
                      <a:pt x="3319" y="106"/>
                      <a:pt x="3319" y="237"/>
                    </a:cubicBezTo>
                    <a:cubicBezTo>
                      <a:pt x="3319" y="1027"/>
                      <a:pt x="3319" y="1027"/>
                      <a:pt x="3319" y="1027"/>
                    </a:cubicBezTo>
                    <a:cubicBezTo>
                      <a:pt x="3319" y="1027"/>
                      <a:pt x="3138" y="1027"/>
                      <a:pt x="2845" y="1027"/>
                    </a:cubicBezTo>
                    <a:cubicBezTo>
                      <a:pt x="2845" y="891"/>
                      <a:pt x="2845" y="237"/>
                      <a:pt x="2845" y="237"/>
                    </a:cubicBezTo>
                    <a:close/>
                    <a:moveTo>
                      <a:pt x="633" y="237"/>
                    </a:moveTo>
                    <a:cubicBezTo>
                      <a:pt x="633" y="106"/>
                      <a:pt x="739" y="0"/>
                      <a:pt x="870" y="0"/>
                    </a:cubicBezTo>
                    <a:cubicBezTo>
                      <a:pt x="1001" y="0"/>
                      <a:pt x="1107" y="106"/>
                      <a:pt x="1107" y="237"/>
                    </a:cubicBezTo>
                    <a:cubicBezTo>
                      <a:pt x="1107" y="1027"/>
                      <a:pt x="1107" y="1027"/>
                      <a:pt x="1107" y="1027"/>
                    </a:cubicBezTo>
                    <a:cubicBezTo>
                      <a:pt x="1107" y="1027"/>
                      <a:pt x="847" y="1027"/>
                      <a:pt x="633" y="1027"/>
                    </a:cubicBezTo>
                    <a:cubicBezTo>
                      <a:pt x="633" y="1072"/>
                      <a:pt x="633" y="237"/>
                      <a:pt x="633" y="23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10112366" y="3899786"/>
                <a:ext cx="2404810" cy="462354"/>
                <a:chOff x="10102092" y="3848930"/>
                <a:chExt cx="2404810" cy="462354"/>
              </a:xfrm>
            </p:grpSpPr>
            <p:pic>
              <p:nvPicPr>
                <p:cNvPr id="172" name="图片 17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59825" y="3978509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73" name="矩形 172"/>
                <p:cNvSpPr/>
                <p:nvPr/>
              </p:nvSpPr>
              <p:spPr>
                <a:xfrm>
                  <a:off x="10685658" y="3992003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11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月宏观经济月报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10102092" y="3848930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0" name="图片 119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70373" y="3901314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21" name="矩形 120"/>
                <p:cNvSpPr/>
                <p:nvPr/>
              </p:nvSpPr>
              <p:spPr>
                <a:xfrm>
                  <a:off x="10696206" y="3914808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10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10112366" y="4479373"/>
                <a:ext cx="2404810" cy="462354"/>
                <a:chOff x="10112301" y="4431715"/>
                <a:chExt cx="2404810" cy="462354"/>
              </a:xfrm>
            </p:grpSpPr>
            <p:sp>
              <p:nvSpPr>
                <p:cNvPr id="122" name="矩形 121"/>
                <p:cNvSpPr/>
                <p:nvPr/>
              </p:nvSpPr>
              <p:spPr>
                <a:xfrm>
                  <a:off x="10112301" y="4431715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3" name="图片 12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80582" y="4484099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24" name="矩形 123"/>
                <p:cNvSpPr/>
                <p:nvPr/>
              </p:nvSpPr>
              <p:spPr>
                <a:xfrm>
                  <a:off x="10706415" y="4497593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09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10112366" y="5058960"/>
                <a:ext cx="2404810" cy="462354"/>
                <a:chOff x="10102092" y="5066506"/>
                <a:chExt cx="2404810" cy="462354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10102092" y="5066506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6" name="图片 12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70373" y="5118890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27" name="矩形 126"/>
                <p:cNvSpPr/>
                <p:nvPr/>
              </p:nvSpPr>
              <p:spPr>
                <a:xfrm>
                  <a:off x="10696206" y="5132384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08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10112366" y="5638547"/>
                <a:ext cx="2404810" cy="462354"/>
                <a:chOff x="10123963" y="5625838"/>
                <a:chExt cx="2404810" cy="462354"/>
              </a:xfrm>
            </p:grpSpPr>
            <p:sp>
              <p:nvSpPr>
                <p:cNvPr id="128" name="矩形 127"/>
                <p:cNvSpPr/>
                <p:nvPr/>
              </p:nvSpPr>
              <p:spPr>
                <a:xfrm>
                  <a:off x="10123963" y="5625838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9" name="图片 128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92244" y="5678222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30" name="矩形 129"/>
                <p:cNvSpPr/>
                <p:nvPr/>
              </p:nvSpPr>
              <p:spPr>
                <a:xfrm>
                  <a:off x="10718077" y="5691716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07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0112366" y="6218132"/>
                <a:ext cx="2404810" cy="462354"/>
                <a:chOff x="10112301" y="6218132"/>
                <a:chExt cx="2404810" cy="462354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10112301" y="6218132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32" name="图片 13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80582" y="6270516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33" name="矩形 132"/>
                <p:cNvSpPr/>
                <p:nvPr/>
              </p:nvSpPr>
              <p:spPr>
                <a:xfrm>
                  <a:off x="10706415" y="6284010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06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60225" y="6854523"/>
                <a:ext cx="1768771" cy="249709"/>
              </a:xfrm>
              <a:prstGeom prst="rect">
                <a:avLst/>
              </a:prstGeom>
            </p:spPr>
          </p:pic>
        </p:grpSp>
        <p:grpSp>
          <p:nvGrpSpPr>
            <p:cNvPr id="24" name="组合 23"/>
            <p:cNvGrpSpPr/>
            <p:nvPr/>
          </p:nvGrpSpPr>
          <p:grpSpPr>
            <a:xfrm>
              <a:off x="1974380" y="2268205"/>
              <a:ext cx="1078180" cy="1511044"/>
              <a:chOff x="1962950" y="2247362"/>
              <a:chExt cx="1078180" cy="1511044"/>
            </a:xfrm>
          </p:grpSpPr>
          <p:sp>
            <p:nvSpPr>
              <p:cNvPr id="217" name="矩形 216"/>
              <p:cNvSpPr/>
              <p:nvPr/>
            </p:nvSpPr>
            <p:spPr>
              <a:xfrm>
                <a:off x="1962950" y="2247362"/>
                <a:ext cx="1078180" cy="15110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五边形 22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整体经济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1844813" y="2532013"/>
              <a:ext cx="1317766" cy="1097649"/>
              <a:chOff x="1748670" y="2532013"/>
              <a:chExt cx="1359617" cy="1097649"/>
            </a:xfrm>
          </p:grpSpPr>
          <p:sp>
            <p:nvSpPr>
              <p:cNvPr id="155" name="文本框 154"/>
              <p:cNvSpPr txBox="1"/>
              <p:nvPr/>
            </p:nvSpPr>
            <p:spPr>
              <a:xfrm>
                <a:off x="1748670" y="2752499"/>
                <a:ext cx="1359617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GDP</a:t>
                </a: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6.8%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↓ 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Freeform 89"/>
              <p:cNvSpPr>
                <a:spLocks noChangeAspect="1" noEditPoints="1"/>
              </p:cNvSpPr>
              <p:nvPr/>
            </p:nvSpPr>
            <p:spPr bwMode="auto">
              <a:xfrm>
                <a:off x="2277526" y="2532013"/>
                <a:ext cx="286089" cy="209363"/>
              </a:xfrm>
              <a:custGeom>
                <a:avLst/>
                <a:gdLst/>
                <a:ahLst/>
                <a:cxnLst>
                  <a:cxn ang="0">
                    <a:pos x="191" y="0"/>
                  </a:cxn>
                  <a:cxn ang="0">
                    <a:pos x="160" y="30"/>
                  </a:cxn>
                  <a:cxn ang="0">
                    <a:pos x="177" y="57"/>
                  </a:cxn>
                  <a:cxn ang="0">
                    <a:pos x="161" y="103"/>
                  </a:cxn>
                  <a:cxn ang="0">
                    <a:pos x="155" y="102"/>
                  </a:cxn>
                  <a:cxn ang="0">
                    <a:pos x="142" y="105"/>
                  </a:cxn>
                  <a:cxn ang="0">
                    <a:pos x="107" y="68"/>
                  </a:cxn>
                  <a:cxn ang="0">
                    <a:pos x="109" y="56"/>
                  </a:cxn>
                  <a:cxn ang="0">
                    <a:pos x="79" y="26"/>
                  </a:cxn>
                  <a:cxn ang="0">
                    <a:pos x="48" y="56"/>
                  </a:cxn>
                  <a:cxn ang="0">
                    <a:pos x="59" y="79"/>
                  </a:cxn>
                  <a:cxn ang="0">
                    <a:pos x="44" y="112"/>
                  </a:cxn>
                  <a:cxn ang="0">
                    <a:pos x="30" y="109"/>
                  </a:cxn>
                  <a:cxn ang="0">
                    <a:pos x="0" y="139"/>
                  </a:cxn>
                  <a:cxn ang="0">
                    <a:pos x="30" y="170"/>
                  </a:cxn>
                  <a:cxn ang="0">
                    <a:pos x="61" y="139"/>
                  </a:cxn>
                  <a:cxn ang="0">
                    <a:pos x="54" y="120"/>
                  </a:cxn>
                  <a:cxn ang="0">
                    <a:pos x="70" y="85"/>
                  </a:cxn>
                  <a:cxn ang="0">
                    <a:pos x="78" y="86"/>
                  </a:cxn>
                  <a:cxn ang="0">
                    <a:pos x="99" y="78"/>
                  </a:cxn>
                  <a:cxn ang="0">
                    <a:pos x="132" y="113"/>
                  </a:cxn>
                  <a:cxn ang="0">
                    <a:pos x="125" y="132"/>
                  </a:cxn>
                  <a:cxn ang="0">
                    <a:pos x="156" y="163"/>
                  </a:cxn>
                  <a:cxn ang="0">
                    <a:pos x="186" y="132"/>
                  </a:cxn>
                  <a:cxn ang="0">
                    <a:pos x="173" y="108"/>
                  </a:cxn>
                  <a:cxn ang="0">
                    <a:pos x="189" y="60"/>
                  </a:cxn>
                  <a:cxn ang="0">
                    <a:pos x="191" y="60"/>
                  </a:cxn>
                  <a:cxn ang="0">
                    <a:pos x="221" y="30"/>
                  </a:cxn>
                  <a:cxn ang="0">
                    <a:pos x="191" y="0"/>
                  </a:cxn>
                  <a:cxn ang="0">
                    <a:pos x="31" y="157"/>
                  </a:cxn>
                  <a:cxn ang="0">
                    <a:pos x="13" y="139"/>
                  </a:cxn>
                  <a:cxn ang="0">
                    <a:pos x="31" y="122"/>
                  </a:cxn>
                  <a:cxn ang="0">
                    <a:pos x="48" y="139"/>
                  </a:cxn>
                  <a:cxn ang="0">
                    <a:pos x="31" y="157"/>
                  </a:cxn>
                  <a:cxn ang="0">
                    <a:pos x="79" y="74"/>
                  </a:cxn>
                  <a:cxn ang="0">
                    <a:pos x="61" y="56"/>
                  </a:cxn>
                  <a:cxn ang="0">
                    <a:pos x="79" y="38"/>
                  </a:cxn>
                  <a:cxn ang="0">
                    <a:pos x="96" y="56"/>
                  </a:cxn>
                  <a:cxn ang="0">
                    <a:pos x="79" y="74"/>
                  </a:cxn>
                  <a:cxn ang="0">
                    <a:pos x="156" y="150"/>
                  </a:cxn>
                  <a:cxn ang="0">
                    <a:pos x="138" y="133"/>
                  </a:cxn>
                  <a:cxn ang="0">
                    <a:pos x="156" y="115"/>
                  </a:cxn>
                  <a:cxn ang="0">
                    <a:pos x="173" y="133"/>
                  </a:cxn>
                  <a:cxn ang="0">
                    <a:pos x="156" y="150"/>
                  </a:cxn>
                  <a:cxn ang="0">
                    <a:pos x="191" y="48"/>
                  </a:cxn>
                  <a:cxn ang="0">
                    <a:pos x="173" y="30"/>
                  </a:cxn>
                  <a:cxn ang="0">
                    <a:pos x="191" y="13"/>
                  </a:cxn>
                  <a:cxn ang="0">
                    <a:pos x="208" y="30"/>
                  </a:cxn>
                  <a:cxn ang="0">
                    <a:pos x="191" y="48"/>
                  </a:cxn>
                  <a:cxn ang="0">
                    <a:pos x="191" y="48"/>
                  </a:cxn>
                  <a:cxn ang="0">
                    <a:pos x="191" y="48"/>
                  </a:cxn>
                </a:cxnLst>
                <a:rect l="0" t="0" r="r" b="b"/>
                <a:pathLst>
                  <a:path w="221" h="170">
                    <a:moveTo>
                      <a:pt x="191" y="0"/>
                    </a:moveTo>
                    <a:cubicBezTo>
                      <a:pt x="174" y="0"/>
                      <a:pt x="160" y="14"/>
                      <a:pt x="160" y="30"/>
                    </a:cubicBezTo>
                    <a:cubicBezTo>
                      <a:pt x="160" y="42"/>
                      <a:pt x="167" y="52"/>
                      <a:pt x="177" y="57"/>
                    </a:cubicBezTo>
                    <a:cubicBezTo>
                      <a:pt x="161" y="103"/>
                      <a:pt x="161" y="103"/>
                      <a:pt x="161" y="103"/>
                    </a:cubicBezTo>
                    <a:cubicBezTo>
                      <a:pt x="159" y="103"/>
                      <a:pt x="157" y="102"/>
                      <a:pt x="155" y="102"/>
                    </a:cubicBezTo>
                    <a:cubicBezTo>
                      <a:pt x="150" y="102"/>
                      <a:pt x="146" y="103"/>
                      <a:pt x="142" y="105"/>
                    </a:cubicBezTo>
                    <a:cubicBezTo>
                      <a:pt x="107" y="68"/>
                      <a:pt x="107" y="68"/>
                      <a:pt x="107" y="68"/>
                    </a:cubicBezTo>
                    <a:cubicBezTo>
                      <a:pt x="108" y="64"/>
                      <a:pt x="109" y="60"/>
                      <a:pt x="109" y="56"/>
                    </a:cubicBezTo>
                    <a:cubicBezTo>
                      <a:pt x="109" y="39"/>
                      <a:pt x="95" y="26"/>
                      <a:pt x="79" y="26"/>
                    </a:cubicBezTo>
                    <a:cubicBezTo>
                      <a:pt x="62" y="26"/>
                      <a:pt x="48" y="39"/>
                      <a:pt x="48" y="56"/>
                    </a:cubicBezTo>
                    <a:cubicBezTo>
                      <a:pt x="48" y="65"/>
                      <a:pt x="52" y="74"/>
                      <a:pt x="59" y="79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0" y="110"/>
                      <a:pt x="35" y="109"/>
                      <a:pt x="30" y="109"/>
                    </a:cubicBezTo>
                    <a:cubicBezTo>
                      <a:pt x="14" y="109"/>
                      <a:pt x="0" y="123"/>
                      <a:pt x="0" y="139"/>
                    </a:cubicBezTo>
                    <a:cubicBezTo>
                      <a:pt x="0" y="156"/>
                      <a:pt x="14" y="170"/>
                      <a:pt x="30" y="170"/>
                    </a:cubicBezTo>
                    <a:cubicBezTo>
                      <a:pt x="47" y="170"/>
                      <a:pt x="61" y="156"/>
                      <a:pt x="61" y="139"/>
                    </a:cubicBezTo>
                    <a:cubicBezTo>
                      <a:pt x="61" y="132"/>
                      <a:pt x="58" y="125"/>
                      <a:pt x="54" y="120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3" y="86"/>
                      <a:pt x="76" y="86"/>
                      <a:pt x="78" y="86"/>
                    </a:cubicBezTo>
                    <a:cubicBezTo>
                      <a:pt x="86" y="86"/>
                      <a:pt x="93" y="83"/>
                      <a:pt x="99" y="78"/>
                    </a:cubicBezTo>
                    <a:cubicBezTo>
                      <a:pt x="132" y="113"/>
                      <a:pt x="132" y="113"/>
                      <a:pt x="132" y="113"/>
                    </a:cubicBezTo>
                    <a:cubicBezTo>
                      <a:pt x="128" y="118"/>
                      <a:pt x="125" y="125"/>
                      <a:pt x="125" y="132"/>
                    </a:cubicBezTo>
                    <a:cubicBezTo>
                      <a:pt x="125" y="149"/>
                      <a:pt x="139" y="163"/>
                      <a:pt x="156" y="163"/>
                    </a:cubicBezTo>
                    <a:cubicBezTo>
                      <a:pt x="172" y="163"/>
                      <a:pt x="186" y="149"/>
                      <a:pt x="186" y="132"/>
                    </a:cubicBezTo>
                    <a:cubicBezTo>
                      <a:pt x="186" y="122"/>
                      <a:pt x="181" y="113"/>
                      <a:pt x="173" y="108"/>
                    </a:cubicBezTo>
                    <a:cubicBezTo>
                      <a:pt x="189" y="60"/>
                      <a:pt x="189" y="60"/>
                      <a:pt x="189" y="60"/>
                    </a:cubicBezTo>
                    <a:cubicBezTo>
                      <a:pt x="191" y="60"/>
                      <a:pt x="191" y="60"/>
                      <a:pt x="191" y="60"/>
                    </a:cubicBezTo>
                    <a:cubicBezTo>
                      <a:pt x="207" y="60"/>
                      <a:pt x="221" y="47"/>
                      <a:pt x="221" y="30"/>
                    </a:cubicBezTo>
                    <a:cubicBezTo>
                      <a:pt x="221" y="14"/>
                      <a:pt x="207" y="0"/>
                      <a:pt x="191" y="0"/>
                    </a:cubicBezTo>
                    <a:close/>
                    <a:moveTo>
                      <a:pt x="31" y="157"/>
                    </a:moveTo>
                    <a:cubicBezTo>
                      <a:pt x="21" y="157"/>
                      <a:pt x="13" y="149"/>
                      <a:pt x="13" y="139"/>
                    </a:cubicBezTo>
                    <a:cubicBezTo>
                      <a:pt x="13" y="130"/>
                      <a:pt x="21" y="122"/>
                      <a:pt x="31" y="122"/>
                    </a:cubicBezTo>
                    <a:cubicBezTo>
                      <a:pt x="40" y="122"/>
                      <a:pt x="48" y="130"/>
                      <a:pt x="48" y="139"/>
                    </a:cubicBezTo>
                    <a:cubicBezTo>
                      <a:pt x="48" y="149"/>
                      <a:pt x="40" y="157"/>
                      <a:pt x="31" y="157"/>
                    </a:cubicBezTo>
                    <a:close/>
                    <a:moveTo>
                      <a:pt x="79" y="74"/>
                    </a:moveTo>
                    <a:cubicBezTo>
                      <a:pt x="69" y="74"/>
                      <a:pt x="61" y="66"/>
                      <a:pt x="61" y="56"/>
                    </a:cubicBezTo>
                    <a:cubicBezTo>
                      <a:pt x="61" y="46"/>
                      <a:pt x="69" y="38"/>
                      <a:pt x="79" y="38"/>
                    </a:cubicBezTo>
                    <a:cubicBezTo>
                      <a:pt x="88" y="38"/>
                      <a:pt x="96" y="46"/>
                      <a:pt x="96" y="56"/>
                    </a:cubicBezTo>
                    <a:cubicBezTo>
                      <a:pt x="96" y="66"/>
                      <a:pt x="88" y="74"/>
                      <a:pt x="79" y="74"/>
                    </a:cubicBezTo>
                    <a:close/>
                    <a:moveTo>
                      <a:pt x="156" y="150"/>
                    </a:moveTo>
                    <a:cubicBezTo>
                      <a:pt x="146" y="150"/>
                      <a:pt x="138" y="142"/>
                      <a:pt x="138" y="133"/>
                    </a:cubicBezTo>
                    <a:cubicBezTo>
                      <a:pt x="138" y="123"/>
                      <a:pt x="146" y="115"/>
                      <a:pt x="156" y="115"/>
                    </a:cubicBezTo>
                    <a:cubicBezTo>
                      <a:pt x="165" y="115"/>
                      <a:pt x="173" y="123"/>
                      <a:pt x="173" y="133"/>
                    </a:cubicBezTo>
                    <a:cubicBezTo>
                      <a:pt x="173" y="142"/>
                      <a:pt x="165" y="150"/>
                      <a:pt x="156" y="150"/>
                    </a:cubicBezTo>
                    <a:close/>
                    <a:moveTo>
                      <a:pt x="191" y="48"/>
                    </a:moveTo>
                    <a:cubicBezTo>
                      <a:pt x="181" y="48"/>
                      <a:pt x="173" y="40"/>
                      <a:pt x="173" y="30"/>
                    </a:cubicBezTo>
                    <a:cubicBezTo>
                      <a:pt x="173" y="21"/>
                      <a:pt x="181" y="13"/>
                      <a:pt x="191" y="13"/>
                    </a:cubicBezTo>
                    <a:cubicBezTo>
                      <a:pt x="200" y="13"/>
                      <a:pt x="208" y="21"/>
                      <a:pt x="208" y="30"/>
                    </a:cubicBezTo>
                    <a:cubicBezTo>
                      <a:pt x="208" y="40"/>
                      <a:pt x="200" y="48"/>
                      <a:pt x="191" y="48"/>
                    </a:cubicBezTo>
                    <a:close/>
                    <a:moveTo>
                      <a:pt x="191" y="48"/>
                    </a:moveTo>
                    <a:cubicBezTo>
                      <a:pt x="191" y="48"/>
                      <a:pt x="191" y="48"/>
                      <a:pt x="191" y="48"/>
                    </a:cubicBezTo>
                  </a:path>
                </a:pathLst>
              </a:custGeom>
              <a:solidFill>
                <a:srgbClr val="67708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58" name="组合 157"/>
            <p:cNvGrpSpPr/>
            <p:nvPr/>
          </p:nvGrpSpPr>
          <p:grpSpPr>
            <a:xfrm>
              <a:off x="3092518" y="2268205"/>
              <a:ext cx="1078180" cy="1511044"/>
              <a:chOff x="1962950" y="2247362"/>
              <a:chExt cx="1078180" cy="1511044"/>
            </a:xfrm>
          </p:grpSpPr>
          <p:sp>
            <p:nvSpPr>
              <p:cNvPr id="159" name="矩形 158"/>
              <p:cNvSpPr/>
              <p:nvPr/>
            </p:nvSpPr>
            <p:spPr>
              <a:xfrm>
                <a:off x="1962950" y="2247362"/>
                <a:ext cx="1078180" cy="15110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五边形 159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供给侧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2987495" y="2532013"/>
              <a:ext cx="1248760" cy="1108508"/>
              <a:chOff x="2936831" y="2532013"/>
              <a:chExt cx="1248760" cy="1108508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2936831" y="2763358"/>
                <a:ext cx="1248760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工业增加</a:t>
                </a:r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当月同比： 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7.0%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↑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3" name="组合 162"/>
              <p:cNvGrpSpPr>
                <a:grpSpLocks noChangeAspect="1"/>
              </p:cNvGrpSpPr>
              <p:nvPr/>
            </p:nvGrpSpPr>
            <p:grpSpPr>
              <a:xfrm>
                <a:off x="3412470" y="2532013"/>
                <a:ext cx="231011" cy="209363"/>
                <a:chOff x="6544086" y="4112055"/>
                <a:chExt cx="483671" cy="461981"/>
              </a:xfrm>
              <a:solidFill>
                <a:srgbClr val="67708B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6622167" y="4213994"/>
                  <a:ext cx="327508" cy="360042"/>
                </a:xfrm>
                <a:custGeom>
                  <a:avLst/>
                  <a:gdLst>
                    <a:gd name="T0" fmla="*/ 0 w 64"/>
                    <a:gd name="T1" fmla="*/ 29 h 70"/>
                    <a:gd name="T2" fmla="*/ 0 w 64"/>
                    <a:gd name="T3" fmla="*/ 67 h 70"/>
                    <a:gd name="T4" fmla="*/ 1 w 64"/>
                    <a:gd name="T5" fmla="*/ 70 h 70"/>
                    <a:gd name="T6" fmla="*/ 4 w 64"/>
                    <a:gd name="T7" fmla="*/ 70 h 70"/>
                    <a:gd name="T8" fmla="*/ 21 w 64"/>
                    <a:gd name="T9" fmla="*/ 70 h 70"/>
                    <a:gd name="T10" fmla="*/ 22 w 64"/>
                    <a:gd name="T11" fmla="*/ 70 h 70"/>
                    <a:gd name="T12" fmla="*/ 23 w 64"/>
                    <a:gd name="T13" fmla="*/ 68 h 70"/>
                    <a:gd name="T14" fmla="*/ 23 w 64"/>
                    <a:gd name="T15" fmla="*/ 50 h 70"/>
                    <a:gd name="T16" fmla="*/ 40 w 64"/>
                    <a:gd name="T17" fmla="*/ 50 h 70"/>
                    <a:gd name="T18" fmla="*/ 40 w 64"/>
                    <a:gd name="T19" fmla="*/ 68 h 70"/>
                    <a:gd name="T20" fmla="*/ 41 w 64"/>
                    <a:gd name="T21" fmla="*/ 70 h 70"/>
                    <a:gd name="T22" fmla="*/ 42 w 64"/>
                    <a:gd name="T23" fmla="*/ 70 h 70"/>
                    <a:gd name="T24" fmla="*/ 59 w 64"/>
                    <a:gd name="T25" fmla="*/ 70 h 70"/>
                    <a:gd name="T26" fmla="*/ 62 w 64"/>
                    <a:gd name="T27" fmla="*/ 70 h 70"/>
                    <a:gd name="T28" fmla="*/ 64 w 64"/>
                    <a:gd name="T29" fmla="*/ 67 h 70"/>
                    <a:gd name="T30" fmla="*/ 64 w 64"/>
                    <a:gd name="T31" fmla="*/ 29 h 70"/>
                    <a:gd name="T32" fmla="*/ 32 w 64"/>
                    <a:gd name="T33" fmla="*/ 0 h 70"/>
                    <a:gd name="T34" fmla="*/ 0 w 64"/>
                    <a:gd name="T35" fmla="*/ 2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4" h="70">
                      <a:moveTo>
                        <a:pt x="0" y="29"/>
                      </a:move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68"/>
                        <a:pt x="1" y="69"/>
                        <a:pt x="1" y="70"/>
                      </a:cubicBezTo>
                      <a:cubicBezTo>
                        <a:pt x="2" y="70"/>
                        <a:pt x="3" y="70"/>
                        <a:pt x="4" y="70"/>
                      </a:cubicBezTo>
                      <a:cubicBezTo>
                        <a:pt x="21" y="70"/>
                        <a:pt x="21" y="70"/>
                        <a:pt x="21" y="70"/>
                      </a:cubicBezTo>
                      <a:cubicBezTo>
                        <a:pt x="21" y="70"/>
                        <a:pt x="22" y="70"/>
                        <a:pt x="22" y="70"/>
                      </a:cubicBezTo>
                      <a:cubicBezTo>
                        <a:pt x="23" y="69"/>
                        <a:pt x="23" y="69"/>
                        <a:pt x="23" y="68"/>
                      </a:cubicBezTo>
                      <a:cubicBezTo>
                        <a:pt x="23" y="50"/>
                        <a:pt x="23" y="50"/>
                        <a:pt x="23" y="50"/>
                      </a:cubicBezTo>
                      <a:cubicBezTo>
                        <a:pt x="40" y="50"/>
                        <a:pt x="40" y="50"/>
                        <a:pt x="40" y="50"/>
                      </a:cubicBezTo>
                      <a:cubicBezTo>
                        <a:pt x="40" y="68"/>
                        <a:pt x="40" y="68"/>
                        <a:pt x="40" y="68"/>
                      </a:cubicBezTo>
                      <a:cubicBezTo>
                        <a:pt x="40" y="69"/>
                        <a:pt x="40" y="69"/>
                        <a:pt x="41" y="70"/>
                      </a:cubicBezTo>
                      <a:cubicBezTo>
                        <a:pt x="41" y="70"/>
                        <a:pt x="42" y="70"/>
                        <a:pt x="42" y="70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0"/>
                        <a:pt x="61" y="70"/>
                        <a:pt x="62" y="70"/>
                      </a:cubicBezTo>
                      <a:cubicBezTo>
                        <a:pt x="63" y="69"/>
                        <a:pt x="63" y="68"/>
                        <a:pt x="64" y="67"/>
                      </a:cubicBezTo>
                      <a:cubicBezTo>
                        <a:pt x="64" y="29"/>
                        <a:pt x="64" y="29"/>
                        <a:pt x="64" y="29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9" name="Freeform 54"/>
                <p:cNvSpPr>
                  <a:spLocks/>
                </p:cNvSpPr>
                <p:nvPr/>
              </p:nvSpPr>
              <p:spPr bwMode="auto">
                <a:xfrm>
                  <a:off x="6544086" y="4112055"/>
                  <a:ext cx="483671" cy="255934"/>
                </a:xfrm>
                <a:custGeom>
                  <a:avLst/>
                  <a:gdLst>
                    <a:gd name="T0" fmla="*/ 91 w 94"/>
                    <a:gd name="T1" fmla="*/ 39 h 50"/>
                    <a:gd name="T2" fmla="*/ 76 w 94"/>
                    <a:gd name="T3" fmla="*/ 26 h 50"/>
                    <a:gd name="T4" fmla="*/ 76 w 94"/>
                    <a:gd name="T5" fmla="*/ 4 h 50"/>
                    <a:gd name="T6" fmla="*/ 74 w 94"/>
                    <a:gd name="T7" fmla="*/ 2 h 50"/>
                    <a:gd name="T8" fmla="*/ 68 w 94"/>
                    <a:gd name="T9" fmla="*/ 2 h 50"/>
                    <a:gd name="T10" fmla="*/ 66 w 94"/>
                    <a:gd name="T11" fmla="*/ 4 h 50"/>
                    <a:gd name="T12" fmla="*/ 66 w 94"/>
                    <a:gd name="T13" fmla="*/ 16 h 50"/>
                    <a:gd name="T14" fmla="*/ 51 w 94"/>
                    <a:gd name="T15" fmla="*/ 2 h 50"/>
                    <a:gd name="T16" fmla="*/ 43 w 94"/>
                    <a:gd name="T17" fmla="*/ 2 h 50"/>
                    <a:gd name="T18" fmla="*/ 2 w 94"/>
                    <a:gd name="T19" fmla="*/ 39 h 50"/>
                    <a:gd name="T20" fmla="*/ 2 w 94"/>
                    <a:gd name="T21" fmla="*/ 48 h 50"/>
                    <a:gd name="T22" fmla="*/ 6 w 94"/>
                    <a:gd name="T23" fmla="*/ 50 h 50"/>
                    <a:gd name="T24" fmla="*/ 10 w 94"/>
                    <a:gd name="T25" fmla="*/ 48 h 50"/>
                    <a:gd name="T26" fmla="*/ 47 w 94"/>
                    <a:gd name="T27" fmla="*/ 15 h 50"/>
                    <a:gd name="T28" fmla="*/ 83 w 94"/>
                    <a:gd name="T29" fmla="*/ 48 h 50"/>
                    <a:gd name="T30" fmla="*/ 91 w 94"/>
                    <a:gd name="T31" fmla="*/ 48 h 50"/>
                    <a:gd name="T32" fmla="*/ 91 w 94"/>
                    <a:gd name="T33" fmla="*/ 3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4" h="50">
                      <a:moveTo>
                        <a:pt x="91" y="39"/>
                      </a:moveTo>
                      <a:cubicBezTo>
                        <a:pt x="76" y="26"/>
                        <a:pt x="76" y="26"/>
                        <a:pt x="76" y="26"/>
                      </a:cubicBezTo>
                      <a:cubicBezTo>
                        <a:pt x="76" y="4"/>
                        <a:pt x="76" y="4"/>
                        <a:pt x="76" y="4"/>
                      </a:cubicBezTo>
                      <a:cubicBezTo>
                        <a:pt x="76" y="3"/>
                        <a:pt x="75" y="2"/>
                        <a:pt x="74" y="2"/>
                      </a:cubicBezTo>
                      <a:cubicBezTo>
                        <a:pt x="68" y="2"/>
                        <a:pt x="68" y="2"/>
                        <a:pt x="68" y="2"/>
                      </a:cubicBezTo>
                      <a:cubicBezTo>
                        <a:pt x="67" y="2"/>
                        <a:pt x="66" y="3"/>
                        <a:pt x="66" y="4"/>
                      </a:cubicBezTo>
                      <a:cubicBezTo>
                        <a:pt x="66" y="16"/>
                        <a:pt x="66" y="16"/>
                        <a:pt x="66" y="16"/>
                      </a:cubicBezTo>
                      <a:cubicBezTo>
                        <a:pt x="51" y="2"/>
                        <a:pt x="51" y="2"/>
                        <a:pt x="51" y="2"/>
                      </a:cubicBezTo>
                      <a:cubicBezTo>
                        <a:pt x="48" y="0"/>
                        <a:pt x="45" y="0"/>
                        <a:pt x="43" y="2"/>
                      </a:cubicBezTo>
                      <a:cubicBezTo>
                        <a:pt x="2" y="39"/>
                        <a:pt x="2" y="39"/>
                        <a:pt x="2" y="39"/>
                      </a:cubicBezTo>
                      <a:cubicBezTo>
                        <a:pt x="0" y="41"/>
                        <a:pt x="0" y="45"/>
                        <a:pt x="2" y="48"/>
                      </a:cubicBezTo>
                      <a:cubicBezTo>
                        <a:pt x="3" y="49"/>
                        <a:pt x="5" y="50"/>
                        <a:pt x="6" y="50"/>
                      </a:cubicBezTo>
                      <a:cubicBezTo>
                        <a:pt x="8" y="50"/>
                        <a:pt x="9" y="49"/>
                        <a:pt x="10" y="48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83" y="48"/>
                        <a:pt x="83" y="48"/>
                        <a:pt x="83" y="48"/>
                      </a:cubicBezTo>
                      <a:cubicBezTo>
                        <a:pt x="85" y="50"/>
                        <a:pt x="89" y="50"/>
                        <a:pt x="91" y="48"/>
                      </a:cubicBezTo>
                      <a:cubicBezTo>
                        <a:pt x="94" y="45"/>
                        <a:pt x="93" y="41"/>
                        <a:pt x="91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70" name="组合 169"/>
            <p:cNvGrpSpPr/>
            <p:nvPr/>
          </p:nvGrpSpPr>
          <p:grpSpPr>
            <a:xfrm>
              <a:off x="4210771" y="2272447"/>
              <a:ext cx="1078180" cy="1511044"/>
              <a:chOff x="1962950" y="2247362"/>
              <a:chExt cx="1078180" cy="1511044"/>
            </a:xfrm>
          </p:grpSpPr>
          <p:sp>
            <p:nvSpPr>
              <p:cNvPr id="175" name="矩形 174"/>
              <p:cNvSpPr/>
              <p:nvPr/>
            </p:nvSpPr>
            <p:spPr>
              <a:xfrm>
                <a:off x="1962950" y="2247362"/>
                <a:ext cx="1078180" cy="15110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五边形 175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需求侧</a:t>
                </a:r>
                <a:r>
                  <a:rPr lang="en-US" altLang="zh-CN" sz="800" b="1" dirty="0" smtClean="0">
                    <a:latin typeface="+mj-ea"/>
                    <a:ea typeface="+mj-ea"/>
                  </a:rPr>
                  <a:t>-</a:t>
                </a:r>
                <a:r>
                  <a:rPr lang="zh-CN" altLang="en-US" sz="800" b="1" dirty="0" smtClean="0">
                    <a:latin typeface="+mj-ea"/>
                    <a:ea typeface="+mj-ea"/>
                  </a:rPr>
                  <a:t>投资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4095221" y="2502720"/>
              <a:ext cx="1235523" cy="1137801"/>
              <a:chOff x="4037055" y="2532013"/>
              <a:chExt cx="1235523" cy="1137801"/>
            </a:xfrm>
          </p:grpSpPr>
          <p:sp>
            <p:nvSpPr>
              <p:cNvPr id="178" name="文本框 177"/>
              <p:cNvSpPr txBox="1"/>
              <p:nvPr/>
            </p:nvSpPr>
            <p:spPr>
              <a:xfrm>
                <a:off x="4037055" y="2792651"/>
                <a:ext cx="1235523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</a:t>
                </a: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6.8%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↓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9" name="Group 65"/>
              <p:cNvGrpSpPr>
                <a:grpSpLocks noChangeAspect="1"/>
              </p:cNvGrpSpPr>
              <p:nvPr/>
            </p:nvGrpSpPr>
            <p:grpSpPr>
              <a:xfrm>
                <a:off x="4512038" y="2532013"/>
                <a:ext cx="292948" cy="209363"/>
                <a:chOff x="550885" y="1190671"/>
                <a:chExt cx="3840309" cy="2892537"/>
              </a:xfrm>
              <a:solidFill>
                <a:srgbClr val="67708B"/>
              </a:solidFill>
            </p:grpSpPr>
            <p:sp>
              <p:nvSpPr>
                <p:cNvPr id="180" name="Freeform 14"/>
                <p:cNvSpPr>
                  <a:spLocks noEditPoints="1"/>
                </p:cNvSpPr>
                <p:nvPr/>
              </p:nvSpPr>
              <p:spPr bwMode="auto">
                <a:xfrm>
                  <a:off x="2425794" y="2978264"/>
                  <a:ext cx="149229" cy="239723"/>
                </a:xfrm>
                <a:custGeom>
                  <a:avLst/>
                  <a:gdLst/>
                  <a:ahLst/>
                  <a:cxnLst>
                    <a:cxn ang="0">
                      <a:pos x="65" y="30"/>
                    </a:cxn>
                    <a:cxn ang="0">
                      <a:pos x="46" y="17"/>
                    </a:cxn>
                    <a:cxn ang="0">
                      <a:pos x="0" y="0"/>
                    </a:cxn>
                    <a:cxn ang="0">
                      <a:pos x="0" y="122"/>
                    </a:cxn>
                    <a:cxn ang="0">
                      <a:pos x="69" y="86"/>
                    </a:cxn>
                    <a:cxn ang="0">
                      <a:pos x="74" y="48"/>
                    </a:cxn>
                    <a:cxn ang="0">
                      <a:pos x="65" y="30"/>
                    </a:cxn>
                    <a:cxn ang="0">
                      <a:pos x="65" y="30"/>
                    </a:cxn>
                    <a:cxn ang="0">
                      <a:pos x="65" y="30"/>
                    </a:cxn>
                  </a:cxnLst>
                  <a:rect l="0" t="0" r="r" b="b"/>
                  <a:pathLst>
                    <a:path w="76" h="122">
                      <a:moveTo>
                        <a:pt x="65" y="30"/>
                      </a:moveTo>
                      <a:cubicBezTo>
                        <a:pt x="59" y="24"/>
                        <a:pt x="53" y="20"/>
                        <a:pt x="46" y="17"/>
                      </a:cubicBezTo>
                      <a:cubicBezTo>
                        <a:pt x="32" y="9"/>
                        <a:pt x="16" y="4"/>
                        <a:pt x="0" y="0"/>
                      </a:cubicBezTo>
                      <a:cubicBezTo>
                        <a:pt x="0" y="122"/>
                        <a:pt x="0" y="122"/>
                        <a:pt x="0" y="122"/>
                      </a:cubicBezTo>
                      <a:cubicBezTo>
                        <a:pt x="26" y="119"/>
                        <a:pt x="55" y="110"/>
                        <a:pt x="69" y="86"/>
                      </a:cubicBezTo>
                      <a:cubicBezTo>
                        <a:pt x="75" y="75"/>
                        <a:pt x="76" y="61"/>
                        <a:pt x="74" y="48"/>
                      </a:cubicBezTo>
                      <a:cubicBezTo>
                        <a:pt x="72" y="41"/>
                        <a:pt x="69" y="35"/>
                        <a:pt x="65" y="30"/>
                      </a:cubicBezTo>
                      <a:close/>
                      <a:moveTo>
                        <a:pt x="65" y="30"/>
                      </a:moveTo>
                      <a:cubicBezTo>
                        <a:pt x="65" y="30"/>
                        <a:pt x="65" y="30"/>
                        <a:pt x="65" y="3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Freeform 15"/>
                <p:cNvSpPr>
                  <a:spLocks noEditPoints="1"/>
                </p:cNvSpPr>
                <p:nvPr/>
              </p:nvSpPr>
              <p:spPr bwMode="auto">
                <a:xfrm>
                  <a:off x="2559149" y="3148136"/>
                  <a:ext cx="1587" cy="158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Freeform 16"/>
                <p:cNvSpPr>
                  <a:spLocks noEditPoints="1"/>
                </p:cNvSpPr>
                <p:nvPr/>
              </p:nvSpPr>
              <p:spPr bwMode="auto">
                <a:xfrm>
                  <a:off x="2174958" y="2597251"/>
                  <a:ext cx="120655" cy="214319"/>
                </a:xfrm>
                <a:custGeom>
                  <a:avLst/>
                  <a:gdLst/>
                  <a:ahLst/>
                  <a:cxnLst>
                    <a:cxn ang="0">
                      <a:pos x="9" y="30"/>
                    </a:cxn>
                    <a:cxn ang="0">
                      <a:pos x="1" y="52"/>
                    </a:cxn>
                    <a:cxn ang="0">
                      <a:pos x="4" y="75"/>
                    </a:cxn>
                    <a:cxn ang="0">
                      <a:pos x="18" y="92"/>
                    </a:cxn>
                    <a:cxn ang="0">
                      <a:pos x="40" y="103"/>
                    </a:cxn>
                    <a:cxn ang="0">
                      <a:pos x="61" y="110"/>
                    </a:cxn>
                    <a:cxn ang="0">
                      <a:pos x="61" y="0"/>
                    </a:cxn>
                    <a:cxn ang="0">
                      <a:pos x="9" y="30"/>
                    </a:cxn>
                    <a:cxn ang="0">
                      <a:pos x="9" y="30"/>
                    </a:cxn>
                    <a:cxn ang="0">
                      <a:pos x="9" y="30"/>
                    </a:cxn>
                  </a:cxnLst>
                  <a:rect l="0" t="0" r="r" b="b"/>
                  <a:pathLst>
                    <a:path w="61" h="110">
                      <a:moveTo>
                        <a:pt x="9" y="30"/>
                      </a:moveTo>
                      <a:cubicBezTo>
                        <a:pt x="4" y="37"/>
                        <a:pt x="2" y="44"/>
                        <a:pt x="1" y="52"/>
                      </a:cubicBezTo>
                      <a:cubicBezTo>
                        <a:pt x="0" y="59"/>
                        <a:pt x="1" y="68"/>
                        <a:pt x="4" y="75"/>
                      </a:cubicBezTo>
                      <a:cubicBezTo>
                        <a:pt x="6" y="82"/>
                        <a:pt x="12" y="87"/>
                        <a:pt x="18" y="92"/>
                      </a:cubicBezTo>
                      <a:cubicBezTo>
                        <a:pt x="25" y="96"/>
                        <a:pt x="33" y="100"/>
                        <a:pt x="40" y="103"/>
                      </a:cubicBezTo>
                      <a:cubicBezTo>
                        <a:pt x="47" y="105"/>
                        <a:pt x="54" y="108"/>
                        <a:pt x="61" y="110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42" y="4"/>
                        <a:pt x="21" y="13"/>
                        <a:pt x="9" y="30"/>
                      </a:cubicBezTo>
                      <a:close/>
                      <a:moveTo>
                        <a:pt x="9" y="30"/>
                      </a:moveTo>
                      <a:cubicBezTo>
                        <a:pt x="9" y="30"/>
                        <a:pt x="9" y="30"/>
                        <a:pt x="9" y="3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Freeform 17"/>
                <p:cNvSpPr>
                  <a:spLocks noEditPoints="1"/>
                </p:cNvSpPr>
                <p:nvPr/>
              </p:nvSpPr>
              <p:spPr bwMode="auto">
                <a:xfrm>
                  <a:off x="2560736" y="3144958"/>
                  <a:ext cx="1587" cy="317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Freeform 18"/>
                <p:cNvSpPr>
                  <a:spLocks noEditPoints="1"/>
                </p:cNvSpPr>
                <p:nvPr/>
              </p:nvSpPr>
              <p:spPr bwMode="auto">
                <a:xfrm>
                  <a:off x="550885" y="1190671"/>
                  <a:ext cx="3840309" cy="2892537"/>
                </a:xfrm>
                <a:custGeom>
                  <a:avLst/>
                  <a:gdLst/>
                  <a:ahLst/>
                  <a:cxnLst>
                    <a:cxn ang="0">
                      <a:pos x="1000" y="335"/>
                    </a:cxn>
                    <a:cxn ang="0">
                      <a:pos x="1130" y="44"/>
                    </a:cxn>
                    <a:cxn ang="0">
                      <a:pos x="892" y="91"/>
                    </a:cxn>
                    <a:cxn ang="0">
                      <a:pos x="664" y="57"/>
                    </a:cxn>
                    <a:cxn ang="0">
                      <a:pos x="807" y="343"/>
                    </a:cxn>
                    <a:cxn ang="0">
                      <a:pos x="822" y="1394"/>
                    </a:cxn>
                    <a:cxn ang="0">
                      <a:pos x="1000" y="335"/>
                    </a:cxn>
                    <a:cxn ang="0">
                      <a:pos x="1098" y="988"/>
                    </a:cxn>
                    <a:cxn ang="0">
                      <a:pos x="1052" y="1069"/>
                    </a:cxn>
                    <a:cxn ang="0">
                      <a:pos x="957" y="1102"/>
                    </a:cxn>
                    <a:cxn ang="0">
                      <a:pos x="957" y="1138"/>
                    </a:cxn>
                    <a:cxn ang="0">
                      <a:pos x="946" y="1163"/>
                    </a:cxn>
                    <a:cxn ang="0">
                      <a:pos x="910" y="1168"/>
                    </a:cxn>
                    <a:cxn ang="0">
                      <a:pos x="890" y="1138"/>
                    </a:cxn>
                    <a:cxn ang="0">
                      <a:pos x="890" y="1099"/>
                    </a:cxn>
                    <a:cxn ang="0">
                      <a:pos x="873" y="1095"/>
                    </a:cxn>
                    <a:cxn ang="0">
                      <a:pos x="792" y="1045"/>
                    </a:cxn>
                    <a:cxn ang="0">
                      <a:pos x="766" y="1003"/>
                    </a:cxn>
                    <a:cxn ang="0">
                      <a:pos x="762" y="991"/>
                    </a:cxn>
                    <a:cxn ang="0">
                      <a:pos x="759" y="979"/>
                    </a:cxn>
                    <a:cxn ang="0">
                      <a:pos x="763" y="961"/>
                    </a:cxn>
                    <a:cxn ang="0">
                      <a:pos x="796" y="943"/>
                    </a:cxn>
                    <a:cxn ang="0">
                      <a:pos x="825" y="966"/>
                    </a:cxn>
                    <a:cxn ang="0">
                      <a:pos x="828" y="977"/>
                    </a:cxn>
                    <a:cxn ang="0">
                      <a:pos x="833" y="988"/>
                    </a:cxn>
                    <a:cxn ang="0">
                      <a:pos x="848" y="1007"/>
                    </a:cxn>
                    <a:cxn ang="0">
                      <a:pos x="890" y="1030"/>
                    </a:cxn>
                    <a:cxn ang="0">
                      <a:pos x="890" y="898"/>
                    </a:cxn>
                    <a:cxn ang="0">
                      <a:pos x="803" y="860"/>
                    </a:cxn>
                    <a:cxn ang="0">
                      <a:pos x="773" y="824"/>
                    </a:cxn>
                    <a:cxn ang="0">
                      <a:pos x="763" y="776"/>
                    </a:cxn>
                    <a:cxn ang="0">
                      <a:pos x="773" y="728"/>
                    </a:cxn>
                    <a:cxn ang="0">
                      <a:pos x="800" y="690"/>
                    </a:cxn>
                    <a:cxn ang="0">
                      <a:pos x="890" y="650"/>
                    </a:cxn>
                    <a:cxn ang="0">
                      <a:pos x="890" y="613"/>
                    </a:cxn>
                    <a:cxn ang="0">
                      <a:pos x="902" y="588"/>
                    </a:cxn>
                    <a:cxn ang="0">
                      <a:pos x="938" y="583"/>
                    </a:cxn>
                    <a:cxn ang="0">
                      <a:pos x="957" y="613"/>
                    </a:cxn>
                    <a:cxn ang="0">
                      <a:pos x="957" y="650"/>
                    </a:cxn>
                    <a:cxn ang="0">
                      <a:pos x="970" y="652"/>
                    </a:cxn>
                    <a:cxn ang="0">
                      <a:pos x="1058" y="694"/>
                    </a:cxn>
                    <a:cxn ang="0">
                      <a:pos x="1085" y="733"/>
                    </a:cxn>
                    <a:cxn ang="0">
                      <a:pos x="1089" y="745"/>
                    </a:cxn>
                    <a:cxn ang="0">
                      <a:pos x="1092" y="757"/>
                    </a:cxn>
                    <a:cxn ang="0">
                      <a:pos x="1090" y="776"/>
                    </a:cxn>
                    <a:cxn ang="0">
                      <a:pos x="1058" y="795"/>
                    </a:cxn>
                    <a:cxn ang="0">
                      <a:pos x="1028" y="774"/>
                    </a:cxn>
                    <a:cxn ang="0">
                      <a:pos x="1025" y="763"/>
                    </a:cxn>
                    <a:cxn ang="0">
                      <a:pos x="1019" y="752"/>
                    </a:cxn>
                    <a:cxn ang="0">
                      <a:pos x="1003" y="736"/>
                    </a:cxn>
                    <a:cxn ang="0">
                      <a:pos x="957" y="718"/>
                    </a:cxn>
                    <a:cxn ang="0">
                      <a:pos x="957" y="844"/>
                    </a:cxn>
                    <a:cxn ang="0">
                      <a:pos x="1015" y="861"/>
                    </a:cxn>
                    <a:cxn ang="0">
                      <a:pos x="1084" y="916"/>
                    </a:cxn>
                    <a:cxn ang="0">
                      <a:pos x="1084" y="916"/>
                    </a:cxn>
                    <a:cxn ang="0">
                      <a:pos x="1084" y="916"/>
                    </a:cxn>
                    <a:cxn ang="0">
                      <a:pos x="1098" y="988"/>
                    </a:cxn>
                    <a:cxn ang="0">
                      <a:pos x="1098" y="988"/>
                    </a:cxn>
                    <a:cxn ang="0">
                      <a:pos x="1098" y="988"/>
                    </a:cxn>
                  </a:cxnLst>
                  <a:rect l="0" t="0" r="r" b="b"/>
                  <a:pathLst>
                    <a:path w="1960" h="1477">
                      <a:moveTo>
                        <a:pt x="1000" y="335"/>
                      </a:moveTo>
                      <a:cubicBezTo>
                        <a:pt x="1104" y="248"/>
                        <a:pt x="1173" y="53"/>
                        <a:pt x="1130" y="44"/>
                      </a:cubicBezTo>
                      <a:cubicBezTo>
                        <a:pt x="1074" y="33"/>
                        <a:pt x="951" y="83"/>
                        <a:pt x="892" y="91"/>
                      </a:cubicBezTo>
                      <a:cubicBezTo>
                        <a:pt x="808" y="102"/>
                        <a:pt x="716" y="0"/>
                        <a:pt x="664" y="57"/>
                      </a:cubicBezTo>
                      <a:cubicBezTo>
                        <a:pt x="623" y="103"/>
                        <a:pt x="694" y="270"/>
                        <a:pt x="807" y="343"/>
                      </a:cubicBezTo>
                      <a:cubicBezTo>
                        <a:pt x="472" y="507"/>
                        <a:pt x="0" y="1334"/>
                        <a:pt x="822" y="1394"/>
                      </a:cubicBezTo>
                      <a:cubicBezTo>
                        <a:pt x="1960" y="1477"/>
                        <a:pt x="1390" y="496"/>
                        <a:pt x="1000" y="335"/>
                      </a:cubicBezTo>
                      <a:close/>
                      <a:moveTo>
                        <a:pt x="1098" y="988"/>
                      </a:moveTo>
                      <a:cubicBezTo>
                        <a:pt x="1094" y="1020"/>
                        <a:pt x="1077" y="1049"/>
                        <a:pt x="1052" y="1069"/>
                      </a:cubicBezTo>
                      <a:cubicBezTo>
                        <a:pt x="1025" y="1090"/>
                        <a:pt x="991" y="1099"/>
                        <a:pt x="957" y="1102"/>
                      </a:cubicBezTo>
                      <a:cubicBezTo>
                        <a:pt x="957" y="1138"/>
                        <a:pt x="957" y="1138"/>
                        <a:pt x="957" y="1138"/>
                      </a:cubicBezTo>
                      <a:cubicBezTo>
                        <a:pt x="957" y="1147"/>
                        <a:pt x="953" y="1156"/>
                        <a:pt x="946" y="1163"/>
                      </a:cubicBezTo>
                      <a:cubicBezTo>
                        <a:pt x="936" y="1171"/>
                        <a:pt x="922" y="1174"/>
                        <a:pt x="910" y="1168"/>
                      </a:cubicBezTo>
                      <a:cubicBezTo>
                        <a:pt x="898" y="1163"/>
                        <a:pt x="890" y="1151"/>
                        <a:pt x="890" y="1138"/>
                      </a:cubicBezTo>
                      <a:cubicBezTo>
                        <a:pt x="890" y="1099"/>
                        <a:pt x="890" y="1099"/>
                        <a:pt x="890" y="1099"/>
                      </a:cubicBezTo>
                      <a:cubicBezTo>
                        <a:pt x="885" y="1098"/>
                        <a:pt x="879" y="1096"/>
                        <a:pt x="873" y="1095"/>
                      </a:cubicBezTo>
                      <a:cubicBezTo>
                        <a:pt x="842" y="1086"/>
                        <a:pt x="813" y="1069"/>
                        <a:pt x="792" y="1045"/>
                      </a:cubicBezTo>
                      <a:cubicBezTo>
                        <a:pt x="781" y="1032"/>
                        <a:pt x="772" y="1018"/>
                        <a:pt x="766" y="1003"/>
                      </a:cubicBezTo>
                      <a:cubicBezTo>
                        <a:pt x="765" y="999"/>
                        <a:pt x="763" y="995"/>
                        <a:pt x="762" y="991"/>
                      </a:cubicBezTo>
                      <a:cubicBezTo>
                        <a:pt x="761" y="987"/>
                        <a:pt x="760" y="983"/>
                        <a:pt x="759" y="979"/>
                      </a:cubicBezTo>
                      <a:cubicBezTo>
                        <a:pt x="759" y="973"/>
                        <a:pt x="760" y="966"/>
                        <a:pt x="763" y="961"/>
                      </a:cubicBezTo>
                      <a:cubicBezTo>
                        <a:pt x="769" y="949"/>
                        <a:pt x="782" y="942"/>
                        <a:pt x="796" y="943"/>
                      </a:cubicBezTo>
                      <a:cubicBezTo>
                        <a:pt x="809" y="944"/>
                        <a:pt x="820" y="953"/>
                        <a:pt x="825" y="966"/>
                      </a:cubicBezTo>
                      <a:cubicBezTo>
                        <a:pt x="826" y="969"/>
                        <a:pt x="827" y="973"/>
                        <a:pt x="828" y="977"/>
                      </a:cubicBezTo>
                      <a:cubicBezTo>
                        <a:pt x="830" y="981"/>
                        <a:pt x="831" y="985"/>
                        <a:pt x="833" y="988"/>
                      </a:cubicBezTo>
                      <a:cubicBezTo>
                        <a:pt x="837" y="995"/>
                        <a:pt x="842" y="1001"/>
                        <a:pt x="848" y="1007"/>
                      </a:cubicBezTo>
                      <a:cubicBezTo>
                        <a:pt x="860" y="1018"/>
                        <a:pt x="875" y="1026"/>
                        <a:pt x="890" y="1030"/>
                      </a:cubicBezTo>
                      <a:cubicBezTo>
                        <a:pt x="890" y="898"/>
                        <a:pt x="890" y="898"/>
                        <a:pt x="890" y="898"/>
                      </a:cubicBezTo>
                      <a:cubicBezTo>
                        <a:pt x="860" y="890"/>
                        <a:pt x="828" y="880"/>
                        <a:pt x="803" y="860"/>
                      </a:cubicBezTo>
                      <a:cubicBezTo>
                        <a:pt x="790" y="850"/>
                        <a:pt x="780" y="838"/>
                        <a:pt x="773" y="824"/>
                      </a:cubicBezTo>
                      <a:cubicBezTo>
                        <a:pt x="766" y="809"/>
                        <a:pt x="763" y="793"/>
                        <a:pt x="763" y="776"/>
                      </a:cubicBezTo>
                      <a:cubicBezTo>
                        <a:pt x="763" y="760"/>
                        <a:pt x="766" y="743"/>
                        <a:pt x="773" y="728"/>
                      </a:cubicBezTo>
                      <a:cubicBezTo>
                        <a:pt x="779" y="714"/>
                        <a:pt x="789" y="701"/>
                        <a:pt x="800" y="690"/>
                      </a:cubicBezTo>
                      <a:cubicBezTo>
                        <a:pt x="825" y="668"/>
                        <a:pt x="858" y="655"/>
                        <a:pt x="890" y="650"/>
                      </a:cubicBezTo>
                      <a:cubicBezTo>
                        <a:pt x="890" y="613"/>
                        <a:pt x="890" y="613"/>
                        <a:pt x="890" y="613"/>
                      </a:cubicBezTo>
                      <a:cubicBezTo>
                        <a:pt x="890" y="604"/>
                        <a:pt x="895" y="595"/>
                        <a:pt x="902" y="588"/>
                      </a:cubicBezTo>
                      <a:cubicBezTo>
                        <a:pt x="912" y="580"/>
                        <a:pt x="926" y="577"/>
                        <a:pt x="938" y="583"/>
                      </a:cubicBezTo>
                      <a:cubicBezTo>
                        <a:pt x="950" y="588"/>
                        <a:pt x="957" y="600"/>
                        <a:pt x="957" y="613"/>
                      </a:cubicBezTo>
                      <a:cubicBezTo>
                        <a:pt x="957" y="650"/>
                        <a:pt x="957" y="650"/>
                        <a:pt x="957" y="650"/>
                      </a:cubicBezTo>
                      <a:cubicBezTo>
                        <a:pt x="962" y="651"/>
                        <a:pt x="966" y="651"/>
                        <a:pt x="970" y="652"/>
                      </a:cubicBezTo>
                      <a:cubicBezTo>
                        <a:pt x="1003" y="658"/>
                        <a:pt x="1034" y="671"/>
                        <a:pt x="1058" y="694"/>
                      </a:cubicBezTo>
                      <a:cubicBezTo>
                        <a:pt x="1069" y="705"/>
                        <a:pt x="1078" y="719"/>
                        <a:pt x="1085" y="733"/>
                      </a:cubicBezTo>
                      <a:cubicBezTo>
                        <a:pt x="1086" y="737"/>
                        <a:pt x="1088" y="741"/>
                        <a:pt x="1089" y="745"/>
                      </a:cubicBezTo>
                      <a:cubicBezTo>
                        <a:pt x="1091" y="749"/>
                        <a:pt x="1092" y="753"/>
                        <a:pt x="1092" y="757"/>
                      </a:cubicBezTo>
                      <a:cubicBezTo>
                        <a:pt x="1093" y="763"/>
                        <a:pt x="1092" y="770"/>
                        <a:pt x="1090" y="776"/>
                      </a:cubicBezTo>
                      <a:cubicBezTo>
                        <a:pt x="1084" y="788"/>
                        <a:pt x="1071" y="796"/>
                        <a:pt x="1058" y="795"/>
                      </a:cubicBezTo>
                      <a:cubicBezTo>
                        <a:pt x="1045" y="795"/>
                        <a:pt x="1033" y="786"/>
                        <a:pt x="1028" y="774"/>
                      </a:cubicBezTo>
                      <a:cubicBezTo>
                        <a:pt x="1027" y="770"/>
                        <a:pt x="1026" y="766"/>
                        <a:pt x="1025" y="763"/>
                      </a:cubicBezTo>
                      <a:cubicBezTo>
                        <a:pt x="1023" y="759"/>
                        <a:pt x="1021" y="756"/>
                        <a:pt x="1019" y="752"/>
                      </a:cubicBezTo>
                      <a:cubicBezTo>
                        <a:pt x="1015" y="746"/>
                        <a:pt x="1010" y="740"/>
                        <a:pt x="1003" y="736"/>
                      </a:cubicBezTo>
                      <a:cubicBezTo>
                        <a:pt x="990" y="726"/>
                        <a:pt x="974" y="721"/>
                        <a:pt x="957" y="718"/>
                      </a:cubicBezTo>
                      <a:cubicBezTo>
                        <a:pt x="957" y="844"/>
                        <a:pt x="957" y="844"/>
                        <a:pt x="957" y="844"/>
                      </a:cubicBezTo>
                      <a:cubicBezTo>
                        <a:pt x="977" y="849"/>
                        <a:pt x="996" y="854"/>
                        <a:pt x="1015" y="861"/>
                      </a:cubicBezTo>
                      <a:cubicBezTo>
                        <a:pt x="1043" y="872"/>
                        <a:pt x="1069" y="889"/>
                        <a:pt x="1084" y="916"/>
                      </a:cubicBezTo>
                      <a:cubicBezTo>
                        <a:pt x="1082" y="912"/>
                        <a:pt x="1080" y="908"/>
                        <a:pt x="1084" y="916"/>
                      </a:cubicBezTo>
                      <a:cubicBezTo>
                        <a:pt x="1089" y="924"/>
                        <a:pt x="1087" y="920"/>
                        <a:pt x="1084" y="916"/>
                      </a:cubicBezTo>
                      <a:cubicBezTo>
                        <a:pt x="1097" y="938"/>
                        <a:pt x="1101" y="963"/>
                        <a:pt x="1098" y="988"/>
                      </a:cubicBezTo>
                      <a:close/>
                      <a:moveTo>
                        <a:pt x="1098" y="988"/>
                      </a:moveTo>
                      <a:cubicBezTo>
                        <a:pt x="1098" y="988"/>
                        <a:pt x="1098" y="988"/>
                        <a:pt x="1098" y="988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 19"/>
                <p:cNvSpPr>
                  <a:spLocks noEditPoints="1"/>
                </p:cNvSpPr>
                <p:nvPr/>
              </p:nvSpPr>
              <p:spPr bwMode="auto">
                <a:xfrm>
                  <a:off x="2559051" y="3149601"/>
                  <a:ext cx="1587" cy="158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6" name="组合 185"/>
            <p:cNvGrpSpPr/>
            <p:nvPr/>
          </p:nvGrpSpPr>
          <p:grpSpPr>
            <a:xfrm>
              <a:off x="5331007" y="2270876"/>
              <a:ext cx="1078180" cy="1511044"/>
              <a:chOff x="1962950" y="2247362"/>
              <a:chExt cx="1078180" cy="1511044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1962950" y="2247362"/>
                <a:ext cx="1078180" cy="15110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五边形 187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需求侧</a:t>
                </a:r>
                <a:r>
                  <a:rPr lang="en-US" altLang="zh-CN" sz="800" b="1" dirty="0" smtClean="0">
                    <a:latin typeface="+mj-ea"/>
                    <a:ea typeface="+mj-ea"/>
                  </a:rPr>
                  <a:t>-</a:t>
                </a:r>
                <a:r>
                  <a:rPr lang="zh-CN" altLang="en-US" sz="800" b="1" dirty="0" smtClean="0">
                    <a:latin typeface="+mj-ea"/>
                    <a:ea typeface="+mj-ea"/>
                  </a:rPr>
                  <a:t>消费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5180386" y="2535648"/>
              <a:ext cx="1378448" cy="1103558"/>
              <a:chOff x="5114077" y="2532013"/>
              <a:chExt cx="1378448" cy="1103558"/>
            </a:xfrm>
          </p:grpSpPr>
          <p:sp>
            <p:nvSpPr>
              <p:cNvPr id="190" name="文本框 189"/>
              <p:cNvSpPr txBox="1"/>
              <p:nvPr/>
            </p:nvSpPr>
            <p:spPr>
              <a:xfrm>
                <a:off x="5114077" y="2758408"/>
                <a:ext cx="1378448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消费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</a:t>
                </a: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4.8%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 </a:t>
                </a:r>
                <a:r>
                  <a:rPr lang="en-US" altLang="zh-CN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0.5%</a:t>
                </a:r>
                <a:r>
                  <a:rPr lang="zh-CN" altLang="en-US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↑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91" name="组合 190"/>
              <p:cNvGrpSpPr>
                <a:grpSpLocks noChangeAspect="1"/>
              </p:cNvGrpSpPr>
              <p:nvPr/>
            </p:nvGrpSpPr>
            <p:grpSpPr>
              <a:xfrm>
                <a:off x="5618394" y="2532013"/>
                <a:ext cx="332784" cy="209363"/>
                <a:chOff x="217319" y="3309551"/>
                <a:chExt cx="598625" cy="396914"/>
              </a:xfrm>
              <a:solidFill>
                <a:srgbClr val="67708B"/>
              </a:solidFill>
            </p:grpSpPr>
            <p:sp>
              <p:nvSpPr>
                <p:cNvPr id="192" name="Oval 144"/>
                <p:cNvSpPr>
                  <a:spLocks noChangeArrowheads="1"/>
                </p:cNvSpPr>
                <p:nvPr/>
              </p:nvSpPr>
              <p:spPr bwMode="auto">
                <a:xfrm>
                  <a:off x="507956" y="3628384"/>
                  <a:ext cx="78081" cy="7808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3" name="Oval 145"/>
                <p:cNvSpPr>
                  <a:spLocks noChangeArrowheads="1"/>
                </p:cNvSpPr>
                <p:nvPr/>
              </p:nvSpPr>
              <p:spPr bwMode="auto">
                <a:xfrm>
                  <a:off x="308414" y="3628384"/>
                  <a:ext cx="71575" cy="7808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4" name="Freeform 146"/>
                <p:cNvSpPr>
                  <a:spLocks/>
                </p:cNvSpPr>
                <p:nvPr/>
              </p:nvSpPr>
              <p:spPr bwMode="auto">
                <a:xfrm>
                  <a:off x="293232" y="3365943"/>
                  <a:ext cx="522712" cy="258103"/>
                </a:xfrm>
                <a:custGeom>
                  <a:avLst/>
                  <a:gdLst>
                    <a:gd name="T0" fmla="*/ 61 w 102"/>
                    <a:gd name="T1" fmla="*/ 50 h 50"/>
                    <a:gd name="T2" fmla="*/ 64 w 102"/>
                    <a:gd name="T3" fmla="*/ 47 h 50"/>
                    <a:gd name="T4" fmla="*/ 81 w 102"/>
                    <a:gd name="T5" fmla="*/ 9 h 50"/>
                    <a:gd name="T6" fmla="*/ 98 w 102"/>
                    <a:gd name="T7" fmla="*/ 9 h 50"/>
                    <a:gd name="T8" fmla="*/ 102 w 102"/>
                    <a:gd name="T9" fmla="*/ 4 h 50"/>
                    <a:gd name="T10" fmla="*/ 98 w 102"/>
                    <a:gd name="T11" fmla="*/ 0 h 50"/>
                    <a:gd name="T12" fmla="*/ 78 w 102"/>
                    <a:gd name="T13" fmla="*/ 0 h 50"/>
                    <a:gd name="T14" fmla="*/ 74 w 102"/>
                    <a:gd name="T15" fmla="*/ 3 h 50"/>
                    <a:gd name="T16" fmla="*/ 58 w 102"/>
                    <a:gd name="T17" fmla="*/ 42 h 50"/>
                    <a:gd name="T18" fmla="*/ 4 w 102"/>
                    <a:gd name="T19" fmla="*/ 42 h 50"/>
                    <a:gd name="T20" fmla="*/ 0 w 102"/>
                    <a:gd name="T21" fmla="*/ 46 h 50"/>
                    <a:gd name="T22" fmla="*/ 4 w 102"/>
                    <a:gd name="T23" fmla="*/ 50 h 50"/>
                    <a:gd name="T24" fmla="*/ 61 w 102"/>
                    <a:gd name="T25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2" h="50">
                      <a:moveTo>
                        <a:pt x="61" y="50"/>
                      </a:move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81" y="9"/>
                        <a:pt x="81" y="9"/>
                        <a:pt x="81" y="9"/>
                      </a:cubicBezTo>
                      <a:cubicBezTo>
                        <a:pt x="98" y="9"/>
                        <a:pt x="98" y="9"/>
                        <a:pt x="98" y="9"/>
                      </a:cubicBezTo>
                      <a:cubicBezTo>
                        <a:pt x="101" y="9"/>
                        <a:pt x="102" y="7"/>
                        <a:pt x="102" y="4"/>
                      </a:cubicBezTo>
                      <a:cubicBezTo>
                        <a:pt x="102" y="2"/>
                        <a:pt x="101" y="0"/>
                        <a:pt x="98" y="0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58" y="42"/>
                        <a:pt x="58" y="42"/>
                        <a:pt x="58" y="42"/>
                      </a:cubicBez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2" y="42"/>
                        <a:pt x="0" y="43"/>
                        <a:pt x="0" y="46"/>
                      </a:cubicBezTo>
                      <a:cubicBezTo>
                        <a:pt x="0" y="48"/>
                        <a:pt x="2" y="50"/>
                        <a:pt x="4" y="50"/>
                      </a:cubicBezTo>
                      <a:lnTo>
                        <a:pt x="61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5" name="Freeform 147"/>
                <p:cNvSpPr>
                  <a:spLocks noEditPoints="1"/>
                </p:cNvSpPr>
                <p:nvPr/>
              </p:nvSpPr>
              <p:spPr bwMode="auto">
                <a:xfrm>
                  <a:off x="217319" y="3309551"/>
                  <a:ext cx="440293" cy="251596"/>
                </a:xfrm>
                <a:custGeom>
                  <a:avLst/>
                  <a:gdLst>
                    <a:gd name="T0" fmla="*/ 76 w 86"/>
                    <a:gd name="T1" fmla="*/ 0 h 49"/>
                    <a:gd name="T2" fmla="*/ 56 w 86"/>
                    <a:gd name="T3" fmla="*/ 0 h 49"/>
                    <a:gd name="T4" fmla="*/ 31 w 86"/>
                    <a:gd name="T5" fmla="*/ 0 h 49"/>
                    <a:gd name="T6" fmla="*/ 11 w 86"/>
                    <a:gd name="T7" fmla="*/ 0 h 49"/>
                    <a:gd name="T8" fmla="*/ 3 w 86"/>
                    <a:gd name="T9" fmla="*/ 12 h 49"/>
                    <a:gd name="T10" fmla="*/ 13 w 86"/>
                    <a:gd name="T11" fmla="*/ 37 h 49"/>
                    <a:gd name="T12" fmla="*/ 31 w 86"/>
                    <a:gd name="T13" fmla="*/ 49 h 49"/>
                    <a:gd name="T14" fmla="*/ 56 w 86"/>
                    <a:gd name="T15" fmla="*/ 49 h 49"/>
                    <a:gd name="T16" fmla="*/ 73 w 86"/>
                    <a:gd name="T17" fmla="*/ 37 h 49"/>
                    <a:gd name="T18" fmla="*/ 83 w 86"/>
                    <a:gd name="T19" fmla="*/ 12 h 49"/>
                    <a:gd name="T20" fmla="*/ 76 w 86"/>
                    <a:gd name="T21" fmla="*/ 0 h 49"/>
                    <a:gd name="T22" fmla="*/ 64 w 86"/>
                    <a:gd name="T23" fmla="*/ 39 h 49"/>
                    <a:gd name="T24" fmla="*/ 21 w 86"/>
                    <a:gd name="T25" fmla="*/ 39 h 49"/>
                    <a:gd name="T26" fmla="*/ 20 w 86"/>
                    <a:gd name="T27" fmla="*/ 36 h 49"/>
                    <a:gd name="T28" fmla="*/ 21 w 86"/>
                    <a:gd name="T29" fmla="*/ 34 h 49"/>
                    <a:gd name="T30" fmla="*/ 64 w 86"/>
                    <a:gd name="T31" fmla="*/ 34 h 49"/>
                    <a:gd name="T32" fmla="*/ 66 w 86"/>
                    <a:gd name="T33" fmla="*/ 36 h 49"/>
                    <a:gd name="T34" fmla="*/ 64 w 86"/>
                    <a:gd name="T35" fmla="*/ 39 h 49"/>
                    <a:gd name="T36" fmla="*/ 70 w 86"/>
                    <a:gd name="T37" fmla="*/ 25 h 49"/>
                    <a:gd name="T38" fmla="*/ 16 w 86"/>
                    <a:gd name="T39" fmla="*/ 25 h 49"/>
                    <a:gd name="T40" fmla="*/ 14 w 86"/>
                    <a:gd name="T41" fmla="*/ 23 h 49"/>
                    <a:gd name="T42" fmla="*/ 16 w 86"/>
                    <a:gd name="T43" fmla="*/ 21 h 49"/>
                    <a:gd name="T44" fmla="*/ 70 w 86"/>
                    <a:gd name="T45" fmla="*/ 21 h 49"/>
                    <a:gd name="T46" fmla="*/ 72 w 86"/>
                    <a:gd name="T47" fmla="*/ 23 h 49"/>
                    <a:gd name="T48" fmla="*/ 70 w 86"/>
                    <a:gd name="T49" fmla="*/ 25 h 49"/>
                    <a:gd name="T50" fmla="*/ 74 w 86"/>
                    <a:gd name="T51" fmla="*/ 12 h 49"/>
                    <a:gd name="T52" fmla="*/ 12 w 86"/>
                    <a:gd name="T53" fmla="*/ 12 h 49"/>
                    <a:gd name="T54" fmla="*/ 9 w 86"/>
                    <a:gd name="T55" fmla="*/ 10 h 49"/>
                    <a:gd name="T56" fmla="*/ 12 w 86"/>
                    <a:gd name="T57" fmla="*/ 7 h 49"/>
                    <a:gd name="T58" fmla="*/ 74 w 86"/>
                    <a:gd name="T59" fmla="*/ 7 h 49"/>
                    <a:gd name="T60" fmla="*/ 76 w 86"/>
                    <a:gd name="T61" fmla="*/ 10 h 49"/>
                    <a:gd name="T62" fmla="*/ 74 w 86"/>
                    <a:gd name="T63" fmla="*/ 1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6" h="49">
                      <a:moveTo>
                        <a:pt x="76" y="0"/>
                      </a:move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49" y="0"/>
                        <a:pt x="38" y="0"/>
                        <a:pt x="3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4" y="0"/>
                        <a:pt x="0" y="5"/>
                        <a:pt x="3" y="12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6" y="43"/>
                        <a:pt x="24" y="49"/>
                        <a:pt x="31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63" y="49"/>
                        <a:pt x="71" y="43"/>
                        <a:pt x="73" y="37"/>
                      </a:cubicBezTo>
                      <a:cubicBezTo>
                        <a:pt x="83" y="12"/>
                        <a:pt x="83" y="12"/>
                        <a:pt x="83" y="12"/>
                      </a:cubicBezTo>
                      <a:cubicBezTo>
                        <a:pt x="86" y="5"/>
                        <a:pt x="82" y="0"/>
                        <a:pt x="76" y="0"/>
                      </a:cubicBezTo>
                      <a:close/>
                      <a:moveTo>
                        <a:pt x="64" y="39"/>
                      </a:moveTo>
                      <a:cubicBezTo>
                        <a:pt x="21" y="39"/>
                        <a:pt x="21" y="39"/>
                        <a:pt x="21" y="39"/>
                      </a:cubicBezTo>
                      <a:cubicBezTo>
                        <a:pt x="20" y="39"/>
                        <a:pt x="20" y="38"/>
                        <a:pt x="20" y="36"/>
                      </a:cubicBezTo>
                      <a:cubicBezTo>
                        <a:pt x="20" y="35"/>
                        <a:pt x="20" y="34"/>
                        <a:pt x="21" y="34"/>
                      </a:cubicBezTo>
                      <a:cubicBezTo>
                        <a:pt x="64" y="34"/>
                        <a:pt x="64" y="34"/>
                        <a:pt x="64" y="34"/>
                      </a:cubicBezTo>
                      <a:cubicBezTo>
                        <a:pt x="65" y="34"/>
                        <a:pt x="66" y="35"/>
                        <a:pt x="66" y="36"/>
                      </a:cubicBezTo>
                      <a:cubicBezTo>
                        <a:pt x="66" y="38"/>
                        <a:pt x="65" y="39"/>
                        <a:pt x="64" y="39"/>
                      </a:cubicBezTo>
                      <a:close/>
                      <a:moveTo>
                        <a:pt x="70" y="25"/>
                      </a:move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4" y="25"/>
                        <a:pt x="14" y="24"/>
                        <a:pt x="14" y="23"/>
                      </a:cubicBezTo>
                      <a:cubicBezTo>
                        <a:pt x="14" y="22"/>
                        <a:pt x="14" y="21"/>
                        <a:pt x="16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71" y="21"/>
                        <a:pt x="72" y="22"/>
                        <a:pt x="72" y="23"/>
                      </a:cubicBezTo>
                      <a:cubicBezTo>
                        <a:pt x="72" y="24"/>
                        <a:pt x="71" y="25"/>
                        <a:pt x="70" y="25"/>
                      </a:cubicBezTo>
                      <a:close/>
                      <a:moveTo>
                        <a:pt x="74" y="12"/>
                      </a:move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0" y="12"/>
                        <a:pt x="9" y="11"/>
                        <a:pt x="9" y="10"/>
                      </a:cubicBezTo>
                      <a:cubicBezTo>
                        <a:pt x="9" y="8"/>
                        <a:pt x="10" y="7"/>
                        <a:pt x="12" y="7"/>
                      </a:cubicBezTo>
                      <a:cubicBezTo>
                        <a:pt x="74" y="7"/>
                        <a:pt x="74" y="7"/>
                        <a:pt x="74" y="7"/>
                      </a:cubicBezTo>
                      <a:cubicBezTo>
                        <a:pt x="75" y="7"/>
                        <a:pt x="76" y="8"/>
                        <a:pt x="76" y="10"/>
                      </a:cubicBezTo>
                      <a:cubicBezTo>
                        <a:pt x="76" y="11"/>
                        <a:pt x="75" y="12"/>
                        <a:pt x="7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96" name="组合 195"/>
            <p:cNvGrpSpPr/>
            <p:nvPr/>
          </p:nvGrpSpPr>
          <p:grpSpPr>
            <a:xfrm>
              <a:off x="6447764" y="2276122"/>
              <a:ext cx="1078180" cy="1511044"/>
              <a:chOff x="1962950" y="2247362"/>
              <a:chExt cx="1078180" cy="1511044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1962950" y="2247362"/>
                <a:ext cx="1078180" cy="15110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五边形 197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需求侧</a:t>
                </a:r>
                <a:r>
                  <a:rPr lang="en-US" altLang="zh-CN" sz="800" b="1" dirty="0" smtClean="0">
                    <a:latin typeface="+mj-ea"/>
                    <a:ea typeface="+mj-ea"/>
                  </a:rPr>
                  <a:t>-</a:t>
                </a:r>
                <a:r>
                  <a:rPr lang="zh-CN" altLang="en-US" sz="800" b="1" dirty="0">
                    <a:latin typeface="+mj-ea"/>
                    <a:ea typeface="+mj-ea"/>
                  </a:rPr>
                  <a:t>外贸</a:t>
                </a: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6300359" y="2538147"/>
              <a:ext cx="1339229" cy="1102374"/>
              <a:chOff x="7370619" y="2532013"/>
              <a:chExt cx="1339229" cy="1102374"/>
            </a:xfrm>
          </p:grpSpPr>
          <p:sp>
            <p:nvSpPr>
              <p:cNvPr id="200" name="文本框 199"/>
              <p:cNvSpPr txBox="1"/>
              <p:nvPr/>
            </p:nvSpPr>
            <p:spPr>
              <a:xfrm>
                <a:off x="7370619" y="2757224"/>
                <a:ext cx="1339229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出口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</a:t>
                </a: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10.3%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↓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01" name="组合 200"/>
              <p:cNvGrpSpPr>
                <a:grpSpLocks noChangeAspect="1"/>
              </p:cNvGrpSpPr>
              <p:nvPr/>
            </p:nvGrpSpPr>
            <p:grpSpPr>
              <a:xfrm>
                <a:off x="7890124" y="2532013"/>
                <a:ext cx="219758" cy="209363"/>
                <a:chOff x="4750942" y="2542307"/>
                <a:chExt cx="541251" cy="543451"/>
              </a:xfrm>
              <a:solidFill>
                <a:srgbClr val="67708B"/>
              </a:solidFill>
            </p:grpSpPr>
            <p:sp>
              <p:nvSpPr>
                <p:cNvPr id="202" name="Freeform 57"/>
                <p:cNvSpPr>
                  <a:spLocks/>
                </p:cNvSpPr>
                <p:nvPr/>
              </p:nvSpPr>
              <p:spPr bwMode="auto">
                <a:xfrm>
                  <a:off x="4750942" y="2542307"/>
                  <a:ext cx="541251" cy="543451"/>
                </a:xfrm>
                <a:custGeom>
                  <a:avLst/>
                  <a:gdLst>
                    <a:gd name="T0" fmla="*/ 99 w 104"/>
                    <a:gd name="T1" fmla="*/ 89 h 104"/>
                    <a:gd name="T2" fmla="*/ 19 w 104"/>
                    <a:gd name="T3" fmla="*/ 89 h 104"/>
                    <a:gd name="T4" fmla="*/ 19 w 104"/>
                    <a:gd name="T5" fmla="*/ 4 h 104"/>
                    <a:gd name="T6" fmla="*/ 12 w 104"/>
                    <a:gd name="T7" fmla="*/ 4 h 104"/>
                    <a:gd name="T8" fmla="*/ 12 w 104"/>
                    <a:gd name="T9" fmla="*/ 89 h 104"/>
                    <a:gd name="T10" fmla="*/ 4 w 104"/>
                    <a:gd name="T11" fmla="*/ 89 h 104"/>
                    <a:gd name="T12" fmla="*/ 4 w 104"/>
                    <a:gd name="T13" fmla="*/ 95 h 104"/>
                    <a:gd name="T14" fmla="*/ 12 w 104"/>
                    <a:gd name="T15" fmla="*/ 95 h 104"/>
                    <a:gd name="T16" fmla="*/ 12 w 104"/>
                    <a:gd name="T17" fmla="*/ 99 h 104"/>
                    <a:gd name="T18" fmla="*/ 19 w 104"/>
                    <a:gd name="T19" fmla="*/ 99 h 104"/>
                    <a:gd name="T20" fmla="*/ 19 w 104"/>
                    <a:gd name="T21" fmla="*/ 95 h 104"/>
                    <a:gd name="T22" fmla="*/ 99 w 104"/>
                    <a:gd name="T23" fmla="*/ 95 h 104"/>
                    <a:gd name="T24" fmla="*/ 99 w 104"/>
                    <a:gd name="T25" fmla="*/ 89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" h="104">
                      <a:moveTo>
                        <a:pt x="99" y="89"/>
                      </a:moveTo>
                      <a:cubicBezTo>
                        <a:pt x="73" y="89"/>
                        <a:pt x="46" y="89"/>
                        <a:pt x="19" y="89"/>
                      </a:cubicBezTo>
                      <a:cubicBezTo>
                        <a:pt x="19" y="60"/>
                        <a:pt x="19" y="32"/>
                        <a:pt x="19" y="4"/>
                      </a:cubicBezTo>
                      <a:cubicBezTo>
                        <a:pt x="19" y="0"/>
                        <a:pt x="12" y="0"/>
                        <a:pt x="12" y="4"/>
                      </a:cubicBezTo>
                      <a:cubicBezTo>
                        <a:pt x="12" y="32"/>
                        <a:pt x="12" y="60"/>
                        <a:pt x="12" y="89"/>
                      </a:cubicBezTo>
                      <a:cubicBezTo>
                        <a:pt x="10" y="89"/>
                        <a:pt x="7" y="89"/>
                        <a:pt x="4" y="89"/>
                      </a:cubicBezTo>
                      <a:cubicBezTo>
                        <a:pt x="0" y="89"/>
                        <a:pt x="0" y="95"/>
                        <a:pt x="4" y="95"/>
                      </a:cubicBezTo>
                      <a:cubicBezTo>
                        <a:pt x="7" y="95"/>
                        <a:pt x="10" y="95"/>
                        <a:pt x="12" y="95"/>
                      </a:cubicBezTo>
                      <a:cubicBezTo>
                        <a:pt x="12" y="97"/>
                        <a:pt x="12" y="98"/>
                        <a:pt x="12" y="99"/>
                      </a:cubicBezTo>
                      <a:cubicBezTo>
                        <a:pt x="12" y="104"/>
                        <a:pt x="19" y="104"/>
                        <a:pt x="19" y="99"/>
                      </a:cubicBezTo>
                      <a:cubicBezTo>
                        <a:pt x="19" y="98"/>
                        <a:pt x="19" y="97"/>
                        <a:pt x="19" y="95"/>
                      </a:cubicBezTo>
                      <a:cubicBezTo>
                        <a:pt x="46" y="95"/>
                        <a:pt x="73" y="95"/>
                        <a:pt x="99" y="95"/>
                      </a:cubicBezTo>
                      <a:cubicBezTo>
                        <a:pt x="104" y="95"/>
                        <a:pt x="104" y="89"/>
                        <a:pt x="99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3" name="Freeform 58"/>
                <p:cNvSpPr>
                  <a:spLocks/>
                </p:cNvSpPr>
                <p:nvPr/>
              </p:nvSpPr>
              <p:spPr bwMode="auto">
                <a:xfrm>
                  <a:off x="4838950" y="2568709"/>
                  <a:ext cx="453243" cy="407038"/>
                </a:xfrm>
                <a:custGeom>
                  <a:avLst/>
                  <a:gdLst>
                    <a:gd name="T0" fmla="*/ 86 w 87"/>
                    <a:gd name="T1" fmla="*/ 7 h 78"/>
                    <a:gd name="T2" fmla="*/ 82 w 87"/>
                    <a:gd name="T3" fmla="*/ 5 h 78"/>
                    <a:gd name="T4" fmla="*/ 80 w 87"/>
                    <a:gd name="T5" fmla="*/ 4 h 78"/>
                    <a:gd name="T6" fmla="*/ 76 w 87"/>
                    <a:gd name="T7" fmla="*/ 4 h 78"/>
                    <a:gd name="T8" fmla="*/ 62 w 87"/>
                    <a:gd name="T9" fmla="*/ 1 h 78"/>
                    <a:gd name="T10" fmla="*/ 56 w 87"/>
                    <a:gd name="T11" fmla="*/ 5 h 78"/>
                    <a:gd name="T12" fmla="*/ 60 w 87"/>
                    <a:gd name="T13" fmla="*/ 12 h 78"/>
                    <a:gd name="T14" fmla="*/ 42 w 87"/>
                    <a:gd name="T15" fmla="*/ 33 h 78"/>
                    <a:gd name="T16" fmla="*/ 10 w 87"/>
                    <a:gd name="T17" fmla="*/ 60 h 78"/>
                    <a:gd name="T18" fmla="*/ 15 w 87"/>
                    <a:gd name="T19" fmla="*/ 76 h 78"/>
                    <a:gd name="T20" fmla="*/ 51 w 87"/>
                    <a:gd name="T21" fmla="*/ 49 h 78"/>
                    <a:gd name="T22" fmla="*/ 72 w 87"/>
                    <a:gd name="T23" fmla="*/ 23 h 78"/>
                    <a:gd name="T24" fmla="*/ 71 w 87"/>
                    <a:gd name="T25" fmla="*/ 26 h 78"/>
                    <a:gd name="T26" fmla="*/ 75 w 87"/>
                    <a:gd name="T27" fmla="*/ 33 h 78"/>
                    <a:gd name="T28" fmla="*/ 77 w 87"/>
                    <a:gd name="T29" fmla="*/ 33 h 78"/>
                    <a:gd name="T30" fmla="*/ 82 w 87"/>
                    <a:gd name="T31" fmla="*/ 29 h 78"/>
                    <a:gd name="T32" fmla="*/ 86 w 87"/>
                    <a:gd name="T33" fmla="*/ 12 h 78"/>
                    <a:gd name="T34" fmla="*/ 86 w 87"/>
                    <a:gd name="T35" fmla="*/ 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78">
                      <a:moveTo>
                        <a:pt x="86" y="7"/>
                      </a:moveTo>
                      <a:cubicBezTo>
                        <a:pt x="85" y="6"/>
                        <a:pt x="84" y="5"/>
                        <a:pt x="82" y="5"/>
                      </a:cubicBezTo>
                      <a:cubicBezTo>
                        <a:pt x="80" y="4"/>
                        <a:pt x="80" y="4"/>
                        <a:pt x="80" y="4"/>
                      </a:cubicBezTo>
                      <a:cubicBezTo>
                        <a:pt x="79" y="4"/>
                        <a:pt x="78" y="4"/>
                        <a:pt x="76" y="4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59" y="0"/>
                        <a:pt x="56" y="2"/>
                        <a:pt x="56" y="5"/>
                      </a:cubicBezTo>
                      <a:cubicBezTo>
                        <a:pt x="55" y="8"/>
                        <a:pt x="57" y="11"/>
                        <a:pt x="60" y="12"/>
                      </a:cubicBezTo>
                      <a:cubicBezTo>
                        <a:pt x="53" y="17"/>
                        <a:pt x="47" y="25"/>
                        <a:pt x="42" y="33"/>
                      </a:cubicBezTo>
                      <a:cubicBezTo>
                        <a:pt x="34" y="46"/>
                        <a:pt x="26" y="56"/>
                        <a:pt x="10" y="60"/>
                      </a:cubicBezTo>
                      <a:cubicBezTo>
                        <a:pt x="0" y="62"/>
                        <a:pt x="4" y="78"/>
                        <a:pt x="15" y="76"/>
                      </a:cubicBezTo>
                      <a:cubicBezTo>
                        <a:pt x="31" y="72"/>
                        <a:pt x="42" y="62"/>
                        <a:pt x="51" y="49"/>
                      </a:cubicBezTo>
                      <a:cubicBezTo>
                        <a:pt x="58" y="39"/>
                        <a:pt x="63" y="29"/>
                        <a:pt x="72" y="23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cubicBezTo>
                        <a:pt x="71" y="29"/>
                        <a:pt x="72" y="32"/>
                        <a:pt x="75" y="33"/>
                      </a:cubicBezTo>
                      <a:cubicBezTo>
                        <a:pt x="76" y="33"/>
                        <a:pt x="76" y="33"/>
                        <a:pt x="77" y="33"/>
                      </a:cubicBezTo>
                      <a:cubicBezTo>
                        <a:pt x="79" y="33"/>
                        <a:pt x="82" y="32"/>
                        <a:pt x="82" y="29"/>
                      </a:cubicBezTo>
                      <a:cubicBezTo>
                        <a:pt x="86" y="12"/>
                        <a:pt x="86" y="12"/>
                        <a:pt x="86" y="12"/>
                      </a:cubicBezTo>
                      <a:cubicBezTo>
                        <a:pt x="87" y="10"/>
                        <a:pt x="87" y="9"/>
                        <a:pt x="86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04" name="组合 203"/>
            <p:cNvGrpSpPr/>
            <p:nvPr/>
          </p:nvGrpSpPr>
          <p:grpSpPr>
            <a:xfrm>
              <a:off x="7568218" y="2270876"/>
              <a:ext cx="1078180" cy="1511044"/>
              <a:chOff x="1962950" y="2247362"/>
              <a:chExt cx="1078180" cy="1511044"/>
            </a:xfrm>
          </p:grpSpPr>
          <p:sp>
            <p:nvSpPr>
              <p:cNvPr id="205" name="矩形 204"/>
              <p:cNvSpPr/>
              <p:nvPr/>
            </p:nvSpPr>
            <p:spPr>
              <a:xfrm>
                <a:off x="1962950" y="2247362"/>
                <a:ext cx="1078180" cy="15110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五边形 205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财政货币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7448591" y="2512723"/>
              <a:ext cx="1228395" cy="1126483"/>
              <a:chOff x="4841150" y="3355040"/>
              <a:chExt cx="1228395" cy="1126483"/>
            </a:xfrm>
          </p:grpSpPr>
          <p:sp>
            <p:nvSpPr>
              <p:cNvPr id="239" name="文本框 238"/>
              <p:cNvSpPr txBox="1"/>
              <p:nvPr/>
            </p:nvSpPr>
            <p:spPr>
              <a:xfrm>
                <a:off x="4841150" y="3604360"/>
                <a:ext cx="1228395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M2</a:t>
                </a: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</a:t>
                </a: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同比</a:t>
                </a: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10.6%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↓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0" name="Freeform 77"/>
              <p:cNvSpPr>
                <a:spLocks noChangeAspect="1" noEditPoints="1"/>
              </p:cNvSpPr>
              <p:nvPr/>
            </p:nvSpPr>
            <p:spPr bwMode="auto">
              <a:xfrm>
                <a:off x="5278981" y="3355040"/>
                <a:ext cx="299076" cy="209363"/>
              </a:xfrm>
              <a:custGeom>
                <a:avLst/>
                <a:gdLst>
                  <a:gd name="T0" fmla="*/ 5 w 95"/>
                  <a:gd name="T1" fmla="*/ 0 h 70"/>
                  <a:gd name="T2" fmla="*/ 0 w 95"/>
                  <a:gd name="T3" fmla="*/ 64 h 70"/>
                  <a:gd name="T4" fmla="*/ 91 w 95"/>
                  <a:gd name="T5" fmla="*/ 70 h 70"/>
                  <a:gd name="T6" fmla="*/ 95 w 95"/>
                  <a:gd name="T7" fmla="*/ 5 h 70"/>
                  <a:gd name="T8" fmla="*/ 24 w 95"/>
                  <a:gd name="T9" fmla="*/ 49 h 70"/>
                  <a:gd name="T10" fmla="*/ 21 w 95"/>
                  <a:gd name="T11" fmla="*/ 57 h 70"/>
                  <a:gd name="T12" fmla="*/ 15 w 95"/>
                  <a:gd name="T13" fmla="*/ 57 h 70"/>
                  <a:gd name="T14" fmla="*/ 13 w 95"/>
                  <a:gd name="T15" fmla="*/ 49 h 70"/>
                  <a:gd name="T16" fmla="*/ 15 w 95"/>
                  <a:gd name="T17" fmla="*/ 34 h 70"/>
                  <a:gd name="T18" fmla="*/ 18 w 95"/>
                  <a:gd name="T19" fmla="*/ 10 h 70"/>
                  <a:gd name="T20" fmla="*/ 21 w 95"/>
                  <a:gd name="T21" fmla="*/ 34 h 70"/>
                  <a:gd name="T22" fmla="*/ 24 w 95"/>
                  <a:gd name="T23" fmla="*/ 49 h 70"/>
                  <a:gd name="T24" fmla="*/ 36 w 95"/>
                  <a:gd name="T25" fmla="*/ 43 h 70"/>
                  <a:gd name="T26" fmla="*/ 33 w 95"/>
                  <a:gd name="T27" fmla="*/ 60 h 70"/>
                  <a:gd name="T28" fmla="*/ 31 w 95"/>
                  <a:gd name="T29" fmla="*/ 43 h 70"/>
                  <a:gd name="T30" fmla="*/ 28 w 95"/>
                  <a:gd name="T31" fmla="*/ 29 h 70"/>
                  <a:gd name="T32" fmla="*/ 31 w 95"/>
                  <a:gd name="T33" fmla="*/ 12 h 70"/>
                  <a:gd name="T34" fmla="*/ 36 w 95"/>
                  <a:gd name="T35" fmla="*/ 12 h 70"/>
                  <a:gd name="T36" fmla="*/ 39 w 95"/>
                  <a:gd name="T37" fmla="*/ 29 h 70"/>
                  <a:gd name="T38" fmla="*/ 54 w 95"/>
                  <a:gd name="T39" fmla="*/ 35 h 70"/>
                  <a:gd name="T40" fmla="*/ 51 w 95"/>
                  <a:gd name="T41" fmla="*/ 57 h 70"/>
                  <a:gd name="T42" fmla="*/ 46 w 95"/>
                  <a:gd name="T43" fmla="*/ 57 h 70"/>
                  <a:gd name="T44" fmla="*/ 43 w 95"/>
                  <a:gd name="T45" fmla="*/ 35 h 70"/>
                  <a:gd name="T46" fmla="*/ 46 w 95"/>
                  <a:gd name="T47" fmla="*/ 21 h 70"/>
                  <a:gd name="T48" fmla="*/ 48 w 95"/>
                  <a:gd name="T49" fmla="*/ 10 h 70"/>
                  <a:gd name="T50" fmla="*/ 51 w 95"/>
                  <a:gd name="T51" fmla="*/ 21 h 70"/>
                  <a:gd name="T52" fmla="*/ 54 w 95"/>
                  <a:gd name="T53" fmla="*/ 35 h 70"/>
                  <a:gd name="T54" fmla="*/ 66 w 95"/>
                  <a:gd name="T55" fmla="*/ 35 h 70"/>
                  <a:gd name="T56" fmla="*/ 64 w 95"/>
                  <a:gd name="T57" fmla="*/ 60 h 70"/>
                  <a:gd name="T58" fmla="*/ 61 w 95"/>
                  <a:gd name="T59" fmla="*/ 35 h 70"/>
                  <a:gd name="T60" fmla="*/ 58 w 95"/>
                  <a:gd name="T61" fmla="*/ 21 h 70"/>
                  <a:gd name="T62" fmla="*/ 61 w 95"/>
                  <a:gd name="T63" fmla="*/ 12 h 70"/>
                  <a:gd name="T64" fmla="*/ 66 w 95"/>
                  <a:gd name="T65" fmla="*/ 12 h 70"/>
                  <a:gd name="T66" fmla="*/ 69 w 95"/>
                  <a:gd name="T67" fmla="*/ 21 h 70"/>
                  <a:gd name="T68" fmla="*/ 84 w 95"/>
                  <a:gd name="T69" fmla="*/ 37 h 70"/>
                  <a:gd name="T70" fmla="*/ 82 w 95"/>
                  <a:gd name="T71" fmla="*/ 57 h 70"/>
                  <a:gd name="T72" fmla="*/ 76 w 95"/>
                  <a:gd name="T73" fmla="*/ 57 h 70"/>
                  <a:gd name="T74" fmla="*/ 73 w 95"/>
                  <a:gd name="T75" fmla="*/ 37 h 70"/>
                  <a:gd name="T76" fmla="*/ 76 w 95"/>
                  <a:gd name="T77" fmla="*/ 22 h 70"/>
                  <a:gd name="T78" fmla="*/ 79 w 95"/>
                  <a:gd name="T79" fmla="*/ 10 h 70"/>
                  <a:gd name="T80" fmla="*/ 82 w 95"/>
                  <a:gd name="T81" fmla="*/ 22 h 70"/>
                  <a:gd name="T82" fmla="*/ 84 w 95"/>
                  <a:gd name="T83" fmla="*/ 3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70">
                    <a:moveTo>
                      <a:pt x="9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7"/>
                      <a:pt x="2" y="70"/>
                      <a:pt x="5" y="70"/>
                    </a:cubicBezTo>
                    <a:cubicBezTo>
                      <a:pt x="91" y="70"/>
                      <a:pt x="91" y="70"/>
                      <a:pt x="91" y="70"/>
                    </a:cubicBezTo>
                    <a:cubicBezTo>
                      <a:pt x="93" y="70"/>
                      <a:pt x="95" y="67"/>
                      <a:pt x="95" y="64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5" y="2"/>
                      <a:pt x="93" y="0"/>
                      <a:pt x="91" y="0"/>
                    </a:cubicBezTo>
                    <a:close/>
                    <a:moveTo>
                      <a:pt x="24" y="49"/>
                    </a:moveTo>
                    <a:cubicBezTo>
                      <a:pt x="24" y="50"/>
                      <a:pt x="22" y="51"/>
                      <a:pt x="21" y="51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9"/>
                      <a:pt x="20" y="60"/>
                      <a:pt x="18" y="60"/>
                    </a:cubicBezTo>
                    <a:cubicBezTo>
                      <a:pt x="17" y="60"/>
                      <a:pt x="15" y="59"/>
                      <a:pt x="15" y="57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4" y="51"/>
                      <a:pt x="13" y="50"/>
                      <a:pt x="13" y="49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5"/>
                      <a:pt x="14" y="34"/>
                      <a:pt x="15" y="34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1"/>
                      <a:pt x="17" y="10"/>
                      <a:pt x="18" y="10"/>
                    </a:cubicBezTo>
                    <a:cubicBezTo>
                      <a:pt x="20" y="10"/>
                      <a:pt x="21" y="11"/>
                      <a:pt x="21" y="12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2" y="34"/>
                      <a:pt x="24" y="35"/>
                      <a:pt x="24" y="37"/>
                    </a:cubicBezTo>
                    <a:lnTo>
                      <a:pt x="24" y="49"/>
                    </a:lnTo>
                    <a:close/>
                    <a:moveTo>
                      <a:pt x="39" y="41"/>
                    </a:moveTo>
                    <a:cubicBezTo>
                      <a:pt x="39" y="42"/>
                      <a:pt x="38" y="43"/>
                      <a:pt x="36" y="43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6" y="59"/>
                      <a:pt x="35" y="60"/>
                      <a:pt x="33" y="60"/>
                    </a:cubicBezTo>
                    <a:cubicBezTo>
                      <a:pt x="32" y="60"/>
                      <a:pt x="31" y="59"/>
                      <a:pt x="31" y="57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29" y="43"/>
                      <a:pt x="28" y="42"/>
                      <a:pt x="28" y="41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27"/>
                      <a:pt x="29" y="26"/>
                      <a:pt x="31" y="2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2" y="10"/>
                      <a:pt x="33" y="10"/>
                    </a:cubicBezTo>
                    <a:cubicBezTo>
                      <a:pt x="35" y="10"/>
                      <a:pt x="36" y="11"/>
                      <a:pt x="36" y="12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8" y="26"/>
                      <a:pt x="39" y="27"/>
                      <a:pt x="39" y="29"/>
                    </a:cubicBezTo>
                    <a:lnTo>
                      <a:pt x="39" y="41"/>
                    </a:lnTo>
                    <a:close/>
                    <a:moveTo>
                      <a:pt x="54" y="35"/>
                    </a:moveTo>
                    <a:cubicBezTo>
                      <a:pt x="54" y="36"/>
                      <a:pt x="53" y="37"/>
                      <a:pt x="51" y="38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1" y="59"/>
                      <a:pt x="50" y="60"/>
                      <a:pt x="48" y="60"/>
                    </a:cubicBezTo>
                    <a:cubicBezTo>
                      <a:pt x="47" y="60"/>
                      <a:pt x="46" y="59"/>
                      <a:pt x="46" y="57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4" y="37"/>
                      <a:pt x="43" y="36"/>
                      <a:pt x="43" y="35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3" y="22"/>
                      <a:pt x="44" y="21"/>
                      <a:pt x="46" y="21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6" y="11"/>
                      <a:pt x="47" y="10"/>
                      <a:pt x="48" y="10"/>
                    </a:cubicBezTo>
                    <a:cubicBezTo>
                      <a:pt x="50" y="10"/>
                      <a:pt x="51" y="11"/>
                      <a:pt x="51" y="12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3" y="21"/>
                      <a:pt x="54" y="22"/>
                      <a:pt x="54" y="23"/>
                    </a:cubicBezTo>
                    <a:lnTo>
                      <a:pt x="54" y="35"/>
                    </a:lnTo>
                    <a:close/>
                    <a:moveTo>
                      <a:pt x="69" y="33"/>
                    </a:moveTo>
                    <a:cubicBezTo>
                      <a:pt x="69" y="34"/>
                      <a:pt x="68" y="35"/>
                      <a:pt x="66" y="35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9"/>
                      <a:pt x="65" y="60"/>
                      <a:pt x="64" y="60"/>
                    </a:cubicBezTo>
                    <a:cubicBezTo>
                      <a:pt x="62" y="60"/>
                      <a:pt x="61" y="59"/>
                      <a:pt x="61" y="57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9" y="35"/>
                      <a:pt x="58" y="34"/>
                      <a:pt x="58" y="3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9"/>
                      <a:pt x="59" y="18"/>
                      <a:pt x="61" y="18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2" y="10"/>
                      <a:pt x="64" y="10"/>
                    </a:cubicBezTo>
                    <a:cubicBezTo>
                      <a:pt x="65" y="10"/>
                      <a:pt x="66" y="11"/>
                      <a:pt x="66" y="12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8" y="18"/>
                      <a:pt x="69" y="19"/>
                      <a:pt x="69" y="21"/>
                    </a:cubicBezTo>
                    <a:lnTo>
                      <a:pt x="69" y="33"/>
                    </a:lnTo>
                    <a:close/>
                    <a:moveTo>
                      <a:pt x="84" y="37"/>
                    </a:moveTo>
                    <a:cubicBezTo>
                      <a:pt x="84" y="38"/>
                      <a:pt x="83" y="39"/>
                      <a:pt x="82" y="39"/>
                    </a:cubicBezTo>
                    <a:cubicBezTo>
                      <a:pt x="82" y="57"/>
                      <a:pt x="82" y="57"/>
                      <a:pt x="82" y="57"/>
                    </a:cubicBezTo>
                    <a:cubicBezTo>
                      <a:pt x="82" y="59"/>
                      <a:pt x="80" y="60"/>
                      <a:pt x="79" y="60"/>
                    </a:cubicBezTo>
                    <a:cubicBezTo>
                      <a:pt x="77" y="60"/>
                      <a:pt x="76" y="59"/>
                      <a:pt x="76" y="57"/>
                    </a:cubicBezTo>
                    <a:cubicBezTo>
                      <a:pt x="76" y="39"/>
                      <a:pt x="76" y="39"/>
                      <a:pt x="76" y="39"/>
                    </a:cubicBezTo>
                    <a:cubicBezTo>
                      <a:pt x="75" y="39"/>
                      <a:pt x="73" y="38"/>
                      <a:pt x="73" y="37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3"/>
                      <a:pt x="75" y="22"/>
                      <a:pt x="76" y="2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1"/>
                      <a:pt x="77" y="10"/>
                      <a:pt x="79" y="10"/>
                    </a:cubicBezTo>
                    <a:cubicBezTo>
                      <a:pt x="80" y="10"/>
                      <a:pt x="82" y="11"/>
                      <a:pt x="82" y="12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83" y="22"/>
                      <a:pt x="84" y="23"/>
                      <a:pt x="84" y="25"/>
                    </a:cubicBezTo>
                    <a:lnTo>
                      <a:pt x="84" y="37"/>
                    </a:lnTo>
                    <a:close/>
                  </a:path>
                </a:pathLst>
              </a:custGeom>
              <a:solidFill>
                <a:srgbClr val="67708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1" name="组合 240"/>
            <p:cNvGrpSpPr/>
            <p:nvPr/>
          </p:nvGrpSpPr>
          <p:grpSpPr>
            <a:xfrm>
              <a:off x="8686327" y="2277348"/>
              <a:ext cx="1078180" cy="1511044"/>
              <a:chOff x="1962950" y="2247362"/>
              <a:chExt cx="1078180" cy="1511044"/>
            </a:xfrm>
          </p:grpSpPr>
          <p:sp>
            <p:nvSpPr>
              <p:cNvPr id="242" name="矩形 241"/>
              <p:cNvSpPr/>
              <p:nvPr/>
            </p:nvSpPr>
            <p:spPr>
              <a:xfrm>
                <a:off x="1962950" y="2247362"/>
                <a:ext cx="1078180" cy="15110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五边形 242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汽车工业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8570967" y="2536835"/>
              <a:ext cx="1340229" cy="1101676"/>
              <a:chOff x="5745325" y="3416393"/>
              <a:chExt cx="1340229" cy="1101676"/>
            </a:xfrm>
          </p:grpSpPr>
          <p:sp>
            <p:nvSpPr>
              <p:cNvPr id="245" name="文本框 244"/>
              <p:cNvSpPr txBox="1"/>
              <p:nvPr/>
            </p:nvSpPr>
            <p:spPr>
              <a:xfrm>
                <a:off x="5745325" y="3640906"/>
                <a:ext cx="1340229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价格指数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当月指数： 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98.5%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指数环比：</a:t>
                </a:r>
                <a:r>
                  <a:rPr lang="en-US" altLang="zh-CN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0.7%</a:t>
                </a:r>
                <a:r>
                  <a:rPr lang="zh-CN" altLang="en-US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↑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6" name="组合 245"/>
              <p:cNvGrpSpPr>
                <a:grpSpLocks noChangeAspect="1"/>
              </p:cNvGrpSpPr>
              <p:nvPr/>
            </p:nvGrpSpPr>
            <p:grpSpPr>
              <a:xfrm>
                <a:off x="6162996" y="3416393"/>
                <a:ext cx="286070" cy="209363"/>
                <a:chOff x="6530909" y="2595112"/>
                <a:chExt cx="567653" cy="437841"/>
              </a:xfrm>
              <a:solidFill>
                <a:srgbClr val="67708B"/>
              </a:solidFill>
            </p:grpSpPr>
            <p:sp>
              <p:nvSpPr>
                <p:cNvPr id="261" name="Freeform 68"/>
                <p:cNvSpPr>
                  <a:spLocks/>
                </p:cNvSpPr>
                <p:nvPr/>
              </p:nvSpPr>
              <p:spPr bwMode="auto">
                <a:xfrm>
                  <a:off x="6530909" y="3013151"/>
                  <a:ext cx="567653" cy="19802"/>
                </a:xfrm>
                <a:custGeom>
                  <a:avLst/>
                  <a:gdLst>
                    <a:gd name="T0" fmla="*/ 2 w 109"/>
                    <a:gd name="T1" fmla="*/ 4 h 4"/>
                    <a:gd name="T2" fmla="*/ 0 w 109"/>
                    <a:gd name="T3" fmla="*/ 2 h 4"/>
                    <a:gd name="T4" fmla="*/ 2 w 109"/>
                    <a:gd name="T5" fmla="*/ 0 h 4"/>
                    <a:gd name="T6" fmla="*/ 107 w 109"/>
                    <a:gd name="T7" fmla="*/ 0 h 4"/>
                    <a:gd name="T8" fmla="*/ 109 w 109"/>
                    <a:gd name="T9" fmla="*/ 2 h 4"/>
                    <a:gd name="T10" fmla="*/ 107 w 109"/>
                    <a:gd name="T11" fmla="*/ 4 h 4"/>
                    <a:gd name="T12" fmla="*/ 2 w 109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9" h="4">
                      <a:moveTo>
                        <a:pt x="2" y="4"/>
                      </a:move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8" y="0"/>
                        <a:pt x="109" y="1"/>
                        <a:pt x="109" y="2"/>
                      </a:cubicBezTo>
                      <a:cubicBezTo>
                        <a:pt x="109" y="3"/>
                        <a:pt x="108" y="4"/>
                        <a:pt x="107" y="4"/>
                      </a:cubicBezTo>
                      <a:lnTo>
                        <a:pt x="2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6" name="Rectangle 69"/>
                <p:cNvSpPr>
                  <a:spLocks noChangeArrowheads="1"/>
                </p:cNvSpPr>
                <p:nvPr/>
              </p:nvSpPr>
              <p:spPr bwMode="auto">
                <a:xfrm>
                  <a:off x="6599115" y="2694121"/>
                  <a:ext cx="81408" cy="27722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7" name="Rectangle 70"/>
                <p:cNvSpPr>
                  <a:spLocks noChangeArrowheads="1"/>
                </p:cNvSpPr>
                <p:nvPr/>
              </p:nvSpPr>
              <p:spPr bwMode="auto">
                <a:xfrm>
                  <a:off x="6722327" y="2595112"/>
                  <a:ext cx="83608" cy="3762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6" name="Rectangle 71"/>
                <p:cNvSpPr>
                  <a:spLocks noChangeArrowheads="1"/>
                </p:cNvSpPr>
                <p:nvPr/>
              </p:nvSpPr>
              <p:spPr bwMode="auto">
                <a:xfrm>
                  <a:off x="6836738" y="2709522"/>
                  <a:ext cx="83608" cy="2618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7" name="Rectangle 72"/>
                <p:cNvSpPr>
                  <a:spLocks noChangeArrowheads="1"/>
                </p:cNvSpPr>
                <p:nvPr/>
              </p:nvSpPr>
              <p:spPr bwMode="auto">
                <a:xfrm>
                  <a:off x="6962149" y="2797531"/>
                  <a:ext cx="83608" cy="17381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pic>
          <p:nvPicPr>
            <p:cNvPr id="328" name="图片 327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99550" y="1713126"/>
              <a:ext cx="96680" cy="5760000"/>
            </a:xfrm>
            <a:prstGeom prst="rect">
              <a:avLst/>
            </a:prstGeom>
          </p:spPr>
        </p:pic>
      </p:grpSp>
      <p:grpSp>
        <p:nvGrpSpPr>
          <p:cNvPr id="218" name="组合 217"/>
          <p:cNvGrpSpPr>
            <a:grpSpLocks noChangeAspect="1"/>
          </p:cNvGrpSpPr>
          <p:nvPr/>
        </p:nvGrpSpPr>
        <p:grpSpPr>
          <a:xfrm>
            <a:off x="2547499" y="4494198"/>
            <a:ext cx="176520" cy="167491"/>
            <a:chOff x="3958722" y="3227132"/>
            <a:chExt cx="446799" cy="446799"/>
          </a:xfrm>
        </p:grpSpPr>
        <p:sp>
          <p:nvSpPr>
            <p:cNvPr id="219" name="Freeform 127"/>
            <p:cNvSpPr>
              <a:spLocks/>
            </p:cNvSpPr>
            <p:nvPr/>
          </p:nvSpPr>
          <p:spPr bwMode="auto">
            <a:xfrm>
              <a:off x="3958722" y="3227132"/>
              <a:ext cx="446799" cy="446799"/>
            </a:xfrm>
            <a:custGeom>
              <a:avLst/>
              <a:gdLst>
                <a:gd name="T0" fmla="*/ 0 w 87"/>
                <a:gd name="T1" fmla="*/ 43 h 87"/>
                <a:gd name="T2" fmla="*/ 43 w 87"/>
                <a:gd name="T3" fmla="*/ 0 h 87"/>
                <a:gd name="T4" fmla="*/ 43 w 87"/>
                <a:gd name="T5" fmla="*/ 2 h 87"/>
                <a:gd name="T6" fmla="*/ 43 w 87"/>
                <a:gd name="T7" fmla="*/ 5 h 87"/>
                <a:gd name="T8" fmla="*/ 5 w 87"/>
                <a:gd name="T9" fmla="*/ 43 h 87"/>
                <a:gd name="T10" fmla="*/ 43 w 87"/>
                <a:gd name="T11" fmla="*/ 82 h 87"/>
                <a:gd name="T12" fmla="*/ 82 w 87"/>
                <a:gd name="T13" fmla="*/ 43 h 87"/>
                <a:gd name="T14" fmla="*/ 43 w 87"/>
                <a:gd name="T15" fmla="*/ 5 h 87"/>
                <a:gd name="T16" fmla="*/ 43 w 87"/>
                <a:gd name="T17" fmla="*/ 2 h 87"/>
                <a:gd name="T18" fmla="*/ 43 w 87"/>
                <a:gd name="T19" fmla="*/ 0 h 87"/>
                <a:gd name="T20" fmla="*/ 87 w 87"/>
                <a:gd name="T21" fmla="*/ 43 h 87"/>
                <a:gd name="T22" fmla="*/ 43 w 87"/>
                <a:gd name="T23" fmla="*/ 87 h 87"/>
                <a:gd name="T24" fmla="*/ 0 w 87"/>
                <a:gd name="T25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cubicBezTo>
                    <a:pt x="0" y="19"/>
                    <a:pt x="19" y="0"/>
                    <a:pt x="43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22" y="5"/>
                    <a:pt x="5" y="22"/>
                    <a:pt x="5" y="43"/>
                  </a:cubicBezTo>
                  <a:cubicBezTo>
                    <a:pt x="5" y="64"/>
                    <a:pt x="22" y="81"/>
                    <a:pt x="43" y="82"/>
                  </a:cubicBezTo>
                  <a:cubicBezTo>
                    <a:pt x="64" y="81"/>
                    <a:pt x="82" y="64"/>
                    <a:pt x="82" y="43"/>
                  </a:cubicBezTo>
                  <a:cubicBezTo>
                    <a:pt x="82" y="22"/>
                    <a:pt x="64" y="5"/>
                    <a:pt x="43" y="5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87" y="19"/>
                    <a:pt x="87" y="43"/>
                  </a:cubicBezTo>
                  <a:cubicBezTo>
                    <a:pt x="87" y="67"/>
                    <a:pt x="67" y="87"/>
                    <a:pt x="43" y="87"/>
                  </a:cubicBezTo>
                  <a:cubicBezTo>
                    <a:pt x="19" y="87"/>
                    <a:pt x="0" y="67"/>
                    <a:pt x="0" y="43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128"/>
            <p:cNvSpPr>
              <a:spLocks noEditPoints="1"/>
            </p:cNvSpPr>
            <p:nvPr/>
          </p:nvSpPr>
          <p:spPr bwMode="auto">
            <a:xfrm>
              <a:off x="4101872" y="3309551"/>
              <a:ext cx="214724" cy="292805"/>
            </a:xfrm>
            <a:custGeom>
              <a:avLst/>
              <a:gdLst>
                <a:gd name="T0" fmla="*/ 26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7 w 42"/>
                <a:gd name="T41" fmla="*/ 35 h 57"/>
                <a:gd name="T42" fmla="*/ 26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6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2" y="12"/>
                    <a:pt x="21" y="12"/>
                  </a:cubicBezTo>
                  <a:cubicBezTo>
                    <a:pt x="19" y="12"/>
                    <a:pt x="17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4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8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7" y="35"/>
                  </a:cubicBezTo>
                  <a:cubicBezTo>
                    <a:pt x="27" y="36"/>
                    <a:pt x="26" y="37"/>
                    <a:pt x="26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3" y="43"/>
                    <a:pt x="27" y="46"/>
                    <a:pt x="27" y="50"/>
                  </a:cubicBezTo>
                  <a:cubicBezTo>
                    <a:pt x="27" y="54"/>
                    <a:pt x="23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129"/>
            <p:cNvSpPr>
              <a:spLocks noEditPoints="1"/>
            </p:cNvSpPr>
            <p:nvPr/>
          </p:nvSpPr>
          <p:spPr bwMode="auto">
            <a:xfrm>
              <a:off x="4080182" y="3309551"/>
              <a:ext cx="216893" cy="292805"/>
            </a:xfrm>
            <a:custGeom>
              <a:avLst/>
              <a:gdLst>
                <a:gd name="T0" fmla="*/ 27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8 w 42"/>
                <a:gd name="T41" fmla="*/ 35 h 57"/>
                <a:gd name="T42" fmla="*/ 27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7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3" y="12"/>
                    <a:pt x="21" y="12"/>
                  </a:cubicBezTo>
                  <a:cubicBezTo>
                    <a:pt x="19" y="12"/>
                    <a:pt x="18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5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9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8" y="35"/>
                  </a:cubicBezTo>
                  <a:cubicBezTo>
                    <a:pt x="27" y="36"/>
                    <a:pt x="27" y="37"/>
                    <a:pt x="27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4" y="43"/>
                    <a:pt x="27" y="46"/>
                    <a:pt x="27" y="50"/>
                  </a:cubicBezTo>
                  <a:cubicBezTo>
                    <a:pt x="27" y="54"/>
                    <a:pt x="24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2" name="组合 221"/>
          <p:cNvGrpSpPr>
            <a:grpSpLocks noChangeAspect="1"/>
          </p:cNvGrpSpPr>
          <p:nvPr/>
        </p:nvGrpSpPr>
        <p:grpSpPr>
          <a:xfrm>
            <a:off x="6572356" y="4513712"/>
            <a:ext cx="176520" cy="167491"/>
            <a:chOff x="3958722" y="3227132"/>
            <a:chExt cx="446799" cy="446799"/>
          </a:xfrm>
        </p:grpSpPr>
        <p:sp>
          <p:nvSpPr>
            <p:cNvPr id="223" name="Freeform 127"/>
            <p:cNvSpPr>
              <a:spLocks/>
            </p:cNvSpPr>
            <p:nvPr/>
          </p:nvSpPr>
          <p:spPr bwMode="auto">
            <a:xfrm>
              <a:off x="3958722" y="3227132"/>
              <a:ext cx="446799" cy="446799"/>
            </a:xfrm>
            <a:custGeom>
              <a:avLst/>
              <a:gdLst>
                <a:gd name="T0" fmla="*/ 0 w 87"/>
                <a:gd name="T1" fmla="*/ 43 h 87"/>
                <a:gd name="T2" fmla="*/ 43 w 87"/>
                <a:gd name="T3" fmla="*/ 0 h 87"/>
                <a:gd name="T4" fmla="*/ 43 w 87"/>
                <a:gd name="T5" fmla="*/ 2 h 87"/>
                <a:gd name="T6" fmla="*/ 43 w 87"/>
                <a:gd name="T7" fmla="*/ 5 h 87"/>
                <a:gd name="T8" fmla="*/ 5 w 87"/>
                <a:gd name="T9" fmla="*/ 43 h 87"/>
                <a:gd name="T10" fmla="*/ 43 w 87"/>
                <a:gd name="T11" fmla="*/ 82 h 87"/>
                <a:gd name="T12" fmla="*/ 82 w 87"/>
                <a:gd name="T13" fmla="*/ 43 h 87"/>
                <a:gd name="T14" fmla="*/ 43 w 87"/>
                <a:gd name="T15" fmla="*/ 5 h 87"/>
                <a:gd name="T16" fmla="*/ 43 w 87"/>
                <a:gd name="T17" fmla="*/ 2 h 87"/>
                <a:gd name="T18" fmla="*/ 43 w 87"/>
                <a:gd name="T19" fmla="*/ 0 h 87"/>
                <a:gd name="T20" fmla="*/ 87 w 87"/>
                <a:gd name="T21" fmla="*/ 43 h 87"/>
                <a:gd name="T22" fmla="*/ 43 w 87"/>
                <a:gd name="T23" fmla="*/ 87 h 87"/>
                <a:gd name="T24" fmla="*/ 0 w 87"/>
                <a:gd name="T25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cubicBezTo>
                    <a:pt x="0" y="19"/>
                    <a:pt x="19" y="0"/>
                    <a:pt x="43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22" y="5"/>
                    <a:pt x="5" y="22"/>
                    <a:pt x="5" y="43"/>
                  </a:cubicBezTo>
                  <a:cubicBezTo>
                    <a:pt x="5" y="64"/>
                    <a:pt x="22" y="81"/>
                    <a:pt x="43" y="82"/>
                  </a:cubicBezTo>
                  <a:cubicBezTo>
                    <a:pt x="64" y="81"/>
                    <a:pt x="82" y="64"/>
                    <a:pt x="82" y="43"/>
                  </a:cubicBezTo>
                  <a:cubicBezTo>
                    <a:pt x="82" y="22"/>
                    <a:pt x="64" y="5"/>
                    <a:pt x="43" y="5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87" y="19"/>
                    <a:pt x="87" y="43"/>
                  </a:cubicBezTo>
                  <a:cubicBezTo>
                    <a:pt x="87" y="67"/>
                    <a:pt x="67" y="87"/>
                    <a:pt x="43" y="87"/>
                  </a:cubicBezTo>
                  <a:cubicBezTo>
                    <a:pt x="19" y="87"/>
                    <a:pt x="0" y="67"/>
                    <a:pt x="0" y="43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128"/>
            <p:cNvSpPr>
              <a:spLocks noEditPoints="1"/>
            </p:cNvSpPr>
            <p:nvPr/>
          </p:nvSpPr>
          <p:spPr bwMode="auto">
            <a:xfrm>
              <a:off x="4101872" y="3309551"/>
              <a:ext cx="214724" cy="292805"/>
            </a:xfrm>
            <a:custGeom>
              <a:avLst/>
              <a:gdLst>
                <a:gd name="T0" fmla="*/ 26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7 w 42"/>
                <a:gd name="T41" fmla="*/ 35 h 57"/>
                <a:gd name="T42" fmla="*/ 26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6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2" y="12"/>
                    <a:pt x="21" y="12"/>
                  </a:cubicBezTo>
                  <a:cubicBezTo>
                    <a:pt x="19" y="12"/>
                    <a:pt x="17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4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8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7" y="35"/>
                  </a:cubicBezTo>
                  <a:cubicBezTo>
                    <a:pt x="27" y="36"/>
                    <a:pt x="26" y="37"/>
                    <a:pt x="26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3" y="43"/>
                    <a:pt x="27" y="46"/>
                    <a:pt x="27" y="50"/>
                  </a:cubicBezTo>
                  <a:cubicBezTo>
                    <a:pt x="27" y="54"/>
                    <a:pt x="23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Freeform 129"/>
            <p:cNvSpPr>
              <a:spLocks noEditPoints="1"/>
            </p:cNvSpPr>
            <p:nvPr/>
          </p:nvSpPr>
          <p:spPr bwMode="auto">
            <a:xfrm>
              <a:off x="4080182" y="3309551"/>
              <a:ext cx="216893" cy="292805"/>
            </a:xfrm>
            <a:custGeom>
              <a:avLst/>
              <a:gdLst>
                <a:gd name="T0" fmla="*/ 27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8 w 42"/>
                <a:gd name="T41" fmla="*/ 35 h 57"/>
                <a:gd name="T42" fmla="*/ 27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7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3" y="12"/>
                    <a:pt x="21" y="12"/>
                  </a:cubicBezTo>
                  <a:cubicBezTo>
                    <a:pt x="19" y="12"/>
                    <a:pt x="18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5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9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8" y="35"/>
                  </a:cubicBezTo>
                  <a:cubicBezTo>
                    <a:pt x="27" y="36"/>
                    <a:pt x="27" y="37"/>
                    <a:pt x="27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4" y="43"/>
                    <a:pt x="27" y="46"/>
                    <a:pt x="27" y="50"/>
                  </a:cubicBezTo>
                  <a:cubicBezTo>
                    <a:pt x="27" y="54"/>
                    <a:pt x="24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979390" y="4287881"/>
            <a:ext cx="3366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注解：</a:t>
            </a:r>
            <a:r>
              <a:rPr lang="en-US" altLang="zh-CN" sz="800" dirty="0" smtClean="0"/>
              <a:t>GDP</a:t>
            </a:r>
            <a:r>
              <a:rPr lang="zh-CN" altLang="en-US" sz="800" dirty="0" smtClean="0"/>
              <a:t>增速平稳，经济稳定</a:t>
            </a:r>
            <a:endParaRPr lang="zh-CN" altLang="en-US" sz="800" dirty="0"/>
          </a:p>
        </p:txBody>
      </p:sp>
      <p:sp>
        <p:nvSpPr>
          <p:cNvPr id="210" name="文本框 209"/>
          <p:cNvSpPr txBox="1"/>
          <p:nvPr/>
        </p:nvSpPr>
        <p:spPr>
          <a:xfrm>
            <a:off x="5842655" y="4280816"/>
            <a:ext cx="3366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注解：</a:t>
            </a:r>
            <a:r>
              <a:rPr lang="en-US" altLang="zh-CN" sz="800" dirty="0"/>
              <a:t>PPI</a:t>
            </a:r>
            <a:r>
              <a:rPr lang="zh-CN" altLang="en-US" sz="800" dirty="0"/>
              <a:t>和</a:t>
            </a:r>
            <a:r>
              <a:rPr lang="en-US" altLang="zh-CN" sz="800" dirty="0"/>
              <a:t>CPI</a:t>
            </a:r>
            <a:r>
              <a:rPr lang="zh-CN" altLang="en-US" sz="800" dirty="0"/>
              <a:t>的变化相背，则市场大概率处于买方市场</a:t>
            </a:r>
          </a:p>
        </p:txBody>
      </p:sp>
      <p:sp>
        <p:nvSpPr>
          <p:cNvPr id="226" name="文本框 225"/>
          <p:cNvSpPr txBox="1"/>
          <p:nvPr/>
        </p:nvSpPr>
        <p:spPr>
          <a:xfrm>
            <a:off x="81446" y="6769120"/>
            <a:ext cx="105290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rgbClr val="FF0000"/>
                </a:solidFill>
              </a:rPr>
              <a:t>整体说明：</a:t>
            </a:r>
            <a:endParaRPr lang="en-US" altLang="zh-CN" sz="1050" b="1" dirty="0" smtClean="0">
              <a:solidFill>
                <a:srgbClr val="FF0000"/>
              </a:solidFill>
            </a:endParaRP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1.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左侧上下联动，即点击左上不同模块左下图形展示对应模块指标</a:t>
            </a:r>
            <a:endParaRPr lang="en-US" altLang="zh-CN" sz="1050" b="1" dirty="0" smtClean="0">
              <a:solidFill>
                <a:srgbClr val="FF0000"/>
              </a:solidFill>
            </a:endParaRP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2.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报告时间选择为区间选择，粒度至月度，即可以选择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2019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年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月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-2019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年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11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月，也可以选择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2019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年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月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-2019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年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10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月</a:t>
            </a:r>
            <a:endParaRPr lang="en-US" altLang="zh-CN" sz="1050" b="1" dirty="0" smtClean="0">
              <a:solidFill>
                <a:srgbClr val="FF0000"/>
              </a:solidFill>
            </a:endParaRPr>
          </a:p>
          <a:p>
            <a:r>
              <a:rPr lang="en-US" altLang="zh-CN" sz="1050" b="1" dirty="0" smtClean="0">
                <a:solidFill>
                  <a:srgbClr val="FF0000"/>
                </a:solidFill>
              </a:rPr>
              <a:t>3.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注释说明详见表格，各指标右上角注释为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3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个字段：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指标意义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】【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指标来源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】【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更新时间</a:t>
            </a:r>
            <a:r>
              <a:rPr lang="en-US" altLang="zh-CN" sz="1050" b="1" dirty="0" smtClean="0">
                <a:solidFill>
                  <a:srgbClr val="FF0000"/>
                </a:solidFill>
              </a:rPr>
              <a:t>】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77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宏观经济影响分析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业务设计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49260" y="946793"/>
            <a:ext cx="12331206" cy="6581477"/>
            <a:chOff x="649260" y="936035"/>
            <a:chExt cx="12331206" cy="6581477"/>
          </a:xfrm>
        </p:grpSpPr>
        <p:sp>
          <p:nvSpPr>
            <p:cNvPr id="208" name="TextBox 28"/>
            <p:cNvSpPr txBox="1"/>
            <p:nvPr/>
          </p:nvSpPr>
          <p:spPr>
            <a:xfrm>
              <a:off x="5384059" y="3920661"/>
              <a:ext cx="2346148" cy="3310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此处贴设计图</a:t>
              </a:r>
              <a:endParaRPr kumimoji="0" lang="en-US" altLang="zh-CN" sz="11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9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60" y="936035"/>
              <a:ext cx="12331206" cy="6581477"/>
            </a:xfrm>
            <a:prstGeom prst="rect">
              <a:avLst/>
            </a:prstGeom>
          </p:spPr>
        </p:pic>
        <p:pic>
          <p:nvPicPr>
            <p:cNvPr id="211" name="图片 2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8156" y="1756137"/>
              <a:ext cx="1961583" cy="280877"/>
            </a:xfrm>
            <a:prstGeom prst="rect">
              <a:avLst/>
            </a:prstGeom>
          </p:spPr>
        </p:pic>
        <p:pic>
          <p:nvPicPr>
            <p:cNvPr id="212" name="图片 2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93136" y="1646861"/>
              <a:ext cx="1961583" cy="298943"/>
            </a:xfrm>
            <a:prstGeom prst="rect">
              <a:avLst/>
            </a:prstGeom>
          </p:spPr>
        </p:pic>
        <p:pic>
          <p:nvPicPr>
            <p:cNvPr id="213" name="图片 2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1886" y="1666133"/>
              <a:ext cx="1961583" cy="280877"/>
            </a:xfrm>
            <a:prstGeom prst="rect">
              <a:avLst/>
            </a:prstGeom>
          </p:spPr>
        </p:pic>
        <p:grpSp>
          <p:nvGrpSpPr>
            <p:cNvPr id="214" name="组合 213"/>
            <p:cNvGrpSpPr/>
            <p:nvPr/>
          </p:nvGrpSpPr>
          <p:grpSpPr>
            <a:xfrm>
              <a:off x="649264" y="4861753"/>
              <a:ext cx="748025" cy="1133224"/>
              <a:chOff x="3668578" y="4622418"/>
              <a:chExt cx="508101" cy="974289"/>
            </a:xfrm>
          </p:grpSpPr>
          <p:sp>
            <p:nvSpPr>
              <p:cNvPr id="324" name="文本框 323"/>
              <p:cNvSpPr txBox="1"/>
              <p:nvPr/>
            </p:nvSpPr>
            <p:spPr>
              <a:xfrm>
                <a:off x="3668578" y="4622418"/>
                <a:ext cx="493914" cy="317533"/>
              </a:xfrm>
              <a:prstGeom prst="rect">
                <a:avLst/>
              </a:prstGeom>
              <a:solidFill>
                <a:srgbClr val="FBF2F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rgbClr val="C00000"/>
                    </a:solidFill>
                  </a:rPr>
                  <a:t>宏观经济影响分析</a:t>
                </a:r>
              </a:p>
            </p:txBody>
          </p:sp>
          <p:pic>
            <p:nvPicPr>
              <p:cNvPr id="325" name="图片 3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8251" y="5075854"/>
                <a:ext cx="498428" cy="520853"/>
              </a:xfrm>
              <a:prstGeom prst="rect">
                <a:avLst/>
              </a:prstGeom>
            </p:spPr>
          </p:pic>
        </p:grpSp>
        <p:sp>
          <p:nvSpPr>
            <p:cNvPr id="215" name="矩形 214"/>
            <p:cNvSpPr/>
            <p:nvPr/>
          </p:nvSpPr>
          <p:spPr>
            <a:xfrm>
              <a:off x="1651885" y="1947010"/>
              <a:ext cx="10944231" cy="5450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745358" y="2037014"/>
              <a:ext cx="8083511" cy="2032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017482" y="2035867"/>
              <a:ext cx="12323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主要经济指标概览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9" name="组合 228"/>
            <p:cNvGrpSpPr>
              <a:grpSpLocks noChangeAspect="1"/>
            </p:cNvGrpSpPr>
            <p:nvPr/>
          </p:nvGrpSpPr>
          <p:grpSpPr>
            <a:xfrm>
              <a:off x="1866851" y="2098471"/>
              <a:ext cx="137984" cy="125618"/>
              <a:chOff x="8459251" y="3227132"/>
              <a:chExt cx="481502" cy="461982"/>
            </a:xfrm>
            <a:solidFill>
              <a:schemeClr val="bg1">
                <a:lumMod val="50000"/>
              </a:schemeClr>
            </a:solidFill>
          </p:grpSpPr>
          <p:sp>
            <p:nvSpPr>
              <p:cNvPr id="293" name="Freeform 87"/>
              <p:cNvSpPr>
                <a:spLocks/>
              </p:cNvSpPr>
              <p:nvPr/>
            </p:nvSpPr>
            <p:spPr bwMode="auto">
              <a:xfrm>
                <a:off x="8459251" y="3643566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4" name="Freeform 88"/>
              <p:cNvSpPr>
                <a:spLocks/>
              </p:cNvSpPr>
              <p:nvPr/>
            </p:nvSpPr>
            <p:spPr bwMode="auto">
              <a:xfrm>
                <a:off x="8459251" y="3582836"/>
                <a:ext cx="86757" cy="49885"/>
              </a:xfrm>
              <a:custGeom>
                <a:avLst/>
                <a:gdLst>
                  <a:gd name="T0" fmla="*/ 17 w 17"/>
                  <a:gd name="T1" fmla="*/ 7 h 10"/>
                  <a:gd name="T2" fmla="*/ 15 w 17"/>
                  <a:gd name="T3" fmla="*/ 10 h 10"/>
                  <a:gd name="T4" fmla="*/ 3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3 w 17"/>
                  <a:gd name="T11" fmla="*/ 0 h 10"/>
                  <a:gd name="T12" fmla="*/ 15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5" name="Freeform 89"/>
              <p:cNvSpPr>
                <a:spLocks/>
              </p:cNvSpPr>
              <p:nvPr/>
            </p:nvSpPr>
            <p:spPr bwMode="auto">
              <a:xfrm>
                <a:off x="8459251" y="3526444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6" name="Freeform 90"/>
              <p:cNvSpPr>
                <a:spLocks/>
              </p:cNvSpPr>
              <p:nvPr/>
            </p:nvSpPr>
            <p:spPr bwMode="auto">
              <a:xfrm>
                <a:off x="8459251" y="3463545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7" name="Freeform 91"/>
              <p:cNvSpPr>
                <a:spLocks/>
              </p:cNvSpPr>
              <p:nvPr/>
            </p:nvSpPr>
            <p:spPr bwMode="auto">
              <a:xfrm>
                <a:off x="8459251" y="3402815"/>
                <a:ext cx="86757" cy="49885"/>
              </a:xfrm>
              <a:custGeom>
                <a:avLst/>
                <a:gdLst>
                  <a:gd name="T0" fmla="*/ 17 w 17"/>
                  <a:gd name="T1" fmla="*/ 8 h 10"/>
                  <a:gd name="T2" fmla="*/ 15 w 17"/>
                  <a:gd name="T3" fmla="*/ 10 h 10"/>
                  <a:gd name="T4" fmla="*/ 3 w 17"/>
                  <a:gd name="T5" fmla="*/ 10 h 10"/>
                  <a:gd name="T6" fmla="*/ 0 w 17"/>
                  <a:gd name="T7" fmla="*/ 8 h 10"/>
                  <a:gd name="T8" fmla="*/ 0 w 17"/>
                  <a:gd name="T9" fmla="*/ 3 h 10"/>
                  <a:gd name="T10" fmla="*/ 3 w 17"/>
                  <a:gd name="T11" fmla="*/ 0 h 10"/>
                  <a:gd name="T12" fmla="*/ 15 w 17"/>
                  <a:gd name="T13" fmla="*/ 0 h 10"/>
                  <a:gd name="T14" fmla="*/ 17 w 17"/>
                  <a:gd name="T15" fmla="*/ 3 h 10"/>
                  <a:gd name="T16" fmla="*/ 17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8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3"/>
                    </a:cubicBezTo>
                    <a:lnTo>
                      <a:pt x="1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8" name="Freeform 92"/>
              <p:cNvSpPr>
                <a:spLocks/>
              </p:cNvSpPr>
              <p:nvPr/>
            </p:nvSpPr>
            <p:spPr bwMode="auto">
              <a:xfrm>
                <a:off x="8459251" y="3346423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9" name="Freeform 93"/>
              <p:cNvSpPr>
                <a:spLocks/>
              </p:cNvSpPr>
              <p:nvPr/>
            </p:nvSpPr>
            <p:spPr bwMode="auto">
              <a:xfrm>
                <a:off x="8459251" y="3283524"/>
                <a:ext cx="86757" cy="52054"/>
              </a:xfrm>
              <a:custGeom>
                <a:avLst/>
                <a:gdLst>
                  <a:gd name="T0" fmla="*/ 17 w 17"/>
                  <a:gd name="T1" fmla="*/ 7 h 10"/>
                  <a:gd name="T2" fmla="*/ 15 w 17"/>
                  <a:gd name="T3" fmla="*/ 10 h 10"/>
                  <a:gd name="T4" fmla="*/ 3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3 w 17"/>
                  <a:gd name="T11" fmla="*/ 0 h 10"/>
                  <a:gd name="T12" fmla="*/ 15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0" name="Freeform 94"/>
              <p:cNvSpPr>
                <a:spLocks/>
              </p:cNvSpPr>
              <p:nvPr/>
            </p:nvSpPr>
            <p:spPr bwMode="auto">
              <a:xfrm>
                <a:off x="8459251" y="3227132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1" name="Freeform 95"/>
              <p:cNvSpPr>
                <a:spLocks/>
              </p:cNvSpPr>
              <p:nvPr/>
            </p:nvSpPr>
            <p:spPr bwMode="auto">
              <a:xfrm>
                <a:off x="8561190" y="3643566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2" name="Freeform 96"/>
              <p:cNvSpPr>
                <a:spLocks/>
              </p:cNvSpPr>
              <p:nvPr/>
            </p:nvSpPr>
            <p:spPr bwMode="auto">
              <a:xfrm>
                <a:off x="8561190" y="3582836"/>
                <a:ext cx="82419" cy="49885"/>
              </a:xfrm>
              <a:custGeom>
                <a:avLst/>
                <a:gdLst>
                  <a:gd name="T0" fmla="*/ 16 w 16"/>
                  <a:gd name="T1" fmla="*/ 7 h 10"/>
                  <a:gd name="T2" fmla="*/ 14 w 16"/>
                  <a:gd name="T3" fmla="*/ 10 h 10"/>
                  <a:gd name="T4" fmla="*/ 2 w 16"/>
                  <a:gd name="T5" fmla="*/ 10 h 10"/>
                  <a:gd name="T6" fmla="*/ 0 w 16"/>
                  <a:gd name="T7" fmla="*/ 7 h 10"/>
                  <a:gd name="T8" fmla="*/ 0 w 16"/>
                  <a:gd name="T9" fmla="*/ 2 h 10"/>
                  <a:gd name="T10" fmla="*/ 2 w 16"/>
                  <a:gd name="T11" fmla="*/ 0 h 10"/>
                  <a:gd name="T12" fmla="*/ 14 w 16"/>
                  <a:gd name="T13" fmla="*/ 0 h 10"/>
                  <a:gd name="T14" fmla="*/ 16 w 16"/>
                  <a:gd name="T15" fmla="*/ 2 h 10"/>
                  <a:gd name="T16" fmla="*/ 16 w 16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6" y="7"/>
                    </a:moveTo>
                    <a:cubicBezTo>
                      <a:pt x="16" y="9"/>
                      <a:pt x="15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3" name="Freeform 97"/>
              <p:cNvSpPr>
                <a:spLocks/>
              </p:cNvSpPr>
              <p:nvPr/>
            </p:nvSpPr>
            <p:spPr bwMode="auto">
              <a:xfrm>
                <a:off x="8561190" y="3526444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4" name="Freeform 98"/>
              <p:cNvSpPr>
                <a:spLocks/>
              </p:cNvSpPr>
              <p:nvPr/>
            </p:nvSpPr>
            <p:spPr bwMode="auto">
              <a:xfrm>
                <a:off x="8561190" y="3463545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5" name="Freeform 99"/>
              <p:cNvSpPr>
                <a:spLocks/>
              </p:cNvSpPr>
              <p:nvPr/>
            </p:nvSpPr>
            <p:spPr bwMode="auto">
              <a:xfrm>
                <a:off x="8561190" y="3402815"/>
                <a:ext cx="82419" cy="49885"/>
              </a:xfrm>
              <a:custGeom>
                <a:avLst/>
                <a:gdLst>
                  <a:gd name="T0" fmla="*/ 16 w 16"/>
                  <a:gd name="T1" fmla="*/ 8 h 10"/>
                  <a:gd name="T2" fmla="*/ 14 w 16"/>
                  <a:gd name="T3" fmla="*/ 10 h 10"/>
                  <a:gd name="T4" fmla="*/ 2 w 16"/>
                  <a:gd name="T5" fmla="*/ 10 h 10"/>
                  <a:gd name="T6" fmla="*/ 0 w 16"/>
                  <a:gd name="T7" fmla="*/ 8 h 10"/>
                  <a:gd name="T8" fmla="*/ 0 w 16"/>
                  <a:gd name="T9" fmla="*/ 3 h 10"/>
                  <a:gd name="T10" fmla="*/ 2 w 16"/>
                  <a:gd name="T11" fmla="*/ 0 h 10"/>
                  <a:gd name="T12" fmla="*/ 14 w 16"/>
                  <a:gd name="T13" fmla="*/ 0 h 10"/>
                  <a:gd name="T14" fmla="*/ 16 w 16"/>
                  <a:gd name="T15" fmla="*/ 3 h 10"/>
                  <a:gd name="T16" fmla="*/ 16 w 16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6" y="8"/>
                    </a:moveTo>
                    <a:cubicBezTo>
                      <a:pt x="16" y="9"/>
                      <a:pt x="15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3"/>
                    </a:cubicBezTo>
                    <a:lnTo>
                      <a:pt x="1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6" name="Freeform 100"/>
              <p:cNvSpPr>
                <a:spLocks/>
              </p:cNvSpPr>
              <p:nvPr/>
            </p:nvSpPr>
            <p:spPr bwMode="auto">
              <a:xfrm>
                <a:off x="8658792" y="3643566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Freeform 101"/>
              <p:cNvSpPr>
                <a:spLocks/>
              </p:cNvSpPr>
              <p:nvPr/>
            </p:nvSpPr>
            <p:spPr bwMode="auto">
              <a:xfrm>
                <a:off x="8658792" y="3582836"/>
                <a:ext cx="82419" cy="49885"/>
              </a:xfrm>
              <a:custGeom>
                <a:avLst/>
                <a:gdLst>
                  <a:gd name="T0" fmla="*/ 16 w 16"/>
                  <a:gd name="T1" fmla="*/ 7 h 10"/>
                  <a:gd name="T2" fmla="*/ 14 w 16"/>
                  <a:gd name="T3" fmla="*/ 10 h 10"/>
                  <a:gd name="T4" fmla="*/ 2 w 16"/>
                  <a:gd name="T5" fmla="*/ 10 h 10"/>
                  <a:gd name="T6" fmla="*/ 0 w 16"/>
                  <a:gd name="T7" fmla="*/ 7 h 10"/>
                  <a:gd name="T8" fmla="*/ 0 w 16"/>
                  <a:gd name="T9" fmla="*/ 2 h 10"/>
                  <a:gd name="T10" fmla="*/ 2 w 16"/>
                  <a:gd name="T11" fmla="*/ 0 h 10"/>
                  <a:gd name="T12" fmla="*/ 14 w 16"/>
                  <a:gd name="T13" fmla="*/ 0 h 10"/>
                  <a:gd name="T14" fmla="*/ 16 w 16"/>
                  <a:gd name="T15" fmla="*/ 2 h 10"/>
                  <a:gd name="T16" fmla="*/ 16 w 16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6" y="7"/>
                    </a:moveTo>
                    <a:cubicBezTo>
                      <a:pt x="16" y="9"/>
                      <a:pt x="15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8" name="Freeform 102"/>
              <p:cNvSpPr>
                <a:spLocks/>
              </p:cNvSpPr>
              <p:nvPr/>
            </p:nvSpPr>
            <p:spPr bwMode="auto">
              <a:xfrm>
                <a:off x="8658792" y="3526444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Freeform 103"/>
              <p:cNvSpPr>
                <a:spLocks/>
              </p:cNvSpPr>
              <p:nvPr/>
            </p:nvSpPr>
            <p:spPr bwMode="auto">
              <a:xfrm>
                <a:off x="8658792" y="3463545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0" name="Freeform 104"/>
              <p:cNvSpPr>
                <a:spLocks/>
              </p:cNvSpPr>
              <p:nvPr/>
            </p:nvSpPr>
            <p:spPr bwMode="auto">
              <a:xfrm>
                <a:off x="8658792" y="3402815"/>
                <a:ext cx="82419" cy="49885"/>
              </a:xfrm>
              <a:custGeom>
                <a:avLst/>
                <a:gdLst>
                  <a:gd name="T0" fmla="*/ 16 w 16"/>
                  <a:gd name="T1" fmla="*/ 8 h 10"/>
                  <a:gd name="T2" fmla="*/ 14 w 16"/>
                  <a:gd name="T3" fmla="*/ 10 h 10"/>
                  <a:gd name="T4" fmla="*/ 2 w 16"/>
                  <a:gd name="T5" fmla="*/ 10 h 10"/>
                  <a:gd name="T6" fmla="*/ 0 w 16"/>
                  <a:gd name="T7" fmla="*/ 8 h 10"/>
                  <a:gd name="T8" fmla="*/ 0 w 16"/>
                  <a:gd name="T9" fmla="*/ 3 h 10"/>
                  <a:gd name="T10" fmla="*/ 2 w 16"/>
                  <a:gd name="T11" fmla="*/ 0 h 10"/>
                  <a:gd name="T12" fmla="*/ 14 w 16"/>
                  <a:gd name="T13" fmla="*/ 0 h 10"/>
                  <a:gd name="T14" fmla="*/ 16 w 16"/>
                  <a:gd name="T15" fmla="*/ 3 h 10"/>
                  <a:gd name="T16" fmla="*/ 16 w 16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6" y="8"/>
                    </a:moveTo>
                    <a:cubicBezTo>
                      <a:pt x="16" y="9"/>
                      <a:pt x="15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3"/>
                    </a:cubicBezTo>
                    <a:lnTo>
                      <a:pt x="1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1" name="Freeform 105"/>
              <p:cNvSpPr>
                <a:spLocks/>
              </p:cNvSpPr>
              <p:nvPr/>
            </p:nvSpPr>
            <p:spPr bwMode="auto">
              <a:xfrm>
                <a:off x="8658792" y="3346423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2" name="Freeform 106"/>
              <p:cNvSpPr>
                <a:spLocks/>
              </p:cNvSpPr>
              <p:nvPr/>
            </p:nvSpPr>
            <p:spPr bwMode="auto">
              <a:xfrm>
                <a:off x="8756394" y="3643566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4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4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3" name="Freeform 107"/>
              <p:cNvSpPr>
                <a:spLocks/>
              </p:cNvSpPr>
              <p:nvPr/>
            </p:nvSpPr>
            <p:spPr bwMode="auto">
              <a:xfrm>
                <a:off x="8756394" y="3582836"/>
                <a:ext cx="86757" cy="49885"/>
              </a:xfrm>
              <a:custGeom>
                <a:avLst/>
                <a:gdLst>
                  <a:gd name="T0" fmla="*/ 17 w 17"/>
                  <a:gd name="T1" fmla="*/ 7 h 10"/>
                  <a:gd name="T2" fmla="*/ 14 w 17"/>
                  <a:gd name="T3" fmla="*/ 10 h 10"/>
                  <a:gd name="T4" fmla="*/ 2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2 w 17"/>
                  <a:gd name="T11" fmla="*/ 0 h 10"/>
                  <a:gd name="T12" fmla="*/ 14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4" name="Freeform 108"/>
              <p:cNvSpPr>
                <a:spLocks/>
              </p:cNvSpPr>
              <p:nvPr/>
            </p:nvSpPr>
            <p:spPr bwMode="auto">
              <a:xfrm>
                <a:off x="8756394" y="3526444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4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4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5" name="Freeform 109"/>
              <p:cNvSpPr>
                <a:spLocks/>
              </p:cNvSpPr>
              <p:nvPr/>
            </p:nvSpPr>
            <p:spPr bwMode="auto">
              <a:xfrm>
                <a:off x="8756394" y="3463545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4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4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6" name="Freeform 110"/>
              <p:cNvSpPr>
                <a:spLocks/>
              </p:cNvSpPr>
              <p:nvPr/>
            </p:nvSpPr>
            <p:spPr bwMode="auto">
              <a:xfrm>
                <a:off x="8756394" y="3402815"/>
                <a:ext cx="86757" cy="49885"/>
              </a:xfrm>
              <a:custGeom>
                <a:avLst/>
                <a:gdLst>
                  <a:gd name="T0" fmla="*/ 17 w 17"/>
                  <a:gd name="T1" fmla="*/ 8 h 10"/>
                  <a:gd name="T2" fmla="*/ 14 w 17"/>
                  <a:gd name="T3" fmla="*/ 10 h 10"/>
                  <a:gd name="T4" fmla="*/ 2 w 17"/>
                  <a:gd name="T5" fmla="*/ 10 h 10"/>
                  <a:gd name="T6" fmla="*/ 0 w 17"/>
                  <a:gd name="T7" fmla="*/ 8 h 10"/>
                  <a:gd name="T8" fmla="*/ 0 w 17"/>
                  <a:gd name="T9" fmla="*/ 3 h 10"/>
                  <a:gd name="T10" fmla="*/ 2 w 17"/>
                  <a:gd name="T11" fmla="*/ 0 h 10"/>
                  <a:gd name="T12" fmla="*/ 14 w 17"/>
                  <a:gd name="T13" fmla="*/ 0 h 10"/>
                  <a:gd name="T14" fmla="*/ 17 w 17"/>
                  <a:gd name="T15" fmla="*/ 3 h 10"/>
                  <a:gd name="T16" fmla="*/ 17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8"/>
                    </a:moveTo>
                    <a:cubicBezTo>
                      <a:pt x="17" y="9"/>
                      <a:pt x="16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3"/>
                    </a:cubicBezTo>
                    <a:lnTo>
                      <a:pt x="1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7" name="Freeform 111"/>
              <p:cNvSpPr>
                <a:spLocks/>
              </p:cNvSpPr>
              <p:nvPr/>
            </p:nvSpPr>
            <p:spPr bwMode="auto">
              <a:xfrm>
                <a:off x="8853996" y="3643566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8" name="Freeform 112"/>
              <p:cNvSpPr>
                <a:spLocks/>
              </p:cNvSpPr>
              <p:nvPr/>
            </p:nvSpPr>
            <p:spPr bwMode="auto">
              <a:xfrm>
                <a:off x="8853996" y="3582836"/>
                <a:ext cx="86757" cy="49885"/>
              </a:xfrm>
              <a:custGeom>
                <a:avLst/>
                <a:gdLst>
                  <a:gd name="T0" fmla="*/ 17 w 17"/>
                  <a:gd name="T1" fmla="*/ 7 h 10"/>
                  <a:gd name="T2" fmla="*/ 15 w 17"/>
                  <a:gd name="T3" fmla="*/ 10 h 10"/>
                  <a:gd name="T4" fmla="*/ 2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2 w 17"/>
                  <a:gd name="T11" fmla="*/ 0 h 10"/>
                  <a:gd name="T12" fmla="*/ 15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9" name="Freeform 113"/>
              <p:cNvSpPr>
                <a:spLocks/>
              </p:cNvSpPr>
              <p:nvPr/>
            </p:nvSpPr>
            <p:spPr bwMode="auto">
              <a:xfrm>
                <a:off x="8853996" y="3526444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0" name="Freeform 114"/>
              <p:cNvSpPr>
                <a:spLocks/>
              </p:cNvSpPr>
              <p:nvPr/>
            </p:nvSpPr>
            <p:spPr bwMode="auto">
              <a:xfrm>
                <a:off x="8853996" y="3463545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1" name="Freeform 115"/>
              <p:cNvSpPr>
                <a:spLocks/>
              </p:cNvSpPr>
              <p:nvPr/>
            </p:nvSpPr>
            <p:spPr bwMode="auto">
              <a:xfrm>
                <a:off x="8853996" y="3402815"/>
                <a:ext cx="86757" cy="49885"/>
              </a:xfrm>
              <a:custGeom>
                <a:avLst/>
                <a:gdLst>
                  <a:gd name="T0" fmla="*/ 17 w 17"/>
                  <a:gd name="T1" fmla="*/ 8 h 10"/>
                  <a:gd name="T2" fmla="*/ 15 w 17"/>
                  <a:gd name="T3" fmla="*/ 10 h 10"/>
                  <a:gd name="T4" fmla="*/ 2 w 17"/>
                  <a:gd name="T5" fmla="*/ 10 h 10"/>
                  <a:gd name="T6" fmla="*/ 0 w 17"/>
                  <a:gd name="T7" fmla="*/ 8 h 10"/>
                  <a:gd name="T8" fmla="*/ 0 w 17"/>
                  <a:gd name="T9" fmla="*/ 3 h 10"/>
                  <a:gd name="T10" fmla="*/ 2 w 17"/>
                  <a:gd name="T11" fmla="*/ 0 h 10"/>
                  <a:gd name="T12" fmla="*/ 15 w 17"/>
                  <a:gd name="T13" fmla="*/ 0 h 10"/>
                  <a:gd name="T14" fmla="*/ 17 w 17"/>
                  <a:gd name="T15" fmla="*/ 3 h 10"/>
                  <a:gd name="T16" fmla="*/ 17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8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3"/>
                    </a:cubicBezTo>
                    <a:lnTo>
                      <a:pt x="1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2" name="Freeform 116"/>
              <p:cNvSpPr>
                <a:spLocks/>
              </p:cNvSpPr>
              <p:nvPr/>
            </p:nvSpPr>
            <p:spPr bwMode="auto">
              <a:xfrm>
                <a:off x="8853996" y="3346423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3" name="Freeform 117"/>
              <p:cNvSpPr>
                <a:spLocks/>
              </p:cNvSpPr>
              <p:nvPr/>
            </p:nvSpPr>
            <p:spPr bwMode="auto">
              <a:xfrm>
                <a:off x="8853996" y="3283524"/>
                <a:ext cx="86757" cy="52054"/>
              </a:xfrm>
              <a:custGeom>
                <a:avLst/>
                <a:gdLst>
                  <a:gd name="T0" fmla="*/ 17 w 17"/>
                  <a:gd name="T1" fmla="*/ 7 h 10"/>
                  <a:gd name="T2" fmla="*/ 15 w 17"/>
                  <a:gd name="T3" fmla="*/ 10 h 10"/>
                  <a:gd name="T4" fmla="*/ 2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2 w 17"/>
                  <a:gd name="T11" fmla="*/ 0 h 10"/>
                  <a:gd name="T12" fmla="*/ 15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8" name="矩形 237"/>
            <p:cNvSpPr/>
            <p:nvPr/>
          </p:nvSpPr>
          <p:spPr>
            <a:xfrm>
              <a:off x="1757836" y="4194202"/>
              <a:ext cx="8075691" cy="3064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974380" y="4427320"/>
              <a:ext cx="7790126" cy="2693322"/>
              <a:chOff x="1725584" y="4176669"/>
              <a:chExt cx="7790126" cy="2693322"/>
            </a:xfrm>
          </p:grpSpPr>
          <p:sp>
            <p:nvSpPr>
              <p:cNvPr id="253" name="矩形 252"/>
              <p:cNvSpPr/>
              <p:nvPr/>
            </p:nvSpPr>
            <p:spPr>
              <a:xfrm>
                <a:off x="1725584" y="4176669"/>
                <a:ext cx="3739278" cy="26933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矩形 253"/>
              <p:cNvSpPr/>
              <p:nvPr/>
            </p:nvSpPr>
            <p:spPr>
              <a:xfrm>
                <a:off x="5659779" y="4176669"/>
                <a:ext cx="3855931" cy="26933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8" name="组合 267"/>
            <p:cNvGrpSpPr>
              <a:grpSpLocks noChangeAspect="1"/>
            </p:cNvGrpSpPr>
            <p:nvPr/>
          </p:nvGrpSpPr>
          <p:grpSpPr>
            <a:xfrm>
              <a:off x="9535274" y="2098471"/>
              <a:ext cx="176520" cy="167491"/>
              <a:chOff x="3958722" y="3227132"/>
              <a:chExt cx="446799" cy="446799"/>
            </a:xfrm>
          </p:grpSpPr>
          <p:sp>
            <p:nvSpPr>
              <p:cNvPr id="269" name="Freeform 127"/>
              <p:cNvSpPr>
                <a:spLocks/>
              </p:cNvSpPr>
              <p:nvPr/>
            </p:nvSpPr>
            <p:spPr bwMode="auto">
              <a:xfrm>
                <a:off x="3958722" y="3227132"/>
                <a:ext cx="446799" cy="446799"/>
              </a:xfrm>
              <a:custGeom>
                <a:avLst/>
                <a:gdLst>
                  <a:gd name="T0" fmla="*/ 0 w 87"/>
                  <a:gd name="T1" fmla="*/ 43 h 87"/>
                  <a:gd name="T2" fmla="*/ 43 w 87"/>
                  <a:gd name="T3" fmla="*/ 0 h 87"/>
                  <a:gd name="T4" fmla="*/ 43 w 87"/>
                  <a:gd name="T5" fmla="*/ 2 h 87"/>
                  <a:gd name="T6" fmla="*/ 43 w 87"/>
                  <a:gd name="T7" fmla="*/ 5 h 87"/>
                  <a:gd name="T8" fmla="*/ 5 w 87"/>
                  <a:gd name="T9" fmla="*/ 43 h 87"/>
                  <a:gd name="T10" fmla="*/ 43 w 87"/>
                  <a:gd name="T11" fmla="*/ 82 h 87"/>
                  <a:gd name="T12" fmla="*/ 82 w 87"/>
                  <a:gd name="T13" fmla="*/ 43 h 87"/>
                  <a:gd name="T14" fmla="*/ 43 w 87"/>
                  <a:gd name="T15" fmla="*/ 5 h 87"/>
                  <a:gd name="T16" fmla="*/ 43 w 87"/>
                  <a:gd name="T17" fmla="*/ 2 h 87"/>
                  <a:gd name="T18" fmla="*/ 43 w 87"/>
                  <a:gd name="T19" fmla="*/ 0 h 87"/>
                  <a:gd name="T20" fmla="*/ 87 w 87"/>
                  <a:gd name="T21" fmla="*/ 43 h 87"/>
                  <a:gd name="T22" fmla="*/ 43 w 87"/>
                  <a:gd name="T23" fmla="*/ 87 h 87"/>
                  <a:gd name="T24" fmla="*/ 0 w 87"/>
                  <a:gd name="T25" fmla="*/ 4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87">
                    <a:moveTo>
                      <a:pt x="0" y="43"/>
                    </a:moveTo>
                    <a:cubicBezTo>
                      <a:pt x="0" y="19"/>
                      <a:pt x="19" y="0"/>
                      <a:pt x="43" y="0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22" y="5"/>
                      <a:pt x="5" y="22"/>
                      <a:pt x="5" y="43"/>
                    </a:cubicBezTo>
                    <a:cubicBezTo>
                      <a:pt x="5" y="64"/>
                      <a:pt x="22" y="81"/>
                      <a:pt x="43" y="82"/>
                    </a:cubicBezTo>
                    <a:cubicBezTo>
                      <a:pt x="64" y="81"/>
                      <a:pt x="82" y="64"/>
                      <a:pt x="82" y="43"/>
                    </a:cubicBezTo>
                    <a:cubicBezTo>
                      <a:pt x="82" y="22"/>
                      <a:pt x="64" y="5"/>
                      <a:pt x="43" y="5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67" y="0"/>
                      <a:pt x="87" y="19"/>
                      <a:pt x="87" y="43"/>
                    </a:cubicBezTo>
                    <a:cubicBezTo>
                      <a:pt x="87" y="67"/>
                      <a:pt x="67" y="87"/>
                      <a:pt x="43" y="87"/>
                    </a:cubicBezTo>
                    <a:cubicBezTo>
                      <a:pt x="19" y="87"/>
                      <a:pt x="0" y="67"/>
                      <a:pt x="0" y="43"/>
                    </a:cubicBezTo>
                    <a:close/>
                  </a:path>
                </a:pathLst>
              </a:custGeom>
              <a:solidFill>
                <a:srgbClr val="55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Freeform 128"/>
              <p:cNvSpPr>
                <a:spLocks noEditPoints="1"/>
              </p:cNvSpPr>
              <p:nvPr/>
            </p:nvSpPr>
            <p:spPr bwMode="auto">
              <a:xfrm>
                <a:off x="4101872" y="3309551"/>
                <a:ext cx="214724" cy="292805"/>
              </a:xfrm>
              <a:custGeom>
                <a:avLst/>
                <a:gdLst>
                  <a:gd name="T0" fmla="*/ 26 w 42"/>
                  <a:gd name="T1" fmla="*/ 39 h 57"/>
                  <a:gd name="T2" fmla="*/ 24 w 42"/>
                  <a:gd name="T3" fmla="*/ 39 h 57"/>
                  <a:gd name="T4" fmla="*/ 12 w 42"/>
                  <a:gd name="T5" fmla="*/ 39 h 57"/>
                  <a:gd name="T6" fmla="*/ 12 w 42"/>
                  <a:gd name="T7" fmla="*/ 34 h 57"/>
                  <a:gd name="T8" fmla="*/ 13 w 42"/>
                  <a:gd name="T9" fmla="*/ 32 h 57"/>
                  <a:gd name="T10" fmla="*/ 15 w 42"/>
                  <a:gd name="T11" fmla="*/ 28 h 57"/>
                  <a:gd name="T12" fmla="*/ 23 w 42"/>
                  <a:gd name="T13" fmla="*/ 21 h 57"/>
                  <a:gd name="T14" fmla="*/ 26 w 42"/>
                  <a:gd name="T15" fmla="*/ 17 h 57"/>
                  <a:gd name="T16" fmla="*/ 25 w 42"/>
                  <a:gd name="T17" fmla="*/ 13 h 57"/>
                  <a:gd name="T18" fmla="*/ 21 w 42"/>
                  <a:gd name="T19" fmla="*/ 12 h 57"/>
                  <a:gd name="T20" fmla="*/ 16 w 42"/>
                  <a:gd name="T21" fmla="*/ 14 h 57"/>
                  <a:gd name="T22" fmla="*/ 14 w 42"/>
                  <a:gd name="T23" fmla="*/ 20 h 57"/>
                  <a:gd name="T24" fmla="*/ 11 w 42"/>
                  <a:gd name="T25" fmla="*/ 20 h 57"/>
                  <a:gd name="T26" fmla="*/ 2 w 42"/>
                  <a:gd name="T27" fmla="*/ 9 h 57"/>
                  <a:gd name="T28" fmla="*/ 5 w 42"/>
                  <a:gd name="T29" fmla="*/ 5 h 57"/>
                  <a:gd name="T30" fmla="*/ 21 w 42"/>
                  <a:gd name="T31" fmla="*/ 0 h 57"/>
                  <a:gd name="T32" fmla="*/ 35 w 42"/>
                  <a:gd name="T33" fmla="*/ 4 h 57"/>
                  <a:gd name="T34" fmla="*/ 42 w 42"/>
                  <a:gd name="T35" fmla="*/ 16 h 57"/>
                  <a:gd name="T36" fmla="*/ 40 w 42"/>
                  <a:gd name="T37" fmla="*/ 22 h 57"/>
                  <a:gd name="T38" fmla="*/ 32 w 42"/>
                  <a:gd name="T39" fmla="*/ 30 h 57"/>
                  <a:gd name="T40" fmla="*/ 27 w 42"/>
                  <a:gd name="T41" fmla="*/ 35 h 57"/>
                  <a:gd name="T42" fmla="*/ 26 w 42"/>
                  <a:gd name="T43" fmla="*/ 39 h 57"/>
                  <a:gd name="T44" fmla="*/ 11 w 42"/>
                  <a:gd name="T45" fmla="*/ 50 h 57"/>
                  <a:gd name="T46" fmla="*/ 19 w 42"/>
                  <a:gd name="T47" fmla="*/ 43 h 57"/>
                  <a:gd name="T48" fmla="*/ 27 w 42"/>
                  <a:gd name="T49" fmla="*/ 50 h 57"/>
                  <a:gd name="T50" fmla="*/ 19 w 42"/>
                  <a:gd name="T51" fmla="*/ 57 h 57"/>
                  <a:gd name="T52" fmla="*/ 11 w 42"/>
                  <a:gd name="T53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57">
                    <a:moveTo>
                      <a:pt x="26" y="39"/>
                    </a:moveTo>
                    <a:cubicBezTo>
                      <a:pt x="24" y="39"/>
                      <a:pt x="24" y="39"/>
                      <a:pt x="24" y="39"/>
                    </a:cubicBezTo>
                    <a:cubicBezTo>
                      <a:pt x="17" y="39"/>
                      <a:pt x="12" y="39"/>
                      <a:pt x="12" y="39"/>
                    </a:cubicBezTo>
                    <a:cubicBezTo>
                      <a:pt x="12" y="38"/>
                      <a:pt x="12" y="36"/>
                      <a:pt x="12" y="34"/>
                    </a:cubicBezTo>
                    <a:cubicBezTo>
                      <a:pt x="12" y="34"/>
                      <a:pt x="12" y="34"/>
                      <a:pt x="13" y="32"/>
                    </a:cubicBezTo>
                    <a:cubicBezTo>
                      <a:pt x="13" y="31"/>
                      <a:pt x="14" y="29"/>
                      <a:pt x="15" y="28"/>
                    </a:cubicBezTo>
                    <a:cubicBezTo>
                      <a:pt x="16" y="27"/>
                      <a:pt x="19" y="24"/>
                      <a:pt x="23" y="21"/>
                    </a:cubicBezTo>
                    <a:cubicBezTo>
                      <a:pt x="25" y="19"/>
                      <a:pt x="26" y="18"/>
                      <a:pt x="26" y="17"/>
                    </a:cubicBezTo>
                    <a:cubicBezTo>
                      <a:pt x="26" y="15"/>
                      <a:pt x="25" y="14"/>
                      <a:pt x="25" y="13"/>
                    </a:cubicBezTo>
                    <a:cubicBezTo>
                      <a:pt x="24" y="13"/>
                      <a:pt x="22" y="12"/>
                      <a:pt x="21" y="12"/>
                    </a:cubicBezTo>
                    <a:cubicBezTo>
                      <a:pt x="19" y="12"/>
                      <a:pt x="17" y="13"/>
                      <a:pt x="16" y="14"/>
                    </a:cubicBezTo>
                    <a:cubicBezTo>
                      <a:pt x="15" y="15"/>
                      <a:pt x="14" y="17"/>
                      <a:pt x="14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4" y="19"/>
                      <a:pt x="0" y="14"/>
                      <a:pt x="2" y="9"/>
                    </a:cubicBezTo>
                    <a:cubicBezTo>
                      <a:pt x="2" y="9"/>
                      <a:pt x="2" y="9"/>
                      <a:pt x="5" y="5"/>
                    </a:cubicBezTo>
                    <a:cubicBezTo>
                      <a:pt x="8" y="2"/>
                      <a:pt x="14" y="0"/>
                      <a:pt x="21" y="0"/>
                    </a:cubicBezTo>
                    <a:cubicBezTo>
                      <a:pt x="27" y="0"/>
                      <a:pt x="31" y="1"/>
                      <a:pt x="35" y="4"/>
                    </a:cubicBezTo>
                    <a:cubicBezTo>
                      <a:pt x="39" y="7"/>
                      <a:pt x="42" y="11"/>
                      <a:pt x="42" y="16"/>
                    </a:cubicBezTo>
                    <a:cubicBezTo>
                      <a:pt x="42" y="18"/>
                      <a:pt x="41" y="20"/>
                      <a:pt x="40" y="22"/>
                    </a:cubicBezTo>
                    <a:cubicBezTo>
                      <a:pt x="39" y="24"/>
                      <a:pt x="36" y="27"/>
                      <a:pt x="32" y="30"/>
                    </a:cubicBezTo>
                    <a:cubicBezTo>
                      <a:pt x="30" y="32"/>
                      <a:pt x="28" y="33"/>
                      <a:pt x="27" y="35"/>
                    </a:cubicBezTo>
                    <a:cubicBezTo>
                      <a:pt x="27" y="36"/>
                      <a:pt x="26" y="37"/>
                      <a:pt x="26" y="39"/>
                    </a:cubicBezTo>
                    <a:close/>
                    <a:moveTo>
                      <a:pt x="11" y="50"/>
                    </a:moveTo>
                    <a:cubicBezTo>
                      <a:pt x="11" y="46"/>
                      <a:pt x="15" y="43"/>
                      <a:pt x="19" y="43"/>
                    </a:cubicBezTo>
                    <a:cubicBezTo>
                      <a:pt x="23" y="43"/>
                      <a:pt x="27" y="46"/>
                      <a:pt x="27" y="50"/>
                    </a:cubicBezTo>
                    <a:cubicBezTo>
                      <a:pt x="27" y="54"/>
                      <a:pt x="23" y="57"/>
                      <a:pt x="19" y="57"/>
                    </a:cubicBezTo>
                    <a:cubicBezTo>
                      <a:pt x="15" y="57"/>
                      <a:pt x="11" y="54"/>
                      <a:pt x="11" y="50"/>
                    </a:cubicBezTo>
                    <a:close/>
                  </a:path>
                </a:pathLst>
              </a:custGeom>
              <a:solidFill>
                <a:srgbClr val="55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Freeform 129"/>
              <p:cNvSpPr>
                <a:spLocks noEditPoints="1"/>
              </p:cNvSpPr>
              <p:nvPr/>
            </p:nvSpPr>
            <p:spPr bwMode="auto">
              <a:xfrm>
                <a:off x="4080182" y="3309551"/>
                <a:ext cx="216893" cy="292805"/>
              </a:xfrm>
              <a:custGeom>
                <a:avLst/>
                <a:gdLst>
                  <a:gd name="T0" fmla="*/ 27 w 42"/>
                  <a:gd name="T1" fmla="*/ 39 h 57"/>
                  <a:gd name="T2" fmla="*/ 24 w 42"/>
                  <a:gd name="T3" fmla="*/ 39 h 57"/>
                  <a:gd name="T4" fmla="*/ 12 w 42"/>
                  <a:gd name="T5" fmla="*/ 39 h 57"/>
                  <a:gd name="T6" fmla="*/ 12 w 42"/>
                  <a:gd name="T7" fmla="*/ 34 h 57"/>
                  <a:gd name="T8" fmla="*/ 13 w 42"/>
                  <a:gd name="T9" fmla="*/ 32 h 57"/>
                  <a:gd name="T10" fmla="*/ 15 w 42"/>
                  <a:gd name="T11" fmla="*/ 28 h 57"/>
                  <a:gd name="T12" fmla="*/ 23 w 42"/>
                  <a:gd name="T13" fmla="*/ 21 h 57"/>
                  <a:gd name="T14" fmla="*/ 26 w 42"/>
                  <a:gd name="T15" fmla="*/ 17 h 57"/>
                  <a:gd name="T16" fmla="*/ 25 w 42"/>
                  <a:gd name="T17" fmla="*/ 13 h 57"/>
                  <a:gd name="T18" fmla="*/ 21 w 42"/>
                  <a:gd name="T19" fmla="*/ 12 h 57"/>
                  <a:gd name="T20" fmla="*/ 16 w 42"/>
                  <a:gd name="T21" fmla="*/ 14 h 57"/>
                  <a:gd name="T22" fmla="*/ 14 w 42"/>
                  <a:gd name="T23" fmla="*/ 20 h 57"/>
                  <a:gd name="T24" fmla="*/ 11 w 42"/>
                  <a:gd name="T25" fmla="*/ 20 h 57"/>
                  <a:gd name="T26" fmla="*/ 2 w 42"/>
                  <a:gd name="T27" fmla="*/ 9 h 57"/>
                  <a:gd name="T28" fmla="*/ 5 w 42"/>
                  <a:gd name="T29" fmla="*/ 5 h 57"/>
                  <a:gd name="T30" fmla="*/ 21 w 42"/>
                  <a:gd name="T31" fmla="*/ 0 h 57"/>
                  <a:gd name="T32" fmla="*/ 35 w 42"/>
                  <a:gd name="T33" fmla="*/ 4 h 57"/>
                  <a:gd name="T34" fmla="*/ 42 w 42"/>
                  <a:gd name="T35" fmla="*/ 16 h 57"/>
                  <a:gd name="T36" fmla="*/ 40 w 42"/>
                  <a:gd name="T37" fmla="*/ 22 h 57"/>
                  <a:gd name="T38" fmla="*/ 32 w 42"/>
                  <a:gd name="T39" fmla="*/ 30 h 57"/>
                  <a:gd name="T40" fmla="*/ 28 w 42"/>
                  <a:gd name="T41" fmla="*/ 35 h 57"/>
                  <a:gd name="T42" fmla="*/ 27 w 42"/>
                  <a:gd name="T43" fmla="*/ 39 h 57"/>
                  <a:gd name="T44" fmla="*/ 11 w 42"/>
                  <a:gd name="T45" fmla="*/ 50 h 57"/>
                  <a:gd name="T46" fmla="*/ 19 w 42"/>
                  <a:gd name="T47" fmla="*/ 43 h 57"/>
                  <a:gd name="T48" fmla="*/ 27 w 42"/>
                  <a:gd name="T49" fmla="*/ 50 h 57"/>
                  <a:gd name="T50" fmla="*/ 19 w 42"/>
                  <a:gd name="T51" fmla="*/ 57 h 57"/>
                  <a:gd name="T52" fmla="*/ 11 w 42"/>
                  <a:gd name="T53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57">
                    <a:moveTo>
                      <a:pt x="27" y="39"/>
                    </a:moveTo>
                    <a:cubicBezTo>
                      <a:pt x="24" y="39"/>
                      <a:pt x="24" y="39"/>
                      <a:pt x="24" y="39"/>
                    </a:cubicBezTo>
                    <a:cubicBezTo>
                      <a:pt x="17" y="39"/>
                      <a:pt x="12" y="39"/>
                      <a:pt x="12" y="39"/>
                    </a:cubicBezTo>
                    <a:cubicBezTo>
                      <a:pt x="12" y="38"/>
                      <a:pt x="12" y="36"/>
                      <a:pt x="12" y="34"/>
                    </a:cubicBezTo>
                    <a:cubicBezTo>
                      <a:pt x="12" y="34"/>
                      <a:pt x="12" y="34"/>
                      <a:pt x="13" y="32"/>
                    </a:cubicBezTo>
                    <a:cubicBezTo>
                      <a:pt x="13" y="31"/>
                      <a:pt x="14" y="29"/>
                      <a:pt x="15" y="28"/>
                    </a:cubicBezTo>
                    <a:cubicBezTo>
                      <a:pt x="16" y="27"/>
                      <a:pt x="19" y="24"/>
                      <a:pt x="23" y="21"/>
                    </a:cubicBezTo>
                    <a:cubicBezTo>
                      <a:pt x="25" y="19"/>
                      <a:pt x="26" y="18"/>
                      <a:pt x="26" y="17"/>
                    </a:cubicBezTo>
                    <a:cubicBezTo>
                      <a:pt x="26" y="15"/>
                      <a:pt x="25" y="14"/>
                      <a:pt x="25" y="13"/>
                    </a:cubicBezTo>
                    <a:cubicBezTo>
                      <a:pt x="24" y="13"/>
                      <a:pt x="23" y="12"/>
                      <a:pt x="21" y="12"/>
                    </a:cubicBezTo>
                    <a:cubicBezTo>
                      <a:pt x="19" y="12"/>
                      <a:pt x="18" y="13"/>
                      <a:pt x="16" y="14"/>
                    </a:cubicBezTo>
                    <a:cubicBezTo>
                      <a:pt x="15" y="15"/>
                      <a:pt x="14" y="17"/>
                      <a:pt x="14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5" y="19"/>
                      <a:pt x="0" y="14"/>
                      <a:pt x="2" y="9"/>
                    </a:cubicBezTo>
                    <a:cubicBezTo>
                      <a:pt x="2" y="9"/>
                      <a:pt x="2" y="9"/>
                      <a:pt x="5" y="5"/>
                    </a:cubicBezTo>
                    <a:cubicBezTo>
                      <a:pt x="9" y="2"/>
                      <a:pt x="14" y="0"/>
                      <a:pt x="21" y="0"/>
                    </a:cubicBezTo>
                    <a:cubicBezTo>
                      <a:pt x="27" y="0"/>
                      <a:pt x="31" y="1"/>
                      <a:pt x="35" y="4"/>
                    </a:cubicBezTo>
                    <a:cubicBezTo>
                      <a:pt x="39" y="7"/>
                      <a:pt x="42" y="11"/>
                      <a:pt x="42" y="16"/>
                    </a:cubicBezTo>
                    <a:cubicBezTo>
                      <a:pt x="42" y="18"/>
                      <a:pt x="41" y="20"/>
                      <a:pt x="40" y="22"/>
                    </a:cubicBezTo>
                    <a:cubicBezTo>
                      <a:pt x="39" y="24"/>
                      <a:pt x="36" y="27"/>
                      <a:pt x="32" y="30"/>
                    </a:cubicBezTo>
                    <a:cubicBezTo>
                      <a:pt x="30" y="32"/>
                      <a:pt x="28" y="33"/>
                      <a:pt x="28" y="35"/>
                    </a:cubicBezTo>
                    <a:cubicBezTo>
                      <a:pt x="27" y="36"/>
                      <a:pt x="27" y="37"/>
                      <a:pt x="27" y="39"/>
                    </a:cubicBezTo>
                    <a:close/>
                    <a:moveTo>
                      <a:pt x="11" y="50"/>
                    </a:moveTo>
                    <a:cubicBezTo>
                      <a:pt x="11" y="46"/>
                      <a:pt x="15" y="43"/>
                      <a:pt x="19" y="43"/>
                    </a:cubicBezTo>
                    <a:cubicBezTo>
                      <a:pt x="24" y="43"/>
                      <a:pt x="27" y="46"/>
                      <a:pt x="27" y="50"/>
                    </a:cubicBezTo>
                    <a:cubicBezTo>
                      <a:pt x="27" y="54"/>
                      <a:pt x="24" y="57"/>
                      <a:pt x="19" y="57"/>
                    </a:cubicBezTo>
                    <a:cubicBezTo>
                      <a:pt x="15" y="57"/>
                      <a:pt x="11" y="54"/>
                      <a:pt x="11" y="50"/>
                    </a:cubicBezTo>
                    <a:close/>
                  </a:path>
                </a:pathLst>
              </a:custGeom>
              <a:solidFill>
                <a:srgbClr val="55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4" name="文本框 163"/>
            <p:cNvSpPr txBox="1"/>
            <p:nvPr/>
          </p:nvSpPr>
          <p:spPr>
            <a:xfrm>
              <a:off x="2005766" y="4207005"/>
              <a:ext cx="1929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u="sng" dirty="0">
                  <a:solidFill>
                    <a:srgbClr val="6770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供给侧</a:t>
              </a:r>
              <a:r>
                <a:rPr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主要经济指标</a:t>
              </a:r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趋势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Freeform 89"/>
            <p:cNvSpPr>
              <a:spLocks noChangeAspect="1" noEditPoints="1"/>
            </p:cNvSpPr>
            <p:nvPr/>
          </p:nvSpPr>
          <p:spPr bwMode="auto">
            <a:xfrm>
              <a:off x="1871129" y="4262124"/>
              <a:ext cx="172176" cy="126000"/>
            </a:xfrm>
            <a:custGeom>
              <a:avLst/>
              <a:gdLst/>
              <a:ahLst/>
              <a:cxnLst>
                <a:cxn ang="0">
                  <a:pos x="191" y="0"/>
                </a:cxn>
                <a:cxn ang="0">
                  <a:pos x="160" y="30"/>
                </a:cxn>
                <a:cxn ang="0">
                  <a:pos x="177" y="57"/>
                </a:cxn>
                <a:cxn ang="0">
                  <a:pos x="161" y="103"/>
                </a:cxn>
                <a:cxn ang="0">
                  <a:pos x="155" y="102"/>
                </a:cxn>
                <a:cxn ang="0">
                  <a:pos x="142" y="105"/>
                </a:cxn>
                <a:cxn ang="0">
                  <a:pos x="107" y="68"/>
                </a:cxn>
                <a:cxn ang="0">
                  <a:pos x="109" y="56"/>
                </a:cxn>
                <a:cxn ang="0">
                  <a:pos x="79" y="26"/>
                </a:cxn>
                <a:cxn ang="0">
                  <a:pos x="48" y="56"/>
                </a:cxn>
                <a:cxn ang="0">
                  <a:pos x="59" y="79"/>
                </a:cxn>
                <a:cxn ang="0">
                  <a:pos x="44" y="112"/>
                </a:cxn>
                <a:cxn ang="0">
                  <a:pos x="30" y="109"/>
                </a:cxn>
                <a:cxn ang="0">
                  <a:pos x="0" y="139"/>
                </a:cxn>
                <a:cxn ang="0">
                  <a:pos x="30" y="170"/>
                </a:cxn>
                <a:cxn ang="0">
                  <a:pos x="61" y="139"/>
                </a:cxn>
                <a:cxn ang="0">
                  <a:pos x="54" y="120"/>
                </a:cxn>
                <a:cxn ang="0">
                  <a:pos x="70" y="85"/>
                </a:cxn>
                <a:cxn ang="0">
                  <a:pos x="78" y="86"/>
                </a:cxn>
                <a:cxn ang="0">
                  <a:pos x="99" y="78"/>
                </a:cxn>
                <a:cxn ang="0">
                  <a:pos x="132" y="113"/>
                </a:cxn>
                <a:cxn ang="0">
                  <a:pos x="125" y="132"/>
                </a:cxn>
                <a:cxn ang="0">
                  <a:pos x="156" y="163"/>
                </a:cxn>
                <a:cxn ang="0">
                  <a:pos x="186" y="132"/>
                </a:cxn>
                <a:cxn ang="0">
                  <a:pos x="173" y="108"/>
                </a:cxn>
                <a:cxn ang="0">
                  <a:pos x="189" y="60"/>
                </a:cxn>
                <a:cxn ang="0">
                  <a:pos x="191" y="60"/>
                </a:cxn>
                <a:cxn ang="0">
                  <a:pos x="221" y="30"/>
                </a:cxn>
                <a:cxn ang="0">
                  <a:pos x="191" y="0"/>
                </a:cxn>
                <a:cxn ang="0">
                  <a:pos x="31" y="157"/>
                </a:cxn>
                <a:cxn ang="0">
                  <a:pos x="13" y="139"/>
                </a:cxn>
                <a:cxn ang="0">
                  <a:pos x="31" y="122"/>
                </a:cxn>
                <a:cxn ang="0">
                  <a:pos x="48" y="139"/>
                </a:cxn>
                <a:cxn ang="0">
                  <a:pos x="31" y="157"/>
                </a:cxn>
                <a:cxn ang="0">
                  <a:pos x="79" y="74"/>
                </a:cxn>
                <a:cxn ang="0">
                  <a:pos x="61" y="56"/>
                </a:cxn>
                <a:cxn ang="0">
                  <a:pos x="79" y="38"/>
                </a:cxn>
                <a:cxn ang="0">
                  <a:pos x="96" y="56"/>
                </a:cxn>
                <a:cxn ang="0">
                  <a:pos x="79" y="74"/>
                </a:cxn>
                <a:cxn ang="0">
                  <a:pos x="156" y="150"/>
                </a:cxn>
                <a:cxn ang="0">
                  <a:pos x="138" y="133"/>
                </a:cxn>
                <a:cxn ang="0">
                  <a:pos x="156" y="115"/>
                </a:cxn>
                <a:cxn ang="0">
                  <a:pos x="173" y="133"/>
                </a:cxn>
                <a:cxn ang="0">
                  <a:pos x="156" y="150"/>
                </a:cxn>
                <a:cxn ang="0">
                  <a:pos x="191" y="48"/>
                </a:cxn>
                <a:cxn ang="0">
                  <a:pos x="173" y="30"/>
                </a:cxn>
                <a:cxn ang="0">
                  <a:pos x="191" y="13"/>
                </a:cxn>
                <a:cxn ang="0">
                  <a:pos x="208" y="30"/>
                </a:cxn>
                <a:cxn ang="0">
                  <a:pos x="191" y="48"/>
                </a:cxn>
                <a:cxn ang="0">
                  <a:pos x="191" y="48"/>
                </a:cxn>
                <a:cxn ang="0">
                  <a:pos x="191" y="48"/>
                </a:cxn>
              </a:cxnLst>
              <a:rect l="0" t="0" r="r" b="b"/>
              <a:pathLst>
                <a:path w="221" h="170">
                  <a:moveTo>
                    <a:pt x="191" y="0"/>
                  </a:moveTo>
                  <a:cubicBezTo>
                    <a:pt x="174" y="0"/>
                    <a:pt x="160" y="14"/>
                    <a:pt x="160" y="30"/>
                  </a:cubicBezTo>
                  <a:cubicBezTo>
                    <a:pt x="160" y="42"/>
                    <a:pt x="167" y="52"/>
                    <a:pt x="177" y="57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59" y="103"/>
                    <a:pt x="157" y="102"/>
                    <a:pt x="155" y="102"/>
                  </a:cubicBezTo>
                  <a:cubicBezTo>
                    <a:pt x="150" y="102"/>
                    <a:pt x="146" y="103"/>
                    <a:pt x="142" y="105"/>
                  </a:cubicBezTo>
                  <a:cubicBezTo>
                    <a:pt x="107" y="68"/>
                    <a:pt x="107" y="68"/>
                    <a:pt x="107" y="68"/>
                  </a:cubicBezTo>
                  <a:cubicBezTo>
                    <a:pt x="108" y="64"/>
                    <a:pt x="109" y="60"/>
                    <a:pt x="109" y="56"/>
                  </a:cubicBezTo>
                  <a:cubicBezTo>
                    <a:pt x="109" y="39"/>
                    <a:pt x="95" y="26"/>
                    <a:pt x="79" y="26"/>
                  </a:cubicBezTo>
                  <a:cubicBezTo>
                    <a:pt x="62" y="26"/>
                    <a:pt x="48" y="39"/>
                    <a:pt x="48" y="56"/>
                  </a:cubicBezTo>
                  <a:cubicBezTo>
                    <a:pt x="48" y="65"/>
                    <a:pt x="52" y="74"/>
                    <a:pt x="59" y="79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0" y="110"/>
                    <a:pt x="35" y="109"/>
                    <a:pt x="30" y="109"/>
                  </a:cubicBezTo>
                  <a:cubicBezTo>
                    <a:pt x="14" y="109"/>
                    <a:pt x="0" y="123"/>
                    <a:pt x="0" y="139"/>
                  </a:cubicBezTo>
                  <a:cubicBezTo>
                    <a:pt x="0" y="156"/>
                    <a:pt x="14" y="170"/>
                    <a:pt x="30" y="170"/>
                  </a:cubicBezTo>
                  <a:cubicBezTo>
                    <a:pt x="47" y="170"/>
                    <a:pt x="61" y="156"/>
                    <a:pt x="61" y="139"/>
                  </a:cubicBezTo>
                  <a:cubicBezTo>
                    <a:pt x="61" y="132"/>
                    <a:pt x="58" y="125"/>
                    <a:pt x="54" y="120"/>
                  </a:cubicBezTo>
                  <a:cubicBezTo>
                    <a:pt x="70" y="85"/>
                    <a:pt x="70" y="85"/>
                    <a:pt x="70" y="85"/>
                  </a:cubicBezTo>
                  <a:cubicBezTo>
                    <a:pt x="73" y="86"/>
                    <a:pt x="76" y="86"/>
                    <a:pt x="78" y="86"/>
                  </a:cubicBezTo>
                  <a:cubicBezTo>
                    <a:pt x="86" y="86"/>
                    <a:pt x="93" y="83"/>
                    <a:pt x="99" y="78"/>
                  </a:cubicBezTo>
                  <a:cubicBezTo>
                    <a:pt x="132" y="113"/>
                    <a:pt x="132" y="113"/>
                    <a:pt x="132" y="113"/>
                  </a:cubicBezTo>
                  <a:cubicBezTo>
                    <a:pt x="128" y="118"/>
                    <a:pt x="125" y="125"/>
                    <a:pt x="125" y="132"/>
                  </a:cubicBezTo>
                  <a:cubicBezTo>
                    <a:pt x="125" y="149"/>
                    <a:pt x="139" y="163"/>
                    <a:pt x="156" y="163"/>
                  </a:cubicBezTo>
                  <a:cubicBezTo>
                    <a:pt x="172" y="163"/>
                    <a:pt x="186" y="149"/>
                    <a:pt x="186" y="132"/>
                  </a:cubicBezTo>
                  <a:cubicBezTo>
                    <a:pt x="186" y="122"/>
                    <a:pt x="181" y="113"/>
                    <a:pt x="173" y="108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207" y="60"/>
                    <a:pt x="221" y="47"/>
                    <a:pt x="221" y="30"/>
                  </a:cubicBezTo>
                  <a:cubicBezTo>
                    <a:pt x="221" y="14"/>
                    <a:pt x="207" y="0"/>
                    <a:pt x="191" y="0"/>
                  </a:cubicBezTo>
                  <a:close/>
                  <a:moveTo>
                    <a:pt x="31" y="157"/>
                  </a:moveTo>
                  <a:cubicBezTo>
                    <a:pt x="21" y="157"/>
                    <a:pt x="13" y="149"/>
                    <a:pt x="13" y="139"/>
                  </a:cubicBezTo>
                  <a:cubicBezTo>
                    <a:pt x="13" y="130"/>
                    <a:pt x="21" y="122"/>
                    <a:pt x="31" y="122"/>
                  </a:cubicBezTo>
                  <a:cubicBezTo>
                    <a:pt x="40" y="122"/>
                    <a:pt x="48" y="130"/>
                    <a:pt x="48" y="139"/>
                  </a:cubicBezTo>
                  <a:cubicBezTo>
                    <a:pt x="48" y="149"/>
                    <a:pt x="40" y="157"/>
                    <a:pt x="31" y="157"/>
                  </a:cubicBezTo>
                  <a:close/>
                  <a:moveTo>
                    <a:pt x="79" y="74"/>
                  </a:moveTo>
                  <a:cubicBezTo>
                    <a:pt x="69" y="74"/>
                    <a:pt x="61" y="66"/>
                    <a:pt x="61" y="56"/>
                  </a:cubicBezTo>
                  <a:cubicBezTo>
                    <a:pt x="61" y="46"/>
                    <a:pt x="69" y="38"/>
                    <a:pt x="79" y="38"/>
                  </a:cubicBezTo>
                  <a:cubicBezTo>
                    <a:pt x="88" y="38"/>
                    <a:pt x="96" y="46"/>
                    <a:pt x="96" y="56"/>
                  </a:cubicBezTo>
                  <a:cubicBezTo>
                    <a:pt x="96" y="66"/>
                    <a:pt x="88" y="74"/>
                    <a:pt x="79" y="74"/>
                  </a:cubicBezTo>
                  <a:close/>
                  <a:moveTo>
                    <a:pt x="156" y="150"/>
                  </a:moveTo>
                  <a:cubicBezTo>
                    <a:pt x="146" y="150"/>
                    <a:pt x="138" y="142"/>
                    <a:pt x="138" y="133"/>
                  </a:cubicBezTo>
                  <a:cubicBezTo>
                    <a:pt x="138" y="123"/>
                    <a:pt x="146" y="115"/>
                    <a:pt x="156" y="115"/>
                  </a:cubicBezTo>
                  <a:cubicBezTo>
                    <a:pt x="165" y="115"/>
                    <a:pt x="173" y="123"/>
                    <a:pt x="173" y="133"/>
                  </a:cubicBezTo>
                  <a:cubicBezTo>
                    <a:pt x="173" y="142"/>
                    <a:pt x="165" y="150"/>
                    <a:pt x="156" y="150"/>
                  </a:cubicBezTo>
                  <a:close/>
                  <a:moveTo>
                    <a:pt x="191" y="48"/>
                  </a:moveTo>
                  <a:cubicBezTo>
                    <a:pt x="181" y="48"/>
                    <a:pt x="173" y="40"/>
                    <a:pt x="173" y="30"/>
                  </a:cubicBezTo>
                  <a:cubicBezTo>
                    <a:pt x="173" y="21"/>
                    <a:pt x="181" y="13"/>
                    <a:pt x="191" y="13"/>
                  </a:cubicBezTo>
                  <a:cubicBezTo>
                    <a:pt x="200" y="13"/>
                    <a:pt x="208" y="21"/>
                    <a:pt x="208" y="30"/>
                  </a:cubicBezTo>
                  <a:cubicBezTo>
                    <a:pt x="208" y="40"/>
                    <a:pt x="200" y="48"/>
                    <a:pt x="191" y="48"/>
                  </a:cubicBezTo>
                  <a:close/>
                  <a:moveTo>
                    <a:pt x="191" y="48"/>
                  </a:moveTo>
                  <a:cubicBezTo>
                    <a:pt x="191" y="48"/>
                    <a:pt x="191" y="48"/>
                    <a:pt x="191" y="48"/>
                  </a:cubicBezTo>
                </a:path>
              </a:pathLst>
            </a:custGeom>
            <a:solidFill>
              <a:srgbClr val="67708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0071096" y="2037014"/>
              <a:ext cx="2446080" cy="5221638"/>
              <a:chOff x="10071096" y="2037014"/>
              <a:chExt cx="2446080" cy="522163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071096" y="2037014"/>
                <a:ext cx="2436739" cy="52216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10112366" y="2523630"/>
                <a:ext cx="2358000" cy="1258923"/>
                <a:chOff x="10115578" y="2523630"/>
                <a:chExt cx="2358000" cy="1258923"/>
              </a:xfrm>
            </p:grpSpPr>
            <p:sp>
              <p:nvSpPr>
                <p:cNvPr id="262" name="矩形 261"/>
                <p:cNvSpPr/>
                <p:nvPr/>
              </p:nvSpPr>
              <p:spPr>
                <a:xfrm>
                  <a:off x="10115578" y="2523630"/>
                  <a:ext cx="2358000" cy="1258923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63" name="图片 26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37049" y="2576512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264" name="矩形 263"/>
                <p:cNvSpPr/>
                <p:nvPr/>
              </p:nvSpPr>
              <p:spPr>
                <a:xfrm>
                  <a:off x="10662882" y="2590006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11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月宏观经济月报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>
                  <a:off x="10137574" y="2864512"/>
                  <a:ext cx="2287036" cy="7940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报告简介：</a:t>
                  </a:r>
                  <a:endParaRPr lang="en-US" altLang="zh-CN" sz="6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10000"/>
                    </a:lnSpc>
                  </a:pP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2019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月，中国制造业采购经理指数（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PMI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）为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49.3%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，比上月下降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0.5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个百分点，制造业景气回落 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2019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月，国际油价环比持平，国内成品油价环比持平 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2019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月份，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CPI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同比增长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3.8%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，环比上涨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0.9%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，国庆节出行增加，住宿、旅行社收费和飞机票价格分别上涨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2.1%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0.7%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和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0.5%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，三项合计影响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CPI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上涨约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1%</a:t>
                  </a:r>
                  <a:endParaRPr lang="zh-CN" altLang="en-US" sz="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6" name="文本框 165"/>
              <p:cNvSpPr txBox="1"/>
              <p:nvPr/>
            </p:nvSpPr>
            <p:spPr>
              <a:xfrm>
                <a:off x="10164451" y="2044792"/>
                <a:ext cx="14497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宏观经济解读月报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KSO_Shape"/>
              <p:cNvSpPr>
                <a:spLocks noChangeAspect="1"/>
              </p:cNvSpPr>
              <p:nvPr/>
            </p:nvSpPr>
            <p:spPr bwMode="auto">
              <a:xfrm>
                <a:off x="10124846" y="2079395"/>
                <a:ext cx="179365" cy="180000"/>
              </a:xfrm>
              <a:custGeom>
                <a:avLst/>
                <a:gdLst>
                  <a:gd name="T0" fmla="*/ 1471697 w 3279"/>
                  <a:gd name="T1" fmla="*/ 1584787 h 3290"/>
                  <a:gd name="T2" fmla="*/ 1292182 w 3279"/>
                  <a:gd name="T3" fmla="*/ 1800397 h 3290"/>
                  <a:gd name="T4" fmla="*/ 0 w 3279"/>
                  <a:gd name="T5" fmla="*/ 1620905 h 3290"/>
                  <a:gd name="T6" fmla="*/ 179515 w 3279"/>
                  <a:gd name="T7" fmla="*/ 5472 h 3290"/>
                  <a:gd name="T8" fmla="*/ 963253 w 3279"/>
                  <a:gd name="T9" fmla="*/ 5472 h 3290"/>
                  <a:gd name="T10" fmla="*/ 968726 w 3279"/>
                  <a:gd name="T11" fmla="*/ 5472 h 3290"/>
                  <a:gd name="T12" fmla="*/ 969273 w 3279"/>
                  <a:gd name="T13" fmla="*/ 6020 h 3290"/>
                  <a:gd name="T14" fmla="*/ 1471697 w 3279"/>
                  <a:gd name="T15" fmla="*/ 543950 h 3290"/>
                  <a:gd name="T16" fmla="*/ 1473887 w 3279"/>
                  <a:gd name="T17" fmla="*/ 552705 h 3290"/>
                  <a:gd name="T18" fmla="*/ 1471697 w 3279"/>
                  <a:gd name="T19" fmla="*/ 974622 h 3290"/>
                  <a:gd name="T20" fmla="*/ 1794606 w 3279"/>
                  <a:gd name="T21" fmla="*/ 1154115 h 3290"/>
                  <a:gd name="T22" fmla="*/ 1615091 w 3279"/>
                  <a:gd name="T23" fmla="*/ 1584787 h 3290"/>
                  <a:gd name="T24" fmla="*/ 969273 w 3279"/>
                  <a:gd name="T25" fmla="*/ 364457 h 3290"/>
                  <a:gd name="T26" fmla="*/ 1355669 w 3279"/>
                  <a:gd name="T27" fmla="*/ 543950 h 3290"/>
                  <a:gd name="T28" fmla="*/ 1400001 w 3279"/>
                  <a:gd name="T29" fmla="*/ 615637 h 3290"/>
                  <a:gd name="T30" fmla="*/ 897577 w 3279"/>
                  <a:gd name="T31" fmla="*/ 436145 h 3290"/>
                  <a:gd name="T32" fmla="*/ 251212 w 3279"/>
                  <a:gd name="T33" fmla="*/ 77707 h 3290"/>
                  <a:gd name="T34" fmla="*/ 71697 w 3279"/>
                  <a:gd name="T35" fmla="*/ 1549217 h 3290"/>
                  <a:gd name="T36" fmla="*/ 1220485 w 3279"/>
                  <a:gd name="T37" fmla="*/ 1728709 h 3290"/>
                  <a:gd name="T38" fmla="*/ 574121 w 3279"/>
                  <a:gd name="T39" fmla="*/ 1584787 h 3290"/>
                  <a:gd name="T40" fmla="*/ 394605 w 3279"/>
                  <a:gd name="T41" fmla="*/ 1154115 h 3290"/>
                  <a:gd name="T42" fmla="*/ 1400001 w 3279"/>
                  <a:gd name="T43" fmla="*/ 974622 h 3290"/>
                  <a:gd name="T44" fmla="*/ 1100079 w 3279"/>
                  <a:gd name="T45" fmla="*/ 1339627 h 3290"/>
                  <a:gd name="T46" fmla="*/ 1196951 w 3279"/>
                  <a:gd name="T47" fmla="*/ 1320474 h 3290"/>
                  <a:gd name="T48" fmla="*/ 1233073 w 3279"/>
                  <a:gd name="T49" fmla="*/ 1242219 h 3290"/>
                  <a:gd name="T50" fmla="*/ 1171228 w 3279"/>
                  <a:gd name="T51" fmla="*/ 1151926 h 3290"/>
                  <a:gd name="T52" fmla="*/ 997186 w 3279"/>
                  <a:gd name="T53" fmla="*/ 1147548 h 3290"/>
                  <a:gd name="T54" fmla="*/ 1059031 w 3279"/>
                  <a:gd name="T55" fmla="*/ 1455640 h 3290"/>
                  <a:gd name="T56" fmla="*/ 1100079 w 3279"/>
                  <a:gd name="T57" fmla="*/ 1339627 h 3290"/>
                  <a:gd name="T58" fmla="*/ 866380 w 3279"/>
                  <a:gd name="T59" fmla="*/ 1334702 h 3290"/>
                  <a:gd name="T60" fmla="*/ 924942 w 3279"/>
                  <a:gd name="T61" fmla="*/ 1289828 h 3290"/>
                  <a:gd name="T62" fmla="*/ 917280 w 3279"/>
                  <a:gd name="T63" fmla="*/ 1182024 h 3290"/>
                  <a:gd name="T64" fmla="*/ 798515 w 3279"/>
                  <a:gd name="T65" fmla="*/ 1147548 h 3290"/>
                  <a:gd name="T66" fmla="*/ 698906 w 3279"/>
                  <a:gd name="T67" fmla="*/ 1455640 h 3290"/>
                  <a:gd name="T68" fmla="*/ 761298 w 3279"/>
                  <a:gd name="T69" fmla="*/ 1339627 h 3290"/>
                  <a:gd name="T70" fmla="*/ 1518218 w 3279"/>
                  <a:gd name="T71" fmla="*/ 1147548 h 3290"/>
                  <a:gd name="T72" fmla="*/ 1273026 w 3279"/>
                  <a:gd name="T73" fmla="*/ 1199535 h 3290"/>
                  <a:gd name="T74" fmla="*/ 1364426 w 3279"/>
                  <a:gd name="T75" fmla="*/ 1455640 h 3290"/>
                  <a:gd name="T76" fmla="*/ 1426818 w 3279"/>
                  <a:gd name="T77" fmla="*/ 1199535 h 3290"/>
                  <a:gd name="T78" fmla="*/ 1518218 w 3279"/>
                  <a:gd name="T79" fmla="*/ 1147548 h 3290"/>
                  <a:gd name="T80" fmla="*/ 791400 w 3279"/>
                  <a:gd name="T81" fmla="*/ 1199535 h 3290"/>
                  <a:gd name="T82" fmla="*/ 860907 w 3279"/>
                  <a:gd name="T83" fmla="*/ 1215405 h 3290"/>
                  <a:gd name="T84" fmla="*/ 863644 w 3279"/>
                  <a:gd name="T85" fmla="*/ 1266845 h 3290"/>
                  <a:gd name="T86" fmla="*/ 795231 w 3279"/>
                  <a:gd name="T87" fmla="*/ 1287092 h 3290"/>
                  <a:gd name="T88" fmla="*/ 761298 w 3279"/>
                  <a:gd name="T89" fmla="*/ 1199535 h 3290"/>
                  <a:gd name="T90" fmla="*/ 1089133 w 3279"/>
                  <a:gd name="T91" fmla="*/ 1199535 h 3290"/>
                  <a:gd name="T92" fmla="*/ 1159187 w 3279"/>
                  <a:gd name="T93" fmla="*/ 1215405 h 3290"/>
                  <a:gd name="T94" fmla="*/ 1161924 w 3279"/>
                  <a:gd name="T95" fmla="*/ 1266845 h 3290"/>
                  <a:gd name="T96" fmla="*/ 1093511 w 3279"/>
                  <a:gd name="T97" fmla="*/ 1287092 h 3290"/>
                  <a:gd name="T98" fmla="*/ 1059031 w 3279"/>
                  <a:gd name="T99" fmla="*/ 1199535 h 3290"/>
                  <a:gd name="T100" fmla="*/ 179515 w 3279"/>
                  <a:gd name="T101" fmla="*/ 795130 h 3290"/>
                  <a:gd name="T102" fmla="*/ 322909 w 3279"/>
                  <a:gd name="T103" fmla="*/ 364457 h 3290"/>
                  <a:gd name="T104" fmla="*/ 394605 w 3279"/>
                  <a:gd name="T105" fmla="*/ 795130 h 3290"/>
                  <a:gd name="T106" fmla="*/ 538546 w 3279"/>
                  <a:gd name="T107" fmla="*/ 221082 h 3290"/>
                  <a:gd name="T108" fmla="*/ 610243 w 3279"/>
                  <a:gd name="T109" fmla="*/ 795130 h 3290"/>
                  <a:gd name="T110" fmla="*/ 753636 w 3279"/>
                  <a:gd name="T111" fmla="*/ 472262 h 3290"/>
                  <a:gd name="T112" fmla="*/ 789758 w 3279"/>
                  <a:gd name="T113" fmla="*/ 795130 h 3290"/>
                  <a:gd name="T114" fmla="*/ 143393 w 3279"/>
                  <a:gd name="T115" fmla="*/ 831247 h 329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279" h="3290">
                    <a:moveTo>
                      <a:pt x="2951" y="2896"/>
                    </a:moveTo>
                    <a:cubicBezTo>
                      <a:pt x="2689" y="2896"/>
                      <a:pt x="2689" y="2896"/>
                      <a:pt x="2689" y="2896"/>
                    </a:cubicBezTo>
                    <a:cubicBezTo>
                      <a:pt x="2689" y="2962"/>
                      <a:pt x="2689" y="2962"/>
                      <a:pt x="2689" y="2962"/>
                    </a:cubicBezTo>
                    <a:cubicBezTo>
                      <a:pt x="2689" y="3143"/>
                      <a:pt x="2542" y="3290"/>
                      <a:pt x="2361" y="3290"/>
                    </a:cubicBezTo>
                    <a:cubicBezTo>
                      <a:pt x="328" y="3290"/>
                      <a:pt x="328" y="3290"/>
                      <a:pt x="328" y="3290"/>
                    </a:cubicBezTo>
                    <a:cubicBezTo>
                      <a:pt x="146" y="3290"/>
                      <a:pt x="0" y="3143"/>
                      <a:pt x="0" y="2962"/>
                    </a:cubicBezTo>
                    <a:cubicBezTo>
                      <a:pt x="0" y="338"/>
                      <a:pt x="0" y="338"/>
                      <a:pt x="0" y="338"/>
                    </a:cubicBezTo>
                    <a:cubicBezTo>
                      <a:pt x="0" y="157"/>
                      <a:pt x="146" y="10"/>
                      <a:pt x="328" y="10"/>
                    </a:cubicBezTo>
                    <a:cubicBezTo>
                      <a:pt x="1640" y="10"/>
                      <a:pt x="1640" y="10"/>
                      <a:pt x="1640" y="10"/>
                    </a:cubicBezTo>
                    <a:cubicBezTo>
                      <a:pt x="1760" y="10"/>
                      <a:pt x="1760" y="10"/>
                      <a:pt x="1760" y="10"/>
                    </a:cubicBezTo>
                    <a:cubicBezTo>
                      <a:pt x="1760" y="0"/>
                      <a:pt x="1760" y="0"/>
                      <a:pt x="1760" y="0"/>
                    </a:cubicBezTo>
                    <a:cubicBezTo>
                      <a:pt x="1770" y="10"/>
                      <a:pt x="1770" y="10"/>
                      <a:pt x="1770" y="10"/>
                    </a:cubicBezTo>
                    <a:cubicBezTo>
                      <a:pt x="1771" y="10"/>
                      <a:pt x="1771" y="10"/>
                      <a:pt x="1771" y="10"/>
                    </a:cubicBezTo>
                    <a:cubicBezTo>
                      <a:pt x="1771" y="11"/>
                      <a:pt x="1771" y="11"/>
                      <a:pt x="1771" y="11"/>
                    </a:cubicBezTo>
                    <a:cubicBezTo>
                      <a:pt x="2679" y="994"/>
                      <a:pt x="2679" y="994"/>
                      <a:pt x="2679" y="994"/>
                    </a:cubicBezTo>
                    <a:cubicBezTo>
                      <a:pt x="2689" y="994"/>
                      <a:pt x="2689" y="994"/>
                      <a:pt x="2689" y="994"/>
                    </a:cubicBezTo>
                    <a:cubicBezTo>
                      <a:pt x="2689" y="1005"/>
                      <a:pt x="2689" y="1005"/>
                      <a:pt x="2689" y="1005"/>
                    </a:cubicBezTo>
                    <a:cubicBezTo>
                      <a:pt x="2693" y="1010"/>
                      <a:pt x="2693" y="1010"/>
                      <a:pt x="2693" y="1010"/>
                    </a:cubicBezTo>
                    <a:cubicBezTo>
                      <a:pt x="2689" y="1010"/>
                      <a:pt x="2689" y="1010"/>
                      <a:pt x="2689" y="1010"/>
                    </a:cubicBezTo>
                    <a:cubicBezTo>
                      <a:pt x="2689" y="1781"/>
                      <a:pt x="2689" y="1781"/>
                      <a:pt x="2689" y="1781"/>
                    </a:cubicBezTo>
                    <a:cubicBezTo>
                      <a:pt x="2951" y="1781"/>
                      <a:pt x="2951" y="1781"/>
                      <a:pt x="2951" y="1781"/>
                    </a:cubicBezTo>
                    <a:cubicBezTo>
                      <a:pt x="3133" y="1781"/>
                      <a:pt x="3279" y="1928"/>
                      <a:pt x="3279" y="2109"/>
                    </a:cubicBezTo>
                    <a:cubicBezTo>
                      <a:pt x="3279" y="2568"/>
                      <a:pt x="3279" y="2568"/>
                      <a:pt x="3279" y="2568"/>
                    </a:cubicBezTo>
                    <a:cubicBezTo>
                      <a:pt x="3279" y="2750"/>
                      <a:pt x="3133" y="2896"/>
                      <a:pt x="2951" y="2896"/>
                    </a:cubicBezTo>
                    <a:close/>
                    <a:moveTo>
                      <a:pt x="1771" y="246"/>
                    </a:moveTo>
                    <a:cubicBezTo>
                      <a:pt x="1771" y="666"/>
                      <a:pt x="1771" y="666"/>
                      <a:pt x="1771" y="666"/>
                    </a:cubicBezTo>
                    <a:cubicBezTo>
                      <a:pt x="1771" y="847"/>
                      <a:pt x="1918" y="994"/>
                      <a:pt x="2099" y="994"/>
                    </a:cubicBezTo>
                    <a:cubicBezTo>
                      <a:pt x="2477" y="994"/>
                      <a:pt x="2477" y="994"/>
                      <a:pt x="2477" y="994"/>
                    </a:cubicBezTo>
                    <a:lnTo>
                      <a:pt x="1771" y="246"/>
                    </a:lnTo>
                    <a:close/>
                    <a:moveTo>
                      <a:pt x="2558" y="1125"/>
                    </a:moveTo>
                    <a:cubicBezTo>
                      <a:pt x="1968" y="1125"/>
                      <a:pt x="1968" y="1125"/>
                      <a:pt x="1968" y="1125"/>
                    </a:cubicBezTo>
                    <a:cubicBezTo>
                      <a:pt x="1786" y="1125"/>
                      <a:pt x="1640" y="979"/>
                      <a:pt x="1640" y="797"/>
                    </a:cubicBezTo>
                    <a:cubicBezTo>
                      <a:pt x="1640" y="142"/>
                      <a:pt x="1640" y="142"/>
                      <a:pt x="1640" y="142"/>
                    </a:cubicBezTo>
                    <a:cubicBezTo>
                      <a:pt x="459" y="142"/>
                      <a:pt x="459" y="142"/>
                      <a:pt x="459" y="142"/>
                    </a:cubicBezTo>
                    <a:cubicBezTo>
                      <a:pt x="278" y="142"/>
                      <a:pt x="131" y="288"/>
                      <a:pt x="131" y="469"/>
                    </a:cubicBezTo>
                    <a:cubicBezTo>
                      <a:pt x="131" y="2831"/>
                      <a:pt x="131" y="2831"/>
                      <a:pt x="131" y="2831"/>
                    </a:cubicBezTo>
                    <a:cubicBezTo>
                      <a:pt x="131" y="3012"/>
                      <a:pt x="278" y="3159"/>
                      <a:pt x="459" y="3159"/>
                    </a:cubicBezTo>
                    <a:cubicBezTo>
                      <a:pt x="2230" y="3159"/>
                      <a:pt x="2230" y="3159"/>
                      <a:pt x="2230" y="3159"/>
                    </a:cubicBezTo>
                    <a:cubicBezTo>
                      <a:pt x="2388" y="3159"/>
                      <a:pt x="2521" y="3046"/>
                      <a:pt x="2551" y="2896"/>
                    </a:cubicBezTo>
                    <a:cubicBezTo>
                      <a:pt x="1049" y="2896"/>
                      <a:pt x="1049" y="2896"/>
                      <a:pt x="1049" y="2896"/>
                    </a:cubicBezTo>
                    <a:cubicBezTo>
                      <a:pt x="868" y="2896"/>
                      <a:pt x="721" y="2750"/>
                      <a:pt x="721" y="2568"/>
                    </a:cubicBezTo>
                    <a:cubicBezTo>
                      <a:pt x="721" y="2109"/>
                      <a:pt x="721" y="2109"/>
                      <a:pt x="721" y="2109"/>
                    </a:cubicBezTo>
                    <a:cubicBezTo>
                      <a:pt x="721" y="1928"/>
                      <a:pt x="868" y="1781"/>
                      <a:pt x="1049" y="1781"/>
                    </a:cubicBezTo>
                    <a:cubicBezTo>
                      <a:pt x="2558" y="1781"/>
                      <a:pt x="2558" y="1781"/>
                      <a:pt x="2558" y="1781"/>
                    </a:cubicBezTo>
                    <a:lnTo>
                      <a:pt x="2558" y="1125"/>
                    </a:lnTo>
                    <a:close/>
                    <a:moveTo>
                      <a:pt x="2010" y="2448"/>
                    </a:moveTo>
                    <a:cubicBezTo>
                      <a:pt x="2061" y="2448"/>
                      <a:pt x="2101" y="2445"/>
                      <a:pt x="2127" y="2439"/>
                    </a:cubicBezTo>
                    <a:cubicBezTo>
                      <a:pt x="2148" y="2435"/>
                      <a:pt x="2167" y="2426"/>
                      <a:pt x="2187" y="2413"/>
                    </a:cubicBezTo>
                    <a:cubicBezTo>
                      <a:pt x="2206" y="2400"/>
                      <a:pt x="2222" y="2381"/>
                      <a:pt x="2235" y="2357"/>
                    </a:cubicBezTo>
                    <a:cubicBezTo>
                      <a:pt x="2247" y="2334"/>
                      <a:pt x="2253" y="2305"/>
                      <a:pt x="2253" y="2270"/>
                    </a:cubicBezTo>
                    <a:cubicBezTo>
                      <a:pt x="2253" y="2225"/>
                      <a:pt x="2242" y="2189"/>
                      <a:pt x="2221" y="2160"/>
                    </a:cubicBezTo>
                    <a:cubicBezTo>
                      <a:pt x="2199" y="2132"/>
                      <a:pt x="2172" y="2114"/>
                      <a:pt x="2140" y="2105"/>
                    </a:cubicBezTo>
                    <a:cubicBezTo>
                      <a:pt x="2118" y="2100"/>
                      <a:pt x="2073" y="2097"/>
                      <a:pt x="2004" y="2097"/>
                    </a:cubicBezTo>
                    <a:cubicBezTo>
                      <a:pt x="1822" y="2097"/>
                      <a:pt x="1822" y="2097"/>
                      <a:pt x="1822" y="2097"/>
                    </a:cubicBezTo>
                    <a:cubicBezTo>
                      <a:pt x="1822" y="2660"/>
                      <a:pt x="1822" y="2660"/>
                      <a:pt x="1822" y="2660"/>
                    </a:cubicBezTo>
                    <a:cubicBezTo>
                      <a:pt x="1935" y="2660"/>
                      <a:pt x="1935" y="2660"/>
                      <a:pt x="1935" y="2660"/>
                    </a:cubicBezTo>
                    <a:cubicBezTo>
                      <a:pt x="1935" y="2448"/>
                      <a:pt x="1935" y="2448"/>
                      <a:pt x="1935" y="2448"/>
                    </a:cubicBezTo>
                    <a:lnTo>
                      <a:pt x="2010" y="2448"/>
                    </a:lnTo>
                    <a:close/>
                    <a:moveTo>
                      <a:pt x="1465" y="2448"/>
                    </a:moveTo>
                    <a:cubicBezTo>
                      <a:pt x="1516" y="2448"/>
                      <a:pt x="1556" y="2445"/>
                      <a:pt x="1583" y="2439"/>
                    </a:cubicBezTo>
                    <a:cubicBezTo>
                      <a:pt x="1603" y="2435"/>
                      <a:pt x="1622" y="2426"/>
                      <a:pt x="1642" y="2413"/>
                    </a:cubicBezTo>
                    <a:cubicBezTo>
                      <a:pt x="1661" y="2400"/>
                      <a:pt x="1677" y="2381"/>
                      <a:pt x="1690" y="2357"/>
                    </a:cubicBezTo>
                    <a:cubicBezTo>
                      <a:pt x="1702" y="2334"/>
                      <a:pt x="1709" y="2305"/>
                      <a:pt x="1709" y="2270"/>
                    </a:cubicBezTo>
                    <a:cubicBezTo>
                      <a:pt x="1709" y="2225"/>
                      <a:pt x="1698" y="2189"/>
                      <a:pt x="1676" y="2160"/>
                    </a:cubicBezTo>
                    <a:cubicBezTo>
                      <a:pt x="1654" y="2132"/>
                      <a:pt x="1627" y="2114"/>
                      <a:pt x="1595" y="2105"/>
                    </a:cubicBezTo>
                    <a:cubicBezTo>
                      <a:pt x="1574" y="2100"/>
                      <a:pt x="1529" y="2097"/>
                      <a:pt x="1459" y="2097"/>
                    </a:cubicBezTo>
                    <a:cubicBezTo>
                      <a:pt x="1277" y="2097"/>
                      <a:pt x="1277" y="2097"/>
                      <a:pt x="1277" y="2097"/>
                    </a:cubicBezTo>
                    <a:cubicBezTo>
                      <a:pt x="1277" y="2660"/>
                      <a:pt x="1277" y="2660"/>
                      <a:pt x="1277" y="2660"/>
                    </a:cubicBezTo>
                    <a:cubicBezTo>
                      <a:pt x="1391" y="2660"/>
                      <a:pt x="1391" y="2660"/>
                      <a:pt x="1391" y="2660"/>
                    </a:cubicBezTo>
                    <a:cubicBezTo>
                      <a:pt x="1391" y="2448"/>
                      <a:pt x="1391" y="2448"/>
                      <a:pt x="1391" y="2448"/>
                    </a:cubicBezTo>
                    <a:lnTo>
                      <a:pt x="1465" y="2448"/>
                    </a:lnTo>
                    <a:close/>
                    <a:moveTo>
                      <a:pt x="2774" y="2097"/>
                    </a:moveTo>
                    <a:cubicBezTo>
                      <a:pt x="2326" y="2097"/>
                      <a:pt x="2326" y="2097"/>
                      <a:pt x="2326" y="2097"/>
                    </a:cubicBezTo>
                    <a:cubicBezTo>
                      <a:pt x="2326" y="2192"/>
                      <a:pt x="2326" y="2192"/>
                      <a:pt x="2326" y="2192"/>
                    </a:cubicBezTo>
                    <a:cubicBezTo>
                      <a:pt x="2493" y="2192"/>
                      <a:pt x="2493" y="2192"/>
                      <a:pt x="2493" y="2192"/>
                    </a:cubicBezTo>
                    <a:cubicBezTo>
                      <a:pt x="2493" y="2660"/>
                      <a:pt x="2493" y="2660"/>
                      <a:pt x="2493" y="2660"/>
                    </a:cubicBezTo>
                    <a:cubicBezTo>
                      <a:pt x="2607" y="2660"/>
                      <a:pt x="2607" y="2660"/>
                      <a:pt x="2607" y="2660"/>
                    </a:cubicBezTo>
                    <a:cubicBezTo>
                      <a:pt x="2607" y="2192"/>
                      <a:pt x="2607" y="2192"/>
                      <a:pt x="2607" y="2192"/>
                    </a:cubicBezTo>
                    <a:cubicBezTo>
                      <a:pt x="2774" y="2192"/>
                      <a:pt x="2774" y="2192"/>
                      <a:pt x="2774" y="2192"/>
                    </a:cubicBezTo>
                    <a:lnTo>
                      <a:pt x="2774" y="2097"/>
                    </a:lnTo>
                    <a:close/>
                    <a:moveTo>
                      <a:pt x="1391" y="2192"/>
                    </a:moveTo>
                    <a:cubicBezTo>
                      <a:pt x="1446" y="2192"/>
                      <a:pt x="1446" y="2192"/>
                      <a:pt x="1446" y="2192"/>
                    </a:cubicBezTo>
                    <a:cubicBezTo>
                      <a:pt x="1487" y="2192"/>
                      <a:pt x="1514" y="2193"/>
                      <a:pt x="1527" y="2196"/>
                    </a:cubicBezTo>
                    <a:cubicBezTo>
                      <a:pt x="1546" y="2199"/>
                      <a:pt x="1561" y="2208"/>
                      <a:pt x="1573" y="2221"/>
                    </a:cubicBezTo>
                    <a:cubicBezTo>
                      <a:pt x="1585" y="2234"/>
                      <a:pt x="1591" y="2251"/>
                      <a:pt x="1591" y="2272"/>
                    </a:cubicBezTo>
                    <a:cubicBezTo>
                      <a:pt x="1591" y="2288"/>
                      <a:pt x="1587" y="2303"/>
                      <a:pt x="1578" y="2315"/>
                    </a:cubicBezTo>
                    <a:cubicBezTo>
                      <a:pt x="1570" y="2328"/>
                      <a:pt x="1558" y="2337"/>
                      <a:pt x="1543" y="2343"/>
                    </a:cubicBezTo>
                    <a:cubicBezTo>
                      <a:pt x="1528" y="2349"/>
                      <a:pt x="1498" y="2352"/>
                      <a:pt x="1453" y="2352"/>
                    </a:cubicBezTo>
                    <a:cubicBezTo>
                      <a:pt x="1391" y="2352"/>
                      <a:pt x="1391" y="2352"/>
                      <a:pt x="1391" y="2352"/>
                    </a:cubicBezTo>
                    <a:lnTo>
                      <a:pt x="1391" y="2192"/>
                    </a:lnTo>
                    <a:close/>
                    <a:moveTo>
                      <a:pt x="1935" y="2192"/>
                    </a:moveTo>
                    <a:cubicBezTo>
                      <a:pt x="1990" y="2192"/>
                      <a:pt x="1990" y="2192"/>
                      <a:pt x="1990" y="2192"/>
                    </a:cubicBezTo>
                    <a:cubicBezTo>
                      <a:pt x="2031" y="2192"/>
                      <a:pt x="2059" y="2193"/>
                      <a:pt x="2072" y="2196"/>
                    </a:cubicBezTo>
                    <a:cubicBezTo>
                      <a:pt x="2091" y="2199"/>
                      <a:pt x="2106" y="2208"/>
                      <a:pt x="2118" y="2221"/>
                    </a:cubicBezTo>
                    <a:cubicBezTo>
                      <a:pt x="2130" y="2234"/>
                      <a:pt x="2136" y="2251"/>
                      <a:pt x="2136" y="2272"/>
                    </a:cubicBezTo>
                    <a:cubicBezTo>
                      <a:pt x="2136" y="2288"/>
                      <a:pt x="2132" y="2303"/>
                      <a:pt x="2123" y="2315"/>
                    </a:cubicBezTo>
                    <a:cubicBezTo>
                      <a:pt x="2115" y="2328"/>
                      <a:pt x="2103" y="2337"/>
                      <a:pt x="2088" y="2343"/>
                    </a:cubicBezTo>
                    <a:cubicBezTo>
                      <a:pt x="2072" y="2349"/>
                      <a:pt x="2042" y="2352"/>
                      <a:pt x="1998" y="2352"/>
                    </a:cubicBezTo>
                    <a:cubicBezTo>
                      <a:pt x="1935" y="2352"/>
                      <a:pt x="1935" y="2352"/>
                      <a:pt x="1935" y="2352"/>
                    </a:cubicBezTo>
                    <a:lnTo>
                      <a:pt x="1935" y="2192"/>
                    </a:lnTo>
                    <a:close/>
                    <a:moveTo>
                      <a:pt x="262" y="1453"/>
                    </a:moveTo>
                    <a:cubicBezTo>
                      <a:pt x="328" y="1453"/>
                      <a:pt x="328" y="1453"/>
                      <a:pt x="328" y="1453"/>
                    </a:cubicBezTo>
                    <a:cubicBezTo>
                      <a:pt x="328" y="666"/>
                      <a:pt x="328" y="666"/>
                      <a:pt x="328" y="666"/>
                    </a:cubicBezTo>
                    <a:cubicBezTo>
                      <a:pt x="590" y="666"/>
                      <a:pt x="590" y="666"/>
                      <a:pt x="590" y="666"/>
                    </a:cubicBezTo>
                    <a:cubicBezTo>
                      <a:pt x="590" y="1453"/>
                      <a:pt x="590" y="1453"/>
                      <a:pt x="590" y="1453"/>
                    </a:cubicBezTo>
                    <a:cubicBezTo>
                      <a:pt x="721" y="1453"/>
                      <a:pt x="721" y="1453"/>
                      <a:pt x="721" y="1453"/>
                    </a:cubicBezTo>
                    <a:cubicBezTo>
                      <a:pt x="721" y="404"/>
                      <a:pt x="721" y="404"/>
                      <a:pt x="721" y="404"/>
                    </a:cubicBezTo>
                    <a:cubicBezTo>
                      <a:pt x="984" y="404"/>
                      <a:pt x="984" y="404"/>
                      <a:pt x="984" y="404"/>
                    </a:cubicBezTo>
                    <a:cubicBezTo>
                      <a:pt x="984" y="1453"/>
                      <a:pt x="984" y="1453"/>
                      <a:pt x="984" y="1453"/>
                    </a:cubicBezTo>
                    <a:cubicBezTo>
                      <a:pt x="1115" y="1453"/>
                      <a:pt x="1115" y="1453"/>
                      <a:pt x="1115" y="1453"/>
                    </a:cubicBezTo>
                    <a:cubicBezTo>
                      <a:pt x="1115" y="863"/>
                      <a:pt x="1115" y="863"/>
                      <a:pt x="1115" y="863"/>
                    </a:cubicBezTo>
                    <a:cubicBezTo>
                      <a:pt x="1377" y="863"/>
                      <a:pt x="1377" y="863"/>
                      <a:pt x="1377" y="863"/>
                    </a:cubicBezTo>
                    <a:cubicBezTo>
                      <a:pt x="1377" y="1453"/>
                      <a:pt x="1377" y="1453"/>
                      <a:pt x="1377" y="1453"/>
                    </a:cubicBezTo>
                    <a:cubicBezTo>
                      <a:pt x="1443" y="1453"/>
                      <a:pt x="1443" y="1453"/>
                      <a:pt x="1443" y="1453"/>
                    </a:cubicBezTo>
                    <a:cubicBezTo>
                      <a:pt x="1443" y="1519"/>
                      <a:pt x="1443" y="1519"/>
                      <a:pt x="1443" y="1519"/>
                    </a:cubicBezTo>
                    <a:cubicBezTo>
                      <a:pt x="262" y="1519"/>
                      <a:pt x="262" y="1519"/>
                      <a:pt x="262" y="1519"/>
                    </a:cubicBezTo>
                    <a:lnTo>
                      <a:pt x="262" y="1453"/>
                    </a:lnTo>
                    <a:close/>
                  </a:path>
                </a:pathLst>
              </a:custGeom>
              <a:solidFill>
                <a:srgbClr val="88898A"/>
              </a:solidFill>
              <a:ln>
                <a:noFill/>
              </a:ln>
              <a:extLst/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1353098" y="2191298"/>
                <a:ext cx="8391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 smtClean="0"/>
                  <a:t>报告时间：</a:t>
                </a:r>
                <a:endParaRPr lang="zh-CN" altLang="en-US" sz="800" dirty="0"/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11929859" y="2211278"/>
                <a:ext cx="513434" cy="15247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KSO_Shape"/>
              <p:cNvSpPr>
                <a:spLocks noChangeAspect="1"/>
              </p:cNvSpPr>
              <p:nvPr/>
            </p:nvSpPr>
            <p:spPr bwMode="auto">
              <a:xfrm>
                <a:off x="12280516" y="2222358"/>
                <a:ext cx="128957" cy="126000"/>
              </a:xfrm>
              <a:custGeom>
                <a:avLst/>
                <a:gdLst>
                  <a:gd name="T0" fmla="*/ 0 w 3951"/>
                  <a:gd name="T1" fmla="*/ 1583116 h 3950"/>
                  <a:gd name="T2" fmla="*/ 108452 w 3951"/>
                  <a:gd name="T3" fmla="*/ 1477575 h 3950"/>
                  <a:gd name="T4" fmla="*/ 1692401 w 3951"/>
                  <a:gd name="T5" fmla="*/ 1477575 h 3950"/>
                  <a:gd name="T6" fmla="*/ 1800397 w 3951"/>
                  <a:gd name="T7" fmla="*/ 1583116 h 3950"/>
                  <a:gd name="T8" fmla="*/ 756431 w 3951"/>
                  <a:gd name="T9" fmla="*/ 771741 h 3950"/>
                  <a:gd name="T10" fmla="*/ 1044422 w 3951"/>
                  <a:gd name="T11" fmla="*/ 771741 h 3950"/>
                  <a:gd name="T12" fmla="*/ 1512406 w 3951"/>
                  <a:gd name="T13" fmla="*/ 771741 h 3950"/>
                  <a:gd name="T14" fmla="*/ 1512406 w 3951"/>
                  <a:gd name="T15" fmla="*/ 1547936 h 3950"/>
                  <a:gd name="T16" fmla="*/ 1044422 w 3951"/>
                  <a:gd name="T17" fmla="*/ 1547936 h 3950"/>
                  <a:gd name="T18" fmla="*/ 756431 w 3951"/>
                  <a:gd name="T19" fmla="*/ 1547936 h 3950"/>
                  <a:gd name="T20" fmla="*/ 288446 w 3951"/>
                  <a:gd name="T21" fmla="*/ 1547936 h 3950"/>
                  <a:gd name="T22" fmla="*/ 288446 w 3951"/>
                  <a:gd name="T23" fmla="*/ 771741 h 3950"/>
                  <a:gd name="T24" fmla="*/ 1296413 w 3951"/>
                  <a:gd name="T25" fmla="*/ 1512755 h 3950"/>
                  <a:gd name="T26" fmla="*/ 1296413 w 3951"/>
                  <a:gd name="T27" fmla="*/ 1301673 h 3950"/>
                  <a:gd name="T28" fmla="*/ 1512406 w 3951"/>
                  <a:gd name="T29" fmla="*/ 1266493 h 3950"/>
                  <a:gd name="T30" fmla="*/ 1296413 w 3951"/>
                  <a:gd name="T31" fmla="*/ 1266493 h 3950"/>
                  <a:gd name="T32" fmla="*/ 1512406 w 3951"/>
                  <a:gd name="T33" fmla="*/ 806922 h 3950"/>
                  <a:gd name="T34" fmla="*/ 1044422 w 3951"/>
                  <a:gd name="T35" fmla="*/ 1512755 h 3950"/>
                  <a:gd name="T36" fmla="*/ 1044422 w 3951"/>
                  <a:gd name="T37" fmla="*/ 1301673 h 3950"/>
                  <a:gd name="T38" fmla="*/ 1260415 w 3951"/>
                  <a:gd name="T39" fmla="*/ 1266493 h 3950"/>
                  <a:gd name="T40" fmla="*/ 1044422 w 3951"/>
                  <a:gd name="T41" fmla="*/ 1266493 h 3950"/>
                  <a:gd name="T42" fmla="*/ 1260415 w 3951"/>
                  <a:gd name="T43" fmla="*/ 806922 h 3950"/>
                  <a:gd name="T44" fmla="*/ 792430 w 3951"/>
                  <a:gd name="T45" fmla="*/ 1512755 h 3950"/>
                  <a:gd name="T46" fmla="*/ 792430 w 3951"/>
                  <a:gd name="T47" fmla="*/ 1301673 h 3950"/>
                  <a:gd name="T48" fmla="*/ 1008423 w 3951"/>
                  <a:gd name="T49" fmla="*/ 1266493 h 3950"/>
                  <a:gd name="T50" fmla="*/ 792430 w 3951"/>
                  <a:gd name="T51" fmla="*/ 1266493 h 3950"/>
                  <a:gd name="T52" fmla="*/ 1008423 w 3951"/>
                  <a:gd name="T53" fmla="*/ 806922 h 3950"/>
                  <a:gd name="T54" fmla="*/ 540438 w 3951"/>
                  <a:gd name="T55" fmla="*/ 1512755 h 3950"/>
                  <a:gd name="T56" fmla="*/ 540438 w 3951"/>
                  <a:gd name="T57" fmla="*/ 1301673 h 3950"/>
                  <a:gd name="T58" fmla="*/ 756431 w 3951"/>
                  <a:gd name="T59" fmla="*/ 1266493 h 3950"/>
                  <a:gd name="T60" fmla="*/ 540438 w 3951"/>
                  <a:gd name="T61" fmla="*/ 1266493 h 3950"/>
                  <a:gd name="T62" fmla="*/ 756431 w 3951"/>
                  <a:gd name="T63" fmla="*/ 806922 h 3950"/>
                  <a:gd name="T64" fmla="*/ 288446 w 3951"/>
                  <a:gd name="T65" fmla="*/ 1512755 h 3950"/>
                  <a:gd name="T66" fmla="*/ 288446 w 3951"/>
                  <a:gd name="T67" fmla="*/ 1301673 h 3950"/>
                  <a:gd name="T68" fmla="*/ 504439 w 3951"/>
                  <a:gd name="T69" fmla="*/ 1266493 h 3950"/>
                  <a:gd name="T70" fmla="*/ 288446 w 3951"/>
                  <a:gd name="T71" fmla="*/ 1266493 h 3950"/>
                  <a:gd name="T72" fmla="*/ 504439 w 3951"/>
                  <a:gd name="T73" fmla="*/ 806922 h 3950"/>
                  <a:gd name="T74" fmla="*/ 0 w 3951"/>
                  <a:gd name="T75" fmla="*/ 316623 h 3950"/>
                  <a:gd name="T76" fmla="*/ 252447 w 3951"/>
                  <a:gd name="T77" fmla="*/ 492525 h 3950"/>
                  <a:gd name="T78" fmla="*/ 1260415 w 3951"/>
                  <a:gd name="T79" fmla="*/ 140721 h 3950"/>
                  <a:gd name="T80" fmla="*/ 1548405 w 3951"/>
                  <a:gd name="T81" fmla="*/ 140721 h 3950"/>
                  <a:gd name="T82" fmla="*/ 1800397 w 3951"/>
                  <a:gd name="T83" fmla="*/ 703607 h 3950"/>
                  <a:gd name="T84" fmla="*/ 1296413 w 3951"/>
                  <a:gd name="T85" fmla="*/ 105541 h 3950"/>
                  <a:gd name="T86" fmla="*/ 1512406 w 3951"/>
                  <a:gd name="T87" fmla="*/ 457345 h 3950"/>
                  <a:gd name="T88" fmla="*/ 288446 w 3951"/>
                  <a:gd name="T89" fmla="*/ 105541 h 3950"/>
                  <a:gd name="T90" fmla="*/ 504439 w 3951"/>
                  <a:gd name="T91" fmla="*/ 457345 h 395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51" h="3950">
                    <a:moveTo>
                      <a:pt x="3556" y="3950"/>
                    </a:moveTo>
                    <a:cubicBezTo>
                      <a:pt x="396" y="3950"/>
                      <a:pt x="396" y="3950"/>
                      <a:pt x="396" y="3950"/>
                    </a:cubicBezTo>
                    <a:cubicBezTo>
                      <a:pt x="177" y="3950"/>
                      <a:pt x="0" y="3773"/>
                      <a:pt x="0" y="3555"/>
                    </a:cubicBezTo>
                    <a:cubicBezTo>
                      <a:pt x="0" y="1738"/>
                      <a:pt x="0" y="1738"/>
                      <a:pt x="0" y="1738"/>
                    </a:cubicBezTo>
                    <a:cubicBezTo>
                      <a:pt x="244" y="1738"/>
                      <a:pt x="244" y="1738"/>
                      <a:pt x="244" y="1738"/>
                    </a:cubicBezTo>
                    <a:cubicBezTo>
                      <a:pt x="243" y="2424"/>
                      <a:pt x="238" y="3318"/>
                      <a:pt x="238" y="3318"/>
                    </a:cubicBezTo>
                    <a:cubicBezTo>
                      <a:pt x="238" y="3536"/>
                      <a:pt x="494" y="3713"/>
                      <a:pt x="712" y="3713"/>
                    </a:cubicBezTo>
                    <a:cubicBezTo>
                      <a:pt x="3240" y="3713"/>
                      <a:pt x="3240" y="3713"/>
                      <a:pt x="3240" y="3713"/>
                    </a:cubicBezTo>
                    <a:cubicBezTo>
                      <a:pt x="3458" y="3713"/>
                      <a:pt x="3714" y="3536"/>
                      <a:pt x="3714" y="3318"/>
                    </a:cubicBezTo>
                    <a:cubicBezTo>
                      <a:pt x="3714" y="3318"/>
                      <a:pt x="3709" y="2404"/>
                      <a:pt x="3707" y="1738"/>
                    </a:cubicBezTo>
                    <a:cubicBezTo>
                      <a:pt x="3951" y="1738"/>
                      <a:pt x="3951" y="1738"/>
                      <a:pt x="3951" y="1738"/>
                    </a:cubicBezTo>
                    <a:cubicBezTo>
                      <a:pt x="3951" y="3555"/>
                      <a:pt x="3951" y="3555"/>
                      <a:pt x="3951" y="3555"/>
                    </a:cubicBezTo>
                    <a:cubicBezTo>
                      <a:pt x="3951" y="3773"/>
                      <a:pt x="3774" y="3950"/>
                      <a:pt x="3556" y="3950"/>
                    </a:cubicBezTo>
                    <a:close/>
                    <a:moveTo>
                      <a:pt x="1186" y="1733"/>
                    </a:moveTo>
                    <a:cubicBezTo>
                      <a:pt x="1660" y="1733"/>
                      <a:pt x="1660" y="1733"/>
                      <a:pt x="1660" y="1733"/>
                    </a:cubicBezTo>
                    <a:cubicBezTo>
                      <a:pt x="1739" y="1733"/>
                      <a:pt x="1739" y="1733"/>
                      <a:pt x="1739" y="1733"/>
                    </a:cubicBezTo>
                    <a:cubicBezTo>
                      <a:pt x="2213" y="1733"/>
                      <a:pt x="2213" y="1733"/>
                      <a:pt x="2213" y="1733"/>
                    </a:cubicBezTo>
                    <a:cubicBezTo>
                      <a:pt x="2292" y="1733"/>
                      <a:pt x="2292" y="1733"/>
                      <a:pt x="2292" y="1733"/>
                    </a:cubicBezTo>
                    <a:cubicBezTo>
                      <a:pt x="2766" y="1733"/>
                      <a:pt x="2766" y="1733"/>
                      <a:pt x="2766" y="1733"/>
                    </a:cubicBezTo>
                    <a:cubicBezTo>
                      <a:pt x="2845" y="1733"/>
                      <a:pt x="2845" y="1733"/>
                      <a:pt x="2845" y="1733"/>
                    </a:cubicBezTo>
                    <a:cubicBezTo>
                      <a:pt x="3319" y="1733"/>
                      <a:pt x="3319" y="1733"/>
                      <a:pt x="3319" y="1733"/>
                    </a:cubicBezTo>
                    <a:cubicBezTo>
                      <a:pt x="3398" y="1733"/>
                      <a:pt x="3398" y="1733"/>
                      <a:pt x="3398" y="1733"/>
                    </a:cubicBezTo>
                    <a:cubicBezTo>
                      <a:pt x="3398" y="3476"/>
                      <a:pt x="3398" y="3476"/>
                      <a:pt x="3398" y="3476"/>
                    </a:cubicBezTo>
                    <a:cubicBezTo>
                      <a:pt x="3319" y="3476"/>
                      <a:pt x="3319" y="3476"/>
                      <a:pt x="3319" y="3476"/>
                    </a:cubicBezTo>
                    <a:cubicBezTo>
                      <a:pt x="2845" y="3476"/>
                      <a:pt x="2845" y="3476"/>
                      <a:pt x="2845" y="3476"/>
                    </a:cubicBezTo>
                    <a:cubicBezTo>
                      <a:pt x="2766" y="3476"/>
                      <a:pt x="2766" y="3476"/>
                      <a:pt x="2766" y="3476"/>
                    </a:cubicBezTo>
                    <a:cubicBezTo>
                      <a:pt x="2292" y="3476"/>
                      <a:pt x="2292" y="3476"/>
                      <a:pt x="2292" y="3476"/>
                    </a:cubicBezTo>
                    <a:cubicBezTo>
                      <a:pt x="2213" y="3476"/>
                      <a:pt x="2213" y="3476"/>
                      <a:pt x="2213" y="3476"/>
                    </a:cubicBezTo>
                    <a:cubicBezTo>
                      <a:pt x="1739" y="3476"/>
                      <a:pt x="1739" y="3476"/>
                      <a:pt x="1739" y="3476"/>
                    </a:cubicBezTo>
                    <a:cubicBezTo>
                      <a:pt x="1660" y="3476"/>
                      <a:pt x="1660" y="3476"/>
                      <a:pt x="1660" y="3476"/>
                    </a:cubicBezTo>
                    <a:cubicBezTo>
                      <a:pt x="1186" y="3476"/>
                      <a:pt x="1186" y="3476"/>
                      <a:pt x="1186" y="3476"/>
                    </a:cubicBezTo>
                    <a:cubicBezTo>
                      <a:pt x="1107" y="3476"/>
                      <a:pt x="1107" y="3476"/>
                      <a:pt x="1107" y="3476"/>
                    </a:cubicBezTo>
                    <a:cubicBezTo>
                      <a:pt x="633" y="3476"/>
                      <a:pt x="633" y="3476"/>
                      <a:pt x="633" y="3476"/>
                    </a:cubicBezTo>
                    <a:cubicBezTo>
                      <a:pt x="554" y="3476"/>
                      <a:pt x="554" y="3476"/>
                      <a:pt x="554" y="3476"/>
                    </a:cubicBezTo>
                    <a:cubicBezTo>
                      <a:pt x="554" y="1733"/>
                      <a:pt x="554" y="1733"/>
                      <a:pt x="554" y="1733"/>
                    </a:cubicBezTo>
                    <a:cubicBezTo>
                      <a:pt x="633" y="1733"/>
                      <a:pt x="633" y="1733"/>
                      <a:pt x="633" y="1733"/>
                    </a:cubicBezTo>
                    <a:cubicBezTo>
                      <a:pt x="1107" y="1733"/>
                      <a:pt x="1107" y="1733"/>
                      <a:pt x="1107" y="1733"/>
                    </a:cubicBezTo>
                    <a:lnTo>
                      <a:pt x="1186" y="1733"/>
                    </a:lnTo>
                    <a:close/>
                    <a:moveTo>
                      <a:pt x="2845" y="3397"/>
                    </a:moveTo>
                    <a:cubicBezTo>
                      <a:pt x="3319" y="3397"/>
                      <a:pt x="3319" y="3397"/>
                      <a:pt x="3319" y="3397"/>
                    </a:cubicBezTo>
                    <a:cubicBezTo>
                      <a:pt x="3319" y="2923"/>
                      <a:pt x="3319" y="2923"/>
                      <a:pt x="3319" y="2923"/>
                    </a:cubicBezTo>
                    <a:cubicBezTo>
                      <a:pt x="2845" y="2923"/>
                      <a:pt x="2845" y="2923"/>
                      <a:pt x="2845" y="2923"/>
                    </a:cubicBezTo>
                    <a:lnTo>
                      <a:pt x="2845" y="3397"/>
                    </a:lnTo>
                    <a:close/>
                    <a:moveTo>
                      <a:pt x="2845" y="2844"/>
                    </a:moveTo>
                    <a:cubicBezTo>
                      <a:pt x="3319" y="2844"/>
                      <a:pt x="3319" y="2844"/>
                      <a:pt x="3319" y="2844"/>
                    </a:cubicBezTo>
                    <a:cubicBezTo>
                      <a:pt x="3319" y="2370"/>
                      <a:pt x="3319" y="2370"/>
                      <a:pt x="3319" y="2370"/>
                    </a:cubicBezTo>
                    <a:cubicBezTo>
                      <a:pt x="2845" y="2370"/>
                      <a:pt x="2845" y="2370"/>
                      <a:pt x="2845" y="2370"/>
                    </a:cubicBezTo>
                    <a:lnTo>
                      <a:pt x="2845" y="2844"/>
                    </a:lnTo>
                    <a:close/>
                    <a:moveTo>
                      <a:pt x="2845" y="2291"/>
                    </a:moveTo>
                    <a:cubicBezTo>
                      <a:pt x="3319" y="2291"/>
                      <a:pt x="3319" y="2291"/>
                      <a:pt x="3319" y="2291"/>
                    </a:cubicBezTo>
                    <a:cubicBezTo>
                      <a:pt x="3319" y="1812"/>
                      <a:pt x="3319" y="1812"/>
                      <a:pt x="3319" y="1812"/>
                    </a:cubicBezTo>
                    <a:cubicBezTo>
                      <a:pt x="2845" y="1812"/>
                      <a:pt x="2845" y="1812"/>
                      <a:pt x="2845" y="1812"/>
                    </a:cubicBezTo>
                    <a:lnTo>
                      <a:pt x="2845" y="2291"/>
                    </a:lnTo>
                    <a:close/>
                    <a:moveTo>
                      <a:pt x="2292" y="3397"/>
                    </a:moveTo>
                    <a:cubicBezTo>
                      <a:pt x="2766" y="3397"/>
                      <a:pt x="2766" y="3397"/>
                      <a:pt x="2766" y="3397"/>
                    </a:cubicBezTo>
                    <a:cubicBezTo>
                      <a:pt x="2766" y="2923"/>
                      <a:pt x="2766" y="2923"/>
                      <a:pt x="2766" y="2923"/>
                    </a:cubicBezTo>
                    <a:cubicBezTo>
                      <a:pt x="2292" y="2923"/>
                      <a:pt x="2292" y="2923"/>
                      <a:pt x="2292" y="2923"/>
                    </a:cubicBezTo>
                    <a:lnTo>
                      <a:pt x="2292" y="3397"/>
                    </a:lnTo>
                    <a:close/>
                    <a:moveTo>
                      <a:pt x="2292" y="2844"/>
                    </a:moveTo>
                    <a:cubicBezTo>
                      <a:pt x="2766" y="2844"/>
                      <a:pt x="2766" y="2844"/>
                      <a:pt x="2766" y="2844"/>
                    </a:cubicBezTo>
                    <a:cubicBezTo>
                      <a:pt x="2766" y="2370"/>
                      <a:pt x="2766" y="2370"/>
                      <a:pt x="2766" y="2370"/>
                    </a:cubicBezTo>
                    <a:cubicBezTo>
                      <a:pt x="2292" y="2370"/>
                      <a:pt x="2292" y="2370"/>
                      <a:pt x="2292" y="2370"/>
                    </a:cubicBezTo>
                    <a:lnTo>
                      <a:pt x="2292" y="2844"/>
                    </a:lnTo>
                    <a:close/>
                    <a:moveTo>
                      <a:pt x="2292" y="2291"/>
                    </a:moveTo>
                    <a:cubicBezTo>
                      <a:pt x="2766" y="2291"/>
                      <a:pt x="2766" y="2291"/>
                      <a:pt x="2766" y="2291"/>
                    </a:cubicBezTo>
                    <a:cubicBezTo>
                      <a:pt x="2766" y="1812"/>
                      <a:pt x="2766" y="1812"/>
                      <a:pt x="2766" y="1812"/>
                    </a:cubicBezTo>
                    <a:cubicBezTo>
                      <a:pt x="2292" y="1812"/>
                      <a:pt x="2292" y="1812"/>
                      <a:pt x="2292" y="1812"/>
                    </a:cubicBezTo>
                    <a:lnTo>
                      <a:pt x="2292" y="2291"/>
                    </a:lnTo>
                    <a:close/>
                    <a:moveTo>
                      <a:pt x="1739" y="3397"/>
                    </a:moveTo>
                    <a:cubicBezTo>
                      <a:pt x="2213" y="3397"/>
                      <a:pt x="2213" y="3397"/>
                      <a:pt x="2213" y="3397"/>
                    </a:cubicBezTo>
                    <a:cubicBezTo>
                      <a:pt x="2213" y="2923"/>
                      <a:pt x="2213" y="2923"/>
                      <a:pt x="2213" y="2923"/>
                    </a:cubicBezTo>
                    <a:cubicBezTo>
                      <a:pt x="1739" y="2923"/>
                      <a:pt x="1739" y="2923"/>
                      <a:pt x="1739" y="2923"/>
                    </a:cubicBezTo>
                    <a:lnTo>
                      <a:pt x="1739" y="3397"/>
                    </a:lnTo>
                    <a:close/>
                    <a:moveTo>
                      <a:pt x="1739" y="2844"/>
                    </a:moveTo>
                    <a:cubicBezTo>
                      <a:pt x="2213" y="2844"/>
                      <a:pt x="2213" y="2844"/>
                      <a:pt x="2213" y="2844"/>
                    </a:cubicBezTo>
                    <a:cubicBezTo>
                      <a:pt x="2213" y="2370"/>
                      <a:pt x="2213" y="2370"/>
                      <a:pt x="2213" y="2370"/>
                    </a:cubicBezTo>
                    <a:cubicBezTo>
                      <a:pt x="1739" y="2370"/>
                      <a:pt x="1739" y="2370"/>
                      <a:pt x="1739" y="2370"/>
                    </a:cubicBezTo>
                    <a:lnTo>
                      <a:pt x="1739" y="2844"/>
                    </a:lnTo>
                    <a:close/>
                    <a:moveTo>
                      <a:pt x="1739" y="2291"/>
                    </a:moveTo>
                    <a:cubicBezTo>
                      <a:pt x="2213" y="2291"/>
                      <a:pt x="2213" y="2291"/>
                      <a:pt x="2213" y="2291"/>
                    </a:cubicBezTo>
                    <a:cubicBezTo>
                      <a:pt x="2213" y="1812"/>
                      <a:pt x="2213" y="1812"/>
                      <a:pt x="2213" y="1812"/>
                    </a:cubicBezTo>
                    <a:cubicBezTo>
                      <a:pt x="1739" y="1812"/>
                      <a:pt x="1739" y="1812"/>
                      <a:pt x="1739" y="1812"/>
                    </a:cubicBezTo>
                    <a:lnTo>
                      <a:pt x="1739" y="2291"/>
                    </a:lnTo>
                    <a:close/>
                    <a:moveTo>
                      <a:pt x="1186" y="3397"/>
                    </a:moveTo>
                    <a:cubicBezTo>
                      <a:pt x="1660" y="3397"/>
                      <a:pt x="1660" y="3397"/>
                      <a:pt x="1660" y="3397"/>
                    </a:cubicBezTo>
                    <a:cubicBezTo>
                      <a:pt x="1660" y="2923"/>
                      <a:pt x="1660" y="2923"/>
                      <a:pt x="1660" y="2923"/>
                    </a:cubicBezTo>
                    <a:cubicBezTo>
                      <a:pt x="1186" y="2923"/>
                      <a:pt x="1186" y="2923"/>
                      <a:pt x="1186" y="2923"/>
                    </a:cubicBezTo>
                    <a:lnTo>
                      <a:pt x="1186" y="3397"/>
                    </a:lnTo>
                    <a:close/>
                    <a:moveTo>
                      <a:pt x="1186" y="2844"/>
                    </a:moveTo>
                    <a:cubicBezTo>
                      <a:pt x="1660" y="2844"/>
                      <a:pt x="1660" y="2844"/>
                      <a:pt x="1660" y="2844"/>
                    </a:cubicBezTo>
                    <a:cubicBezTo>
                      <a:pt x="1660" y="2370"/>
                      <a:pt x="1660" y="2370"/>
                      <a:pt x="1660" y="2370"/>
                    </a:cubicBezTo>
                    <a:cubicBezTo>
                      <a:pt x="1186" y="2370"/>
                      <a:pt x="1186" y="2370"/>
                      <a:pt x="1186" y="2370"/>
                    </a:cubicBezTo>
                    <a:lnTo>
                      <a:pt x="1186" y="2844"/>
                    </a:lnTo>
                    <a:close/>
                    <a:moveTo>
                      <a:pt x="1186" y="2291"/>
                    </a:moveTo>
                    <a:cubicBezTo>
                      <a:pt x="1660" y="2291"/>
                      <a:pt x="1660" y="2291"/>
                      <a:pt x="1660" y="2291"/>
                    </a:cubicBezTo>
                    <a:cubicBezTo>
                      <a:pt x="1660" y="1812"/>
                      <a:pt x="1660" y="1812"/>
                      <a:pt x="1660" y="1812"/>
                    </a:cubicBezTo>
                    <a:cubicBezTo>
                      <a:pt x="1186" y="1812"/>
                      <a:pt x="1186" y="1812"/>
                      <a:pt x="1186" y="1812"/>
                    </a:cubicBezTo>
                    <a:lnTo>
                      <a:pt x="1186" y="2291"/>
                    </a:lnTo>
                    <a:close/>
                    <a:moveTo>
                      <a:pt x="633" y="3397"/>
                    </a:moveTo>
                    <a:cubicBezTo>
                      <a:pt x="1107" y="3397"/>
                      <a:pt x="1107" y="3397"/>
                      <a:pt x="1107" y="3397"/>
                    </a:cubicBezTo>
                    <a:cubicBezTo>
                      <a:pt x="1107" y="2923"/>
                      <a:pt x="1107" y="2923"/>
                      <a:pt x="1107" y="2923"/>
                    </a:cubicBezTo>
                    <a:cubicBezTo>
                      <a:pt x="633" y="2923"/>
                      <a:pt x="633" y="2923"/>
                      <a:pt x="633" y="2923"/>
                    </a:cubicBezTo>
                    <a:lnTo>
                      <a:pt x="633" y="3397"/>
                    </a:lnTo>
                    <a:close/>
                    <a:moveTo>
                      <a:pt x="633" y="2844"/>
                    </a:moveTo>
                    <a:cubicBezTo>
                      <a:pt x="1107" y="2844"/>
                      <a:pt x="1107" y="2844"/>
                      <a:pt x="1107" y="2844"/>
                    </a:cubicBezTo>
                    <a:cubicBezTo>
                      <a:pt x="1107" y="2370"/>
                      <a:pt x="1107" y="2370"/>
                      <a:pt x="1107" y="2370"/>
                    </a:cubicBezTo>
                    <a:cubicBezTo>
                      <a:pt x="633" y="2370"/>
                      <a:pt x="633" y="2370"/>
                      <a:pt x="633" y="2370"/>
                    </a:cubicBezTo>
                    <a:lnTo>
                      <a:pt x="633" y="2844"/>
                    </a:lnTo>
                    <a:close/>
                    <a:moveTo>
                      <a:pt x="633" y="2291"/>
                    </a:moveTo>
                    <a:cubicBezTo>
                      <a:pt x="1107" y="2291"/>
                      <a:pt x="1107" y="2291"/>
                      <a:pt x="1107" y="2291"/>
                    </a:cubicBezTo>
                    <a:cubicBezTo>
                      <a:pt x="1107" y="1812"/>
                      <a:pt x="1107" y="1812"/>
                      <a:pt x="1107" y="1812"/>
                    </a:cubicBezTo>
                    <a:cubicBezTo>
                      <a:pt x="633" y="1812"/>
                      <a:pt x="633" y="1812"/>
                      <a:pt x="633" y="1812"/>
                    </a:cubicBezTo>
                    <a:lnTo>
                      <a:pt x="633" y="2291"/>
                    </a:lnTo>
                    <a:close/>
                    <a:moveTo>
                      <a:pt x="0" y="711"/>
                    </a:moveTo>
                    <a:cubicBezTo>
                      <a:pt x="0" y="493"/>
                      <a:pt x="177" y="316"/>
                      <a:pt x="396" y="316"/>
                    </a:cubicBezTo>
                    <a:cubicBezTo>
                      <a:pt x="554" y="316"/>
                      <a:pt x="554" y="316"/>
                      <a:pt x="554" y="316"/>
                    </a:cubicBezTo>
                    <a:cubicBezTo>
                      <a:pt x="554" y="1106"/>
                      <a:pt x="554" y="1106"/>
                      <a:pt x="554" y="1106"/>
                    </a:cubicBezTo>
                    <a:cubicBezTo>
                      <a:pt x="870" y="1106"/>
                      <a:pt x="858" y="1106"/>
                      <a:pt x="1186" y="1106"/>
                    </a:cubicBezTo>
                    <a:cubicBezTo>
                      <a:pt x="1186" y="316"/>
                      <a:pt x="1186" y="316"/>
                      <a:pt x="1186" y="316"/>
                    </a:cubicBezTo>
                    <a:cubicBezTo>
                      <a:pt x="2766" y="316"/>
                      <a:pt x="2766" y="316"/>
                      <a:pt x="2766" y="316"/>
                    </a:cubicBezTo>
                    <a:cubicBezTo>
                      <a:pt x="2766" y="1106"/>
                      <a:pt x="2766" y="1106"/>
                      <a:pt x="2766" y="1106"/>
                    </a:cubicBezTo>
                    <a:cubicBezTo>
                      <a:pt x="3070" y="1106"/>
                      <a:pt x="3070" y="1106"/>
                      <a:pt x="3398" y="1106"/>
                    </a:cubicBezTo>
                    <a:cubicBezTo>
                      <a:pt x="3398" y="316"/>
                      <a:pt x="3398" y="316"/>
                      <a:pt x="3398" y="316"/>
                    </a:cubicBezTo>
                    <a:cubicBezTo>
                      <a:pt x="3556" y="316"/>
                      <a:pt x="3556" y="316"/>
                      <a:pt x="3556" y="316"/>
                    </a:cubicBezTo>
                    <a:cubicBezTo>
                      <a:pt x="3774" y="316"/>
                      <a:pt x="3951" y="493"/>
                      <a:pt x="3951" y="711"/>
                    </a:cubicBezTo>
                    <a:cubicBezTo>
                      <a:pt x="3951" y="1580"/>
                      <a:pt x="3951" y="1580"/>
                      <a:pt x="3951" y="1580"/>
                    </a:cubicBezTo>
                    <a:cubicBezTo>
                      <a:pt x="2260" y="1580"/>
                      <a:pt x="1897" y="1580"/>
                      <a:pt x="0" y="1580"/>
                    </a:cubicBezTo>
                    <a:lnTo>
                      <a:pt x="0" y="711"/>
                    </a:lnTo>
                    <a:close/>
                    <a:moveTo>
                      <a:pt x="2845" y="237"/>
                    </a:moveTo>
                    <a:cubicBezTo>
                      <a:pt x="2845" y="106"/>
                      <a:pt x="2951" y="0"/>
                      <a:pt x="3082" y="0"/>
                    </a:cubicBezTo>
                    <a:cubicBezTo>
                      <a:pt x="3213" y="0"/>
                      <a:pt x="3319" y="106"/>
                      <a:pt x="3319" y="237"/>
                    </a:cubicBezTo>
                    <a:cubicBezTo>
                      <a:pt x="3319" y="1027"/>
                      <a:pt x="3319" y="1027"/>
                      <a:pt x="3319" y="1027"/>
                    </a:cubicBezTo>
                    <a:cubicBezTo>
                      <a:pt x="3319" y="1027"/>
                      <a:pt x="3138" y="1027"/>
                      <a:pt x="2845" y="1027"/>
                    </a:cubicBezTo>
                    <a:cubicBezTo>
                      <a:pt x="2845" y="891"/>
                      <a:pt x="2845" y="237"/>
                      <a:pt x="2845" y="237"/>
                    </a:cubicBezTo>
                    <a:close/>
                    <a:moveTo>
                      <a:pt x="633" y="237"/>
                    </a:moveTo>
                    <a:cubicBezTo>
                      <a:pt x="633" y="106"/>
                      <a:pt x="739" y="0"/>
                      <a:pt x="870" y="0"/>
                    </a:cubicBezTo>
                    <a:cubicBezTo>
                      <a:pt x="1001" y="0"/>
                      <a:pt x="1107" y="106"/>
                      <a:pt x="1107" y="237"/>
                    </a:cubicBezTo>
                    <a:cubicBezTo>
                      <a:pt x="1107" y="1027"/>
                      <a:pt x="1107" y="1027"/>
                      <a:pt x="1107" y="1027"/>
                    </a:cubicBezTo>
                    <a:cubicBezTo>
                      <a:pt x="1107" y="1027"/>
                      <a:pt x="847" y="1027"/>
                      <a:pt x="633" y="1027"/>
                    </a:cubicBezTo>
                    <a:cubicBezTo>
                      <a:pt x="633" y="1072"/>
                      <a:pt x="633" y="237"/>
                      <a:pt x="633" y="23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10112366" y="3899786"/>
                <a:ext cx="2404810" cy="462354"/>
                <a:chOff x="10102092" y="3848930"/>
                <a:chExt cx="2404810" cy="462354"/>
              </a:xfrm>
            </p:grpSpPr>
            <p:pic>
              <p:nvPicPr>
                <p:cNvPr id="172" name="图片 171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59825" y="3978509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73" name="矩形 172"/>
                <p:cNvSpPr/>
                <p:nvPr/>
              </p:nvSpPr>
              <p:spPr>
                <a:xfrm>
                  <a:off x="10685658" y="3992003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11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月宏观经济月报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10102092" y="3848930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0" name="图片 11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70373" y="3901314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21" name="矩形 120"/>
                <p:cNvSpPr/>
                <p:nvPr/>
              </p:nvSpPr>
              <p:spPr>
                <a:xfrm>
                  <a:off x="10696206" y="3914808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10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10112366" y="4479373"/>
                <a:ext cx="2404810" cy="462354"/>
                <a:chOff x="10112301" y="4431715"/>
                <a:chExt cx="2404810" cy="462354"/>
              </a:xfrm>
            </p:grpSpPr>
            <p:sp>
              <p:nvSpPr>
                <p:cNvPr id="122" name="矩形 121"/>
                <p:cNvSpPr/>
                <p:nvPr/>
              </p:nvSpPr>
              <p:spPr>
                <a:xfrm>
                  <a:off x="10112301" y="4431715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3" name="图片 12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80582" y="4484099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24" name="矩形 123"/>
                <p:cNvSpPr/>
                <p:nvPr/>
              </p:nvSpPr>
              <p:spPr>
                <a:xfrm>
                  <a:off x="10706415" y="4497593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09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10112366" y="5058960"/>
                <a:ext cx="2404810" cy="462354"/>
                <a:chOff x="10102092" y="5066506"/>
                <a:chExt cx="2404810" cy="462354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10102092" y="5066506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6" name="图片 125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70373" y="5118890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27" name="矩形 126"/>
                <p:cNvSpPr/>
                <p:nvPr/>
              </p:nvSpPr>
              <p:spPr>
                <a:xfrm>
                  <a:off x="10696206" y="5132384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08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10112366" y="5638547"/>
                <a:ext cx="2404810" cy="462354"/>
                <a:chOff x="10123963" y="5625838"/>
                <a:chExt cx="2404810" cy="462354"/>
              </a:xfrm>
            </p:grpSpPr>
            <p:sp>
              <p:nvSpPr>
                <p:cNvPr id="128" name="矩形 127"/>
                <p:cNvSpPr/>
                <p:nvPr/>
              </p:nvSpPr>
              <p:spPr>
                <a:xfrm>
                  <a:off x="10123963" y="5625838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9" name="图片 12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92244" y="5678222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30" name="矩形 129"/>
                <p:cNvSpPr/>
                <p:nvPr/>
              </p:nvSpPr>
              <p:spPr>
                <a:xfrm>
                  <a:off x="10718077" y="5691716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07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0112366" y="6218132"/>
                <a:ext cx="2404810" cy="462354"/>
                <a:chOff x="10112301" y="6218132"/>
                <a:chExt cx="2404810" cy="462354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10112301" y="6218132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32" name="图片 131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80582" y="6270516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33" name="矩形 132"/>
                <p:cNvSpPr/>
                <p:nvPr/>
              </p:nvSpPr>
              <p:spPr>
                <a:xfrm>
                  <a:off x="10706415" y="6284010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06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60225" y="6854523"/>
                <a:ext cx="1768771" cy="249709"/>
              </a:xfrm>
              <a:prstGeom prst="rect">
                <a:avLst/>
              </a:prstGeom>
            </p:spPr>
          </p:pic>
        </p:grpSp>
        <p:grpSp>
          <p:nvGrpSpPr>
            <p:cNvPr id="24" name="组合 23"/>
            <p:cNvGrpSpPr/>
            <p:nvPr/>
          </p:nvGrpSpPr>
          <p:grpSpPr>
            <a:xfrm>
              <a:off x="1974380" y="2268205"/>
              <a:ext cx="1078180" cy="1724950"/>
              <a:chOff x="1962950" y="2247362"/>
              <a:chExt cx="1078180" cy="1724950"/>
            </a:xfrm>
          </p:grpSpPr>
          <p:sp>
            <p:nvSpPr>
              <p:cNvPr id="217" name="矩形 216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五边形 22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整体经济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1844813" y="2532013"/>
              <a:ext cx="1317766" cy="1097649"/>
              <a:chOff x="1748670" y="2532013"/>
              <a:chExt cx="1359617" cy="1097649"/>
            </a:xfrm>
          </p:grpSpPr>
          <p:sp>
            <p:nvSpPr>
              <p:cNvPr id="155" name="文本框 154"/>
              <p:cNvSpPr txBox="1"/>
              <p:nvPr/>
            </p:nvSpPr>
            <p:spPr>
              <a:xfrm>
                <a:off x="1748670" y="2752499"/>
                <a:ext cx="1359617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GDP</a:t>
                </a: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6.8%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↓ 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Freeform 89"/>
              <p:cNvSpPr>
                <a:spLocks noChangeAspect="1" noEditPoints="1"/>
              </p:cNvSpPr>
              <p:nvPr/>
            </p:nvSpPr>
            <p:spPr bwMode="auto">
              <a:xfrm>
                <a:off x="2277526" y="2532013"/>
                <a:ext cx="286089" cy="209363"/>
              </a:xfrm>
              <a:custGeom>
                <a:avLst/>
                <a:gdLst/>
                <a:ahLst/>
                <a:cxnLst>
                  <a:cxn ang="0">
                    <a:pos x="191" y="0"/>
                  </a:cxn>
                  <a:cxn ang="0">
                    <a:pos x="160" y="30"/>
                  </a:cxn>
                  <a:cxn ang="0">
                    <a:pos x="177" y="57"/>
                  </a:cxn>
                  <a:cxn ang="0">
                    <a:pos x="161" y="103"/>
                  </a:cxn>
                  <a:cxn ang="0">
                    <a:pos x="155" y="102"/>
                  </a:cxn>
                  <a:cxn ang="0">
                    <a:pos x="142" y="105"/>
                  </a:cxn>
                  <a:cxn ang="0">
                    <a:pos x="107" y="68"/>
                  </a:cxn>
                  <a:cxn ang="0">
                    <a:pos x="109" y="56"/>
                  </a:cxn>
                  <a:cxn ang="0">
                    <a:pos x="79" y="26"/>
                  </a:cxn>
                  <a:cxn ang="0">
                    <a:pos x="48" y="56"/>
                  </a:cxn>
                  <a:cxn ang="0">
                    <a:pos x="59" y="79"/>
                  </a:cxn>
                  <a:cxn ang="0">
                    <a:pos x="44" y="112"/>
                  </a:cxn>
                  <a:cxn ang="0">
                    <a:pos x="30" y="109"/>
                  </a:cxn>
                  <a:cxn ang="0">
                    <a:pos x="0" y="139"/>
                  </a:cxn>
                  <a:cxn ang="0">
                    <a:pos x="30" y="170"/>
                  </a:cxn>
                  <a:cxn ang="0">
                    <a:pos x="61" y="139"/>
                  </a:cxn>
                  <a:cxn ang="0">
                    <a:pos x="54" y="120"/>
                  </a:cxn>
                  <a:cxn ang="0">
                    <a:pos x="70" y="85"/>
                  </a:cxn>
                  <a:cxn ang="0">
                    <a:pos x="78" y="86"/>
                  </a:cxn>
                  <a:cxn ang="0">
                    <a:pos x="99" y="78"/>
                  </a:cxn>
                  <a:cxn ang="0">
                    <a:pos x="132" y="113"/>
                  </a:cxn>
                  <a:cxn ang="0">
                    <a:pos x="125" y="132"/>
                  </a:cxn>
                  <a:cxn ang="0">
                    <a:pos x="156" y="163"/>
                  </a:cxn>
                  <a:cxn ang="0">
                    <a:pos x="186" y="132"/>
                  </a:cxn>
                  <a:cxn ang="0">
                    <a:pos x="173" y="108"/>
                  </a:cxn>
                  <a:cxn ang="0">
                    <a:pos x="189" y="60"/>
                  </a:cxn>
                  <a:cxn ang="0">
                    <a:pos x="191" y="60"/>
                  </a:cxn>
                  <a:cxn ang="0">
                    <a:pos x="221" y="30"/>
                  </a:cxn>
                  <a:cxn ang="0">
                    <a:pos x="191" y="0"/>
                  </a:cxn>
                  <a:cxn ang="0">
                    <a:pos x="31" y="157"/>
                  </a:cxn>
                  <a:cxn ang="0">
                    <a:pos x="13" y="139"/>
                  </a:cxn>
                  <a:cxn ang="0">
                    <a:pos x="31" y="122"/>
                  </a:cxn>
                  <a:cxn ang="0">
                    <a:pos x="48" y="139"/>
                  </a:cxn>
                  <a:cxn ang="0">
                    <a:pos x="31" y="157"/>
                  </a:cxn>
                  <a:cxn ang="0">
                    <a:pos x="79" y="74"/>
                  </a:cxn>
                  <a:cxn ang="0">
                    <a:pos x="61" y="56"/>
                  </a:cxn>
                  <a:cxn ang="0">
                    <a:pos x="79" y="38"/>
                  </a:cxn>
                  <a:cxn ang="0">
                    <a:pos x="96" y="56"/>
                  </a:cxn>
                  <a:cxn ang="0">
                    <a:pos x="79" y="74"/>
                  </a:cxn>
                  <a:cxn ang="0">
                    <a:pos x="156" y="150"/>
                  </a:cxn>
                  <a:cxn ang="0">
                    <a:pos x="138" y="133"/>
                  </a:cxn>
                  <a:cxn ang="0">
                    <a:pos x="156" y="115"/>
                  </a:cxn>
                  <a:cxn ang="0">
                    <a:pos x="173" y="133"/>
                  </a:cxn>
                  <a:cxn ang="0">
                    <a:pos x="156" y="150"/>
                  </a:cxn>
                  <a:cxn ang="0">
                    <a:pos x="191" y="48"/>
                  </a:cxn>
                  <a:cxn ang="0">
                    <a:pos x="173" y="30"/>
                  </a:cxn>
                  <a:cxn ang="0">
                    <a:pos x="191" y="13"/>
                  </a:cxn>
                  <a:cxn ang="0">
                    <a:pos x="208" y="30"/>
                  </a:cxn>
                  <a:cxn ang="0">
                    <a:pos x="191" y="48"/>
                  </a:cxn>
                  <a:cxn ang="0">
                    <a:pos x="191" y="48"/>
                  </a:cxn>
                  <a:cxn ang="0">
                    <a:pos x="191" y="48"/>
                  </a:cxn>
                </a:cxnLst>
                <a:rect l="0" t="0" r="r" b="b"/>
                <a:pathLst>
                  <a:path w="221" h="170">
                    <a:moveTo>
                      <a:pt x="191" y="0"/>
                    </a:moveTo>
                    <a:cubicBezTo>
                      <a:pt x="174" y="0"/>
                      <a:pt x="160" y="14"/>
                      <a:pt x="160" y="30"/>
                    </a:cubicBezTo>
                    <a:cubicBezTo>
                      <a:pt x="160" y="42"/>
                      <a:pt x="167" y="52"/>
                      <a:pt x="177" y="57"/>
                    </a:cubicBezTo>
                    <a:cubicBezTo>
                      <a:pt x="161" y="103"/>
                      <a:pt x="161" y="103"/>
                      <a:pt x="161" y="103"/>
                    </a:cubicBezTo>
                    <a:cubicBezTo>
                      <a:pt x="159" y="103"/>
                      <a:pt x="157" y="102"/>
                      <a:pt x="155" y="102"/>
                    </a:cubicBezTo>
                    <a:cubicBezTo>
                      <a:pt x="150" y="102"/>
                      <a:pt x="146" y="103"/>
                      <a:pt x="142" y="105"/>
                    </a:cubicBezTo>
                    <a:cubicBezTo>
                      <a:pt x="107" y="68"/>
                      <a:pt x="107" y="68"/>
                      <a:pt x="107" y="68"/>
                    </a:cubicBezTo>
                    <a:cubicBezTo>
                      <a:pt x="108" y="64"/>
                      <a:pt x="109" y="60"/>
                      <a:pt x="109" y="56"/>
                    </a:cubicBezTo>
                    <a:cubicBezTo>
                      <a:pt x="109" y="39"/>
                      <a:pt x="95" y="26"/>
                      <a:pt x="79" y="26"/>
                    </a:cubicBezTo>
                    <a:cubicBezTo>
                      <a:pt x="62" y="26"/>
                      <a:pt x="48" y="39"/>
                      <a:pt x="48" y="56"/>
                    </a:cubicBezTo>
                    <a:cubicBezTo>
                      <a:pt x="48" y="65"/>
                      <a:pt x="52" y="74"/>
                      <a:pt x="59" y="79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0" y="110"/>
                      <a:pt x="35" y="109"/>
                      <a:pt x="30" y="109"/>
                    </a:cubicBezTo>
                    <a:cubicBezTo>
                      <a:pt x="14" y="109"/>
                      <a:pt x="0" y="123"/>
                      <a:pt x="0" y="139"/>
                    </a:cubicBezTo>
                    <a:cubicBezTo>
                      <a:pt x="0" y="156"/>
                      <a:pt x="14" y="170"/>
                      <a:pt x="30" y="170"/>
                    </a:cubicBezTo>
                    <a:cubicBezTo>
                      <a:pt x="47" y="170"/>
                      <a:pt x="61" y="156"/>
                      <a:pt x="61" y="139"/>
                    </a:cubicBezTo>
                    <a:cubicBezTo>
                      <a:pt x="61" y="132"/>
                      <a:pt x="58" y="125"/>
                      <a:pt x="54" y="120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3" y="86"/>
                      <a:pt x="76" y="86"/>
                      <a:pt x="78" y="86"/>
                    </a:cubicBezTo>
                    <a:cubicBezTo>
                      <a:pt x="86" y="86"/>
                      <a:pt x="93" y="83"/>
                      <a:pt x="99" y="78"/>
                    </a:cubicBezTo>
                    <a:cubicBezTo>
                      <a:pt x="132" y="113"/>
                      <a:pt x="132" y="113"/>
                      <a:pt x="132" y="113"/>
                    </a:cubicBezTo>
                    <a:cubicBezTo>
                      <a:pt x="128" y="118"/>
                      <a:pt x="125" y="125"/>
                      <a:pt x="125" y="132"/>
                    </a:cubicBezTo>
                    <a:cubicBezTo>
                      <a:pt x="125" y="149"/>
                      <a:pt x="139" y="163"/>
                      <a:pt x="156" y="163"/>
                    </a:cubicBezTo>
                    <a:cubicBezTo>
                      <a:pt x="172" y="163"/>
                      <a:pt x="186" y="149"/>
                      <a:pt x="186" y="132"/>
                    </a:cubicBezTo>
                    <a:cubicBezTo>
                      <a:pt x="186" y="122"/>
                      <a:pt x="181" y="113"/>
                      <a:pt x="173" y="108"/>
                    </a:cubicBezTo>
                    <a:cubicBezTo>
                      <a:pt x="189" y="60"/>
                      <a:pt x="189" y="60"/>
                      <a:pt x="189" y="60"/>
                    </a:cubicBezTo>
                    <a:cubicBezTo>
                      <a:pt x="191" y="60"/>
                      <a:pt x="191" y="60"/>
                      <a:pt x="191" y="60"/>
                    </a:cubicBezTo>
                    <a:cubicBezTo>
                      <a:pt x="207" y="60"/>
                      <a:pt x="221" y="47"/>
                      <a:pt x="221" y="30"/>
                    </a:cubicBezTo>
                    <a:cubicBezTo>
                      <a:pt x="221" y="14"/>
                      <a:pt x="207" y="0"/>
                      <a:pt x="191" y="0"/>
                    </a:cubicBezTo>
                    <a:close/>
                    <a:moveTo>
                      <a:pt x="31" y="157"/>
                    </a:moveTo>
                    <a:cubicBezTo>
                      <a:pt x="21" y="157"/>
                      <a:pt x="13" y="149"/>
                      <a:pt x="13" y="139"/>
                    </a:cubicBezTo>
                    <a:cubicBezTo>
                      <a:pt x="13" y="130"/>
                      <a:pt x="21" y="122"/>
                      <a:pt x="31" y="122"/>
                    </a:cubicBezTo>
                    <a:cubicBezTo>
                      <a:pt x="40" y="122"/>
                      <a:pt x="48" y="130"/>
                      <a:pt x="48" y="139"/>
                    </a:cubicBezTo>
                    <a:cubicBezTo>
                      <a:pt x="48" y="149"/>
                      <a:pt x="40" y="157"/>
                      <a:pt x="31" y="157"/>
                    </a:cubicBezTo>
                    <a:close/>
                    <a:moveTo>
                      <a:pt x="79" y="74"/>
                    </a:moveTo>
                    <a:cubicBezTo>
                      <a:pt x="69" y="74"/>
                      <a:pt x="61" y="66"/>
                      <a:pt x="61" y="56"/>
                    </a:cubicBezTo>
                    <a:cubicBezTo>
                      <a:pt x="61" y="46"/>
                      <a:pt x="69" y="38"/>
                      <a:pt x="79" y="38"/>
                    </a:cubicBezTo>
                    <a:cubicBezTo>
                      <a:pt x="88" y="38"/>
                      <a:pt x="96" y="46"/>
                      <a:pt x="96" y="56"/>
                    </a:cubicBezTo>
                    <a:cubicBezTo>
                      <a:pt x="96" y="66"/>
                      <a:pt x="88" y="74"/>
                      <a:pt x="79" y="74"/>
                    </a:cubicBezTo>
                    <a:close/>
                    <a:moveTo>
                      <a:pt x="156" y="150"/>
                    </a:moveTo>
                    <a:cubicBezTo>
                      <a:pt x="146" y="150"/>
                      <a:pt x="138" y="142"/>
                      <a:pt x="138" y="133"/>
                    </a:cubicBezTo>
                    <a:cubicBezTo>
                      <a:pt x="138" y="123"/>
                      <a:pt x="146" y="115"/>
                      <a:pt x="156" y="115"/>
                    </a:cubicBezTo>
                    <a:cubicBezTo>
                      <a:pt x="165" y="115"/>
                      <a:pt x="173" y="123"/>
                      <a:pt x="173" y="133"/>
                    </a:cubicBezTo>
                    <a:cubicBezTo>
                      <a:pt x="173" y="142"/>
                      <a:pt x="165" y="150"/>
                      <a:pt x="156" y="150"/>
                    </a:cubicBezTo>
                    <a:close/>
                    <a:moveTo>
                      <a:pt x="191" y="48"/>
                    </a:moveTo>
                    <a:cubicBezTo>
                      <a:pt x="181" y="48"/>
                      <a:pt x="173" y="40"/>
                      <a:pt x="173" y="30"/>
                    </a:cubicBezTo>
                    <a:cubicBezTo>
                      <a:pt x="173" y="21"/>
                      <a:pt x="181" y="13"/>
                      <a:pt x="191" y="13"/>
                    </a:cubicBezTo>
                    <a:cubicBezTo>
                      <a:pt x="200" y="13"/>
                      <a:pt x="208" y="21"/>
                      <a:pt x="208" y="30"/>
                    </a:cubicBezTo>
                    <a:cubicBezTo>
                      <a:pt x="208" y="40"/>
                      <a:pt x="200" y="48"/>
                      <a:pt x="191" y="48"/>
                    </a:cubicBezTo>
                    <a:close/>
                    <a:moveTo>
                      <a:pt x="191" y="48"/>
                    </a:moveTo>
                    <a:cubicBezTo>
                      <a:pt x="191" y="48"/>
                      <a:pt x="191" y="48"/>
                      <a:pt x="191" y="48"/>
                    </a:cubicBezTo>
                  </a:path>
                </a:pathLst>
              </a:custGeom>
              <a:solidFill>
                <a:srgbClr val="67708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58" name="组合 157"/>
            <p:cNvGrpSpPr/>
            <p:nvPr/>
          </p:nvGrpSpPr>
          <p:grpSpPr>
            <a:xfrm>
              <a:off x="3092518" y="2268205"/>
              <a:ext cx="1078180" cy="1724950"/>
              <a:chOff x="1962950" y="2247362"/>
              <a:chExt cx="1078180" cy="1724950"/>
            </a:xfrm>
          </p:grpSpPr>
          <p:sp>
            <p:nvSpPr>
              <p:cNvPr id="159" name="矩形 158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五边形 159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供给侧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2987495" y="2532013"/>
              <a:ext cx="1248760" cy="1108508"/>
              <a:chOff x="2936831" y="2532013"/>
              <a:chExt cx="1248760" cy="1108508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2936831" y="2763358"/>
                <a:ext cx="1248760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工业增加</a:t>
                </a:r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当月同比： 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7.0%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↑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3" name="组合 162"/>
              <p:cNvGrpSpPr>
                <a:grpSpLocks noChangeAspect="1"/>
              </p:cNvGrpSpPr>
              <p:nvPr/>
            </p:nvGrpSpPr>
            <p:grpSpPr>
              <a:xfrm>
                <a:off x="3412470" y="2532013"/>
                <a:ext cx="231011" cy="209363"/>
                <a:chOff x="6544086" y="4112055"/>
                <a:chExt cx="483671" cy="461981"/>
              </a:xfrm>
              <a:solidFill>
                <a:srgbClr val="67708B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6622167" y="4213994"/>
                  <a:ext cx="327508" cy="360042"/>
                </a:xfrm>
                <a:custGeom>
                  <a:avLst/>
                  <a:gdLst>
                    <a:gd name="T0" fmla="*/ 0 w 64"/>
                    <a:gd name="T1" fmla="*/ 29 h 70"/>
                    <a:gd name="T2" fmla="*/ 0 w 64"/>
                    <a:gd name="T3" fmla="*/ 67 h 70"/>
                    <a:gd name="T4" fmla="*/ 1 w 64"/>
                    <a:gd name="T5" fmla="*/ 70 h 70"/>
                    <a:gd name="T6" fmla="*/ 4 w 64"/>
                    <a:gd name="T7" fmla="*/ 70 h 70"/>
                    <a:gd name="T8" fmla="*/ 21 w 64"/>
                    <a:gd name="T9" fmla="*/ 70 h 70"/>
                    <a:gd name="T10" fmla="*/ 22 w 64"/>
                    <a:gd name="T11" fmla="*/ 70 h 70"/>
                    <a:gd name="T12" fmla="*/ 23 w 64"/>
                    <a:gd name="T13" fmla="*/ 68 h 70"/>
                    <a:gd name="T14" fmla="*/ 23 w 64"/>
                    <a:gd name="T15" fmla="*/ 50 h 70"/>
                    <a:gd name="T16" fmla="*/ 40 w 64"/>
                    <a:gd name="T17" fmla="*/ 50 h 70"/>
                    <a:gd name="T18" fmla="*/ 40 w 64"/>
                    <a:gd name="T19" fmla="*/ 68 h 70"/>
                    <a:gd name="T20" fmla="*/ 41 w 64"/>
                    <a:gd name="T21" fmla="*/ 70 h 70"/>
                    <a:gd name="T22" fmla="*/ 42 w 64"/>
                    <a:gd name="T23" fmla="*/ 70 h 70"/>
                    <a:gd name="T24" fmla="*/ 59 w 64"/>
                    <a:gd name="T25" fmla="*/ 70 h 70"/>
                    <a:gd name="T26" fmla="*/ 62 w 64"/>
                    <a:gd name="T27" fmla="*/ 70 h 70"/>
                    <a:gd name="T28" fmla="*/ 64 w 64"/>
                    <a:gd name="T29" fmla="*/ 67 h 70"/>
                    <a:gd name="T30" fmla="*/ 64 w 64"/>
                    <a:gd name="T31" fmla="*/ 29 h 70"/>
                    <a:gd name="T32" fmla="*/ 32 w 64"/>
                    <a:gd name="T33" fmla="*/ 0 h 70"/>
                    <a:gd name="T34" fmla="*/ 0 w 64"/>
                    <a:gd name="T35" fmla="*/ 2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4" h="70">
                      <a:moveTo>
                        <a:pt x="0" y="29"/>
                      </a:move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68"/>
                        <a:pt x="1" y="69"/>
                        <a:pt x="1" y="70"/>
                      </a:cubicBezTo>
                      <a:cubicBezTo>
                        <a:pt x="2" y="70"/>
                        <a:pt x="3" y="70"/>
                        <a:pt x="4" y="70"/>
                      </a:cubicBezTo>
                      <a:cubicBezTo>
                        <a:pt x="21" y="70"/>
                        <a:pt x="21" y="70"/>
                        <a:pt x="21" y="70"/>
                      </a:cubicBezTo>
                      <a:cubicBezTo>
                        <a:pt x="21" y="70"/>
                        <a:pt x="22" y="70"/>
                        <a:pt x="22" y="70"/>
                      </a:cubicBezTo>
                      <a:cubicBezTo>
                        <a:pt x="23" y="69"/>
                        <a:pt x="23" y="69"/>
                        <a:pt x="23" y="68"/>
                      </a:cubicBezTo>
                      <a:cubicBezTo>
                        <a:pt x="23" y="50"/>
                        <a:pt x="23" y="50"/>
                        <a:pt x="23" y="50"/>
                      </a:cubicBezTo>
                      <a:cubicBezTo>
                        <a:pt x="40" y="50"/>
                        <a:pt x="40" y="50"/>
                        <a:pt x="40" y="50"/>
                      </a:cubicBezTo>
                      <a:cubicBezTo>
                        <a:pt x="40" y="68"/>
                        <a:pt x="40" y="68"/>
                        <a:pt x="40" y="68"/>
                      </a:cubicBezTo>
                      <a:cubicBezTo>
                        <a:pt x="40" y="69"/>
                        <a:pt x="40" y="69"/>
                        <a:pt x="41" y="70"/>
                      </a:cubicBezTo>
                      <a:cubicBezTo>
                        <a:pt x="41" y="70"/>
                        <a:pt x="42" y="70"/>
                        <a:pt x="42" y="70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0"/>
                        <a:pt x="61" y="70"/>
                        <a:pt x="62" y="70"/>
                      </a:cubicBezTo>
                      <a:cubicBezTo>
                        <a:pt x="63" y="69"/>
                        <a:pt x="63" y="68"/>
                        <a:pt x="64" y="67"/>
                      </a:cubicBezTo>
                      <a:cubicBezTo>
                        <a:pt x="64" y="29"/>
                        <a:pt x="64" y="29"/>
                        <a:pt x="64" y="29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9" name="Freeform 54"/>
                <p:cNvSpPr>
                  <a:spLocks/>
                </p:cNvSpPr>
                <p:nvPr/>
              </p:nvSpPr>
              <p:spPr bwMode="auto">
                <a:xfrm>
                  <a:off x="6544086" y="4112055"/>
                  <a:ext cx="483671" cy="255934"/>
                </a:xfrm>
                <a:custGeom>
                  <a:avLst/>
                  <a:gdLst>
                    <a:gd name="T0" fmla="*/ 91 w 94"/>
                    <a:gd name="T1" fmla="*/ 39 h 50"/>
                    <a:gd name="T2" fmla="*/ 76 w 94"/>
                    <a:gd name="T3" fmla="*/ 26 h 50"/>
                    <a:gd name="T4" fmla="*/ 76 w 94"/>
                    <a:gd name="T5" fmla="*/ 4 h 50"/>
                    <a:gd name="T6" fmla="*/ 74 w 94"/>
                    <a:gd name="T7" fmla="*/ 2 h 50"/>
                    <a:gd name="T8" fmla="*/ 68 w 94"/>
                    <a:gd name="T9" fmla="*/ 2 h 50"/>
                    <a:gd name="T10" fmla="*/ 66 w 94"/>
                    <a:gd name="T11" fmla="*/ 4 h 50"/>
                    <a:gd name="T12" fmla="*/ 66 w 94"/>
                    <a:gd name="T13" fmla="*/ 16 h 50"/>
                    <a:gd name="T14" fmla="*/ 51 w 94"/>
                    <a:gd name="T15" fmla="*/ 2 h 50"/>
                    <a:gd name="T16" fmla="*/ 43 w 94"/>
                    <a:gd name="T17" fmla="*/ 2 h 50"/>
                    <a:gd name="T18" fmla="*/ 2 w 94"/>
                    <a:gd name="T19" fmla="*/ 39 h 50"/>
                    <a:gd name="T20" fmla="*/ 2 w 94"/>
                    <a:gd name="T21" fmla="*/ 48 h 50"/>
                    <a:gd name="T22" fmla="*/ 6 w 94"/>
                    <a:gd name="T23" fmla="*/ 50 h 50"/>
                    <a:gd name="T24" fmla="*/ 10 w 94"/>
                    <a:gd name="T25" fmla="*/ 48 h 50"/>
                    <a:gd name="T26" fmla="*/ 47 w 94"/>
                    <a:gd name="T27" fmla="*/ 15 h 50"/>
                    <a:gd name="T28" fmla="*/ 83 w 94"/>
                    <a:gd name="T29" fmla="*/ 48 h 50"/>
                    <a:gd name="T30" fmla="*/ 91 w 94"/>
                    <a:gd name="T31" fmla="*/ 48 h 50"/>
                    <a:gd name="T32" fmla="*/ 91 w 94"/>
                    <a:gd name="T33" fmla="*/ 3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4" h="50">
                      <a:moveTo>
                        <a:pt x="91" y="39"/>
                      </a:moveTo>
                      <a:cubicBezTo>
                        <a:pt x="76" y="26"/>
                        <a:pt x="76" y="26"/>
                        <a:pt x="76" y="26"/>
                      </a:cubicBezTo>
                      <a:cubicBezTo>
                        <a:pt x="76" y="4"/>
                        <a:pt x="76" y="4"/>
                        <a:pt x="76" y="4"/>
                      </a:cubicBezTo>
                      <a:cubicBezTo>
                        <a:pt x="76" y="3"/>
                        <a:pt x="75" y="2"/>
                        <a:pt x="74" y="2"/>
                      </a:cubicBezTo>
                      <a:cubicBezTo>
                        <a:pt x="68" y="2"/>
                        <a:pt x="68" y="2"/>
                        <a:pt x="68" y="2"/>
                      </a:cubicBezTo>
                      <a:cubicBezTo>
                        <a:pt x="67" y="2"/>
                        <a:pt x="66" y="3"/>
                        <a:pt x="66" y="4"/>
                      </a:cubicBezTo>
                      <a:cubicBezTo>
                        <a:pt x="66" y="16"/>
                        <a:pt x="66" y="16"/>
                        <a:pt x="66" y="16"/>
                      </a:cubicBezTo>
                      <a:cubicBezTo>
                        <a:pt x="51" y="2"/>
                        <a:pt x="51" y="2"/>
                        <a:pt x="51" y="2"/>
                      </a:cubicBezTo>
                      <a:cubicBezTo>
                        <a:pt x="48" y="0"/>
                        <a:pt x="45" y="0"/>
                        <a:pt x="43" y="2"/>
                      </a:cubicBezTo>
                      <a:cubicBezTo>
                        <a:pt x="2" y="39"/>
                        <a:pt x="2" y="39"/>
                        <a:pt x="2" y="39"/>
                      </a:cubicBezTo>
                      <a:cubicBezTo>
                        <a:pt x="0" y="41"/>
                        <a:pt x="0" y="45"/>
                        <a:pt x="2" y="48"/>
                      </a:cubicBezTo>
                      <a:cubicBezTo>
                        <a:pt x="3" y="49"/>
                        <a:pt x="5" y="50"/>
                        <a:pt x="6" y="50"/>
                      </a:cubicBezTo>
                      <a:cubicBezTo>
                        <a:pt x="8" y="50"/>
                        <a:pt x="9" y="49"/>
                        <a:pt x="10" y="48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83" y="48"/>
                        <a:pt x="83" y="48"/>
                        <a:pt x="83" y="48"/>
                      </a:cubicBezTo>
                      <a:cubicBezTo>
                        <a:pt x="85" y="50"/>
                        <a:pt x="89" y="50"/>
                        <a:pt x="91" y="48"/>
                      </a:cubicBezTo>
                      <a:cubicBezTo>
                        <a:pt x="94" y="45"/>
                        <a:pt x="93" y="41"/>
                        <a:pt x="91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70" name="组合 169"/>
            <p:cNvGrpSpPr/>
            <p:nvPr/>
          </p:nvGrpSpPr>
          <p:grpSpPr>
            <a:xfrm>
              <a:off x="4210771" y="2272447"/>
              <a:ext cx="1078180" cy="1724950"/>
              <a:chOff x="1962950" y="2247362"/>
              <a:chExt cx="1078180" cy="1724950"/>
            </a:xfrm>
          </p:grpSpPr>
          <p:sp>
            <p:nvSpPr>
              <p:cNvPr id="175" name="矩形 174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五边形 175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需求侧</a:t>
                </a:r>
                <a:r>
                  <a:rPr lang="en-US" altLang="zh-CN" sz="800" b="1" dirty="0" smtClean="0">
                    <a:latin typeface="+mj-ea"/>
                    <a:ea typeface="+mj-ea"/>
                  </a:rPr>
                  <a:t>-</a:t>
                </a:r>
                <a:r>
                  <a:rPr lang="zh-CN" altLang="en-US" sz="800" b="1" dirty="0" smtClean="0">
                    <a:latin typeface="+mj-ea"/>
                    <a:ea typeface="+mj-ea"/>
                  </a:rPr>
                  <a:t>投资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4095221" y="2502720"/>
              <a:ext cx="1235523" cy="1137801"/>
              <a:chOff x="4037055" y="2532013"/>
              <a:chExt cx="1235523" cy="1137801"/>
            </a:xfrm>
          </p:grpSpPr>
          <p:sp>
            <p:nvSpPr>
              <p:cNvPr id="178" name="文本框 177"/>
              <p:cNvSpPr txBox="1"/>
              <p:nvPr/>
            </p:nvSpPr>
            <p:spPr>
              <a:xfrm>
                <a:off x="4037055" y="2792651"/>
                <a:ext cx="1235523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</a:t>
                </a: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6.8%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↓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9" name="Group 65"/>
              <p:cNvGrpSpPr>
                <a:grpSpLocks noChangeAspect="1"/>
              </p:cNvGrpSpPr>
              <p:nvPr/>
            </p:nvGrpSpPr>
            <p:grpSpPr>
              <a:xfrm>
                <a:off x="4512038" y="2532013"/>
                <a:ext cx="292948" cy="209363"/>
                <a:chOff x="550885" y="1190671"/>
                <a:chExt cx="3840309" cy="2892537"/>
              </a:xfrm>
              <a:solidFill>
                <a:srgbClr val="67708B"/>
              </a:solidFill>
            </p:grpSpPr>
            <p:sp>
              <p:nvSpPr>
                <p:cNvPr id="180" name="Freeform 14"/>
                <p:cNvSpPr>
                  <a:spLocks noEditPoints="1"/>
                </p:cNvSpPr>
                <p:nvPr/>
              </p:nvSpPr>
              <p:spPr bwMode="auto">
                <a:xfrm>
                  <a:off x="2425794" y="2978264"/>
                  <a:ext cx="149229" cy="239723"/>
                </a:xfrm>
                <a:custGeom>
                  <a:avLst/>
                  <a:gdLst/>
                  <a:ahLst/>
                  <a:cxnLst>
                    <a:cxn ang="0">
                      <a:pos x="65" y="30"/>
                    </a:cxn>
                    <a:cxn ang="0">
                      <a:pos x="46" y="17"/>
                    </a:cxn>
                    <a:cxn ang="0">
                      <a:pos x="0" y="0"/>
                    </a:cxn>
                    <a:cxn ang="0">
                      <a:pos x="0" y="122"/>
                    </a:cxn>
                    <a:cxn ang="0">
                      <a:pos x="69" y="86"/>
                    </a:cxn>
                    <a:cxn ang="0">
                      <a:pos x="74" y="48"/>
                    </a:cxn>
                    <a:cxn ang="0">
                      <a:pos x="65" y="30"/>
                    </a:cxn>
                    <a:cxn ang="0">
                      <a:pos x="65" y="30"/>
                    </a:cxn>
                    <a:cxn ang="0">
                      <a:pos x="65" y="30"/>
                    </a:cxn>
                  </a:cxnLst>
                  <a:rect l="0" t="0" r="r" b="b"/>
                  <a:pathLst>
                    <a:path w="76" h="122">
                      <a:moveTo>
                        <a:pt x="65" y="30"/>
                      </a:moveTo>
                      <a:cubicBezTo>
                        <a:pt x="59" y="24"/>
                        <a:pt x="53" y="20"/>
                        <a:pt x="46" y="17"/>
                      </a:cubicBezTo>
                      <a:cubicBezTo>
                        <a:pt x="32" y="9"/>
                        <a:pt x="16" y="4"/>
                        <a:pt x="0" y="0"/>
                      </a:cubicBezTo>
                      <a:cubicBezTo>
                        <a:pt x="0" y="122"/>
                        <a:pt x="0" y="122"/>
                        <a:pt x="0" y="122"/>
                      </a:cubicBezTo>
                      <a:cubicBezTo>
                        <a:pt x="26" y="119"/>
                        <a:pt x="55" y="110"/>
                        <a:pt x="69" y="86"/>
                      </a:cubicBezTo>
                      <a:cubicBezTo>
                        <a:pt x="75" y="75"/>
                        <a:pt x="76" y="61"/>
                        <a:pt x="74" y="48"/>
                      </a:cubicBezTo>
                      <a:cubicBezTo>
                        <a:pt x="72" y="41"/>
                        <a:pt x="69" y="35"/>
                        <a:pt x="65" y="30"/>
                      </a:cubicBezTo>
                      <a:close/>
                      <a:moveTo>
                        <a:pt x="65" y="30"/>
                      </a:moveTo>
                      <a:cubicBezTo>
                        <a:pt x="65" y="30"/>
                        <a:pt x="65" y="30"/>
                        <a:pt x="65" y="3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Freeform 15"/>
                <p:cNvSpPr>
                  <a:spLocks noEditPoints="1"/>
                </p:cNvSpPr>
                <p:nvPr/>
              </p:nvSpPr>
              <p:spPr bwMode="auto">
                <a:xfrm>
                  <a:off x="2559149" y="3148136"/>
                  <a:ext cx="1587" cy="158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Freeform 16"/>
                <p:cNvSpPr>
                  <a:spLocks noEditPoints="1"/>
                </p:cNvSpPr>
                <p:nvPr/>
              </p:nvSpPr>
              <p:spPr bwMode="auto">
                <a:xfrm>
                  <a:off x="2174958" y="2597251"/>
                  <a:ext cx="120655" cy="214319"/>
                </a:xfrm>
                <a:custGeom>
                  <a:avLst/>
                  <a:gdLst/>
                  <a:ahLst/>
                  <a:cxnLst>
                    <a:cxn ang="0">
                      <a:pos x="9" y="30"/>
                    </a:cxn>
                    <a:cxn ang="0">
                      <a:pos x="1" y="52"/>
                    </a:cxn>
                    <a:cxn ang="0">
                      <a:pos x="4" y="75"/>
                    </a:cxn>
                    <a:cxn ang="0">
                      <a:pos x="18" y="92"/>
                    </a:cxn>
                    <a:cxn ang="0">
                      <a:pos x="40" y="103"/>
                    </a:cxn>
                    <a:cxn ang="0">
                      <a:pos x="61" y="110"/>
                    </a:cxn>
                    <a:cxn ang="0">
                      <a:pos x="61" y="0"/>
                    </a:cxn>
                    <a:cxn ang="0">
                      <a:pos x="9" y="30"/>
                    </a:cxn>
                    <a:cxn ang="0">
                      <a:pos x="9" y="30"/>
                    </a:cxn>
                    <a:cxn ang="0">
                      <a:pos x="9" y="30"/>
                    </a:cxn>
                  </a:cxnLst>
                  <a:rect l="0" t="0" r="r" b="b"/>
                  <a:pathLst>
                    <a:path w="61" h="110">
                      <a:moveTo>
                        <a:pt x="9" y="30"/>
                      </a:moveTo>
                      <a:cubicBezTo>
                        <a:pt x="4" y="37"/>
                        <a:pt x="2" y="44"/>
                        <a:pt x="1" y="52"/>
                      </a:cubicBezTo>
                      <a:cubicBezTo>
                        <a:pt x="0" y="59"/>
                        <a:pt x="1" y="68"/>
                        <a:pt x="4" y="75"/>
                      </a:cubicBezTo>
                      <a:cubicBezTo>
                        <a:pt x="6" y="82"/>
                        <a:pt x="12" y="87"/>
                        <a:pt x="18" y="92"/>
                      </a:cubicBezTo>
                      <a:cubicBezTo>
                        <a:pt x="25" y="96"/>
                        <a:pt x="33" y="100"/>
                        <a:pt x="40" y="103"/>
                      </a:cubicBezTo>
                      <a:cubicBezTo>
                        <a:pt x="47" y="105"/>
                        <a:pt x="54" y="108"/>
                        <a:pt x="61" y="110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42" y="4"/>
                        <a:pt x="21" y="13"/>
                        <a:pt x="9" y="30"/>
                      </a:cubicBezTo>
                      <a:close/>
                      <a:moveTo>
                        <a:pt x="9" y="30"/>
                      </a:moveTo>
                      <a:cubicBezTo>
                        <a:pt x="9" y="30"/>
                        <a:pt x="9" y="30"/>
                        <a:pt x="9" y="3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Freeform 17"/>
                <p:cNvSpPr>
                  <a:spLocks noEditPoints="1"/>
                </p:cNvSpPr>
                <p:nvPr/>
              </p:nvSpPr>
              <p:spPr bwMode="auto">
                <a:xfrm>
                  <a:off x="2560736" y="3144958"/>
                  <a:ext cx="1587" cy="317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Freeform 18"/>
                <p:cNvSpPr>
                  <a:spLocks noEditPoints="1"/>
                </p:cNvSpPr>
                <p:nvPr/>
              </p:nvSpPr>
              <p:spPr bwMode="auto">
                <a:xfrm>
                  <a:off x="550885" y="1190671"/>
                  <a:ext cx="3840309" cy="2892537"/>
                </a:xfrm>
                <a:custGeom>
                  <a:avLst/>
                  <a:gdLst/>
                  <a:ahLst/>
                  <a:cxnLst>
                    <a:cxn ang="0">
                      <a:pos x="1000" y="335"/>
                    </a:cxn>
                    <a:cxn ang="0">
                      <a:pos x="1130" y="44"/>
                    </a:cxn>
                    <a:cxn ang="0">
                      <a:pos x="892" y="91"/>
                    </a:cxn>
                    <a:cxn ang="0">
                      <a:pos x="664" y="57"/>
                    </a:cxn>
                    <a:cxn ang="0">
                      <a:pos x="807" y="343"/>
                    </a:cxn>
                    <a:cxn ang="0">
                      <a:pos x="822" y="1394"/>
                    </a:cxn>
                    <a:cxn ang="0">
                      <a:pos x="1000" y="335"/>
                    </a:cxn>
                    <a:cxn ang="0">
                      <a:pos x="1098" y="988"/>
                    </a:cxn>
                    <a:cxn ang="0">
                      <a:pos x="1052" y="1069"/>
                    </a:cxn>
                    <a:cxn ang="0">
                      <a:pos x="957" y="1102"/>
                    </a:cxn>
                    <a:cxn ang="0">
                      <a:pos x="957" y="1138"/>
                    </a:cxn>
                    <a:cxn ang="0">
                      <a:pos x="946" y="1163"/>
                    </a:cxn>
                    <a:cxn ang="0">
                      <a:pos x="910" y="1168"/>
                    </a:cxn>
                    <a:cxn ang="0">
                      <a:pos x="890" y="1138"/>
                    </a:cxn>
                    <a:cxn ang="0">
                      <a:pos x="890" y="1099"/>
                    </a:cxn>
                    <a:cxn ang="0">
                      <a:pos x="873" y="1095"/>
                    </a:cxn>
                    <a:cxn ang="0">
                      <a:pos x="792" y="1045"/>
                    </a:cxn>
                    <a:cxn ang="0">
                      <a:pos x="766" y="1003"/>
                    </a:cxn>
                    <a:cxn ang="0">
                      <a:pos x="762" y="991"/>
                    </a:cxn>
                    <a:cxn ang="0">
                      <a:pos x="759" y="979"/>
                    </a:cxn>
                    <a:cxn ang="0">
                      <a:pos x="763" y="961"/>
                    </a:cxn>
                    <a:cxn ang="0">
                      <a:pos x="796" y="943"/>
                    </a:cxn>
                    <a:cxn ang="0">
                      <a:pos x="825" y="966"/>
                    </a:cxn>
                    <a:cxn ang="0">
                      <a:pos x="828" y="977"/>
                    </a:cxn>
                    <a:cxn ang="0">
                      <a:pos x="833" y="988"/>
                    </a:cxn>
                    <a:cxn ang="0">
                      <a:pos x="848" y="1007"/>
                    </a:cxn>
                    <a:cxn ang="0">
                      <a:pos x="890" y="1030"/>
                    </a:cxn>
                    <a:cxn ang="0">
                      <a:pos x="890" y="898"/>
                    </a:cxn>
                    <a:cxn ang="0">
                      <a:pos x="803" y="860"/>
                    </a:cxn>
                    <a:cxn ang="0">
                      <a:pos x="773" y="824"/>
                    </a:cxn>
                    <a:cxn ang="0">
                      <a:pos x="763" y="776"/>
                    </a:cxn>
                    <a:cxn ang="0">
                      <a:pos x="773" y="728"/>
                    </a:cxn>
                    <a:cxn ang="0">
                      <a:pos x="800" y="690"/>
                    </a:cxn>
                    <a:cxn ang="0">
                      <a:pos x="890" y="650"/>
                    </a:cxn>
                    <a:cxn ang="0">
                      <a:pos x="890" y="613"/>
                    </a:cxn>
                    <a:cxn ang="0">
                      <a:pos x="902" y="588"/>
                    </a:cxn>
                    <a:cxn ang="0">
                      <a:pos x="938" y="583"/>
                    </a:cxn>
                    <a:cxn ang="0">
                      <a:pos x="957" y="613"/>
                    </a:cxn>
                    <a:cxn ang="0">
                      <a:pos x="957" y="650"/>
                    </a:cxn>
                    <a:cxn ang="0">
                      <a:pos x="970" y="652"/>
                    </a:cxn>
                    <a:cxn ang="0">
                      <a:pos x="1058" y="694"/>
                    </a:cxn>
                    <a:cxn ang="0">
                      <a:pos x="1085" y="733"/>
                    </a:cxn>
                    <a:cxn ang="0">
                      <a:pos x="1089" y="745"/>
                    </a:cxn>
                    <a:cxn ang="0">
                      <a:pos x="1092" y="757"/>
                    </a:cxn>
                    <a:cxn ang="0">
                      <a:pos x="1090" y="776"/>
                    </a:cxn>
                    <a:cxn ang="0">
                      <a:pos x="1058" y="795"/>
                    </a:cxn>
                    <a:cxn ang="0">
                      <a:pos x="1028" y="774"/>
                    </a:cxn>
                    <a:cxn ang="0">
                      <a:pos x="1025" y="763"/>
                    </a:cxn>
                    <a:cxn ang="0">
                      <a:pos x="1019" y="752"/>
                    </a:cxn>
                    <a:cxn ang="0">
                      <a:pos x="1003" y="736"/>
                    </a:cxn>
                    <a:cxn ang="0">
                      <a:pos x="957" y="718"/>
                    </a:cxn>
                    <a:cxn ang="0">
                      <a:pos x="957" y="844"/>
                    </a:cxn>
                    <a:cxn ang="0">
                      <a:pos x="1015" y="861"/>
                    </a:cxn>
                    <a:cxn ang="0">
                      <a:pos x="1084" y="916"/>
                    </a:cxn>
                    <a:cxn ang="0">
                      <a:pos x="1084" y="916"/>
                    </a:cxn>
                    <a:cxn ang="0">
                      <a:pos x="1084" y="916"/>
                    </a:cxn>
                    <a:cxn ang="0">
                      <a:pos x="1098" y="988"/>
                    </a:cxn>
                    <a:cxn ang="0">
                      <a:pos x="1098" y="988"/>
                    </a:cxn>
                    <a:cxn ang="0">
                      <a:pos x="1098" y="988"/>
                    </a:cxn>
                  </a:cxnLst>
                  <a:rect l="0" t="0" r="r" b="b"/>
                  <a:pathLst>
                    <a:path w="1960" h="1477">
                      <a:moveTo>
                        <a:pt x="1000" y="335"/>
                      </a:moveTo>
                      <a:cubicBezTo>
                        <a:pt x="1104" y="248"/>
                        <a:pt x="1173" y="53"/>
                        <a:pt x="1130" y="44"/>
                      </a:cubicBezTo>
                      <a:cubicBezTo>
                        <a:pt x="1074" y="33"/>
                        <a:pt x="951" y="83"/>
                        <a:pt x="892" y="91"/>
                      </a:cubicBezTo>
                      <a:cubicBezTo>
                        <a:pt x="808" y="102"/>
                        <a:pt x="716" y="0"/>
                        <a:pt x="664" y="57"/>
                      </a:cubicBezTo>
                      <a:cubicBezTo>
                        <a:pt x="623" y="103"/>
                        <a:pt x="694" y="270"/>
                        <a:pt x="807" y="343"/>
                      </a:cubicBezTo>
                      <a:cubicBezTo>
                        <a:pt x="472" y="507"/>
                        <a:pt x="0" y="1334"/>
                        <a:pt x="822" y="1394"/>
                      </a:cubicBezTo>
                      <a:cubicBezTo>
                        <a:pt x="1960" y="1477"/>
                        <a:pt x="1390" y="496"/>
                        <a:pt x="1000" y="335"/>
                      </a:cubicBezTo>
                      <a:close/>
                      <a:moveTo>
                        <a:pt x="1098" y="988"/>
                      </a:moveTo>
                      <a:cubicBezTo>
                        <a:pt x="1094" y="1020"/>
                        <a:pt x="1077" y="1049"/>
                        <a:pt x="1052" y="1069"/>
                      </a:cubicBezTo>
                      <a:cubicBezTo>
                        <a:pt x="1025" y="1090"/>
                        <a:pt x="991" y="1099"/>
                        <a:pt x="957" y="1102"/>
                      </a:cubicBezTo>
                      <a:cubicBezTo>
                        <a:pt x="957" y="1138"/>
                        <a:pt x="957" y="1138"/>
                        <a:pt x="957" y="1138"/>
                      </a:cubicBezTo>
                      <a:cubicBezTo>
                        <a:pt x="957" y="1147"/>
                        <a:pt x="953" y="1156"/>
                        <a:pt x="946" y="1163"/>
                      </a:cubicBezTo>
                      <a:cubicBezTo>
                        <a:pt x="936" y="1171"/>
                        <a:pt x="922" y="1174"/>
                        <a:pt x="910" y="1168"/>
                      </a:cubicBezTo>
                      <a:cubicBezTo>
                        <a:pt x="898" y="1163"/>
                        <a:pt x="890" y="1151"/>
                        <a:pt x="890" y="1138"/>
                      </a:cubicBezTo>
                      <a:cubicBezTo>
                        <a:pt x="890" y="1099"/>
                        <a:pt x="890" y="1099"/>
                        <a:pt x="890" y="1099"/>
                      </a:cubicBezTo>
                      <a:cubicBezTo>
                        <a:pt x="885" y="1098"/>
                        <a:pt x="879" y="1096"/>
                        <a:pt x="873" y="1095"/>
                      </a:cubicBezTo>
                      <a:cubicBezTo>
                        <a:pt x="842" y="1086"/>
                        <a:pt x="813" y="1069"/>
                        <a:pt x="792" y="1045"/>
                      </a:cubicBezTo>
                      <a:cubicBezTo>
                        <a:pt x="781" y="1032"/>
                        <a:pt x="772" y="1018"/>
                        <a:pt x="766" y="1003"/>
                      </a:cubicBezTo>
                      <a:cubicBezTo>
                        <a:pt x="765" y="999"/>
                        <a:pt x="763" y="995"/>
                        <a:pt x="762" y="991"/>
                      </a:cubicBezTo>
                      <a:cubicBezTo>
                        <a:pt x="761" y="987"/>
                        <a:pt x="760" y="983"/>
                        <a:pt x="759" y="979"/>
                      </a:cubicBezTo>
                      <a:cubicBezTo>
                        <a:pt x="759" y="973"/>
                        <a:pt x="760" y="966"/>
                        <a:pt x="763" y="961"/>
                      </a:cubicBezTo>
                      <a:cubicBezTo>
                        <a:pt x="769" y="949"/>
                        <a:pt x="782" y="942"/>
                        <a:pt x="796" y="943"/>
                      </a:cubicBezTo>
                      <a:cubicBezTo>
                        <a:pt x="809" y="944"/>
                        <a:pt x="820" y="953"/>
                        <a:pt x="825" y="966"/>
                      </a:cubicBezTo>
                      <a:cubicBezTo>
                        <a:pt x="826" y="969"/>
                        <a:pt x="827" y="973"/>
                        <a:pt x="828" y="977"/>
                      </a:cubicBezTo>
                      <a:cubicBezTo>
                        <a:pt x="830" y="981"/>
                        <a:pt x="831" y="985"/>
                        <a:pt x="833" y="988"/>
                      </a:cubicBezTo>
                      <a:cubicBezTo>
                        <a:pt x="837" y="995"/>
                        <a:pt x="842" y="1001"/>
                        <a:pt x="848" y="1007"/>
                      </a:cubicBezTo>
                      <a:cubicBezTo>
                        <a:pt x="860" y="1018"/>
                        <a:pt x="875" y="1026"/>
                        <a:pt x="890" y="1030"/>
                      </a:cubicBezTo>
                      <a:cubicBezTo>
                        <a:pt x="890" y="898"/>
                        <a:pt x="890" y="898"/>
                        <a:pt x="890" y="898"/>
                      </a:cubicBezTo>
                      <a:cubicBezTo>
                        <a:pt x="860" y="890"/>
                        <a:pt x="828" y="880"/>
                        <a:pt x="803" y="860"/>
                      </a:cubicBezTo>
                      <a:cubicBezTo>
                        <a:pt x="790" y="850"/>
                        <a:pt x="780" y="838"/>
                        <a:pt x="773" y="824"/>
                      </a:cubicBezTo>
                      <a:cubicBezTo>
                        <a:pt x="766" y="809"/>
                        <a:pt x="763" y="793"/>
                        <a:pt x="763" y="776"/>
                      </a:cubicBezTo>
                      <a:cubicBezTo>
                        <a:pt x="763" y="760"/>
                        <a:pt x="766" y="743"/>
                        <a:pt x="773" y="728"/>
                      </a:cubicBezTo>
                      <a:cubicBezTo>
                        <a:pt x="779" y="714"/>
                        <a:pt x="789" y="701"/>
                        <a:pt x="800" y="690"/>
                      </a:cubicBezTo>
                      <a:cubicBezTo>
                        <a:pt x="825" y="668"/>
                        <a:pt x="858" y="655"/>
                        <a:pt x="890" y="650"/>
                      </a:cubicBezTo>
                      <a:cubicBezTo>
                        <a:pt x="890" y="613"/>
                        <a:pt x="890" y="613"/>
                        <a:pt x="890" y="613"/>
                      </a:cubicBezTo>
                      <a:cubicBezTo>
                        <a:pt x="890" y="604"/>
                        <a:pt x="895" y="595"/>
                        <a:pt x="902" y="588"/>
                      </a:cubicBezTo>
                      <a:cubicBezTo>
                        <a:pt x="912" y="580"/>
                        <a:pt x="926" y="577"/>
                        <a:pt x="938" y="583"/>
                      </a:cubicBezTo>
                      <a:cubicBezTo>
                        <a:pt x="950" y="588"/>
                        <a:pt x="957" y="600"/>
                        <a:pt x="957" y="613"/>
                      </a:cubicBezTo>
                      <a:cubicBezTo>
                        <a:pt x="957" y="650"/>
                        <a:pt x="957" y="650"/>
                        <a:pt x="957" y="650"/>
                      </a:cubicBezTo>
                      <a:cubicBezTo>
                        <a:pt x="962" y="651"/>
                        <a:pt x="966" y="651"/>
                        <a:pt x="970" y="652"/>
                      </a:cubicBezTo>
                      <a:cubicBezTo>
                        <a:pt x="1003" y="658"/>
                        <a:pt x="1034" y="671"/>
                        <a:pt x="1058" y="694"/>
                      </a:cubicBezTo>
                      <a:cubicBezTo>
                        <a:pt x="1069" y="705"/>
                        <a:pt x="1078" y="719"/>
                        <a:pt x="1085" y="733"/>
                      </a:cubicBezTo>
                      <a:cubicBezTo>
                        <a:pt x="1086" y="737"/>
                        <a:pt x="1088" y="741"/>
                        <a:pt x="1089" y="745"/>
                      </a:cubicBezTo>
                      <a:cubicBezTo>
                        <a:pt x="1091" y="749"/>
                        <a:pt x="1092" y="753"/>
                        <a:pt x="1092" y="757"/>
                      </a:cubicBezTo>
                      <a:cubicBezTo>
                        <a:pt x="1093" y="763"/>
                        <a:pt x="1092" y="770"/>
                        <a:pt x="1090" y="776"/>
                      </a:cubicBezTo>
                      <a:cubicBezTo>
                        <a:pt x="1084" y="788"/>
                        <a:pt x="1071" y="796"/>
                        <a:pt x="1058" y="795"/>
                      </a:cubicBezTo>
                      <a:cubicBezTo>
                        <a:pt x="1045" y="795"/>
                        <a:pt x="1033" y="786"/>
                        <a:pt x="1028" y="774"/>
                      </a:cubicBezTo>
                      <a:cubicBezTo>
                        <a:pt x="1027" y="770"/>
                        <a:pt x="1026" y="766"/>
                        <a:pt x="1025" y="763"/>
                      </a:cubicBezTo>
                      <a:cubicBezTo>
                        <a:pt x="1023" y="759"/>
                        <a:pt x="1021" y="756"/>
                        <a:pt x="1019" y="752"/>
                      </a:cubicBezTo>
                      <a:cubicBezTo>
                        <a:pt x="1015" y="746"/>
                        <a:pt x="1010" y="740"/>
                        <a:pt x="1003" y="736"/>
                      </a:cubicBezTo>
                      <a:cubicBezTo>
                        <a:pt x="990" y="726"/>
                        <a:pt x="974" y="721"/>
                        <a:pt x="957" y="718"/>
                      </a:cubicBezTo>
                      <a:cubicBezTo>
                        <a:pt x="957" y="844"/>
                        <a:pt x="957" y="844"/>
                        <a:pt x="957" y="844"/>
                      </a:cubicBezTo>
                      <a:cubicBezTo>
                        <a:pt x="977" y="849"/>
                        <a:pt x="996" y="854"/>
                        <a:pt x="1015" y="861"/>
                      </a:cubicBezTo>
                      <a:cubicBezTo>
                        <a:pt x="1043" y="872"/>
                        <a:pt x="1069" y="889"/>
                        <a:pt x="1084" y="916"/>
                      </a:cubicBezTo>
                      <a:cubicBezTo>
                        <a:pt x="1082" y="912"/>
                        <a:pt x="1080" y="908"/>
                        <a:pt x="1084" y="916"/>
                      </a:cubicBezTo>
                      <a:cubicBezTo>
                        <a:pt x="1089" y="924"/>
                        <a:pt x="1087" y="920"/>
                        <a:pt x="1084" y="916"/>
                      </a:cubicBezTo>
                      <a:cubicBezTo>
                        <a:pt x="1097" y="938"/>
                        <a:pt x="1101" y="963"/>
                        <a:pt x="1098" y="988"/>
                      </a:cubicBezTo>
                      <a:close/>
                      <a:moveTo>
                        <a:pt x="1098" y="988"/>
                      </a:moveTo>
                      <a:cubicBezTo>
                        <a:pt x="1098" y="988"/>
                        <a:pt x="1098" y="988"/>
                        <a:pt x="1098" y="988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 19"/>
                <p:cNvSpPr>
                  <a:spLocks noEditPoints="1"/>
                </p:cNvSpPr>
                <p:nvPr/>
              </p:nvSpPr>
              <p:spPr bwMode="auto">
                <a:xfrm>
                  <a:off x="2559051" y="3149601"/>
                  <a:ext cx="1587" cy="158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6" name="组合 185"/>
            <p:cNvGrpSpPr/>
            <p:nvPr/>
          </p:nvGrpSpPr>
          <p:grpSpPr>
            <a:xfrm>
              <a:off x="5331007" y="2270876"/>
              <a:ext cx="1078180" cy="1724950"/>
              <a:chOff x="1962950" y="2247362"/>
              <a:chExt cx="1078180" cy="1724950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五边形 187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需求侧</a:t>
                </a:r>
                <a:r>
                  <a:rPr lang="en-US" altLang="zh-CN" sz="800" b="1" dirty="0" smtClean="0">
                    <a:latin typeface="+mj-ea"/>
                    <a:ea typeface="+mj-ea"/>
                  </a:rPr>
                  <a:t>-</a:t>
                </a:r>
                <a:r>
                  <a:rPr lang="zh-CN" altLang="en-US" sz="800" b="1" dirty="0" smtClean="0">
                    <a:latin typeface="+mj-ea"/>
                    <a:ea typeface="+mj-ea"/>
                  </a:rPr>
                  <a:t>消费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5180386" y="2535648"/>
              <a:ext cx="1378448" cy="1103558"/>
              <a:chOff x="5114077" y="2532013"/>
              <a:chExt cx="1378448" cy="1103558"/>
            </a:xfrm>
          </p:grpSpPr>
          <p:sp>
            <p:nvSpPr>
              <p:cNvPr id="190" name="文本框 189"/>
              <p:cNvSpPr txBox="1"/>
              <p:nvPr/>
            </p:nvSpPr>
            <p:spPr>
              <a:xfrm>
                <a:off x="5114077" y="2758408"/>
                <a:ext cx="1378448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消费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</a:t>
                </a: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4.8%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 </a:t>
                </a:r>
                <a:r>
                  <a:rPr lang="en-US" altLang="zh-CN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0.5%</a:t>
                </a:r>
                <a:r>
                  <a:rPr lang="zh-CN" altLang="en-US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↑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91" name="组合 190"/>
              <p:cNvGrpSpPr>
                <a:grpSpLocks noChangeAspect="1"/>
              </p:cNvGrpSpPr>
              <p:nvPr/>
            </p:nvGrpSpPr>
            <p:grpSpPr>
              <a:xfrm>
                <a:off x="5618394" y="2532013"/>
                <a:ext cx="332784" cy="209363"/>
                <a:chOff x="217319" y="3309551"/>
                <a:chExt cx="598625" cy="396914"/>
              </a:xfrm>
              <a:solidFill>
                <a:srgbClr val="67708B"/>
              </a:solidFill>
            </p:grpSpPr>
            <p:sp>
              <p:nvSpPr>
                <p:cNvPr id="192" name="Oval 144"/>
                <p:cNvSpPr>
                  <a:spLocks noChangeArrowheads="1"/>
                </p:cNvSpPr>
                <p:nvPr/>
              </p:nvSpPr>
              <p:spPr bwMode="auto">
                <a:xfrm>
                  <a:off x="507956" y="3628384"/>
                  <a:ext cx="78081" cy="7808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3" name="Oval 145"/>
                <p:cNvSpPr>
                  <a:spLocks noChangeArrowheads="1"/>
                </p:cNvSpPr>
                <p:nvPr/>
              </p:nvSpPr>
              <p:spPr bwMode="auto">
                <a:xfrm>
                  <a:off x="308414" y="3628384"/>
                  <a:ext cx="71575" cy="7808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4" name="Freeform 146"/>
                <p:cNvSpPr>
                  <a:spLocks/>
                </p:cNvSpPr>
                <p:nvPr/>
              </p:nvSpPr>
              <p:spPr bwMode="auto">
                <a:xfrm>
                  <a:off x="293232" y="3365943"/>
                  <a:ext cx="522712" cy="258103"/>
                </a:xfrm>
                <a:custGeom>
                  <a:avLst/>
                  <a:gdLst>
                    <a:gd name="T0" fmla="*/ 61 w 102"/>
                    <a:gd name="T1" fmla="*/ 50 h 50"/>
                    <a:gd name="T2" fmla="*/ 64 w 102"/>
                    <a:gd name="T3" fmla="*/ 47 h 50"/>
                    <a:gd name="T4" fmla="*/ 81 w 102"/>
                    <a:gd name="T5" fmla="*/ 9 h 50"/>
                    <a:gd name="T6" fmla="*/ 98 w 102"/>
                    <a:gd name="T7" fmla="*/ 9 h 50"/>
                    <a:gd name="T8" fmla="*/ 102 w 102"/>
                    <a:gd name="T9" fmla="*/ 4 h 50"/>
                    <a:gd name="T10" fmla="*/ 98 w 102"/>
                    <a:gd name="T11" fmla="*/ 0 h 50"/>
                    <a:gd name="T12" fmla="*/ 78 w 102"/>
                    <a:gd name="T13" fmla="*/ 0 h 50"/>
                    <a:gd name="T14" fmla="*/ 74 w 102"/>
                    <a:gd name="T15" fmla="*/ 3 h 50"/>
                    <a:gd name="T16" fmla="*/ 58 w 102"/>
                    <a:gd name="T17" fmla="*/ 42 h 50"/>
                    <a:gd name="T18" fmla="*/ 4 w 102"/>
                    <a:gd name="T19" fmla="*/ 42 h 50"/>
                    <a:gd name="T20" fmla="*/ 0 w 102"/>
                    <a:gd name="T21" fmla="*/ 46 h 50"/>
                    <a:gd name="T22" fmla="*/ 4 w 102"/>
                    <a:gd name="T23" fmla="*/ 50 h 50"/>
                    <a:gd name="T24" fmla="*/ 61 w 102"/>
                    <a:gd name="T25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2" h="50">
                      <a:moveTo>
                        <a:pt x="61" y="50"/>
                      </a:move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81" y="9"/>
                        <a:pt x="81" y="9"/>
                        <a:pt x="81" y="9"/>
                      </a:cubicBezTo>
                      <a:cubicBezTo>
                        <a:pt x="98" y="9"/>
                        <a:pt x="98" y="9"/>
                        <a:pt x="98" y="9"/>
                      </a:cubicBezTo>
                      <a:cubicBezTo>
                        <a:pt x="101" y="9"/>
                        <a:pt x="102" y="7"/>
                        <a:pt x="102" y="4"/>
                      </a:cubicBezTo>
                      <a:cubicBezTo>
                        <a:pt x="102" y="2"/>
                        <a:pt x="101" y="0"/>
                        <a:pt x="98" y="0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58" y="42"/>
                        <a:pt x="58" y="42"/>
                        <a:pt x="58" y="42"/>
                      </a:cubicBez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2" y="42"/>
                        <a:pt x="0" y="43"/>
                        <a:pt x="0" y="46"/>
                      </a:cubicBezTo>
                      <a:cubicBezTo>
                        <a:pt x="0" y="48"/>
                        <a:pt x="2" y="50"/>
                        <a:pt x="4" y="50"/>
                      </a:cubicBezTo>
                      <a:lnTo>
                        <a:pt x="61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5" name="Freeform 147"/>
                <p:cNvSpPr>
                  <a:spLocks noEditPoints="1"/>
                </p:cNvSpPr>
                <p:nvPr/>
              </p:nvSpPr>
              <p:spPr bwMode="auto">
                <a:xfrm>
                  <a:off x="217319" y="3309551"/>
                  <a:ext cx="440293" cy="251596"/>
                </a:xfrm>
                <a:custGeom>
                  <a:avLst/>
                  <a:gdLst>
                    <a:gd name="T0" fmla="*/ 76 w 86"/>
                    <a:gd name="T1" fmla="*/ 0 h 49"/>
                    <a:gd name="T2" fmla="*/ 56 w 86"/>
                    <a:gd name="T3" fmla="*/ 0 h 49"/>
                    <a:gd name="T4" fmla="*/ 31 w 86"/>
                    <a:gd name="T5" fmla="*/ 0 h 49"/>
                    <a:gd name="T6" fmla="*/ 11 w 86"/>
                    <a:gd name="T7" fmla="*/ 0 h 49"/>
                    <a:gd name="T8" fmla="*/ 3 w 86"/>
                    <a:gd name="T9" fmla="*/ 12 h 49"/>
                    <a:gd name="T10" fmla="*/ 13 w 86"/>
                    <a:gd name="T11" fmla="*/ 37 h 49"/>
                    <a:gd name="T12" fmla="*/ 31 w 86"/>
                    <a:gd name="T13" fmla="*/ 49 h 49"/>
                    <a:gd name="T14" fmla="*/ 56 w 86"/>
                    <a:gd name="T15" fmla="*/ 49 h 49"/>
                    <a:gd name="T16" fmla="*/ 73 w 86"/>
                    <a:gd name="T17" fmla="*/ 37 h 49"/>
                    <a:gd name="T18" fmla="*/ 83 w 86"/>
                    <a:gd name="T19" fmla="*/ 12 h 49"/>
                    <a:gd name="T20" fmla="*/ 76 w 86"/>
                    <a:gd name="T21" fmla="*/ 0 h 49"/>
                    <a:gd name="T22" fmla="*/ 64 w 86"/>
                    <a:gd name="T23" fmla="*/ 39 h 49"/>
                    <a:gd name="T24" fmla="*/ 21 w 86"/>
                    <a:gd name="T25" fmla="*/ 39 h 49"/>
                    <a:gd name="T26" fmla="*/ 20 w 86"/>
                    <a:gd name="T27" fmla="*/ 36 h 49"/>
                    <a:gd name="T28" fmla="*/ 21 w 86"/>
                    <a:gd name="T29" fmla="*/ 34 h 49"/>
                    <a:gd name="T30" fmla="*/ 64 w 86"/>
                    <a:gd name="T31" fmla="*/ 34 h 49"/>
                    <a:gd name="T32" fmla="*/ 66 w 86"/>
                    <a:gd name="T33" fmla="*/ 36 h 49"/>
                    <a:gd name="T34" fmla="*/ 64 w 86"/>
                    <a:gd name="T35" fmla="*/ 39 h 49"/>
                    <a:gd name="T36" fmla="*/ 70 w 86"/>
                    <a:gd name="T37" fmla="*/ 25 h 49"/>
                    <a:gd name="T38" fmla="*/ 16 w 86"/>
                    <a:gd name="T39" fmla="*/ 25 h 49"/>
                    <a:gd name="T40" fmla="*/ 14 w 86"/>
                    <a:gd name="T41" fmla="*/ 23 h 49"/>
                    <a:gd name="T42" fmla="*/ 16 w 86"/>
                    <a:gd name="T43" fmla="*/ 21 h 49"/>
                    <a:gd name="T44" fmla="*/ 70 w 86"/>
                    <a:gd name="T45" fmla="*/ 21 h 49"/>
                    <a:gd name="T46" fmla="*/ 72 w 86"/>
                    <a:gd name="T47" fmla="*/ 23 h 49"/>
                    <a:gd name="T48" fmla="*/ 70 w 86"/>
                    <a:gd name="T49" fmla="*/ 25 h 49"/>
                    <a:gd name="T50" fmla="*/ 74 w 86"/>
                    <a:gd name="T51" fmla="*/ 12 h 49"/>
                    <a:gd name="T52" fmla="*/ 12 w 86"/>
                    <a:gd name="T53" fmla="*/ 12 h 49"/>
                    <a:gd name="T54" fmla="*/ 9 w 86"/>
                    <a:gd name="T55" fmla="*/ 10 h 49"/>
                    <a:gd name="T56" fmla="*/ 12 w 86"/>
                    <a:gd name="T57" fmla="*/ 7 h 49"/>
                    <a:gd name="T58" fmla="*/ 74 w 86"/>
                    <a:gd name="T59" fmla="*/ 7 h 49"/>
                    <a:gd name="T60" fmla="*/ 76 w 86"/>
                    <a:gd name="T61" fmla="*/ 10 h 49"/>
                    <a:gd name="T62" fmla="*/ 74 w 86"/>
                    <a:gd name="T63" fmla="*/ 1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6" h="49">
                      <a:moveTo>
                        <a:pt x="76" y="0"/>
                      </a:move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49" y="0"/>
                        <a:pt x="38" y="0"/>
                        <a:pt x="3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4" y="0"/>
                        <a:pt x="0" y="5"/>
                        <a:pt x="3" y="12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6" y="43"/>
                        <a:pt x="24" y="49"/>
                        <a:pt x="31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63" y="49"/>
                        <a:pt x="71" y="43"/>
                        <a:pt x="73" y="37"/>
                      </a:cubicBezTo>
                      <a:cubicBezTo>
                        <a:pt x="83" y="12"/>
                        <a:pt x="83" y="12"/>
                        <a:pt x="83" y="12"/>
                      </a:cubicBezTo>
                      <a:cubicBezTo>
                        <a:pt x="86" y="5"/>
                        <a:pt x="82" y="0"/>
                        <a:pt x="76" y="0"/>
                      </a:cubicBezTo>
                      <a:close/>
                      <a:moveTo>
                        <a:pt x="64" y="39"/>
                      </a:moveTo>
                      <a:cubicBezTo>
                        <a:pt x="21" y="39"/>
                        <a:pt x="21" y="39"/>
                        <a:pt x="21" y="39"/>
                      </a:cubicBezTo>
                      <a:cubicBezTo>
                        <a:pt x="20" y="39"/>
                        <a:pt x="20" y="38"/>
                        <a:pt x="20" y="36"/>
                      </a:cubicBezTo>
                      <a:cubicBezTo>
                        <a:pt x="20" y="35"/>
                        <a:pt x="20" y="34"/>
                        <a:pt x="21" y="34"/>
                      </a:cubicBezTo>
                      <a:cubicBezTo>
                        <a:pt x="64" y="34"/>
                        <a:pt x="64" y="34"/>
                        <a:pt x="64" y="34"/>
                      </a:cubicBezTo>
                      <a:cubicBezTo>
                        <a:pt x="65" y="34"/>
                        <a:pt x="66" y="35"/>
                        <a:pt x="66" y="36"/>
                      </a:cubicBezTo>
                      <a:cubicBezTo>
                        <a:pt x="66" y="38"/>
                        <a:pt x="65" y="39"/>
                        <a:pt x="64" y="39"/>
                      </a:cubicBezTo>
                      <a:close/>
                      <a:moveTo>
                        <a:pt x="70" y="25"/>
                      </a:move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4" y="25"/>
                        <a:pt x="14" y="24"/>
                        <a:pt x="14" y="23"/>
                      </a:cubicBezTo>
                      <a:cubicBezTo>
                        <a:pt x="14" y="22"/>
                        <a:pt x="14" y="21"/>
                        <a:pt x="16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71" y="21"/>
                        <a:pt x="72" y="22"/>
                        <a:pt x="72" y="23"/>
                      </a:cubicBezTo>
                      <a:cubicBezTo>
                        <a:pt x="72" y="24"/>
                        <a:pt x="71" y="25"/>
                        <a:pt x="70" y="25"/>
                      </a:cubicBezTo>
                      <a:close/>
                      <a:moveTo>
                        <a:pt x="74" y="12"/>
                      </a:move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0" y="12"/>
                        <a:pt x="9" y="11"/>
                        <a:pt x="9" y="10"/>
                      </a:cubicBezTo>
                      <a:cubicBezTo>
                        <a:pt x="9" y="8"/>
                        <a:pt x="10" y="7"/>
                        <a:pt x="12" y="7"/>
                      </a:cubicBezTo>
                      <a:cubicBezTo>
                        <a:pt x="74" y="7"/>
                        <a:pt x="74" y="7"/>
                        <a:pt x="74" y="7"/>
                      </a:cubicBezTo>
                      <a:cubicBezTo>
                        <a:pt x="75" y="7"/>
                        <a:pt x="76" y="8"/>
                        <a:pt x="76" y="10"/>
                      </a:cubicBezTo>
                      <a:cubicBezTo>
                        <a:pt x="76" y="11"/>
                        <a:pt x="75" y="12"/>
                        <a:pt x="7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96" name="组合 195"/>
            <p:cNvGrpSpPr/>
            <p:nvPr/>
          </p:nvGrpSpPr>
          <p:grpSpPr>
            <a:xfrm>
              <a:off x="6447764" y="2276122"/>
              <a:ext cx="1078180" cy="1724950"/>
              <a:chOff x="1962950" y="2247362"/>
              <a:chExt cx="1078180" cy="1724950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五边形 197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需求侧</a:t>
                </a:r>
                <a:r>
                  <a:rPr lang="en-US" altLang="zh-CN" sz="800" b="1" dirty="0" smtClean="0">
                    <a:latin typeface="+mj-ea"/>
                    <a:ea typeface="+mj-ea"/>
                  </a:rPr>
                  <a:t>-</a:t>
                </a:r>
                <a:r>
                  <a:rPr lang="zh-CN" altLang="en-US" sz="800" b="1" dirty="0" smtClean="0">
                    <a:latin typeface="+mj-ea"/>
                    <a:ea typeface="+mj-ea"/>
                  </a:rPr>
                  <a:t>外贸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6300359" y="2538147"/>
              <a:ext cx="1339229" cy="1102374"/>
              <a:chOff x="7370619" y="2532013"/>
              <a:chExt cx="1339229" cy="1102374"/>
            </a:xfrm>
          </p:grpSpPr>
          <p:sp>
            <p:nvSpPr>
              <p:cNvPr id="200" name="文本框 199"/>
              <p:cNvSpPr txBox="1"/>
              <p:nvPr/>
            </p:nvSpPr>
            <p:spPr>
              <a:xfrm>
                <a:off x="7370619" y="2757224"/>
                <a:ext cx="1339229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出口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</a:t>
                </a: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10.3%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↓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01" name="组合 200"/>
              <p:cNvGrpSpPr>
                <a:grpSpLocks noChangeAspect="1"/>
              </p:cNvGrpSpPr>
              <p:nvPr/>
            </p:nvGrpSpPr>
            <p:grpSpPr>
              <a:xfrm>
                <a:off x="7890124" y="2532013"/>
                <a:ext cx="219758" cy="209363"/>
                <a:chOff x="4750942" y="2542307"/>
                <a:chExt cx="541251" cy="543451"/>
              </a:xfrm>
              <a:solidFill>
                <a:srgbClr val="67708B"/>
              </a:solidFill>
            </p:grpSpPr>
            <p:sp>
              <p:nvSpPr>
                <p:cNvPr id="202" name="Freeform 57"/>
                <p:cNvSpPr>
                  <a:spLocks/>
                </p:cNvSpPr>
                <p:nvPr/>
              </p:nvSpPr>
              <p:spPr bwMode="auto">
                <a:xfrm>
                  <a:off x="4750942" y="2542307"/>
                  <a:ext cx="541251" cy="543451"/>
                </a:xfrm>
                <a:custGeom>
                  <a:avLst/>
                  <a:gdLst>
                    <a:gd name="T0" fmla="*/ 99 w 104"/>
                    <a:gd name="T1" fmla="*/ 89 h 104"/>
                    <a:gd name="T2" fmla="*/ 19 w 104"/>
                    <a:gd name="T3" fmla="*/ 89 h 104"/>
                    <a:gd name="T4" fmla="*/ 19 w 104"/>
                    <a:gd name="T5" fmla="*/ 4 h 104"/>
                    <a:gd name="T6" fmla="*/ 12 w 104"/>
                    <a:gd name="T7" fmla="*/ 4 h 104"/>
                    <a:gd name="T8" fmla="*/ 12 w 104"/>
                    <a:gd name="T9" fmla="*/ 89 h 104"/>
                    <a:gd name="T10" fmla="*/ 4 w 104"/>
                    <a:gd name="T11" fmla="*/ 89 h 104"/>
                    <a:gd name="T12" fmla="*/ 4 w 104"/>
                    <a:gd name="T13" fmla="*/ 95 h 104"/>
                    <a:gd name="T14" fmla="*/ 12 w 104"/>
                    <a:gd name="T15" fmla="*/ 95 h 104"/>
                    <a:gd name="T16" fmla="*/ 12 w 104"/>
                    <a:gd name="T17" fmla="*/ 99 h 104"/>
                    <a:gd name="T18" fmla="*/ 19 w 104"/>
                    <a:gd name="T19" fmla="*/ 99 h 104"/>
                    <a:gd name="T20" fmla="*/ 19 w 104"/>
                    <a:gd name="T21" fmla="*/ 95 h 104"/>
                    <a:gd name="T22" fmla="*/ 99 w 104"/>
                    <a:gd name="T23" fmla="*/ 95 h 104"/>
                    <a:gd name="T24" fmla="*/ 99 w 104"/>
                    <a:gd name="T25" fmla="*/ 89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" h="104">
                      <a:moveTo>
                        <a:pt x="99" y="89"/>
                      </a:moveTo>
                      <a:cubicBezTo>
                        <a:pt x="73" y="89"/>
                        <a:pt x="46" y="89"/>
                        <a:pt x="19" y="89"/>
                      </a:cubicBezTo>
                      <a:cubicBezTo>
                        <a:pt x="19" y="60"/>
                        <a:pt x="19" y="32"/>
                        <a:pt x="19" y="4"/>
                      </a:cubicBezTo>
                      <a:cubicBezTo>
                        <a:pt x="19" y="0"/>
                        <a:pt x="12" y="0"/>
                        <a:pt x="12" y="4"/>
                      </a:cubicBezTo>
                      <a:cubicBezTo>
                        <a:pt x="12" y="32"/>
                        <a:pt x="12" y="60"/>
                        <a:pt x="12" y="89"/>
                      </a:cubicBezTo>
                      <a:cubicBezTo>
                        <a:pt x="10" y="89"/>
                        <a:pt x="7" y="89"/>
                        <a:pt x="4" y="89"/>
                      </a:cubicBezTo>
                      <a:cubicBezTo>
                        <a:pt x="0" y="89"/>
                        <a:pt x="0" y="95"/>
                        <a:pt x="4" y="95"/>
                      </a:cubicBezTo>
                      <a:cubicBezTo>
                        <a:pt x="7" y="95"/>
                        <a:pt x="10" y="95"/>
                        <a:pt x="12" y="95"/>
                      </a:cubicBezTo>
                      <a:cubicBezTo>
                        <a:pt x="12" y="97"/>
                        <a:pt x="12" y="98"/>
                        <a:pt x="12" y="99"/>
                      </a:cubicBezTo>
                      <a:cubicBezTo>
                        <a:pt x="12" y="104"/>
                        <a:pt x="19" y="104"/>
                        <a:pt x="19" y="99"/>
                      </a:cubicBezTo>
                      <a:cubicBezTo>
                        <a:pt x="19" y="98"/>
                        <a:pt x="19" y="97"/>
                        <a:pt x="19" y="95"/>
                      </a:cubicBezTo>
                      <a:cubicBezTo>
                        <a:pt x="46" y="95"/>
                        <a:pt x="73" y="95"/>
                        <a:pt x="99" y="95"/>
                      </a:cubicBezTo>
                      <a:cubicBezTo>
                        <a:pt x="104" y="95"/>
                        <a:pt x="104" y="89"/>
                        <a:pt x="99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3" name="Freeform 58"/>
                <p:cNvSpPr>
                  <a:spLocks/>
                </p:cNvSpPr>
                <p:nvPr/>
              </p:nvSpPr>
              <p:spPr bwMode="auto">
                <a:xfrm>
                  <a:off x="4838950" y="2568709"/>
                  <a:ext cx="453243" cy="407038"/>
                </a:xfrm>
                <a:custGeom>
                  <a:avLst/>
                  <a:gdLst>
                    <a:gd name="T0" fmla="*/ 86 w 87"/>
                    <a:gd name="T1" fmla="*/ 7 h 78"/>
                    <a:gd name="T2" fmla="*/ 82 w 87"/>
                    <a:gd name="T3" fmla="*/ 5 h 78"/>
                    <a:gd name="T4" fmla="*/ 80 w 87"/>
                    <a:gd name="T5" fmla="*/ 4 h 78"/>
                    <a:gd name="T6" fmla="*/ 76 w 87"/>
                    <a:gd name="T7" fmla="*/ 4 h 78"/>
                    <a:gd name="T8" fmla="*/ 62 w 87"/>
                    <a:gd name="T9" fmla="*/ 1 h 78"/>
                    <a:gd name="T10" fmla="*/ 56 w 87"/>
                    <a:gd name="T11" fmla="*/ 5 h 78"/>
                    <a:gd name="T12" fmla="*/ 60 w 87"/>
                    <a:gd name="T13" fmla="*/ 12 h 78"/>
                    <a:gd name="T14" fmla="*/ 42 w 87"/>
                    <a:gd name="T15" fmla="*/ 33 h 78"/>
                    <a:gd name="T16" fmla="*/ 10 w 87"/>
                    <a:gd name="T17" fmla="*/ 60 h 78"/>
                    <a:gd name="T18" fmla="*/ 15 w 87"/>
                    <a:gd name="T19" fmla="*/ 76 h 78"/>
                    <a:gd name="T20" fmla="*/ 51 w 87"/>
                    <a:gd name="T21" fmla="*/ 49 h 78"/>
                    <a:gd name="T22" fmla="*/ 72 w 87"/>
                    <a:gd name="T23" fmla="*/ 23 h 78"/>
                    <a:gd name="T24" fmla="*/ 71 w 87"/>
                    <a:gd name="T25" fmla="*/ 26 h 78"/>
                    <a:gd name="T26" fmla="*/ 75 w 87"/>
                    <a:gd name="T27" fmla="*/ 33 h 78"/>
                    <a:gd name="T28" fmla="*/ 77 w 87"/>
                    <a:gd name="T29" fmla="*/ 33 h 78"/>
                    <a:gd name="T30" fmla="*/ 82 w 87"/>
                    <a:gd name="T31" fmla="*/ 29 h 78"/>
                    <a:gd name="T32" fmla="*/ 86 w 87"/>
                    <a:gd name="T33" fmla="*/ 12 h 78"/>
                    <a:gd name="T34" fmla="*/ 86 w 87"/>
                    <a:gd name="T35" fmla="*/ 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78">
                      <a:moveTo>
                        <a:pt x="86" y="7"/>
                      </a:moveTo>
                      <a:cubicBezTo>
                        <a:pt x="85" y="6"/>
                        <a:pt x="84" y="5"/>
                        <a:pt x="82" y="5"/>
                      </a:cubicBezTo>
                      <a:cubicBezTo>
                        <a:pt x="80" y="4"/>
                        <a:pt x="80" y="4"/>
                        <a:pt x="80" y="4"/>
                      </a:cubicBezTo>
                      <a:cubicBezTo>
                        <a:pt x="79" y="4"/>
                        <a:pt x="78" y="4"/>
                        <a:pt x="76" y="4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59" y="0"/>
                        <a:pt x="56" y="2"/>
                        <a:pt x="56" y="5"/>
                      </a:cubicBezTo>
                      <a:cubicBezTo>
                        <a:pt x="55" y="8"/>
                        <a:pt x="57" y="11"/>
                        <a:pt x="60" y="12"/>
                      </a:cubicBezTo>
                      <a:cubicBezTo>
                        <a:pt x="53" y="17"/>
                        <a:pt x="47" y="25"/>
                        <a:pt x="42" y="33"/>
                      </a:cubicBezTo>
                      <a:cubicBezTo>
                        <a:pt x="34" y="46"/>
                        <a:pt x="26" y="56"/>
                        <a:pt x="10" y="60"/>
                      </a:cubicBezTo>
                      <a:cubicBezTo>
                        <a:pt x="0" y="62"/>
                        <a:pt x="4" y="78"/>
                        <a:pt x="15" y="76"/>
                      </a:cubicBezTo>
                      <a:cubicBezTo>
                        <a:pt x="31" y="72"/>
                        <a:pt x="42" y="62"/>
                        <a:pt x="51" y="49"/>
                      </a:cubicBezTo>
                      <a:cubicBezTo>
                        <a:pt x="58" y="39"/>
                        <a:pt x="63" y="29"/>
                        <a:pt x="72" y="23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cubicBezTo>
                        <a:pt x="71" y="29"/>
                        <a:pt x="72" y="32"/>
                        <a:pt x="75" y="33"/>
                      </a:cubicBezTo>
                      <a:cubicBezTo>
                        <a:pt x="76" y="33"/>
                        <a:pt x="76" y="33"/>
                        <a:pt x="77" y="33"/>
                      </a:cubicBezTo>
                      <a:cubicBezTo>
                        <a:pt x="79" y="33"/>
                        <a:pt x="82" y="32"/>
                        <a:pt x="82" y="29"/>
                      </a:cubicBezTo>
                      <a:cubicBezTo>
                        <a:pt x="86" y="12"/>
                        <a:pt x="86" y="12"/>
                        <a:pt x="86" y="12"/>
                      </a:cubicBezTo>
                      <a:cubicBezTo>
                        <a:pt x="87" y="10"/>
                        <a:pt x="87" y="9"/>
                        <a:pt x="86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04" name="组合 203"/>
            <p:cNvGrpSpPr/>
            <p:nvPr/>
          </p:nvGrpSpPr>
          <p:grpSpPr>
            <a:xfrm>
              <a:off x="7568218" y="2270876"/>
              <a:ext cx="1078180" cy="1724950"/>
              <a:chOff x="1962950" y="2247362"/>
              <a:chExt cx="1078180" cy="1724950"/>
            </a:xfrm>
          </p:grpSpPr>
          <p:sp>
            <p:nvSpPr>
              <p:cNvPr id="205" name="矩形 204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五边形 205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财政货币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7448591" y="2512723"/>
              <a:ext cx="1228395" cy="1126483"/>
              <a:chOff x="4841150" y="3355040"/>
              <a:chExt cx="1228395" cy="1126483"/>
            </a:xfrm>
          </p:grpSpPr>
          <p:sp>
            <p:nvSpPr>
              <p:cNvPr id="239" name="文本框 238"/>
              <p:cNvSpPr txBox="1"/>
              <p:nvPr/>
            </p:nvSpPr>
            <p:spPr>
              <a:xfrm>
                <a:off x="4841150" y="3604360"/>
                <a:ext cx="1228395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M2</a:t>
                </a: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</a:t>
                </a: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同比</a:t>
                </a: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10.6%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↓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0" name="Freeform 77"/>
              <p:cNvSpPr>
                <a:spLocks noChangeAspect="1" noEditPoints="1"/>
              </p:cNvSpPr>
              <p:nvPr/>
            </p:nvSpPr>
            <p:spPr bwMode="auto">
              <a:xfrm>
                <a:off x="5278981" y="3355040"/>
                <a:ext cx="299076" cy="209363"/>
              </a:xfrm>
              <a:custGeom>
                <a:avLst/>
                <a:gdLst>
                  <a:gd name="T0" fmla="*/ 5 w 95"/>
                  <a:gd name="T1" fmla="*/ 0 h 70"/>
                  <a:gd name="T2" fmla="*/ 0 w 95"/>
                  <a:gd name="T3" fmla="*/ 64 h 70"/>
                  <a:gd name="T4" fmla="*/ 91 w 95"/>
                  <a:gd name="T5" fmla="*/ 70 h 70"/>
                  <a:gd name="T6" fmla="*/ 95 w 95"/>
                  <a:gd name="T7" fmla="*/ 5 h 70"/>
                  <a:gd name="T8" fmla="*/ 24 w 95"/>
                  <a:gd name="T9" fmla="*/ 49 h 70"/>
                  <a:gd name="T10" fmla="*/ 21 w 95"/>
                  <a:gd name="T11" fmla="*/ 57 h 70"/>
                  <a:gd name="T12" fmla="*/ 15 w 95"/>
                  <a:gd name="T13" fmla="*/ 57 h 70"/>
                  <a:gd name="T14" fmla="*/ 13 w 95"/>
                  <a:gd name="T15" fmla="*/ 49 h 70"/>
                  <a:gd name="T16" fmla="*/ 15 w 95"/>
                  <a:gd name="T17" fmla="*/ 34 h 70"/>
                  <a:gd name="T18" fmla="*/ 18 w 95"/>
                  <a:gd name="T19" fmla="*/ 10 h 70"/>
                  <a:gd name="T20" fmla="*/ 21 w 95"/>
                  <a:gd name="T21" fmla="*/ 34 h 70"/>
                  <a:gd name="T22" fmla="*/ 24 w 95"/>
                  <a:gd name="T23" fmla="*/ 49 h 70"/>
                  <a:gd name="T24" fmla="*/ 36 w 95"/>
                  <a:gd name="T25" fmla="*/ 43 h 70"/>
                  <a:gd name="T26" fmla="*/ 33 w 95"/>
                  <a:gd name="T27" fmla="*/ 60 h 70"/>
                  <a:gd name="T28" fmla="*/ 31 w 95"/>
                  <a:gd name="T29" fmla="*/ 43 h 70"/>
                  <a:gd name="T30" fmla="*/ 28 w 95"/>
                  <a:gd name="T31" fmla="*/ 29 h 70"/>
                  <a:gd name="T32" fmla="*/ 31 w 95"/>
                  <a:gd name="T33" fmla="*/ 12 h 70"/>
                  <a:gd name="T34" fmla="*/ 36 w 95"/>
                  <a:gd name="T35" fmla="*/ 12 h 70"/>
                  <a:gd name="T36" fmla="*/ 39 w 95"/>
                  <a:gd name="T37" fmla="*/ 29 h 70"/>
                  <a:gd name="T38" fmla="*/ 54 w 95"/>
                  <a:gd name="T39" fmla="*/ 35 h 70"/>
                  <a:gd name="T40" fmla="*/ 51 w 95"/>
                  <a:gd name="T41" fmla="*/ 57 h 70"/>
                  <a:gd name="T42" fmla="*/ 46 w 95"/>
                  <a:gd name="T43" fmla="*/ 57 h 70"/>
                  <a:gd name="T44" fmla="*/ 43 w 95"/>
                  <a:gd name="T45" fmla="*/ 35 h 70"/>
                  <a:gd name="T46" fmla="*/ 46 w 95"/>
                  <a:gd name="T47" fmla="*/ 21 h 70"/>
                  <a:gd name="T48" fmla="*/ 48 w 95"/>
                  <a:gd name="T49" fmla="*/ 10 h 70"/>
                  <a:gd name="T50" fmla="*/ 51 w 95"/>
                  <a:gd name="T51" fmla="*/ 21 h 70"/>
                  <a:gd name="T52" fmla="*/ 54 w 95"/>
                  <a:gd name="T53" fmla="*/ 35 h 70"/>
                  <a:gd name="T54" fmla="*/ 66 w 95"/>
                  <a:gd name="T55" fmla="*/ 35 h 70"/>
                  <a:gd name="T56" fmla="*/ 64 w 95"/>
                  <a:gd name="T57" fmla="*/ 60 h 70"/>
                  <a:gd name="T58" fmla="*/ 61 w 95"/>
                  <a:gd name="T59" fmla="*/ 35 h 70"/>
                  <a:gd name="T60" fmla="*/ 58 w 95"/>
                  <a:gd name="T61" fmla="*/ 21 h 70"/>
                  <a:gd name="T62" fmla="*/ 61 w 95"/>
                  <a:gd name="T63" fmla="*/ 12 h 70"/>
                  <a:gd name="T64" fmla="*/ 66 w 95"/>
                  <a:gd name="T65" fmla="*/ 12 h 70"/>
                  <a:gd name="T66" fmla="*/ 69 w 95"/>
                  <a:gd name="T67" fmla="*/ 21 h 70"/>
                  <a:gd name="T68" fmla="*/ 84 w 95"/>
                  <a:gd name="T69" fmla="*/ 37 h 70"/>
                  <a:gd name="T70" fmla="*/ 82 w 95"/>
                  <a:gd name="T71" fmla="*/ 57 h 70"/>
                  <a:gd name="T72" fmla="*/ 76 w 95"/>
                  <a:gd name="T73" fmla="*/ 57 h 70"/>
                  <a:gd name="T74" fmla="*/ 73 w 95"/>
                  <a:gd name="T75" fmla="*/ 37 h 70"/>
                  <a:gd name="T76" fmla="*/ 76 w 95"/>
                  <a:gd name="T77" fmla="*/ 22 h 70"/>
                  <a:gd name="T78" fmla="*/ 79 w 95"/>
                  <a:gd name="T79" fmla="*/ 10 h 70"/>
                  <a:gd name="T80" fmla="*/ 82 w 95"/>
                  <a:gd name="T81" fmla="*/ 22 h 70"/>
                  <a:gd name="T82" fmla="*/ 84 w 95"/>
                  <a:gd name="T83" fmla="*/ 3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70">
                    <a:moveTo>
                      <a:pt x="9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7"/>
                      <a:pt x="2" y="70"/>
                      <a:pt x="5" y="70"/>
                    </a:cubicBezTo>
                    <a:cubicBezTo>
                      <a:pt x="91" y="70"/>
                      <a:pt x="91" y="70"/>
                      <a:pt x="91" y="70"/>
                    </a:cubicBezTo>
                    <a:cubicBezTo>
                      <a:pt x="93" y="70"/>
                      <a:pt x="95" y="67"/>
                      <a:pt x="95" y="64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5" y="2"/>
                      <a:pt x="93" y="0"/>
                      <a:pt x="91" y="0"/>
                    </a:cubicBezTo>
                    <a:close/>
                    <a:moveTo>
                      <a:pt x="24" y="49"/>
                    </a:moveTo>
                    <a:cubicBezTo>
                      <a:pt x="24" y="50"/>
                      <a:pt x="22" y="51"/>
                      <a:pt x="21" y="51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9"/>
                      <a:pt x="20" y="60"/>
                      <a:pt x="18" y="60"/>
                    </a:cubicBezTo>
                    <a:cubicBezTo>
                      <a:pt x="17" y="60"/>
                      <a:pt x="15" y="59"/>
                      <a:pt x="15" y="57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4" y="51"/>
                      <a:pt x="13" y="50"/>
                      <a:pt x="13" y="49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5"/>
                      <a:pt x="14" y="34"/>
                      <a:pt x="15" y="34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1"/>
                      <a:pt x="17" y="10"/>
                      <a:pt x="18" y="10"/>
                    </a:cubicBezTo>
                    <a:cubicBezTo>
                      <a:pt x="20" y="10"/>
                      <a:pt x="21" y="11"/>
                      <a:pt x="21" y="12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2" y="34"/>
                      <a:pt x="24" y="35"/>
                      <a:pt x="24" y="37"/>
                    </a:cubicBezTo>
                    <a:lnTo>
                      <a:pt x="24" y="49"/>
                    </a:lnTo>
                    <a:close/>
                    <a:moveTo>
                      <a:pt x="39" y="41"/>
                    </a:moveTo>
                    <a:cubicBezTo>
                      <a:pt x="39" y="42"/>
                      <a:pt x="38" y="43"/>
                      <a:pt x="36" y="43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6" y="59"/>
                      <a:pt x="35" y="60"/>
                      <a:pt x="33" y="60"/>
                    </a:cubicBezTo>
                    <a:cubicBezTo>
                      <a:pt x="32" y="60"/>
                      <a:pt x="31" y="59"/>
                      <a:pt x="31" y="57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29" y="43"/>
                      <a:pt x="28" y="42"/>
                      <a:pt x="28" y="41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27"/>
                      <a:pt x="29" y="26"/>
                      <a:pt x="31" y="2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2" y="10"/>
                      <a:pt x="33" y="10"/>
                    </a:cubicBezTo>
                    <a:cubicBezTo>
                      <a:pt x="35" y="10"/>
                      <a:pt x="36" y="11"/>
                      <a:pt x="36" y="12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8" y="26"/>
                      <a:pt x="39" y="27"/>
                      <a:pt x="39" y="29"/>
                    </a:cubicBezTo>
                    <a:lnTo>
                      <a:pt x="39" y="41"/>
                    </a:lnTo>
                    <a:close/>
                    <a:moveTo>
                      <a:pt x="54" y="35"/>
                    </a:moveTo>
                    <a:cubicBezTo>
                      <a:pt x="54" y="36"/>
                      <a:pt x="53" y="37"/>
                      <a:pt x="51" y="38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1" y="59"/>
                      <a:pt x="50" y="60"/>
                      <a:pt x="48" y="60"/>
                    </a:cubicBezTo>
                    <a:cubicBezTo>
                      <a:pt x="47" y="60"/>
                      <a:pt x="46" y="59"/>
                      <a:pt x="46" y="57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4" y="37"/>
                      <a:pt x="43" y="36"/>
                      <a:pt x="43" y="35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3" y="22"/>
                      <a:pt x="44" y="21"/>
                      <a:pt x="46" y="21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6" y="11"/>
                      <a:pt x="47" y="10"/>
                      <a:pt x="48" y="10"/>
                    </a:cubicBezTo>
                    <a:cubicBezTo>
                      <a:pt x="50" y="10"/>
                      <a:pt x="51" y="11"/>
                      <a:pt x="51" y="12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3" y="21"/>
                      <a:pt x="54" y="22"/>
                      <a:pt x="54" y="23"/>
                    </a:cubicBezTo>
                    <a:lnTo>
                      <a:pt x="54" y="35"/>
                    </a:lnTo>
                    <a:close/>
                    <a:moveTo>
                      <a:pt x="69" y="33"/>
                    </a:moveTo>
                    <a:cubicBezTo>
                      <a:pt x="69" y="34"/>
                      <a:pt x="68" y="35"/>
                      <a:pt x="66" y="35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9"/>
                      <a:pt x="65" y="60"/>
                      <a:pt x="64" y="60"/>
                    </a:cubicBezTo>
                    <a:cubicBezTo>
                      <a:pt x="62" y="60"/>
                      <a:pt x="61" y="59"/>
                      <a:pt x="61" y="57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9" y="35"/>
                      <a:pt x="58" y="34"/>
                      <a:pt x="58" y="3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9"/>
                      <a:pt x="59" y="18"/>
                      <a:pt x="61" y="18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2" y="10"/>
                      <a:pt x="64" y="10"/>
                    </a:cubicBezTo>
                    <a:cubicBezTo>
                      <a:pt x="65" y="10"/>
                      <a:pt x="66" y="11"/>
                      <a:pt x="66" y="12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8" y="18"/>
                      <a:pt x="69" y="19"/>
                      <a:pt x="69" y="21"/>
                    </a:cubicBezTo>
                    <a:lnTo>
                      <a:pt x="69" y="33"/>
                    </a:lnTo>
                    <a:close/>
                    <a:moveTo>
                      <a:pt x="84" y="37"/>
                    </a:moveTo>
                    <a:cubicBezTo>
                      <a:pt x="84" y="38"/>
                      <a:pt x="83" y="39"/>
                      <a:pt x="82" y="39"/>
                    </a:cubicBezTo>
                    <a:cubicBezTo>
                      <a:pt x="82" y="57"/>
                      <a:pt x="82" y="57"/>
                      <a:pt x="82" y="57"/>
                    </a:cubicBezTo>
                    <a:cubicBezTo>
                      <a:pt x="82" y="59"/>
                      <a:pt x="80" y="60"/>
                      <a:pt x="79" y="60"/>
                    </a:cubicBezTo>
                    <a:cubicBezTo>
                      <a:pt x="77" y="60"/>
                      <a:pt x="76" y="59"/>
                      <a:pt x="76" y="57"/>
                    </a:cubicBezTo>
                    <a:cubicBezTo>
                      <a:pt x="76" y="39"/>
                      <a:pt x="76" y="39"/>
                      <a:pt x="76" y="39"/>
                    </a:cubicBezTo>
                    <a:cubicBezTo>
                      <a:pt x="75" y="39"/>
                      <a:pt x="73" y="38"/>
                      <a:pt x="73" y="37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3"/>
                      <a:pt x="75" y="22"/>
                      <a:pt x="76" y="2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1"/>
                      <a:pt x="77" y="10"/>
                      <a:pt x="79" y="10"/>
                    </a:cubicBezTo>
                    <a:cubicBezTo>
                      <a:pt x="80" y="10"/>
                      <a:pt x="82" y="11"/>
                      <a:pt x="82" y="12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83" y="22"/>
                      <a:pt x="84" y="23"/>
                      <a:pt x="84" y="25"/>
                    </a:cubicBezTo>
                    <a:lnTo>
                      <a:pt x="84" y="37"/>
                    </a:lnTo>
                    <a:close/>
                  </a:path>
                </a:pathLst>
              </a:custGeom>
              <a:solidFill>
                <a:srgbClr val="67708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1" name="组合 240"/>
            <p:cNvGrpSpPr/>
            <p:nvPr/>
          </p:nvGrpSpPr>
          <p:grpSpPr>
            <a:xfrm>
              <a:off x="8686327" y="2277348"/>
              <a:ext cx="1078180" cy="1724950"/>
              <a:chOff x="1962950" y="2247362"/>
              <a:chExt cx="1078180" cy="1724950"/>
            </a:xfrm>
          </p:grpSpPr>
          <p:sp>
            <p:nvSpPr>
              <p:cNvPr id="242" name="矩形 241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五边形 242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汽车工业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8570967" y="2536835"/>
              <a:ext cx="1340229" cy="1101676"/>
              <a:chOff x="5745325" y="3416393"/>
              <a:chExt cx="1340229" cy="1101676"/>
            </a:xfrm>
          </p:grpSpPr>
          <p:sp>
            <p:nvSpPr>
              <p:cNvPr id="245" name="文本框 244"/>
              <p:cNvSpPr txBox="1"/>
              <p:nvPr/>
            </p:nvSpPr>
            <p:spPr>
              <a:xfrm>
                <a:off x="5745325" y="3640906"/>
                <a:ext cx="1340229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价格指数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当月指数： 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98.5%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指数环比：</a:t>
                </a:r>
                <a:r>
                  <a:rPr lang="en-US" altLang="zh-CN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0.7%</a:t>
                </a:r>
                <a:r>
                  <a:rPr lang="zh-CN" altLang="en-US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↑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6" name="组合 245"/>
              <p:cNvGrpSpPr>
                <a:grpSpLocks noChangeAspect="1"/>
              </p:cNvGrpSpPr>
              <p:nvPr/>
            </p:nvGrpSpPr>
            <p:grpSpPr>
              <a:xfrm>
                <a:off x="6162996" y="3416393"/>
                <a:ext cx="286070" cy="209363"/>
                <a:chOff x="6530909" y="2595112"/>
                <a:chExt cx="567653" cy="437841"/>
              </a:xfrm>
              <a:solidFill>
                <a:srgbClr val="67708B"/>
              </a:solidFill>
            </p:grpSpPr>
            <p:sp>
              <p:nvSpPr>
                <p:cNvPr id="261" name="Freeform 68"/>
                <p:cNvSpPr>
                  <a:spLocks/>
                </p:cNvSpPr>
                <p:nvPr/>
              </p:nvSpPr>
              <p:spPr bwMode="auto">
                <a:xfrm>
                  <a:off x="6530909" y="3013151"/>
                  <a:ext cx="567653" cy="19802"/>
                </a:xfrm>
                <a:custGeom>
                  <a:avLst/>
                  <a:gdLst>
                    <a:gd name="T0" fmla="*/ 2 w 109"/>
                    <a:gd name="T1" fmla="*/ 4 h 4"/>
                    <a:gd name="T2" fmla="*/ 0 w 109"/>
                    <a:gd name="T3" fmla="*/ 2 h 4"/>
                    <a:gd name="T4" fmla="*/ 2 w 109"/>
                    <a:gd name="T5" fmla="*/ 0 h 4"/>
                    <a:gd name="T6" fmla="*/ 107 w 109"/>
                    <a:gd name="T7" fmla="*/ 0 h 4"/>
                    <a:gd name="T8" fmla="*/ 109 w 109"/>
                    <a:gd name="T9" fmla="*/ 2 h 4"/>
                    <a:gd name="T10" fmla="*/ 107 w 109"/>
                    <a:gd name="T11" fmla="*/ 4 h 4"/>
                    <a:gd name="T12" fmla="*/ 2 w 109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9" h="4">
                      <a:moveTo>
                        <a:pt x="2" y="4"/>
                      </a:move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8" y="0"/>
                        <a:pt x="109" y="1"/>
                        <a:pt x="109" y="2"/>
                      </a:cubicBezTo>
                      <a:cubicBezTo>
                        <a:pt x="109" y="3"/>
                        <a:pt x="108" y="4"/>
                        <a:pt x="107" y="4"/>
                      </a:cubicBezTo>
                      <a:lnTo>
                        <a:pt x="2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6" name="Rectangle 69"/>
                <p:cNvSpPr>
                  <a:spLocks noChangeArrowheads="1"/>
                </p:cNvSpPr>
                <p:nvPr/>
              </p:nvSpPr>
              <p:spPr bwMode="auto">
                <a:xfrm>
                  <a:off x="6599115" y="2694121"/>
                  <a:ext cx="81408" cy="27722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7" name="Rectangle 70"/>
                <p:cNvSpPr>
                  <a:spLocks noChangeArrowheads="1"/>
                </p:cNvSpPr>
                <p:nvPr/>
              </p:nvSpPr>
              <p:spPr bwMode="auto">
                <a:xfrm>
                  <a:off x="6722327" y="2595112"/>
                  <a:ext cx="83608" cy="3762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6" name="Rectangle 71"/>
                <p:cNvSpPr>
                  <a:spLocks noChangeArrowheads="1"/>
                </p:cNvSpPr>
                <p:nvPr/>
              </p:nvSpPr>
              <p:spPr bwMode="auto">
                <a:xfrm>
                  <a:off x="6836738" y="2709522"/>
                  <a:ext cx="83608" cy="2618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7" name="Rectangle 72"/>
                <p:cNvSpPr>
                  <a:spLocks noChangeArrowheads="1"/>
                </p:cNvSpPr>
                <p:nvPr/>
              </p:nvSpPr>
              <p:spPr bwMode="auto">
                <a:xfrm>
                  <a:off x="6962149" y="2797531"/>
                  <a:ext cx="83608" cy="17381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pic>
          <p:nvPicPr>
            <p:cNvPr id="328" name="图片 327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99550" y="1713126"/>
              <a:ext cx="96680" cy="5760000"/>
            </a:xfrm>
            <a:prstGeom prst="rect">
              <a:avLst/>
            </a:prstGeom>
          </p:spPr>
        </p:pic>
      </p:grpSp>
      <p:sp>
        <p:nvSpPr>
          <p:cNvPr id="219" name="矩形 218"/>
          <p:cNvSpPr/>
          <p:nvPr/>
        </p:nvSpPr>
        <p:spPr>
          <a:xfrm>
            <a:off x="2061409" y="4555574"/>
            <a:ext cx="3656491" cy="23243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/>
          <p:cNvSpPr/>
          <p:nvPr/>
        </p:nvSpPr>
        <p:spPr>
          <a:xfrm>
            <a:off x="5921525" y="4555574"/>
            <a:ext cx="3656491" cy="23243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圆角矩形 220"/>
          <p:cNvSpPr/>
          <p:nvPr/>
        </p:nvSpPr>
        <p:spPr>
          <a:xfrm>
            <a:off x="2194337" y="4577806"/>
            <a:ext cx="1111215" cy="2432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工业增加值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2" name="Freeform 89"/>
          <p:cNvSpPr>
            <a:spLocks noChangeAspect="1" noEditPoints="1"/>
          </p:cNvSpPr>
          <p:nvPr/>
        </p:nvSpPr>
        <p:spPr bwMode="auto">
          <a:xfrm>
            <a:off x="2112406" y="4647877"/>
            <a:ext cx="179322" cy="108410"/>
          </a:xfrm>
          <a:custGeom>
            <a:avLst/>
            <a:gdLst/>
            <a:ahLst/>
            <a:cxnLst>
              <a:cxn ang="0">
                <a:pos x="191" y="0"/>
              </a:cxn>
              <a:cxn ang="0">
                <a:pos x="160" y="30"/>
              </a:cxn>
              <a:cxn ang="0">
                <a:pos x="177" y="57"/>
              </a:cxn>
              <a:cxn ang="0">
                <a:pos x="161" y="103"/>
              </a:cxn>
              <a:cxn ang="0">
                <a:pos x="155" y="102"/>
              </a:cxn>
              <a:cxn ang="0">
                <a:pos x="142" y="105"/>
              </a:cxn>
              <a:cxn ang="0">
                <a:pos x="107" y="68"/>
              </a:cxn>
              <a:cxn ang="0">
                <a:pos x="109" y="56"/>
              </a:cxn>
              <a:cxn ang="0">
                <a:pos x="79" y="26"/>
              </a:cxn>
              <a:cxn ang="0">
                <a:pos x="48" y="56"/>
              </a:cxn>
              <a:cxn ang="0">
                <a:pos x="59" y="79"/>
              </a:cxn>
              <a:cxn ang="0">
                <a:pos x="44" y="112"/>
              </a:cxn>
              <a:cxn ang="0">
                <a:pos x="30" y="109"/>
              </a:cxn>
              <a:cxn ang="0">
                <a:pos x="0" y="139"/>
              </a:cxn>
              <a:cxn ang="0">
                <a:pos x="30" y="170"/>
              </a:cxn>
              <a:cxn ang="0">
                <a:pos x="61" y="139"/>
              </a:cxn>
              <a:cxn ang="0">
                <a:pos x="54" y="120"/>
              </a:cxn>
              <a:cxn ang="0">
                <a:pos x="70" y="85"/>
              </a:cxn>
              <a:cxn ang="0">
                <a:pos x="78" y="86"/>
              </a:cxn>
              <a:cxn ang="0">
                <a:pos x="99" y="78"/>
              </a:cxn>
              <a:cxn ang="0">
                <a:pos x="132" y="113"/>
              </a:cxn>
              <a:cxn ang="0">
                <a:pos x="125" y="132"/>
              </a:cxn>
              <a:cxn ang="0">
                <a:pos x="156" y="163"/>
              </a:cxn>
              <a:cxn ang="0">
                <a:pos x="186" y="132"/>
              </a:cxn>
              <a:cxn ang="0">
                <a:pos x="173" y="108"/>
              </a:cxn>
              <a:cxn ang="0">
                <a:pos x="189" y="60"/>
              </a:cxn>
              <a:cxn ang="0">
                <a:pos x="191" y="60"/>
              </a:cxn>
              <a:cxn ang="0">
                <a:pos x="221" y="30"/>
              </a:cxn>
              <a:cxn ang="0">
                <a:pos x="191" y="0"/>
              </a:cxn>
              <a:cxn ang="0">
                <a:pos x="31" y="157"/>
              </a:cxn>
              <a:cxn ang="0">
                <a:pos x="13" y="139"/>
              </a:cxn>
              <a:cxn ang="0">
                <a:pos x="31" y="122"/>
              </a:cxn>
              <a:cxn ang="0">
                <a:pos x="48" y="139"/>
              </a:cxn>
              <a:cxn ang="0">
                <a:pos x="31" y="157"/>
              </a:cxn>
              <a:cxn ang="0">
                <a:pos x="79" y="74"/>
              </a:cxn>
              <a:cxn ang="0">
                <a:pos x="61" y="56"/>
              </a:cxn>
              <a:cxn ang="0">
                <a:pos x="79" y="38"/>
              </a:cxn>
              <a:cxn ang="0">
                <a:pos x="96" y="56"/>
              </a:cxn>
              <a:cxn ang="0">
                <a:pos x="79" y="74"/>
              </a:cxn>
              <a:cxn ang="0">
                <a:pos x="156" y="150"/>
              </a:cxn>
              <a:cxn ang="0">
                <a:pos x="138" y="133"/>
              </a:cxn>
              <a:cxn ang="0">
                <a:pos x="156" y="115"/>
              </a:cxn>
              <a:cxn ang="0">
                <a:pos x="173" y="133"/>
              </a:cxn>
              <a:cxn ang="0">
                <a:pos x="156" y="150"/>
              </a:cxn>
              <a:cxn ang="0">
                <a:pos x="191" y="48"/>
              </a:cxn>
              <a:cxn ang="0">
                <a:pos x="173" y="30"/>
              </a:cxn>
              <a:cxn ang="0">
                <a:pos x="191" y="13"/>
              </a:cxn>
              <a:cxn ang="0">
                <a:pos x="208" y="30"/>
              </a:cxn>
              <a:cxn ang="0">
                <a:pos x="191" y="48"/>
              </a:cxn>
              <a:cxn ang="0">
                <a:pos x="191" y="48"/>
              </a:cxn>
              <a:cxn ang="0">
                <a:pos x="191" y="48"/>
              </a:cxn>
            </a:cxnLst>
            <a:rect l="0" t="0" r="r" b="b"/>
            <a:pathLst>
              <a:path w="221" h="170">
                <a:moveTo>
                  <a:pt x="191" y="0"/>
                </a:moveTo>
                <a:cubicBezTo>
                  <a:pt x="174" y="0"/>
                  <a:pt x="160" y="14"/>
                  <a:pt x="160" y="30"/>
                </a:cubicBezTo>
                <a:cubicBezTo>
                  <a:pt x="160" y="42"/>
                  <a:pt x="167" y="52"/>
                  <a:pt x="177" y="57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59" y="103"/>
                  <a:pt x="157" y="102"/>
                  <a:pt x="155" y="102"/>
                </a:cubicBezTo>
                <a:cubicBezTo>
                  <a:pt x="150" y="102"/>
                  <a:pt x="146" y="103"/>
                  <a:pt x="142" y="105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08" y="64"/>
                  <a:pt x="109" y="60"/>
                  <a:pt x="109" y="56"/>
                </a:cubicBezTo>
                <a:cubicBezTo>
                  <a:pt x="109" y="39"/>
                  <a:pt x="95" y="26"/>
                  <a:pt x="79" y="26"/>
                </a:cubicBezTo>
                <a:cubicBezTo>
                  <a:pt x="62" y="26"/>
                  <a:pt x="48" y="39"/>
                  <a:pt x="48" y="56"/>
                </a:cubicBezTo>
                <a:cubicBezTo>
                  <a:pt x="48" y="65"/>
                  <a:pt x="52" y="74"/>
                  <a:pt x="59" y="79"/>
                </a:cubicBezTo>
                <a:cubicBezTo>
                  <a:pt x="44" y="112"/>
                  <a:pt x="44" y="112"/>
                  <a:pt x="44" y="112"/>
                </a:cubicBezTo>
                <a:cubicBezTo>
                  <a:pt x="40" y="110"/>
                  <a:pt x="35" y="109"/>
                  <a:pt x="30" y="109"/>
                </a:cubicBezTo>
                <a:cubicBezTo>
                  <a:pt x="14" y="109"/>
                  <a:pt x="0" y="123"/>
                  <a:pt x="0" y="139"/>
                </a:cubicBezTo>
                <a:cubicBezTo>
                  <a:pt x="0" y="156"/>
                  <a:pt x="14" y="170"/>
                  <a:pt x="30" y="170"/>
                </a:cubicBezTo>
                <a:cubicBezTo>
                  <a:pt x="47" y="170"/>
                  <a:pt x="61" y="156"/>
                  <a:pt x="61" y="139"/>
                </a:cubicBezTo>
                <a:cubicBezTo>
                  <a:pt x="61" y="132"/>
                  <a:pt x="58" y="125"/>
                  <a:pt x="54" y="120"/>
                </a:cubicBezTo>
                <a:cubicBezTo>
                  <a:pt x="70" y="85"/>
                  <a:pt x="70" y="85"/>
                  <a:pt x="70" y="85"/>
                </a:cubicBezTo>
                <a:cubicBezTo>
                  <a:pt x="73" y="86"/>
                  <a:pt x="76" y="86"/>
                  <a:pt x="78" y="86"/>
                </a:cubicBezTo>
                <a:cubicBezTo>
                  <a:pt x="86" y="86"/>
                  <a:pt x="93" y="83"/>
                  <a:pt x="99" y="78"/>
                </a:cubicBezTo>
                <a:cubicBezTo>
                  <a:pt x="132" y="113"/>
                  <a:pt x="132" y="113"/>
                  <a:pt x="132" y="113"/>
                </a:cubicBezTo>
                <a:cubicBezTo>
                  <a:pt x="128" y="118"/>
                  <a:pt x="125" y="125"/>
                  <a:pt x="125" y="132"/>
                </a:cubicBezTo>
                <a:cubicBezTo>
                  <a:pt x="125" y="149"/>
                  <a:pt x="139" y="163"/>
                  <a:pt x="156" y="163"/>
                </a:cubicBezTo>
                <a:cubicBezTo>
                  <a:pt x="172" y="163"/>
                  <a:pt x="186" y="149"/>
                  <a:pt x="186" y="132"/>
                </a:cubicBezTo>
                <a:cubicBezTo>
                  <a:pt x="186" y="122"/>
                  <a:pt x="181" y="113"/>
                  <a:pt x="173" y="108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91" y="60"/>
                  <a:pt x="191" y="60"/>
                  <a:pt x="191" y="60"/>
                </a:cubicBezTo>
                <a:cubicBezTo>
                  <a:pt x="207" y="60"/>
                  <a:pt x="221" y="47"/>
                  <a:pt x="221" y="30"/>
                </a:cubicBezTo>
                <a:cubicBezTo>
                  <a:pt x="221" y="14"/>
                  <a:pt x="207" y="0"/>
                  <a:pt x="191" y="0"/>
                </a:cubicBezTo>
                <a:close/>
                <a:moveTo>
                  <a:pt x="31" y="157"/>
                </a:moveTo>
                <a:cubicBezTo>
                  <a:pt x="21" y="157"/>
                  <a:pt x="13" y="149"/>
                  <a:pt x="13" y="139"/>
                </a:cubicBezTo>
                <a:cubicBezTo>
                  <a:pt x="13" y="130"/>
                  <a:pt x="21" y="122"/>
                  <a:pt x="31" y="122"/>
                </a:cubicBezTo>
                <a:cubicBezTo>
                  <a:pt x="40" y="122"/>
                  <a:pt x="48" y="130"/>
                  <a:pt x="48" y="139"/>
                </a:cubicBezTo>
                <a:cubicBezTo>
                  <a:pt x="48" y="149"/>
                  <a:pt x="40" y="157"/>
                  <a:pt x="31" y="157"/>
                </a:cubicBezTo>
                <a:close/>
                <a:moveTo>
                  <a:pt x="79" y="74"/>
                </a:moveTo>
                <a:cubicBezTo>
                  <a:pt x="69" y="74"/>
                  <a:pt x="61" y="66"/>
                  <a:pt x="61" y="56"/>
                </a:cubicBezTo>
                <a:cubicBezTo>
                  <a:pt x="61" y="46"/>
                  <a:pt x="69" y="38"/>
                  <a:pt x="79" y="38"/>
                </a:cubicBezTo>
                <a:cubicBezTo>
                  <a:pt x="88" y="38"/>
                  <a:pt x="96" y="46"/>
                  <a:pt x="96" y="56"/>
                </a:cubicBezTo>
                <a:cubicBezTo>
                  <a:pt x="96" y="66"/>
                  <a:pt x="88" y="74"/>
                  <a:pt x="79" y="74"/>
                </a:cubicBezTo>
                <a:close/>
                <a:moveTo>
                  <a:pt x="156" y="150"/>
                </a:moveTo>
                <a:cubicBezTo>
                  <a:pt x="146" y="150"/>
                  <a:pt x="138" y="142"/>
                  <a:pt x="138" y="133"/>
                </a:cubicBezTo>
                <a:cubicBezTo>
                  <a:pt x="138" y="123"/>
                  <a:pt x="146" y="115"/>
                  <a:pt x="156" y="115"/>
                </a:cubicBezTo>
                <a:cubicBezTo>
                  <a:pt x="165" y="115"/>
                  <a:pt x="173" y="123"/>
                  <a:pt x="173" y="133"/>
                </a:cubicBezTo>
                <a:cubicBezTo>
                  <a:pt x="173" y="142"/>
                  <a:pt x="165" y="150"/>
                  <a:pt x="156" y="150"/>
                </a:cubicBezTo>
                <a:close/>
                <a:moveTo>
                  <a:pt x="191" y="48"/>
                </a:moveTo>
                <a:cubicBezTo>
                  <a:pt x="181" y="48"/>
                  <a:pt x="173" y="40"/>
                  <a:pt x="173" y="30"/>
                </a:cubicBezTo>
                <a:cubicBezTo>
                  <a:pt x="173" y="21"/>
                  <a:pt x="181" y="13"/>
                  <a:pt x="191" y="13"/>
                </a:cubicBezTo>
                <a:cubicBezTo>
                  <a:pt x="200" y="13"/>
                  <a:pt x="208" y="21"/>
                  <a:pt x="208" y="30"/>
                </a:cubicBezTo>
                <a:cubicBezTo>
                  <a:pt x="208" y="40"/>
                  <a:pt x="200" y="48"/>
                  <a:pt x="191" y="48"/>
                </a:cubicBezTo>
                <a:close/>
                <a:moveTo>
                  <a:pt x="191" y="48"/>
                </a:moveTo>
                <a:cubicBezTo>
                  <a:pt x="191" y="48"/>
                  <a:pt x="191" y="48"/>
                  <a:pt x="191" y="48"/>
                </a:cubicBezTo>
              </a:path>
            </a:pathLst>
          </a:custGeom>
          <a:solidFill>
            <a:srgbClr val="67708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3" name="圆角矩形 222"/>
          <p:cNvSpPr/>
          <p:nvPr/>
        </p:nvSpPr>
        <p:spPr>
          <a:xfrm>
            <a:off x="6013059" y="4578179"/>
            <a:ext cx="1203804" cy="2268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PMI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4" name="Freeform 16"/>
          <p:cNvSpPr>
            <a:spLocks noChangeAspect="1" noEditPoints="1"/>
          </p:cNvSpPr>
          <p:nvPr/>
        </p:nvSpPr>
        <p:spPr bwMode="auto">
          <a:xfrm>
            <a:off x="5961745" y="4642948"/>
            <a:ext cx="146637" cy="108410"/>
          </a:xfrm>
          <a:custGeom>
            <a:avLst/>
            <a:gdLst>
              <a:gd name="T0" fmla="*/ 74 w 74"/>
              <a:gd name="T1" fmla="*/ 53 h 70"/>
              <a:gd name="T2" fmla="*/ 54 w 74"/>
              <a:gd name="T3" fmla="*/ 48 h 70"/>
              <a:gd name="T4" fmla="*/ 71 w 74"/>
              <a:gd name="T5" fmla="*/ 22 h 70"/>
              <a:gd name="T6" fmla="*/ 74 w 74"/>
              <a:gd name="T7" fmla="*/ 5 h 70"/>
              <a:gd name="T8" fmla="*/ 4 w 74"/>
              <a:gd name="T9" fmla="*/ 0 h 70"/>
              <a:gd name="T10" fmla="*/ 0 w 74"/>
              <a:gd name="T11" fmla="*/ 18 h 70"/>
              <a:gd name="T12" fmla="*/ 18 w 74"/>
              <a:gd name="T13" fmla="*/ 22 h 70"/>
              <a:gd name="T14" fmla="*/ 4 w 74"/>
              <a:gd name="T15" fmla="*/ 48 h 70"/>
              <a:gd name="T16" fmla="*/ 0 w 74"/>
              <a:gd name="T17" fmla="*/ 66 h 70"/>
              <a:gd name="T18" fmla="*/ 71 w 74"/>
              <a:gd name="T19" fmla="*/ 70 h 70"/>
              <a:gd name="T20" fmla="*/ 62 w 74"/>
              <a:gd name="T21" fmla="*/ 4 h 70"/>
              <a:gd name="T22" fmla="*/ 66 w 74"/>
              <a:gd name="T23" fmla="*/ 14 h 70"/>
              <a:gd name="T24" fmla="*/ 60 w 74"/>
              <a:gd name="T25" fmla="*/ 18 h 70"/>
              <a:gd name="T26" fmla="*/ 56 w 74"/>
              <a:gd name="T27" fmla="*/ 9 h 70"/>
              <a:gd name="T28" fmla="*/ 62 w 74"/>
              <a:gd name="T29" fmla="*/ 4 h 70"/>
              <a:gd name="T30" fmla="*/ 49 w 74"/>
              <a:gd name="T31" fmla="*/ 9 h 70"/>
              <a:gd name="T32" fmla="*/ 46 w 74"/>
              <a:gd name="T33" fmla="*/ 18 h 70"/>
              <a:gd name="T34" fmla="*/ 40 w 74"/>
              <a:gd name="T35" fmla="*/ 14 h 70"/>
              <a:gd name="T36" fmla="*/ 44 w 74"/>
              <a:gd name="T37" fmla="*/ 4 h 70"/>
              <a:gd name="T38" fmla="*/ 29 w 74"/>
              <a:gd name="T39" fmla="*/ 4 h 70"/>
              <a:gd name="T40" fmla="*/ 33 w 74"/>
              <a:gd name="T41" fmla="*/ 14 h 70"/>
              <a:gd name="T42" fmla="*/ 28 w 74"/>
              <a:gd name="T43" fmla="*/ 18 h 70"/>
              <a:gd name="T44" fmla="*/ 24 w 74"/>
              <a:gd name="T45" fmla="*/ 9 h 70"/>
              <a:gd name="T46" fmla="*/ 29 w 74"/>
              <a:gd name="T47" fmla="*/ 4 h 70"/>
              <a:gd name="T48" fmla="*/ 8 w 74"/>
              <a:gd name="T49" fmla="*/ 14 h 70"/>
              <a:gd name="T50" fmla="*/ 11 w 74"/>
              <a:gd name="T51" fmla="*/ 4 h 70"/>
              <a:gd name="T52" fmla="*/ 17 w 74"/>
              <a:gd name="T53" fmla="*/ 9 h 70"/>
              <a:gd name="T54" fmla="*/ 13 w 74"/>
              <a:gd name="T55" fmla="*/ 18 h 70"/>
              <a:gd name="T56" fmla="*/ 22 w 74"/>
              <a:gd name="T57" fmla="*/ 22 h 70"/>
              <a:gd name="T58" fmla="*/ 49 w 74"/>
              <a:gd name="T59" fmla="*/ 48 h 70"/>
              <a:gd name="T60" fmla="*/ 22 w 74"/>
              <a:gd name="T61" fmla="*/ 22 h 70"/>
              <a:gd name="T62" fmla="*/ 8 w 74"/>
              <a:gd name="T63" fmla="*/ 62 h 70"/>
              <a:gd name="T64" fmla="*/ 11 w 74"/>
              <a:gd name="T65" fmla="*/ 53 h 70"/>
              <a:gd name="T66" fmla="*/ 17 w 74"/>
              <a:gd name="T67" fmla="*/ 57 h 70"/>
              <a:gd name="T68" fmla="*/ 13 w 74"/>
              <a:gd name="T69" fmla="*/ 66 h 70"/>
              <a:gd name="T70" fmla="*/ 28 w 74"/>
              <a:gd name="T71" fmla="*/ 66 h 70"/>
              <a:gd name="T72" fmla="*/ 24 w 74"/>
              <a:gd name="T73" fmla="*/ 57 h 70"/>
              <a:gd name="T74" fmla="*/ 29 w 74"/>
              <a:gd name="T75" fmla="*/ 53 h 70"/>
              <a:gd name="T76" fmla="*/ 33 w 74"/>
              <a:gd name="T77" fmla="*/ 62 h 70"/>
              <a:gd name="T78" fmla="*/ 28 w 74"/>
              <a:gd name="T79" fmla="*/ 66 h 70"/>
              <a:gd name="T80" fmla="*/ 40 w 74"/>
              <a:gd name="T81" fmla="*/ 62 h 70"/>
              <a:gd name="T82" fmla="*/ 44 w 74"/>
              <a:gd name="T83" fmla="*/ 53 h 70"/>
              <a:gd name="T84" fmla="*/ 49 w 74"/>
              <a:gd name="T85" fmla="*/ 57 h 70"/>
              <a:gd name="T86" fmla="*/ 46 w 74"/>
              <a:gd name="T87" fmla="*/ 66 h 70"/>
              <a:gd name="T88" fmla="*/ 60 w 74"/>
              <a:gd name="T89" fmla="*/ 66 h 70"/>
              <a:gd name="T90" fmla="*/ 56 w 74"/>
              <a:gd name="T91" fmla="*/ 57 h 70"/>
              <a:gd name="T92" fmla="*/ 62 w 74"/>
              <a:gd name="T93" fmla="*/ 53 h 70"/>
              <a:gd name="T94" fmla="*/ 66 w 74"/>
              <a:gd name="T95" fmla="*/ 62 h 70"/>
              <a:gd name="T96" fmla="*/ 60 w 74"/>
              <a:gd name="T97" fmla="*/ 6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70">
                <a:moveTo>
                  <a:pt x="74" y="66"/>
                </a:moveTo>
                <a:cubicBezTo>
                  <a:pt x="74" y="53"/>
                  <a:pt x="74" y="53"/>
                  <a:pt x="74" y="53"/>
                </a:cubicBezTo>
                <a:cubicBezTo>
                  <a:pt x="74" y="50"/>
                  <a:pt x="73" y="48"/>
                  <a:pt x="71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4" y="22"/>
                  <a:pt x="54" y="22"/>
                  <a:pt x="54" y="22"/>
                </a:cubicBezTo>
                <a:cubicBezTo>
                  <a:pt x="71" y="22"/>
                  <a:pt x="71" y="22"/>
                  <a:pt x="71" y="22"/>
                </a:cubicBezTo>
                <a:cubicBezTo>
                  <a:pt x="73" y="22"/>
                  <a:pt x="74" y="20"/>
                  <a:pt x="74" y="18"/>
                </a:cubicBezTo>
                <a:cubicBezTo>
                  <a:pt x="74" y="5"/>
                  <a:pt x="74" y="5"/>
                  <a:pt x="74" y="5"/>
                </a:cubicBezTo>
                <a:cubicBezTo>
                  <a:pt x="74" y="2"/>
                  <a:pt x="73" y="0"/>
                  <a:pt x="71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0"/>
                  <a:pt x="2" y="22"/>
                  <a:pt x="4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48"/>
                  <a:pt x="18" y="48"/>
                  <a:pt x="1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8"/>
                  <a:pt x="2" y="70"/>
                  <a:pt x="4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3" y="70"/>
                  <a:pt x="74" y="68"/>
                  <a:pt x="74" y="66"/>
                </a:cubicBezTo>
                <a:close/>
                <a:moveTo>
                  <a:pt x="62" y="4"/>
                </a:moveTo>
                <a:cubicBezTo>
                  <a:pt x="64" y="4"/>
                  <a:pt x="66" y="6"/>
                  <a:pt x="66" y="9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6"/>
                  <a:pt x="64" y="18"/>
                  <a:pt x="62" y="18"/>
                </a:cubicBezTo>
                <a:cubicBezTo>
                  <a:pt x="60" y="18"/>
                  <a:pt x="60" y="18"/>
                  <a:pt x="60" y="18"/>
                </a:cubicBezTo>
                <a:cubicBezTo>
                  <a:pt x="58" y="18"/>
                  <a:pt x="56" y="16"/>
                  <a:pt x="56" y="14"/>
                </a:cubicBezTo>
                <a:cubicBezTo>
                  <a:pt x="56" y="9"/>
                  <a:pt x="56" y="9"/>
                  <a:pt x="56" y="9"/>
                </a:cubicBezTo>
                <a:cubicBezTo>
                  <a:pt x="56" y="6"/>
                  <a:pt x="58" y="4"/>
                  <a:pt x="60" y="4"/>
                </a:cubicBezTo>
                <a:lnTo>
                  <a:pt x="62" y="4"/>
                </a:lnTo>
                <a:close/>
                <a:moveTo>
                  <a:pt x="46" y="4"/>
                </a:moveTo>
                <a:cubicBezTo>
                  <a:pt x="48" y="4"/>
                  <a:pt x="49" y="6"/>
                  <a:pt x="49" y="9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6"/>
                  <a:pt x="48" y="18"/>
                  <a:pt x="46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2" y="18"/>
                  <a:pt x="40" y="16"/>
                  <a:pt x="40" y="14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6"/>
                  <a:pt x="42" y="4"/>
                  <a:pt x="44" y="4"/>
                </a:cubicBezTo>
                <a:lnTo>
                  <a:pt x="46" y="4"/>
                </a:lnTo>
                <a:close/>
                <a:moveTo>
                  <a:pt x="29" y="4"/>
                </a:moveTo>
                <a:cubicBezTo>
                  <a:pt x="32" y="4"/>
                  <a:pt x="33" y="6"/>
                  <a:pt x="33" y="9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6"/>
                  <a:pt x="32" y="18"/>
                  <a:pt x="29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5" y="18"/>
                  <a:pt x="24" y="16"/>
                  <a:pt x="24" y="14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6"/>
                  <a:pt x="25" y="4"/>
                  <a:pt x="28" y="4"/>
                </a:cubicBezTo>
                <a:lnTo>
                  <a:pt x="29" y="4"/>
                </a:lnTo>
                <a:close/>
                <a:moveTo>
                  <a:pt x="11" y="18"/>
                </a:moveTo>
                <a:cubicBezTo>
                  <a:pt x="9" y="18"/>
                  <a:pt x="8" y="16"/>
                  <a:pt x="8" y="14"/>
                </a:cubicBezTo>
                <a:cubicBezTo>
                  <a:pt x="8" y="9"/>
                  <a:pt x="8" y="9"/>
                  <a:pt x="8" y="9"/>
                </a:cubicBezTo>
                <a:cubicBezTo>
                  <a:pt x="8" y="6"/>
                  <a:pt x="9" y="4"/>
                  <a:pt x="11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7" y="6"/>
                  <a:pt x="17" y="9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6"/>
                  <a:pt x="15" y="18"/>
                  <a:pt x="13" y="18"/>
                </a:cubicBezTo>
                <a:lnTo>
                  <a:pt x="11" y="18"/>
                </a:lnTo>
                <a:close/>
                <a:moveTo>
                  <a:pt x="22" y="22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48"/>
                  <a:pt x="49" y="48"/>
                  <a:pt x="49" y="48"/>
                </a:cubicBezTo>
                <a:cubicBezTo>
                  <a:pt x="22" y="48"/>
                  <a:pt x="22" y="48"/>
                  <a:pt x="22" y="48"/>
                </a:cubicBezTo>
                <a:lnTo>
                  <a:pt x="22" y="22"/>
                </a:lnTo>
                <a:close/>
                <a:moveTo>
                  <a:pt x="11" y="66"/>
                </a:moveTo>
                <a:cubicBezTo>
                  <a:pt x="9" y="66"/>
                  <a:pt x="8" y="64"/>
                  <a:pt x="8" y="62"/>
                </a:cubicBezTo>
                <a:cubicBezTo>
                  <a:pt x="8" y="57"/>
                  <a:pt x="8" y="57"/>
                  <a:pt x="8" y="57"/>
                </a:cubicBezTo>
                <a:cubicBezTo>
                  <a:pt x="8" y="54"/>
                  <a:pt x="9" y="53"/>
                  <a:pt x="11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5" y="53"/>
                  <a:pt x="17" y="54"/>
                  <a:pt x="17" y="57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64"/>
                  <a:pt x="15" y="66"/>
                  <a:pt x="13" y="66"/>
                </a:cubicBezTo>
                <a:lnTo>
                  <a:pt x="11" y="66"/>
                </a:lnTo>
                <a:close/>
                <a:moveTo>
                  <a:pt x="28" y="66"/>
                </a:moveTo>
                <a:cubicBezTo>
                  <a:pt x="25" y="66"/>
                  <a:pt x="24" y="64"/>
                  <a:pt x="24" y="62"/>
                </a:cubicBezTo>
                <a:cubicBezTo>
                  <a:pt x="24" y="57"/>
                  <a:pt x="24" y="57"/>
                  <a:pt x="24" y="57"/>
                </a:cubicBezTo>
                <a:cubicBezTo>
                  <a:pt x="24" y="54"/>
                  <a:pt x="25" y="53"/>
                  <a:pt x="28" y="53"/>
                </a:cubicBezTo>
                <a:cubicBezTo>
                  <a:pt x="29" y="53"/>
                  <a:pt x="29" y="53"/>
                  <a:pt x="29" y="53"/>
                </a:cubicBezTo>
                <a:cubicBezTo>
                  <a:pt x="32" y="53"/>
                  <a:pt x="33" y="54"/>
                  <a:pt x="33" y="57"/>
                </a:cubicBezTo>
                <a:cubicBezTo>
                  <a:pt x="33" y="62"/>
                  <a:pt x="33" y="62"/>
                  <a:pt x="33" y="62"/>
                </a:cubicBezTo>
                <a:cubicBezTo>
                  <a:pt x="33" y="64"/>
                  <a:pt x="32" y="66"/>
                  <a:pt x="29" y="66"/>
                </a:cubicBezTo>
                <a:lnTo>
                  <a:pt x="28" y="66"/>
                </a:lnTo>
                <a:close/>
                <a:moveTo>
                  <a:pt x="44" y="66"/>
                </a:moveTo>
                <a:cubicBezTo>
                  <a:pt x="42" y="66"/>
                  <a:pt x="40" y="64"/>
                  <a:pt x="40" y="62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4"/>
                  <a:pt x="42" y="53"/>
                  <a:pt x="44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8" y="53"/>
                  <a:pt x="49" y="54"/>
                  <a:pt x="49" y="57"/>
                </a:cubicBezTo>
                <a:cubicBezTo>
                  <a:pt x="49" y="62"/>
                  <a:pt x="49" y="62"/>
                  <a:pt x="49" y="62"/>
                </a:cubicBezTo>
                <a:cubicBezTo>
                  <a:pt x="49" y="64"/>
                  <a:pt x="48" y="66"/>
                  <a:pt x="46" y="66"/>
                </a:cubicBezTo>
                <a:lnTo>
                  <a:pt x="44" y="66"/>
                </a:lnTo>
                <a:close/>
                <a:moveTo>
                  <a:pt x="60" y="66"/>
                </a:moveTo>
                <a:cubicBezTo>
                  <a:pt x="58" y="66"/>
                  <a:pt x="56" y="64"/>
                  <a:pt x="56" y="62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54"/>
                  <a:pt x="58" y="53"/>
                  <a:pt x="60" y="53"/>
                </a:cubicBezTo>
                <a:cubicBezTo>
                  <a:pt x="62" y="53"/>
                  <a:pt x="62" y="53"/>
                  <a:pt x="62" y="53"/>
                </a:cubicBezTo>
                <a:cubicBezTo>
                  <a:pt x="64" y="53"/>
                  <a:pt x="66" y="54"/>
                  <a:pt x="66" y="57"/>
                </a:cubicBezTo>
                <a:cubicBezTo>
                  <a:pt x="66" y="62"/>
                  <a:pt x="66" y="62"/>
                  <a:pt x="66" y="62"/>
                </a:cubicBezTo>
                <a:cubicBezTo>
                  <a:pt x="66" y="64"/>
                  <a:pt x="64" y="66"/>
                  <a:pt x="62" y="66"/>
                </a:cubicBezTo>
                <a:lnTo>
                  <a:pt x="60" y="66"/>
                </a:lnTo>
                <a:close/>
              </a:path>
            </a:pathLst>
          </a:custGeom>
          <a:solidFill>
            <a:srgbClr val="6770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25" name="图表 224"/>
          <p:cNvGraphicFramePr/>
          <p:nvPr>
            <p:extLst>
              <p:ext uri="{D42A27DB-BD31-4B8C-83A1-F6EECF244321}">
                <p14:modId xmlns:p14="http://schemas.microsoft.com/office/powerpoint/2010/main" val="2301677958"/>
              </p:ext>
            </p:extLst>
          </p:nvPr>
        </p:nvGraphicFramePr>
        <p:xfrm>
          <a:off x="1996931" y="4756285"/>
          <a:ext cx="4029020" cy="2174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6" name="图表 225"/>
          <p:cNvGraphicFramePr/>
          <p:nvPr>
            <p:extLst>
              <p:ext uri="{D42A27DB-BD31-4B8C-83A1-F6EECF244321}">
                <p14:modId xmlns:p14="http://schemas.microsoft.com/office/powerpoint/2010/main" val="234718049"/>
              </p:ext>
            </p:extLst>
          </p:nvPr>
        </p:nvGraphicFramePr>
        <p:xfrm>
          <a:off x="5792188" y="4888882"/>
          <a:ext cx="3899863" cy="1902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27" name="组合 226"/>
          <p:cNvGrpSpPr>
            <a:grpSpLocks noChangeAspect="1"/>
          </p:cNvGrpSpPr>
          <p:nvPr/>
        </p:nvGrpSpPr>
        <p:grpSpPr>
          <a:xfrm>
            <a:off x="2856037" y="4597067"/>
            <a:ext cx="176520" cy="167491"/>
            <a:chOff x="3958722" y="3227132"/>
            <a:chExt cx="446799" cy="446799"/>
          </a:xfrm>
        </p:grpSpPr>
        <p:sp>
          <p:nvSpPr>
            <p:cNvPr id="230" name="Freeform 127"/>
            <p:cNvSpPr>
              <a:spLocks/>
            </p:cNvSpPr>
            <p:nvPr/>
          </p:nvSpPr>
          <p:spPr bwMode="auto">
            <a:xfrm>
              <a:off x="3958722" y="3227132"/>
              <a:ext cx="446799" cy="446799"/>
            </a:xfrm>
            <a:custGeom>
              <a:avLst/>
              <a:gdLst>
                <a:gd name="T0" fmla="*/ 0 w 87"/>
                <a:gd name="T1" fmla="*/ 43 h 87"/>
                <a:gd name="T2" fmla="*/ 43 w 87"/>
                <a:gd name="T3" fmla="*/ 0 h 87"/>
                <a:gd name="T4" fmla="*/ 43 w 87"/>
                <a:gd name="T5" fmla="*/ 2 h 87"/>
                <a:gd name="T6" fmla="*/ 43 w 87"/>
                <a:gd name="T7" fmla="*/ 5 h 87"/>
                <a:gd name="T8" fmla="*/ 5 w 87"/>
                <a:gd name="T9" fmla="*/ 43 h 87"/>
                <a:gd name="T10" fmla="*/ 43 w 87"/>
                <a:gd name="T11" fmla="*/ 82 h 87"/>
                <a:gd name="T12" fmla="*/ 82 w 87"/>
                <a:gd name="T13" fmla="*/ 43 h 87"/>
                <a:gd name="T14" fmla="*/ 43 w 87"/>
                <a:gd name="T15" fmla="*/ 5 h 87"/>
                <a:gd name="T16" fmla="*/ 43 w 87"/>
                <a:gd name="T17" fmla="*/ 2 h 87"/>
                <a:gd name="T18" fmla="*/ 43 w 87"/>
                <a:gd name="T19" fmla="*/ 0 h 87"/>
                <a:gd name="T20" fmla="*/ 87 w 87"/>
                <a:gd name="T21" fmla="*/ 43 h 87"/>
                <a:gd name="T22" fmla="*/ 43 w 87"/>
                <a:gd name="T23" fmla="*/ 87 h 87"/>
                <a:gd name="T24" fmla="*/ 0 w 87"/>
                <a:gd name="T25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cubicBezTo>
                    <a:pt x="0" y="19"/>
                    <a:pt x="19" y="0"/>
                    <a:pt x="43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22" y="5"/>
                    <a:pt x="5" y="22"/>
                    <a:pt x="5" y="43"/>
                  </a:cubicBezTo>
                  <a:cubicBezTo>
                    <a:pt x="5" y="64"/>
                    <a:pt x="22" y="81"/>
                    <a:pt x="43" y="82"/>
                  </a:cubicBezTo>
                  <a:cubicBezTo>
                    <a:pt x="64" y="81"/>
                    <a:pt x="82" y="64"/>
                    <a:pt x="82" y="43"/>
                  </a:cubicBezTo>
                  <a:cubicBezTo>
                    <a:pt x="82" y="22"/>
                    <a:pt x="64" y="5"/>
                    <a:pt x="43" y="5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87" y="19"/>
                    <a:pt x="87" y="43"/>
                  </a:cubicBezTo>
                  <a:cubicBezTo>
                    <a:pt x="87" y="67"/>
                    <a:pt x="67" y="87"/>
                    <a:pt x="43" y="87"/>
                  </a:cubicBezTo>
                  <a:cubicBezTo>
                    <a:pt x="19" y="87"/>
                    <a:pt x="0" y="67"/>
                    <a:pt x="0" y="43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Freeform 128"/>
            <p:cNvSpPr>
              <a:spLocks noEditPoints="1"/>
            </p:cNvSpPr>
            <p:nvPr/>
          </p:nvSpPr>
          <p:spPr bwMode="auto">
            <a:xfrm>
              <a:off x="4101872" y="3309551"/>
              <a:ext cx="214724" cy="292805"/>
            </a:xfrm>
            <a:custGeom>
              <a:avLst/>
              <a:gdLst>
                <a:gd name="T0" fmla="*/ 26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7 w 42"/>
                <a:gd name="T41" fmla="*/ 35 h 57"/>
                <a:gd name="T42" fmla="*/ 26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6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2" y="12"/>
                    <a:pt x="21" y="12"/>
                  </a:cubicBezTo>
                  <a:cubicBezTo>
                    <a:pt x="19" y="12"/>
                    <a:pt x="17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4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8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7" y="35"/>
                  </a:cubicBezTo>
                  <a:cubicBezTo>
                    <a:pt x="27" y="36"/>
                    <a:pt x="26" y="37"/>
                    <a:pt x="26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3" y="43"/>
                    <a:pt x="27" y="46"/>
                    <a:pt x="27" y="50"/>
                  </a:cubicBezTo>
                  <a:cubicBezTo>
                    <a:pt x="27" y="54"/>
                    <a:pt x="23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 129"/>
            <p:cNvSpPr>
              <a:spLocks noEditPoints="1"/>
            </p:cNvSpPr>
            <p:nvPr/>
          </p:nvSpPr>
          <p:spPr bwMode="auto">
            <a:xfrm>
              <a:off x="4080182" y="3309551"/>
              <a:ext cx="216893" cy="292805"/>
            </a:xfrm>
            <a:custGeom>
              <a:avLst/>
              <a:gdLst>
                <a:gd name="T0" fmla="*/ 27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8 w 42"/>
                <a:gd name="T41" fmla="*/ 35 h 57"/>
                <a:gd name="T42" fmla="*/ 27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7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3" y="12"/>
                    <a:pt x="21" y="12"/>
                  </a:cubicBezTo>
                  <a:cubicBezTo>
                    <a:pt x="19" y="12"/>
                    <a:pt x="18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5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9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8" y="35"/>
                  </a:cubicBezTo>
                  <a:cubicBezTo>
                    <a:pt x="27" y="36"/>
                    <a:pt x="27" y="37"/>
                    <a:pt x="27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4" y="43"/>
                    <a:pt x="27" y="46"/>
                    <a:pt x="27" y="50"/>
                  </a:cubicBezTo>
                  <a:cubicBezTo>
                    <a:pt x="27" y="54"/>
                    <a:pt x="24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3" name="组合 232"/>
          <p:cNvGrpSpPr>
            <a:grpSpLocks noChangeAspect="1"/>
          </p:cNvGrpSpPr>
          <p:nvPr/>
        </p:nvGrpSpPr>
        <p:grpSpPr>
          <a:xfrm>
            <a:off x="6387923" y="4597067"/>
            <a:ext cx="176520" cy="167491"/>
            <a:chOff x="3958722" y="3227132"/>
            <a:chExt cx="446799" cy="446799"/>
          </a:xfrm>
        </p:grpSpPr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3958722" y="3227132"/>
              <a:ext cx="446799" cy="446799"/>
            </a:xfrm>
            <a:custGeom>
              <a:avLst/>
              <a:gdLst>
                <a:gd name="T0" fmla="*/ 0 w 87"/>
                <a:gd name="T1" fmla="*/ 43 h 87"/>
                <a:gd name="T2" fmla="*/ 43 w 87"/>
                <a:gd name="T3" fmla="*/ 0 h 87"/>
                <a:gd name="T4" fmla="*/ 43 w 87"/>
                <a:gd name="T5" fmla="*/ 2 h 87"/>
                <a:gd name="T6" fmla="*/ 43 w 87"/>
                <a:gd name="T7" fmla="*/ 5 h 87"/>
                <a:gd name="T8" fmla="*/ 5 w 87"/>
                <a:gd name="T9" fmla="*/ 43 h 87"/>
                <a:gd name="T10" fmla="*/ 43 w 87"/>
                <a:gd name="T11" fmla="*/ 82 h 87"/>
                <a:gd name="T12" fmla="*/ 82 w 87"/>
                <a:gd name="T13" fmla="*/ 43 h 87"/>
                <a:gd name="T14" fmla="*/ 43 w 87"/>
                <a:gd name="T15" fmla="*/ 5 h 87"/>
                <a:gd name="T16" fmla="*/ 43 w 87"/>
                <a:gd name="T17" fmla="*/ 2 h 87"/>
                <a:gd name="T18" fmla="*/ 43 w 87"/>
                <a:gd name="T19" fmla="*/ 0 h 87"/>
                <a:gd name="T20" fmla="*/ 87 w 87"/>
                <a:gd name="T21" fmla="*/ 43 h 87"/>
                <a:gd name="T22" fmla="*/ 43 w 87"/>
                <a:gd name="T23" fmla="*/ 87 h 87"/>
                <a:gd name="T24" fmla="*/ 0 w 87"/>
                <a:gd name="T25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cubicBezTo>
                    <a:pt x="0" y="19"/>
                    <a:pt x="19" y="0"/>
                    <a:pt x="43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22" y="5"/>
                    <a:pt x="5" y="22"/>
                    <a:pt x="5" y="43"/>
                  </a:cubicBezTo>
                  <a:cubicBezTo>
                    <a:pt x="5" y="64"/>
                    <a:pt x="22" y="81"/>
                    <a:pt x="43" y="82"/>
                  </a:cubicBezTo>
                  <a:cubicBezTo>
                    <a:pt x="64" y="81"/>
                    <a:pt x="82" y="64"/>
                    <a:pt x="82" y="43"/>
                  </a:cubicBezTo>
                  <a:cubicBezTo>
                    <a:pt x="82" y="22"/>
                    <a:pt x="64" y="5"/>
                    <a:pt x="43" y="5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87" y="19"/>
                    <a:pt x="87" y="43"/>
                  </a:cubicBezTo>
                  <a:cubicBezTo>
                    <a:pt x="87" y="67"/>
                    <a:pt x="67" y="87"/>
                    <a:pt x="43" y="87"/>
                  </a:cubicBezTo>
                  <a:cubicBezTo>
                    <a:pt x="19" y="87"/>
                    <a:pt x="0" y="67"/>
                    <a:pt x="0" y="43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Freeform 128"/>
            <p:cNvSpPr>
              <a:spLocks noEditPoints="1"/>
            </p:cNvSpPr>
            <p:nvPr/>
          </p:nvSpPr>
          <p:spPr bwMode="auto">
            <a:xfrm>
              <a:off x="4101872" y="3309551"/>
              <a:ext cx="214724" cy="292805"/>
            </a:xfrm>
            <a:custGeom>
              <a:avLst/>
              <a:gdLst>
                <a:gd name="T0" fmla="*/ 26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7 w 42"/>
                <a:gd name="T41" fmla="*/ 35 h 57"/>
                <a:gd name="T42" fmla="*/ 26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6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2" y="12"/>
                    <a:pt x="21" y="12"/>
                  </a:cubicBezTo>
                  <a:cubicBezTo>
                    <a:pt x="19" y="12"/>
                    <a:pt x="17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4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8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7" y="35"/>
                  </a:cubicBezTo>
                  <a:cubicBezTo>
                    <a:pt x="27" y="36"/>
                    <a:pt x="26" y="37"/>
                    <a:pt x="26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3" y="43"/>
                    <a:pt x="27" y="46"/>
                    <a:pt x="27" y="50"/>
                  </a:cubicBezTo>
                  <a:cubicBezTo>
                    <a:pt x="27" y="54"/>
                    <a:pt x="23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 129"/>
            <p:cNvSpPr>
              <a:spLocks noEditPoints="1"/>
            </p:cNvSpPr>
            <p:nvPr/>
          </p:nvSpPr>
          <p:spPr bwMode="auto">
            <a:xfrm>
              <a:off x="4080182" y="3309551"/>
              <a:ext cx="216893" cy="292805"/>
            </a:xfrm>
            <a:custGeom>
              <a:avLst/>
              <a:gdLst>
                <a:gd name="T0" fmla="*/ 27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8 w 42"/>
                <a:gd name="T41" fmla="*/ 35 h 57"/>
                <a:gd name="T42" fmla="*/ 27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7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3" y="12"/>
                    <a:pt x="21" y="12"/>
                  </a:cubicBezTo>
                  <a:cubicBezTo>
                    <a:pt x="19" y="12"/>
                    <a:pt x="18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5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9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8" y="35"/>
                  </a:cubicBezTo>
                  <a:cubicBezTo>
                    <a:pt x="27" y="36"/>
                    <a:pt x="27" y="37"/>
                    <a:pt x="27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4" y="43"/>
                    <a:pt x="27" y="46"/>
                    <a:pt x="27" y="50"/>
                  </a:cubicBezTo>
                  <a:cubicBezTo>
                    <a:pt x="27" y="54"/>
                    <a:pt x="24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0" name="文本框 209"/>
          <p:cNvSpPr txBox="1"/>
          <p:nvPr/>
        </p:nvSpPr>
        <p:spPr>
          <a:xfrm>
            <a:off x="1922374" y="4419909"/>
            <a:ext cx="3366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注解：工业增加值</a:t>
            </a:r>
            <a:r>
              <a:rPr lang="zh-CN" altLang="en-US" sz="800" dirty="0" smtClean="0"/>
              <a:t>增速下滑，国内</a:t>
            </a:r>
            <a:r>
              <a:rPr lang="zh-CN" altLang="en-US" sz="800" dirty="0"/>
              <a:t>整体生产不景气，</a:t>
            </a:r>
            <a:r>
              <a:rPr lang="zh-CN" altLang="en-US" sz="800" dirty="0" smtClean="0"/>
              <a:t>企业扩能需慎重</a:t>
            </a:r>
            <a:endParaRPr lang="zh-CN" altLang="en-US" sz="800" dirty="0"/>
          </a:p>
        </p:txBody>
      </p:sp>
      <p:sp>
        <p:nvSpPr>
          <p:cNvPr id="218" name="文本框 217"/>
          <p:cNvSpPr txBox="1"/>
          <p:nvPr/>
        </p:nvSpPr>
        <p:spPr>
          <a:xfrm>
            <a:off x="5826029" y="4385623"/>
            <a:ext cx="3366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注解</a:t>
            </a:r>
            <a:r>
              <a:rPr lang="zh-CN" altLang="en-US" sz="800" dirty="0" smtClean="0"/>
              <a:t>：</a:t>
            </a:r>
            <a:r>
              <a:rPr lang="en-US" altLang="zh-CN" sz="800" dirty="0"/>
              <a:t>PMI</a:t>
            </a:r>
            <a:r>
              <a:rPr lang="zh-CN" altLang="en-US" sz="800" dirty="0"/>
              <a:t>略小于</a:t>
            </a:r>
            <a:r>
              <a:rPr lang="en-US" altLang="zh-CN" sz="800" dirty="0" smtClean="0"/>
              <a:t>50</a:t>
            </a:r>
            <a:r>
              <a:rPr lang="zh-CN" altLang="en-US" sz="800" dirty="0"/>
              <a:t>，</a:t>
            </a:r>
            <a:r>
              <a:rPr lang="zh-CN" altLang="en-US" sz="800" dirty="0" smtClean="0"/>
              <a:t>经济</a:t>
            </a:r>
            <a:r>
              <a:rPr lang="zh-CN" altLang="en-US" sz="800" dirty="0"/>
              <a:t>在慢慢走向衰退</a:t>
            </a:r>
          </a:p>
        </p:txBody>
      </p:sp>
    </p:spTree>
    <p:extLst>
      <p:ext uri="{BB962C8B-B14F-4D97-AF65-F5344CB8AC3E}">
        <p14:creationId xmlns:p14="http://schemas.microsoft.com/office/powerpoint/2010/main" val="401128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宏观经济影响分析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业务设计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49260" y="979786"/>
            <a:ext cx="12331206" cy="6581477"/>
            <a:chOff x="649260" y="936035"/>
            <a:chExt cx="12331206" cy="6581477"/>
          </a:xfrm>
        </p:grpSpPr>
        <p:sp>
          <p:nvSpPr>
            <p:cNvPr id="208" name="TextBox 28"/>
            <p:cNvSpPr txBox="1"/>
            <p:nvPr/>
          </p:nvSpPr>
          <p:spPr>
            <a:xfrm>
              <a:off x="5384059" y="3920661"/>
              <a:ext cx="2346148" cy="3310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此处贴设计图</a:t>
              </a:r>
              <a:endParaRPr kumimoji="0" lang="en-US" altLang="zh-CN" sz="11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9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60" y="936035"/>
              <a:ext cx="12331206" cy="6581477"/>
            </a:xfrm>
            <a:prstGeom prst="rect">
              <a:avLst/>
            </a:prstGeom>
          </p:spPr>
        </p:pic>
        <p:pic>
          <p:nvPicPr>
            <p:cNvPr id="211" name="图片 2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8156" y="1756137"/>
              <a:ext cx="1961583" cy="280877"/>
            </a:xfrm>
            <a:prstGeom prst="rect">
              <a:avLst/>
            </a:prstGeom>
          </p:spPr>
        </p:pic>
        <p:pic>
          <p:nvPicPr>
            <p:cNvPr id="212" name="图片 2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93136" y="1646861"/>
              <a:ext cx="1961583" cy="298943"/>
            </a:xfrm>
            <a:prstGeom prst="rect">
              <a:avLst/>
            </a:prstGeom>
          </p:spPr>
        </p:pic>
        <p:pic>
          <p:nvPicPr>
            <p:cNvPr id="213" name="图片 2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1886" y="1666133"/>
              <a:ext cx="1961583" cy="280877"/>
            </a:xfrm>
            <a:prstGeom prst="rect">
              <a:avLst/>
            </a:prstGeom>
          </p:spPr>
        </p:pic>
        <p:grpSp>
          <p:nvGrpSpPr>
            <p:cNvPr id="214" name="组合 213"/>
            <p:cNvGrpSpPr/>
            <p:nvPr/>
          </p:nvGrpSpPr>
          <p:grpSpPr>
            <a:xfrm>
              <a:off x="649264" y="4861753"/>
              <a:ext cx="748025" cy="1133224"/>
              <a:chOff x="3668578" y="4622418"/>
              <a:chExt cx="508101" cy="974289"/>
            </a:xfrm>
          </p:grpSpPr>
          <p:sp>
            <p:nvSpPr>
              <p:cNvPr id="324" name="文本框 323"/>
              <p:cNvSpPr txBox="1"/>
              <p:nvPr/>
            </p:nvSpPr>
            <p:spPr>
              <a:xfrm>
                <a:off x="3668578" y="4622418"/>
                <a:ext cx="493914" cy="317533"/>
              </a:xfrm>
              <a:prstGeom prst="rect">
                <a:avLst/>
              </a:prstGeom>
              <a:solidFill>
                <a:srgbClr val="FBF2F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rgbClr val="C00000"/>
                    </a:solidFill>
                  </a:rPr>
                  <a:t>宏观经济影响分析</a:t>
                </a:r>
              </a:p>
            </p:txBody>
          </p:sp>
          <p:pic>
            <p:nvPicPr>
              <p:cNvPr id="325" name="图片 3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8251" y="5075854"/>
                <a:ext cx="498428" cy="520853"/>
              </a:xfrm>
              <a:prstGeom prst="rect">
                <a:avLst/>
              </a:prstGeom>
            </p:spPr>
          </p:pic>
        </p:grpSp>
        <p:sp>
          <p:nvSpPr>
            <p:cNvPr id="215" name="矩形 214"/>
            <p:cNvSpPr/>
            <p:nvPr/>
          </p:nvSpPr>
          <p:spPr>
            <a:xfrm>
              <a:off x="1651885" y="1947010"/>
              <a:ext cx="10944231" cy="5450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745358" y="2037014"/>
              <a:ext cx="8083511" cy="1807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017482" y="2035867"/>
              <a:ext cx="12323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主要经济指标概览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9" name="组合 228"/>
            <p:cNvGrpSpPr>
              <a:grpSpLocks noChangeAspect="1"/>
            </p:cNvGrpSpPr>
            <p:nvPr/>
          </p:nvGrpSpPr>
          <p:grpSpPr>
            <a:xfrm>
              <a:off x="1866851" y="2098471"/>
              <a:ext cx="137984" cy="125618"/>
              <a:chOff x="8459251" y="3227132"/>
              <a:chExt cx="481502" cy="461982"/>
            </a:xfrm>
            <a:solidFill>
              <a:schemeClr val="bg1">
                <a:lumMod val="50000"/>
              </a:schemeClr>
            </a:solidFill>
          </p:grpSpPr>
          <p:sp>
            <p:nvSpPr>
              <p:cNvPr id="293" name="Freeform 87"/>
              <p:cNvSpPr>
                <a:spLocks/>
              </p:cNvSpPr>
              <p:nvPr/>
            </p:nvSpPr>
            <p:spPr bwMode="auto">
              <a:xfrm>
                <a:off x="8459251" y="3643566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4" name="Freeform 88"/>
              <p:cNvSpPr>
                <a:spLocks/>
              </p:cNvSpPr>
              <p:nvPr/>
            </p:nvSpPr>
            <p:spPr bwMode="auto">
              <a:xfrm>
                <a:off x="8459251" y="3582836"/>
                <a:ext cx="86757" cy="49885"/>
              </a:xfrm>
              <a:custGeom>
                <a:avLst/>
                <a:gdLst>
                  <a:gd name="T0" fmla="*/ 17 w 17"/>
                  <a:gd name="T1" fmla="*/ 7 h 10"/>
                  <a:gd name="T2" fmla="*/ 15 w 17"/>
                  <a:gd name="T3" fmla="*/ 10 h 10"/>
                  <a:gd name="T4" fmla="*/ 3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3 w 17"/>
                  <a:gd name="T11" fmla="*/ 0 h 10"/>
                  <a:gd name="T12" fmla="*/ 15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5" name="Freeform 89"/>
              <p:cNvSpPr>
                <a:spLocks/>
              </p:cNvSpPr>
              <p:nvPr/>
            </p:nvSpPr>
            <p:spPr bwMode="auto">
              <a:xfrm>
                <a:off x="8459251" y="3526444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6" name="Freeform 90"/>
              <p:cNvSpPr>
                <a:spLocks/>
              </p:cNvSpPr>
              <p:nvPr/>
            </p:nvSpPr>
            <p:spPr bwMode="auto">
              <a:xfrm>
                <a:off x="8459251" y="3463545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7" name="Freeform 91"/>
              <p:cNvSpPr>
                <a:spLocks/>
              </p:cNvSpPr>
              <p:nvPr/>
            </p:nvSpPr>
            <p:spPr bwMode="auto">
              <a:xfrm>
                <a:off x="8459251" y="3402815"/>
                <a:ext cx="86757" cy="49885"/>
              </a:xfrm>
              <a:custGeom>
                <a:avLst/>
                <a:gdLst>
                  <a:gd name="T0" fmla="*/ 17 w 17"/>
                  <a:gd name="T1" fmla="*/ 8 h 10"/>
                  <a:gd name="T2" fmla="*/ 15 w 17"/>
                  <a:gd name="T3" fmla="*/ 10 h 10"/>
                  <a:gd name="T4" fmla="*/ 3 w 17"/>
                  <a:gd name="T5" fmla="*/ 10 h 10"/>
                  <a:gd name="T6" fmla="*/ 0 w 17"/>
                  <a:gd name="T7" fmla="*/ 8 h 10"/>
                  <a:gd name="T8" fmla="*/ 0 w 17"/>
                  <a:gd name="T9" fmla="*/ 3 h 10"/>
                  <a:gd name="T10" fmla="*/ 3 w 17"/>
                  <a:gd name="T11" fmla="*/ 0 h 10"/>
                  <a:gd name="T12" fmla="*/ 15 w 17"/>
                  <a:gd name="T13" fmla="*/ 0 h 10"/>
                  <a:gd name="T14" fmla="*/ 17 w 17"/>
                  <a:gd name="T15" fmla="*/ 3 h 10"/>
                  <a:gd name="T16" fmla="*/ 17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8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3"/>
                    </a:cubicBezTo>
                    <a:lnTo>
                      <a:pt x="1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8" name="Freeform 92"/>
              <p:cNvSpPr>
                <a:spLocks/>
              </p:cNvSpPr>
              <p:nvPr/>
            </p:nvSpPr>
            <p:spPr bwMode="auto">
              <a:xfrm>
                <a:off x="8459251" y="3346423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9" name="Freeform 93"/>
              <p:cNvSpPr>
                <a:spLocks/>
              </p:cNvSpPr>
              <p:nvPr/>
            </p:nvSpPr>
            <p:spPr bwMode="auto">
              <a:xfrm>
                <a:off x="8459251" y="3283524"/>
                <a:ext cx="86757" cy="52054"/>
              </a:xfrm>
              <a:custGeom>
                <a:avLst/>
                <a:gdLst>
                  <a:gd name="T0" fmla="*/ 17 w 17"/>
                  <a:gd name="T1" fmla="*/ 7 h 10"/>
                  <a:gd name="T2" fmla="*/ 15 w 17"/>
                  <a:gd name="T3" fmla="*/ 10 h 10"/>
                  <a:gd name="T4" fmla="*/ 3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3 w 17"/>
                  <a:gd name="T11" fmla="*/ 0 h 10"/>
                  <a:gd name="T12" fmla="*/ 15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0" name="Freeform 94"/>
              <p:cNvSpPr>
                <a:spLocks/>
              </p:cNvSpPr>
              <p:nvPr/>
            </p:nvSpPr>
            <p:spPr bwMode="auto">
              <a:xfrm>
                <a:off x="8459251" y="3227132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1" name="Freeform 95"/>
              <p:cNvSpPr>
                <a:spLocks/>
              </p:cNvSpPr>
              <p:nvPr/>
            </p:nvSpPr>
            <p:spPr bwMode="auto">
              <a:xfrm>
                <a:off x="8561190" y="3643566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2" name="Freeform 96"/>
              <p:cNvSpPr>
                <a:spLocks/>
              </p:cNvSpPr>
              <p:nvPr/>
            </p:nvSpPr>
            <p:spPr bwMode="auto">
              <a:xfrm>
                <a:off x="8561190" y="3582836"/>
                <a:ext cx="82419" cy="49885"/>
              </a:xfrm>
              <a:custGeom>
                <a:avLst/>
                <a:gdLst>
                  <a:gd name="T0" fmla="*/ 16 w 16"/>
                  <a:gd name="T1" fmla="*/ 7 h 10"/>
                  <a:gd name="T2" fmla="*/ 14 w 16"/>
                  <a:gd name="T3" fmla="*/ 10 h 10"/>
                  <a:gd name="T4" fmla="*/ 2 w 16"/>
                  <a:gd name="T5" fmla="*/ 10 h 10"/>
                  <a:gd name="T6" fmla="*/ 0 w 16"/>
                  <a:gd name="T7" fmla="*/ 7 h 10"/>
                  <a:gd name="T8" fmla="*/ 0 w 16"/>
                  <a:gd name="T9" fmla="*/ 2 h 10"/>
                  <a:gd name="T10" fmla="*/ 2 w 16"/>
                  <a:gd name="T11" fmla="*/ 0 h 10"/>
                  <a:gd name="T12" fmla="*/ 14 w 16"/>
                  <a:gd name="T13" fmla="*/ 0 h 10"/>
                  <a:gd name="T14" fmla="*/ 16 w 16"/>
                  <a:gd name="T15" fmla="*/ 2 h 10"/>
                  <a:gd name="T16" fmla="*/ 16 w 16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6" y="7"/>
                    </a:moveTo>
                    <a:cubicBezTo>
                      <a:pt x="16" y="9"/>
                      <a:pt x="15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3" name="Freeform 97"/>
              <p:cNvSpPr>
                <a:spLocks/>
              </p:cNvSpPr>
              <p:nvPr/>
            </p:nvSpPr>
            <p:spPr bwMode="auto">
              <a:xfrm>
                <a:off x="8561190" y="3526444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4" name="Freeform 98"/>
              <p:cNvSpPr>
                <a:spLocks/>
              </p:cNvSpPr>
              <p:nvPr/>
            </p:nvSpPr>
            <p:spPr bwMode="auto">
              <a:xfrm>
                <a:off x="8561190" y="3463545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5" name="Freeform 99"/>
              <p:cNvSpPr>
                <a:spLocks/>
              </p:cNvSpPr>
              <p:nvPr/>
            </p:nvSpPr>
            <p:spPr bwMode="auto">
              <a:xfrm>
                <a:off x="8561190" y="3402815"/>
                <a:ext cx="82419" cy="49885"/>
              </a:xfrm>
              <a:custGeom>
                <a:avLst/>
                <a:gdLst>
                  <a:gd name="T0" fmla="*/ 16 w 16"/>
                  <a:gd name="T1" fmla="*/ 8 h 10"/>
                  <a:gd name="T2" fmla="*/ 14 w 16"/>
                  <a:gd name="T3" fmla="*/ 10 h 10"/>
                  <a:gd name="T4" fmla="*/ 2 w 16"/>
                  <a:gd name="T5" fmla="*/ 10 h 10"/>
                  <a:gd name="T6" fmla="*/ 0 w 16"/>
                  <a:gd name="T7" fmla="*/ 8 h 10"/>
                  <a:gd name="T8" fmla="*/ 0 w 16"/>
                  <a:gd name="T9" fmla="*/ 3 h 10"/>
                  <a:gd name="T10" fmla="*/ 2 w 16"/>
                  <a:gd name="T11" fmla="*/ 0 h 10"/>
                  <a:gd name="T12" fmla="*/ 14 w 16"/>
                  <a:gd name="T13" fmla="*/ 0 h 10"/>
                  <a:gd name="T14" fmla="*/ 16 w 16"/>
                  <a:gd name="T15" fmla="*/ 3 h 10"/>
                  <a:gd name="T16" fmla="*/ 16 w 16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6" y="8"/>
                    </a:moveTo>
                    <a:cubicBezTo>
                      <a:pt x="16" y="9"/>
                      <a:pt x="15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3"/>
                    </a:cubicBezTo>
                    <a:lnTo>
                      <a:pt x="1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6" name="Freeform 100"/>
              <p:cNvSpPr>
                <a:spLocks/>
              </p:cNvSpPr>
              <p:nvPr/>
            </p:nvSpPr>
            <p:spPr bwMode="auto">
              <a:xfrm>
                <a:off x="8658792" y="3643566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Freeform 101"/>
              <p:cNvSpPr>
                <a:spLocks/>
              </p:cNvSpPr>
              <p:nvPr/>
            </p:nvSpPr>
            <p:spPr bwMode="auto">
              <a:xfrm>
                <a:off x="8658792" y="3582836"/>
                <a:ext cx="82419" cy="49885"/>
              </a:xfrm>
              <a:custGeom>
                <a:avLst/>
                <a:gdLst>
                  <a:gd name="T0" fmla="*/ 16 w 16"/>
                  <a:gd name="T1" fmla="*/ 7 h 10"/>
                  <a:gd name="T2" fmla="*/ 14 w 16"/>
                  <a:gd name="T3" fmla="*/ 10 h 10"/>
                  <a:gd name="T4" fmla="*/ 2 w 16"/>
                  <a:gd name="T5" fmla="*/ 10 h 10"/>
                  <a:gd name="T6" fmla="*/ 0 w 16"/>
                  <a:gd name="T7" fmla="*/ 7 h 10"/>
                  <a:gd name="T8" fmla="*/ 0 w 16"/>
                  <a:gd name="T9" fmla="*/ 2 h 10"/>
                  <a:gd name="T10" fmla="*/ 2 w 16"/>
                  <a:gd name="T11" fmla="*/ 0 h 10"/>
                  <a:gd name="T12" fmla="*/ 14 w 16"/>
                  <a:gd name="T13" fmla="*/ 0 h 10"/>
                  <a:gd name="T14" fmla="*/ 16 w 16"/>
                  <a:gd name="T15" fmla="*/ 2 h 10"/>
                  <a:gd name="T16" fmla="*/ 16 w 16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6" y="7"/>
                    </a:moveTo>
                    <a:cubicBezTo>
                      <a:pt x="16" y="9"/>
                      <a:pt x="15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8" name="Freeform 102"/>
              <p:cNvSpPr>
                <a:spLocks/>
              </p:cNvSpPr>
              <p:nvPr/>
            </p:nvSpPr>
            <p:spPr bwMode="auto">
              <a:xfrm>
                <a:off x="8658792" y="3526444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Freeform 103"/>
              <p:cNvSpPr>
                <a:spLocks/>
              </p:cNvSpPr>
              <p:nvPr/>
            </p:nvSpPr>
            <p:spPr bwMode="auto">
              <a:xfrm>
                <a:off x="8658792" y="3463545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0" name="Freeform 104"/>
              <p:cNvSpPr>
                <a:spLocks/>
              </p:cNvSpPr>
              <p:nvPr/>
            </p:nvSpPr>
            <p:spPr bwMode="auto">
              <a:xfrm>
                <a:off x="8658792" y="3402815"/>
                <a:ext cx="82419" cy="49885"/>
              </a:xfrm>
              <a:custGeom>
                <a:avLst/>
                <a:gdLst>
                  <a:gd name="T0" fmla="*/ 16 w 16"/>
                  <a:gd name="T1" fmla="*/ 8 h 10"/>
                  <a:gd name="T2" fmla="*/ 14 w 16"/>
                  <a:gd name="T3" fmla="*/ 10 h 10"/>
                  <a:gd name="T4" fmla="*/ 2 w 16"/>
                  <a:gd name="T5" fmla="*/ 10 h 10"/>
                  <a:gd name="T6" fmla="*/ 0 w 16"/>
                  <a:gd name="T7" fmla="*/ 8 h 10"/>
                  <a:gd name="T8" fmla="*/ 0 w 16"/>
                  <a:gd name="T9" fmla="*/ 3 h 10"/>
                  <a:gd name="T10" fmla="*/ 2 w 16"/>
                  <a:gd name="T11" fmla="*/ 0 h 10"/>
                  <a:gd name="T12" fmla="*/ 14 w 16"/>
                  <a:gd name="T13" fmla="*/ 0 h 10"/>
                  <a:gd name="T14" fmla="*/ 16 w 16"/>
                  <a:gd name="T15" fmla="*/ 3 h 10"/>
                  <a:gd name="T16" fmla="*/ 16 w 16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6" y="8"/>
                    </a:moveTo>
                    <a:cubicBezTo>
                      <a:pt x="16" y="9"/>
                      <a:pt x="15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3"/>
                    </a:cubicBezTo>
                    <a:lnTo>
                      <a:pt x="1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1" name="Freeform 105"/>
              <p:cNvSpPr>
                <a:spLocks/>
              </p:cNvSpPr>
              <p:nvPr/>
            </p:nvSpPr>
            <p:spPr bwMode="auto">
              <a:xfrm>
                <a:off x="8658792" y="3346423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2" name="Freeform 106"/>
              <p:cNvSpPr>
                <a:spLocks/>
              </p:cNvSpPr>
              <p:nvPr/>
            </p:nvSpPr>
            <p:spPr bwMode="auto">
              <a:xfrm>
                <a:off x="8756394" y="3643566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4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4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3" name="Freeform 107"/>
              <p:cNvSpPr>
                <a:spLocks/>
              </p:cNvSpPr>
              <p:nvPr/>
            </p:nvSpPr>
            <p:spPr bwMode="auto">
              <a:xfrm>
                <a:off x="8756394" y="3582836"/>
                <a:ext cx="86757" cy="49885"/>
              </a:xfrm>
              <a:custGeom>
                <a:avLst/>
                <a:gdLst>
                  <a:gd name="T0" fmla="*/ 17 w 17"/>
                  <a:gd name="T1" fmla="*/ 7 h 10"/>
                  <a:gd name="T2" fmla="*/ 14 w 17"/>
                  <a:gd name="T3" fmla="*/ 10 h 10"/>
                  <a:gd name="T4" fmla="*/ 2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2 w 17"/>
                  <a:gd name="T11" fmla="*/ 0 h 10"/>
                  <a:gd name="T12" fmla="*/ 14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4" name="Freeform 108"/>
              <p:cNvSpPr>
                <a:spLocks/>
              </p:cNvSpPr>
              <p:nvPr/>
            </p:nvSpPr>
            <p:spPr bwMode="auto">
              <a:xfrm>
                <a:off x="8756394" y="3526444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4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4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5" name="Freeform 109"/>
              <p:cNvSpPr>
                <a:spLocks/>
              </p:cNvSpPr>
              <p:nvPr/>
            </p:nvSpPr>
            <p:spPr bwMode="auto">
              <a:xfrm>
                <a:off x="8756394" y="3463545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4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4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6" name="Freeform 110"/>
              <p:cNvSpPr>
                <a:spLocks/>
              </p:cNvSpPr>
              <p:nvPr/>
            </p:nvSpPr>
            <p:spPr bwMode="auto">
              <a:xfrm>
                <a:off x="8756394" y="3402815"/>
                <a:ext cx="86757" cy="49885"/>
              </a:xfrm>
              <a:custGeom>
                <a:avLst/>
                <a:gdLst>
                  <a:gd name="T0" fmla="*/ 17 w 17"/>
                  <a:gd name="T1" fmla="*/ 8 h 10"/>
                  <a:gd name="T2" fmla="*/ 14 w 17"/>
                  <a:gd name="T3" fmla="*/ 10 h 10"/>
                  <a:gd name="T4" fmla="*/ 2 w 17"/>
                  <a:gd name="T5" fmla="*/ 10 h 10"/>
                  <a:gd name="T6" fmla="*/ 0 w 17"/>
                  <a:gd name="T7" fmla="*/ 8 h 10"/>
                  <a:gd name="T8" fmla="*/ 0 w 17"/>
                  <a:gd name="T9" fmla="*/ 3 h 10"/>
                  <a:gd name="T10" fmla="*/ 2 w 17"/>
                  <a:gd name="T11" fmla="*/ 0 h 10"/>
                  <a:gd name="T12" fmla="*/ 14 w 17"/>
                  <a:gd name="T13" fmla="*/ 0 h 10"/>
                  <a:gd name="T14" fmla="*/ 17 w 17"/>
                  <a:gd name="T15" fmla="*/ 3 h 10"/>
                  <a:gd name="T16" fmla="*/ 17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8"/>
                    </a:moveTo>
                    <a:cubicBezTo>
                      <a:pt x="17" y="9"/>
                      <a:pt x="16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3"/>
                    </a:cubicBezTo>
                    <a:lnTo>
                      <a:pt x="1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7" name="Freeform 111"/>
              <p:cNvSpPr>
                <a:spLocks/>
              </p:cNvSpPr>
              <p:nvPr/>
            </p:nvSpPr>
            <p:spPr bwMode="auto">
              <a:xfrm>
                <a:off x="8853996" y="3643566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8" name="Freeform 112"/>
              <p:cNvSpPr>
                <a:spLocks/>
              </p:cNvSpPr>
              <p:nvPr/>
            </p:nvSpPr>
            <p:spPr bwMode="auto">
              <a:xfrm>
                <a:off x="8853996" y="3582836"/>
                <a:ext cx="86757" cy="49885"/>
              </a:xfrm>
              <a:custGeom>
                <a:avLst/>
                <a:gdLst>
                  <a:gd name="T0" fmla="*/ 17 w 17"/>
                  <a:gd name="T1" fmla="*/ 7 h 10"/>
                  <a:gd name="T2" fmla="*/ 15 w 17"/>
                  <a:gd name="T3" fmla="*/ 10 h 10"/>
                  <a:gd name="T4" fmla="*/ 2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2 w 17"/>
                  <a:gd name="T11" fmla="*/ 0 h 10"/>
                  <a:gd name="T12" fmla="*/ 15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9" name="Freeform 113"/>
              <p:cNvSpPr>
                <a:spLocks/>
              </p:cNvSpPr>
              <p:nvPr/>
            </p:nvSpPr>
            <p:spPr bwMode="auto">
              <a:xfrm>
                <a:off x="8853996" y="3526444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0" name="Freeform 114"/>
              <p:cNvSpPr>
                <a:spLocks/>
              </p:cNvSpPr>
              <p:nvPr/>
            </p:nvSpPr>
            <p:spPr bwMode="auto">
              <a:xfrm>
                <a:off x="8853996" y="3463545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1" name="Freeform 115"/>
              <p:cNvSpPr>
                <a:spLocks/>
              </p:cNvSpPr>
              <p:nvPr/>
            </p:nvSpPr>
            <p:spPr bwMode="auto">
              <a:xfrm>
                <a:off x="8853996" y="3402815"/>
                <a:ext cx="86757" cy="49885"/>
              </a:xfrm>
              <a:custGeom>
                <a:avLst/>
                <a:gdLst>
                  <a:gd name="T0" fmla="*/ 17 w 17"/>
                  <a:gd name="T1" fmla="*/ 8 h 10"/>
                  <a:gd name="T2" fmla="*/ 15 w 17"/>
                  <a:gd name="T3" fmla="*/ 10 h 10"/>
                  <a:gd name="T4" fmla="*/ 2 w 17"/>
                  <a:gd name="T5" fmla="*/ 10 h 10"/>
                  <a:gd name="T6" fmla="*/ 0 w 17"/>
                  <a:gd name="T7" fmla="*/ 8 h 10"/>
                  <a:gd name="T8" fmla="*/ 0 w 17"/>
                  <a:gd name="T9" fmla="*/ 3 h 10"/>
                  <a:gd name="T10" fmla="*/ 2 w 17"/>
                  <a:gd name="T11" fmla="*/ 0 h 10"/>
                  <a:gd name="T12" fmla="*/ 15 w 17"/>
                  <a:gd name="T13" fmla="*/ 0 h 10"/>
                  <a:gd name="T14" fmla="*/ 17 w 17"/>
                  <a:gd name="T15" fmla="*/ 3 h 10"/>
                  <a:gd name="T16" fmla="*/ 17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8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3"/>
                    </a:cubicBezTo>
                    <a:lnTo>
                      <a:pt x="1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2" name="Freeform 116"/>
              <p:cNvSpPr>
                <a:spLocks/>
              </p:cNvSpPr>
              <p:nvPr/>
            </p:nvSpPr>
            <p:spPr bwMode="auto">
              <a:xfrm>
                <a:off x="8853996" y="3346423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3" name="Freeform 117"/>
              <p:cNvSpPr>
                <a:spLocks/>
              </p:cNvSpPr>
              <p:nvPr/>
            </p:nvSpPr>
            <p:spPr bwMode="auto">
              <a:xfrm>
                <a:off x="8853996" y="3283524"/>
                <a:ext cx="86757" cy="52054"/>
              </a:xfrm>
              <a:custGeom>
                <a:avLst/>
                <a:gdLst>
                  <a:gd name="T0" fmla="*/ 17 w 17"/>
                  <a:gd name="T1" fmla="*/ 7 h 10"/>
                  <a:gd name="T2" fmla="*/ 15 w 17"/>
                  <a:gd name="T3" fmla="*/ 10 h 10"/>
                  <a:gd name="T4" fmla="*/ 2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2 w 17"/>
                  <a:gd name="T11" fmla="*/ 0 h 10"/>
                  <a:gd name="T12" fmla="*/ 15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8" name="矩形 237"/>
            <p:cNvSpPr/>
            <p:nvPr/>
          </p:nvSpPr>
          <p:spPr>
            <a:xfrm>
              <a:off x="1757836" y="3949638"/>
              <a:ext cx="8075691" cy="33090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974380" y="4427320"/>
              <a:ext cx="7790126" cy="2693322"/>
              <a:chOff x="1725584" y="4176669"/>
              <a:chExt cx="7790126" cy="2693322"/>
            </a:xfrm>
          </p:grpSpPr>
          <p:sp>
            <p:nvSpPr>
              <p:cNvPr id="253" name="矩形 252"/>
              <p:cNvSpPr/>
              <p:nvPr/>
            </p:nvSpPr>
            <p:spPr>
              <a:xfrm>
                <a:off x="1725584" y="4176669"/>
                <a:ext cx="3739278" cy="26933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矩形 253"/>
              <p:cNvSpPr/>
              <p:nvPr/>
            </p:nvSpPr>
            <p:spPr>
              <a:xfrm>
                <a:off x="5659779" y="4176669"/>
                <a:ext cx="3855931" cy="26933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8" name="组合 267"/>
            <p:cNvGrpSpPr>
              <a:grpSpLocks noChangeAspect="1"/>
            </p:cNvGrpSpPr>
            <p:nvPr/>
          </p:nvGrpSpPr>
          <p:grpSpPr>
            <a:xfrm>
              <a:off x="9535274" y="2098471"/>
              <a:ext cx="176520" cy="167491"/>
              <a:chOff x="3958722" y="3227132"/>
              <a:chExt cx="446799" cy="446799"/>
            </a:xfrm>
          </p:grpSpPr>
          <p:sp>
            <p:nvSpPr>
              <p:cNvPr id="269" name="Freeform 127"/>
              <p:cNvSpPr>
                <a:spLocks/>
              </p:cNvSpPr>
              <p:nvPr/>
            </p:nvSpPr>
            <p:spPr bwMode="auto">
              <a:xfrm>
                <a:off x="3958722" y="3227132"/>
                <a:ext cx="446799" cy="446799"/>
              </a:xfrm>
              <a:custGeom>
                <a:avLst/>
                <a:gdLst>
                  <a:gd name="T0" fmla="*/ 0 w 87"/>
                  <a:gd name="T1" fmla="*/ 43 h 87"/>
                  <a:gd name="T2" fmla="*/ 43 w 87"/>
                  <a:gd name="T3" fmla="*/ 0 h 87"/>
                  <a:gd name="T4" fmla="*/ 43 w 87"/>
                  <a:gd name="T5" fmla="*/ 2 h 87"/>
                  <a:gd name="T6" fmla="*/ 43 w 87"/>
                  <a:gd name="T7" fmla="*/ 5 h 87"/>
                  <a:gd name="T8" fmla="*/ 5 w 87"/>
                  <a:gd name="T9" fmla="*/ 43 h 87"/>
                  <a:gd name="T10" fmla="*/ 43 w 87"/>
                  <a:gd name="T11" fmla="*/ 82 h 87"/>
                  <a:gd name="T12" fmla="*/ 82 w 87"/>
                  <a:gd name="T13" fmla="*/ 43 h 87"/>
                  <a:gd name="T14" fmla="*/ 43 w 87"/>
                  <a:gd name="T15" fmla="*/ 5 h 87"/>
                  <a:gd name="T16" fmla="*/ 43 w 87"/>
                  <a:gd name="T17" fmla="*/ 2 h 87"/>
                  <a:gd name="T18" fmla="*/ 43 w 87"/>
                  <a:gd name="T19" fmla="*/ 0 h 87"/>
                  <a:gd name="T20" fmla="*/ 87 w 87"/>
                  <a:gd name="T21" fmla="*/ 43 h 87"/>
                  <a:gd name="T22" fmla="*/ 43 w 87"/>
                  <a:gd name="T23" fmla="*/ 87 h 87"/>
                  <a:gd name="T24" fmla="*/ 0 w 87"/>
                  <a:gd name="T25" fmla="*/ 4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87">
                    <a:moveTo>
                      <a:pt x="0" y="43"/>
                    </a:moveTo>
                    <a:cubicBezTo>
                      <a:pt x="0" y="19"/>
                      <a:pt x="19" y="0"/>
                      <a:pt x="43" y="0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22" y="5"/>
                      <a:pt x="5" y="22"/>
                      <a:pt x="5" y="43"/>
                    </a:cubicBezTo>
                    <a:cubicBezTo>
                      <a:pt x="5" y="64"/>
                      <a:pt x="22" y="81"/>
                      <a:pt x="43" y="82"/>
                    </a:cubicBezTo>
                    <a:cubicBezTo>
                      <a:pt x="64" y="81"/>
                      <a:pt x="82" y="64"/>
                      <a:pt x="82" y="43"/>
                    </a:cubicBezTo>
                    <a:cubicBezTo>
                      <a:pt x="82" y="22"/>
                      <a:pt x="64" y="5"/>
                      <a:pt x="43" y="5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67" y="0"/>
                      <a:pt x="87" y="19"/>
                      <a:pt x="87" y="43"/>
                    </a:cubicBezTo>
                    <a:cubicBezTo>
                      <a:pt x="87" y="67"/>
                      <a:pt x="67" y="87"/>
                      <a:pt x="43" y="87"/>
                    </a:cubicBezTo>
                    <a:cubicBezTo>
                      <a:pt x="19" y="87"/>
                      <a:pt x="0" y="67"/>
                      <a:pt x="0" y="43"/>
                    </a:cubicBezTo>
                    <a:close/>
                  </a:path>
                </a:pathLst>
              </a:custGeom>
              <a:solidFill>
                <a:srgbClr val="55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Freeform 128"/>
              <p:cNvSpPr>
                <a:spLocks noEditPoints="1"/>
              </p:cNvSpPr>
              <p:nvPr/>
            </p:nvSpPr>
            <p:spPr bwMode="auto">
              <a:xfrm>
                <a:off x="4101872" y="3309551"/>
                <a:ext cx="214724" cy="292805"/>
              </a:xfrm>
              <a:custGeom>
                <a:avLst/>
                <a:gdLst>
                  <a:gd name="T0" fmla="*/ 26 w 42"/>
                  <a:gd name="T1" fmla="*/ 39 h 57"/>
                  <a:gd name="T2" fmla="*/ 24 w 42"/>
                  <a:gd name="T3" fmla="*/ 39 h 57"/>
                  <a:gd name="T4" fmla="*/ 12 w 42"/>
                  <a:gd name="T5" fmla="*/ 39 h 57"/>
                  <a:gd name="T6" fmla="*/ 12 w 42"/>
                  <a:gd name="T7" fmla="*/ 34 h 57"/>
                  <a:gd name="T8" fmla="*/ 13 w 42"/>
                  <a:gd name="T9" fmla="*/ 32 h 57"/>
                  <a:gd name="T10" fmla="*/ 15 w 42"/>
                  <a:gd name="T11" fmla="*/ 28 h 57"/>
                  <a:gd name="T12" fmla="*/ 23 w 42"/>
                  <a:gd name="T13" fmla="*/ 21 h 57"/>
                  <a:gd name="T14" fmla="*/ 26 w 42"/>
                  <a:gd name="T15" fmla="*/ 17 h 57"/>
                  <a:gd name="T16" fmla="*/ 25 w 42"/>
                  <a:gd name="T17" fmla="*/ 13 h 57"/>
                  <a:gd name="T18" fmla="*/ 21 w 42"/>
                  <a:gd name="T19" fmla="*/ 12 h 57"/>
                  <a:gd name="T20" fmla="*/ 16 w 42"/>
                  <a:gd name="T21" fmla="*/ 14 h 57"/>
                  <a:gd name="T22" fmla="*/ 14 w 42"/>
                  <a:gd name="T23" fmla="*/ 20 h 57"/>
                  <a:gd name="T24" fmla="*/ 11 w 42"/>
                  <a:gd name="T25" fmla="*/ 20 h 57"/>
                  <a:gd name="T26" fmla="*/ 2 w 42"/>
                  <a:gd name="T27" fmla="*/ 9 h 57"/>
                  <a:gd name="T28" fmla="*/ 5 w 42"/>
                  <a:gd name="T29" fmla="*/ 5 h 57"/>
                  <a:gd name="T30" fmla="*/ 21 w 42"/>
                  <a:gd name="T31" fmla="*/ 0 h 57"/>
                  <a:gd name="T32" fmla="*/ 35 w 42"/>
                  <a:gd name="T33" fmla="*/ 4 h 57"/>
                  <a:gd name="T34" fmla="*/ 42 w 42"/>
                  <a:gd name="T35" fmla="*/ 16 h 57"/>
                  <a:gd name="T36" fmla="*/ 40 w 42"/>
                  <a:gd name="T37" fmla="*/ 22 h 57"/>
                  <a:gd name="T38" fmla="*/ 32 w 42"/>
                  <a:gd name="T39" fmla="*/ 30 h 57"/>
                  <a:gd name="T40" fmla="*/ 27 w 42"/>
                  <a:gd name="T41" fmla="*/ 35 h 57"/>
                  <a:gd name="T42" fmla="*/ 26 w 42"/>
                  <a:gd name="T43" fmla="*/ 39 h 57"/>
                  <a:gd name="T44" fmla="*/ 11 w 42"/>
                  <a:gd name="T45" fmla="*/ 50 h 57"/>
                  <a:gd name="T46" fmla="*/ 19 w 42"/>
                  <a:gd name="T47" fmla="*/ 43 h 57"/>
                  <a:gd name="T48" fmla="*/ 27 w 42"/>
                  <a:gd name="T49" fmla="*/ 50 h 57"/>
                  <a:gd name="T50" fmla="*/ 19 w 42"/>
                  <a:gd name="T51" fmla="*/ 57 h 57"/>
                  <a:gd name="T52" fmla="*/ 11 w 42"/>
                  <a:gd name="T53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57">
                    <a:moveTo>
                      <a:pt x="26" y="39"/>
                    </a:moveTo>
                    <a:cubicBezTo>
                      <a:pt x="24" y="39"/>
                      <a:pt x="24" y="39"/>
                      <a:pt x="24" y="39"/>
                    </a:cubicBezTo>
                    <a:cubicBezTo>
                      <a:pt x="17" y="39"/>
                      <a:pt x="12" y="39"/>
                      <a:pt x="12" y="39"/>
                    </a:cubicBezTo>
                    <a:cubicBezTo>
                      <a:pt x="12" y="38"/>
                      <a:pt x="12" y="36"/>
                      <a:pt x="12" y="34"/>
                    </a:cubicBezTo>
                    <a:cubicBezTo>
                      <a:pt x="12" y="34"/>
                      <a:pt x="12" y="34"/>
                      <a:pt x="13" y="32"/>
                    </a:cubicBezTo>
                    <a:cubicBezTo>
                      <a:pt x="13" y="31"/>
                      <a:pt x="14" y="29"/>
                      <a:pt x="15" y="28"/>
                    </a:cubicBezTo>
                    <a:cubicBezTo>
                      <a:pt x="16" y="27"/>
                      <a:pt x="19" y="24"/>
                      <a:pt x="23" y="21"/>
                    </a:cubicBezTo>
                    <a:cubicBezTo>
                      <a:pt x="25" y="19"/>
                      <a:pt x="26" y="18"/>
                      <a:pt x="26" y="17"/>
                    </a:cubicBezTo>
                    <a:cubicBezTo>
                      <a:pt x="26" y="15"/>
                      <a:pt x="25" y="14"/>
                      <a:pt x="25" y="13"/>
                    </a:cubicBezTo>
                    <a:cubicBezTo>
                      <a:pt x="24" y="13"/>
                      <a:pt x="22" y="12"/>
                      <a:pt x="21" y="12"/>
                    </a:cubicBezTo>
                    <a:cubicBezTo>
                      <a:pt x="19" y="12"/>
                      <a:pt x="17" y="13"/>
                      <a:pt x="16" y="14"/>
                    </a:cubicBezTo>
                    <a:cubicBezTo>
                      <a:pt x="15" y="15"/>
                      <a:pt x="14" y="17"/>
                      <a:pt x="14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4" y="19"/>
                      <a:pt x="0" y="14"/>
                      <a:pt x="2" y="9"/>
                    </a:cubicBezTo>
                    <a:cubicBezTo>
                      <a:pt x="2" y="9"/>
                      <a:pt x="2" y="9"/>
                      <a:pt x="5" y="5"/>
                    </a:cubicBezTo>
                    <a:cubicBezTo>
                      <a:pt x="8" y="2"/>
                      <a:pt x="14" y="0"/>
                      <a:pt x="21" y="0"/>
                    </a:cubicBezTo>
                    <a:cubicBezTo>
                      <a:pt x="27" y="0"/>
                      <a:pt x="31" y="1"/>
                      <a:pt x="35" y="4"/>
                    </a:cubicBezTo>
                    <a:cubicBezTo>
                      <a:pt x="39" y="7"/>
                      <a:pt x="42" y="11"/>
                      <a:pt x="42" y="16"/>
                    </a:cubicBezTo>
                    <a:cubicBezTo>
                      <a:pt x="42" y="18"/>
                      <a:pt x="41" y="20"/>
                      <a:pt x="40" y="22"/>
                    </a:cubicBezTo>
                    <a:cubicBezTo>
                      <a:pt x="39" y="24"/>
                      <a:pt x="36" y="27"/>
                      <a:pt x="32" y="30"/>
                    </a:cubicBezTo>
                    <a:cubicBezTo>
                      <a:pt x="30" y="32"/>
                      <a:pt x="28" y="33"/>
                      <a:pt x="27" y="35"/>
                    </a:cubicBezTo>
                    <a:cubicBezTo>
                      <a:pt x="27" y="36"/>
                      <a:pt x="26" y="37"/>
                      <a:pt x="26" y="39"/>
                    </a:cubicBezTo>
                    <a:close/>
                    <a:moveTo>
                      <a:pt x="11" y="50"/>
                    </a:moveTo>
                    <a:cubicBezTo>
                      <a:pt x="11" y="46"/>
                      <a:pt x="15" y="43"/>
                      <a:pt x="19" y="43"/>
                    </a:cubicBezTo>
                    <a:cubicBezTo>
                      <a:pt x="23" y="43"/>
                      <a:pt x="27" y="46"/>
                      <a:pt x="27" y="50"/>
                    </a:cubicBezTo>
                    <a:cubicBezTo>
                      <a:pt x="27" y="54"/>
                      <a:pt x="23" y="57"/>
                      <a:pt x="19" y="57"/>
                    </a:cubicBezTo>
                    <a:cubicBezTo>
                      <a:pt x="15" y="57"/>
                      <a:pt x="11" y="54"/>
                      <a:pt x="11" y="50"/>
                    </a:cubicBezTo>
                    <a:close/>
                  </a:path>
                </a:pathLst>
              </a:custGeom>
              <a:solidFill>
                <a:srgbClr val="55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Freeform 129"/>
              <p:cNvSpPr>
                <a:spLocks noEditPoints="1"/>
              </p:cNvSpPr>
              <p:nvPr/>
            </p:nvSpPr>
            <p:spPr bwMode="auto">
              <a:xfrm>
                <a:off x="4080182" y="3309551"/>
                <a:ext cx="216893" cy="292805"/>
              </a:xfrm>
              <a:custGeom>
                <a:avLst/>
                <a:gdLst>
                  <a:gd name="T0" fmla="*/ 27 w 42"/>
                  <a:gd name="T1" fmla="*/ 39 h 57"/>
                  <a:gd name="T2" fmla="*/ 24 w 42"/>
                  <a:gd name="T3" fmla="*/ 39 h 57"/>
                  <a:gd name="T4" fmla="*/ 12 w 42"/>
                  <a:gd name="T5" fmla="*/ 39 h 57"/>
                  <a:gd name="T6" fmla="*/ 12 w 42"/>
                  <a:gd name="T7" fmla="*/ 34 h 57"/>
                  <a:gd name="T8" fmla="*/ 13 w 42"/>
                  <a:gd name="T9" fmla="*/ 32 h 57"/>
                  <a:gd name="T10" fmla="*/ 15 w 42"/>
                  <a:gd name="T11" fmla="*/ 28 h 57"/>
                  <a:gd name="T12" fmla="*/ 23 w 42"/>
                  <a:gd name="T13" fmla="*/ 21 h 57"/>
                  <a:gd name="T14" fmla="*/ 26 w 42"/>
                  <a:gd name="T15" fmla="*/ 17 h 57"/>
                  <a:gd name="T16" fmla="*/ 25 w 42"/>
                  <a:gd name="T17" fmla="*/ 13 h 57"/>
                  <a:gd name="T18" fmla="*/ 21 w 42"/>
                  <a:gd name="T19" fmla="*/ 12 h 57"/>
                  <a:gd name="T20" fmla="*/ 16 w 42"/>
                  <a:gd name="T21" fmla="*/ 14 h 57"/>
                  <a:gd name="T22" fmla="*/ 14 w 42"/>
                  <a:gd name="T23" fmla="*/ 20 h 57"/>
                  <a:gd name="T24" fmla="*/ 11 w 42"/>
                  <a:gd name="T25" fmla="*/ 20 h 57"/>
                  <a:gd name="T26" fmla="*/ 2 w 42"/>
                  <a:gd name="T27" fmla="*/ 9 h 57"/>
                  <a:gd name="T28" fmla="*/ 5 w 42"/>
                  <a:gd name="T29" fmla="*/ 5 h 57"/>
                  <a:gd name="T30" fmla="*/ 21 w 42"/>
                  <a:gd name="T31" fmla="*/ 0 h 57"/>
                  <a:gd name="T32" fmla="*/ 35 w 42"/>
                  <a:gd name="T33" fmla="*/ 4 h 57"/>
                  <a:gd name="T34" fmla="*/ 42 w 42"/>
                  <a:gd name="T35" fmla="*/ 16 h 57"/>
                  <a:gd name="T36" fmla="*/ 40 w 42"/>
                  <a:gd name="T37" fmla="*/ 22 h 57"/>
                  <a:gd name="T38" fmla="*/ 32 w 42"/>
                  <a:gd name="T39" fmla="*/ 30 h 57"/>
                  <a:gd name="T40" fmla="*/ 28 w 42"/>
                  <a:gd name="T41" fmla="*/ 35 h 57"/>
                  <a:gd name="T42" fmla="*/ 27 w 42"/>
                  <a:gd name="T43" fmla="*/ 39 h 57"/>
                  <a:gd name="T44" fmla="*/ 11 w 42"/>
                  <a:gd name="T45" fmla="*/ 50 h 57"/>
                  <a:gd name="T46" fmla="*/ 19 w 42"/>
                  <a:gd name="T47" fmla="*/ 43 h 57"/>
                  <a:gd name="T48" fmla="*/ 27 w 42"/>
                  <a:gd name="T49" fmla="*/ 50 h 57"/>
                  <a:gd name="T50" fmla="*/ 19 w 42"/>
                  <a:gd name="T51" fmla="*/ 57 h 57"/>
                  <a:gd name="T52" fmla="*/ 11 w 42"/>
                  <a:gd name="T53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57">
                    <a:moveTo>
                      <a:pt x="27" y="39"/>
                    </a:moveTo>
                    <a:cubicBezTo>
                      <a:pt x="24" y="39"/>
                      <a:pt x="24" y="39"/>
                      <a:pt x="24" y="39"/>
                    </a:cubicBezTo>
                    <a:cubicBezTo>
                      <a:pt x="17" y="39"/>
                      <a:pt x="12" y="39"/>
                      <a:pt x="12" y="39"/>
                    </a:cubicBezTo>
                    <a:cubicBezTo>
                      <a:pt x="12" y="38"/>
                      <a:pt x="12" y="36"/>
                      <a:pt x="12" y="34"/>
                    </a:cubicBezTo>
                    <a:cubicBezTo>
                      <a:pt x="12" y="34"/>
                      <a:pt x="12" y="34"/>
                      <a:pt x="13" y="32"/>
                    </a:cubicBezTo>
                    <a:cubicBezTo>
                      <a:pt x="13" y="31"/>
                      <a:pt x="14" y="29"/>
                      <a:pt x="15" y="28"/>
                    </a:cubicBezTo>
                    <a:cubicBezTo>
                      <a:pt x="16" y="27"/>
                      <a:pt x="19" y="24"/>
                      <a:pt x="23" y="21"/>
                    </a:cubicBezTo>
                    <a:cubicBezTo>
                      <a:pt x="25" y="19"/>
                      <a:pt x="26" y="18"/>
                      <a:pt x="26" y="17"/>
                    </a:cubicBezTo>
                    <a:cubicBezTo>
                      <a:pt x="26" y="15"/>
                      <a:pt x="25" y="14"/>
                      <a:pt x="25" y="13"/>
                    </a:cubicBezTo>
                    <a:cubicBezTo>
                      <a:pt x="24" y="13"/>
                      <a:pt x="23" y="12"/>
                      <a:pt x="21" y="12"/>
                    </a:cubicBezTo>
                    <a:cubicBezTo>
                      <a:pt x="19" y="12"/>
                      <a:pt x="18" y="13"/>
                      <a:pt x="16" y="14"/>
                    </a:cubicBezTo>
                    <a:cubicBezTo>
                      <a:pt x="15" y="15"/>
                      <a:pt x="14" y="17"/>
                      <a:pt x="14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5" y="19"/>
                      <a:pt x="0" y="14"/>
                      <a:pt x="2" y="9"/>
                    </a:cubicBezTo>
                    <a:cubicBezTo>
                      <a:pt x="2" y="9"/>
                      <a:pt x="2" y="9"/>
                      <a:pt x="5" y="5"/>
                    </a:cubicBezTo>
                    <a:cubicBezTo>
                      <a:pt x="9" y="2"/>
                      <a:pt x="14" y="0"/>
                      <a:pt x="21" y="0"/>
                    </a:cubicBezTo>
                    <a:cubicBezTo>
                      <a:pt x="27" y="0"/>
                      <a:pt x="31" y="1"/>
                      <a:pt x="35" y="4"/>
                    </a:cubicBezTo>
                    <a:cubicBezTo>
                      <a:pt x="39" y="7"/>
                      <a:pt x="42" y="11"/>
                      <a:pt x="42" y="16"/>
                    </a:cubicBezTo>
                    <a:cubicBezTo>
                      <a:pt x="42" y="18"/>
                      <a:pt x="41" y="20"/>
                      <a:pt x="40" y="22"/>
                    </a:cubicBezTo>
                    <a:cubicBezTo>
                      <a:pt x="39" y="24"/>
                      <a:pt x="36" y="27"/>
                      <a:pt x="32" y="30"/>
                    </a:cubicBezTo>
                    <a:cubicBezTo>
                      <a:pt x="30" y="32"/>
                      <a:pt x="28" y="33"/>
                      <a:pt x="28" y="35"/>
                    </a:cubicBezTo>
                    <a:cubicBezTo>
                      <a:pt x="27" y="36"/>
                      <a:pt x="27" y="37"/>
                      <a:pt x="27" y="39"/>
                    </a:cubicBezTo>
                    <a:close/>
                    <a:moveTo>
                      <a:pt x="11" y="50"/>
                    </a:moveTo>
                    <a:cubicBezTo>
                      <a:pt x="11" y="46"/>
                      <a:pt x="15" y="43"/>
                      <a:pt x="19" y="43"/>
                    </a:cubicBezTo>
                    <a:cubicBezTo>
                      <a:pt x="24" y="43"/>
                      <a:pt x="27" y="46"/>
                      <a:pt x="27" y="50"/>
                    </a:cubicBezTo>
                    <a:cubicBezTo>
                      <a:pt x="27" y="54"/>
                      <a:pt x="24" y="57"/>
                      <a:pt x="19" y="57"/>
                    </a:cubicBezTo>
                    <a:cubicBezTo>
                      <a:pt x="15" y="57"/>
                      <a:pt x="11" y="54"/>
                      <a:pt x="11" y="50"/>
                    </a:cubicBezTo>
                    <a:close/>
                  </a:path>
                </a:pathLst>
              </a:custGeom>
              <a:solidFill>
                <a:srgbClr val="55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4" name="文本框 163"/>
            <p:cNvSpPr txBox="1"/>
            <p:nvPr/>
          </p:nvSpPr>
          <p:spPr>
            <a:xfrm>
              <a:off x="2005766" y="4095033"/>
              <a:ext cx="1929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u="sng" dirty="0">
                  <a:solidFill>
                    <a:srgbClr val="6770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  <a:r>
                <a:rPr lang="zh-CN" altLang="en-US" sz="1000" b="1" u="sng" dirty="0" smtClean="0">
                  <a:solidFill>
                    <a:srgbClr val="6770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侧</a:t>
              </a:r>
              <a:r>
                <a:rPr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主要经济指标</a:t>
              </a:r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趋势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Freeform 89"/>
            <p:cNvSpPr>
              <a:spLocks noChangeAspect="1" noEditPoints="1"/>
            </p:cNvSpPr>
            <p:nvPr/>
          </p:nvSpPr>
          <p:spPr bwMode="auto">
            <a:xfrm>
              <a:off x="1871129" y="4150152"/>
              <a:ext cx="172176" cy="126000"/>
            </a:xfrm>
            <a:custGeom>
              <a:avLst/>
              <a:gdLst/>
              <a:ahLst/>
              <a:cxnLst>
                <a:cxn ang="0">
                  <a:pos x="191" y="0"/>
                </a:cxn>
                <a:cxn ang="0">
                  <a:pos x="160" y="30"/>
                </a:cxn>
                <a:cxn ang="0">
                  <a:pos x="177" y="57"/>
                </a:cxn>
                <a:cxn ang="0">
                  <a:pos x="161" y="103"/>
                </a:cxn>
                <a:cxn ang="0">
                  <a:pos x="155" y="102"/>
                </a:cxn>
                <a:cxn ang="0">
                  <a:pos x="142" y="105"/>
                </a:cxn>
                <a:cxn ang="0">
                  <a:pos x="107" y="68"/>
                </a:cxn>
                <a:cxn ang="0">
                  <a:pos x="109" y="56"/>
                </a:cxn>
                <a:cxn ang="0">
                  <a:pos x="79" y="26"/>
                </a:cxn>
                <a:cxn ang="0">
                  <a:pos x="48" y="56"/>
                </a:cxn>
                <a:cxn ang="0">
                  <a:pos x="59" y="79"/>
                </a:cxn>
                <a:cxn ang="0">
                  <a:pos x="44" y="112"/>
                </a:cxn>
                <a:cxn ang="0">
                  <a:pos x="30" y="109"/>
                </a:cxn>
                <a:cxn ang="0">
                  <a:pos x="0" y="139"/>
                </a:cxn>
                <a:cxn ang="0">
                  <a:pos x="30" y="170"/>
                </a:cxn>
                <a:cxn ang="0">
                  <a:pos x="61" y="139"/>
                </a:cxn>
                <a:cxn ang="0">
                  <a:pos x="54" y="120"/>
                </a:cxn>
                <a:cxn ang="0">
                  <a:pos x="70" y="85"/>
                </a:cxn>
                <a:cxn ang="0">
                  <a:pos x="78" y="86"/>
                </a:cxn>
                <a:cxn ang="0">
                  <a:pos x="99" y="78"/>
                </a:cxn>
                <a:cxn ang="0">
                  <a:pos x="132" y="113"/>
                </a:cxn>
                <a:cxn ang="0">
                  <a:pos x="125" y="132"/>
                </a:cxn>
                <a:cxn ang="0">
                  <a:pos x="156" y="163"/>
                </a:cxn>
                <a:cxn ang="0">
                  <a:pos x="186" y="132"/>
                </a:cxn>
                <a:cxn ang="0">
                  <a:pos x="173" y="108"/>
                </a:cxn>
                <a:cxn ang="0">
                  <a:pos x="189" y="60"/>
                </a:cxn>
                <a:cxn ang="0">
                  <a:pos x="191" y="60"/>
                </a:cxn>
                <a:cxn ang="0">
                  <a:pos x="221" y="30"/>
                </a:cxn>
                <a:cxn ang="0">
                  <a:pos x="191" y="0"/>
                </a:cxn>
                <a:cxn ang="0">
                  <a:pos x="31" y="157"/>
                </a:cxn>
                <a:cxn ang="0">
                  <a:pos x="13" y="139"/>
                </a:cxn>
                <a:cxn ang="0">
                  <a:pos x="31" y="122"/>
                </a:cxn>
                <a:cxn ang="0">
                  <a:pos x="48" y="139"/>
                </a:cxn>
                <a:cxn ang="0">
                  <a:pos x="31" y="157"/>
                </a:cxn>
                <a:cxn ang="0">
                  <a:pos x="79" y="74"/>
                </a:cxn>
                <a:cxn ang="0">
                  <a:pos x="61" y="56"/>
                </a:cxn>
                <a:cxn ang="0">
                  <a:pos x="79" y="38"/>
                </a:cxn>
                <a:cxn ang="0">
                  <a:pos x="96" y="56"/>
                </a:cxn>
                <a:cxn ang="0">
                  <a:pos x="79" y="74"/>
                </a:cxn>
                <a:cxn ang="0">
                  <a:pos x="156" y="150"/>
                </a:cxn>
                <a:cxn ang="0">
                  <a:pos x="138" y="133"/>
                </a:cxn>
                <a:cxn ang="0">
                  <a:pos x="156" y="115"/>
                </a:cxn>
                <a:cxn ang="0">
                  <a:pos x="173" y="133"/>
                </a:cxn>
                <a:cxn ang="0">
                  <a:pos x="156" y="150"/>
                </a:cxn>
                <a:cxn ang="0">
                  <a:pos x="191" y="48"/>
                </a:cxn>
                <a:cxn ang="0">
                  <a:pos x="173" y="30"/>
                </a:cxn>
                <a:cxn ang="0">
                  <a:pos x="191" y="13"/>
                </a:cxn>
                <a:cxn ang="0">
                  <a:pos x="208" y="30"/>
                </a:cxn>
                <a:cxn ang="0">
                  <a:pos x="191" y="48"/>
                </a:cxn>
                <a:cxn ang="0">
                  <a:pos x="191" y="48"/>
                </a:cxn>
                <a:cxn ang="0">
                  <a:pos x="191" y="48"/>
                </a:cxn>
              </a:cxnLst>
              <a:rect l="0" t="0" r="r" b="b"/>
              <a:pathLst>
                <a:path w="221" h="170">
                  <a:moveTo>
                    <a:pt x="191" y="0"/>
                  </a:moveTo>
                  <a:cubicBezTo>
                    <a:pt x="174" y="0"/>
                    <a:pt x="160" y="14"/>
                    <a:pt x="160" y="30"/>
                  </a:cubicBezTo>
                  <a:cubicBezTo>
                    <a:pt x="160" y="42"/>
                    <a:pt x="167" y="52"/>
                    <a:pt x="177" y="57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59" y="103"/>
                    <a:pt x="157" y="102"/>
                    <a:pt x="155" y="102"/>
                  </a:cubicBezTo>
                  <a:cubicBezTo>
                    <a:pt x="150" y="102"/>
                    <a:pt x="146" y="103"/>
                    <a:pt x="142" y="105"/>
                  </a:cubicBezTo>
                  <a:cubicBezTo>
                    <a:pt x="107" y="68"/>
                    <a:pt x="107" y="68"/>
                    <a:pt x="107" y="68"/>
                  </a:cubicBezTo>
                  <a:cubicBezTo>
                    <a:pt x="108" y="64"/>
                    <a:pt x="109" y="60"/>
                    <a:pt x="109" y="56"/>
                  </a:cubicBezTo>
                  <a:cubicBezTo>
                    <a:pt x="109" y="39"/>
                    <a:pt x="95" y="26"/>
                    <a:pt x="79" y="26"/>
                  </a:cubicBezTo>
                  <a:cubicBezTo>
                    <a:pt x="62" y="26"/>
                    <a:pt x="48" y="39"/>
                    <a:pt x="48" y="56"/>
                  </a:cubicBezTo>
                  <a:cubicBezTo>
                    <a:pt x="48" y="65"/>
                    <a:pt x="52" y="74"/>
                    <a:pt x="59" y="79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0" y="110"/>
                    <a:pt x="35" y="109"/>
                    <a:pt x="30" y="109"/>
                  </a:cubicBezTo>
                  <a:cubicBezTo>
                    <a:pt x="14" y="109"/>
                    <a:pt x="0" y="123"/>
                    <a:pt x="0" y="139"/>
                  </a:cubicBezTo>
                  <a:cubicBezTo>
                    <a:pt x="0" y="156"/>
                    <a:pt x="14" y="170"/>
                    <a:pt x="30" y="170"/>
                  </a:cubicBezTo>
                  <a:cubicBezTo>
                    <a:pt x="47" y="170"/>
                    <a:pt x="61" y="156"/>
                    <a:pt x="61" y="139"/>
                  </a:cubicBezTo>
                  <a:cubicBezTo>
                    <a:pt x="61" y="132"/>
                    <a:pt x="58" y="125"/>
                    <a:pt x="54" y="120"/>
                  </a:cubicBezTo>
                  <a:cubicBezTo>
                    <a:pt x="70" y="85"/>
                    <a:pt x="70" y="85"/>
                    <a:pt x="70" y="85"/>
                  </a:cubicBezTo>
                  <a:cubicBezTo>
                    <a:pt x="73" y="86"/>
                    <a:pt x="76" y="86"/>
                    <a:pt x="78" y="86"/>
                  </a:cubicBezTo>
                  <a:cubicBezTo>
                    <a:pt x="86" y="86"/>
                    <a:pt x="93" y="83"/>
                    <a:pt x="99" y="78"/>
                  </a:cubicBezTo>
                  <a:cubicBezTo>
                    <a:pt x="132" y="113"/>
                    <a:pt x="132" y="113"/>
                    <a:pt x="132" y="113"/>
                  </a:cubicBezTo>
                  <a:cubicBezTo>
                    <a:pt x="128" y="118"/>
                    <a:pt x="125" y="125"/>
                    <a:pt x="125" y="132"/>
                  </a:cubicBezTo>
                  <a:cubicBezTo>
                    <a:pt x="125" y="149"/>
                    <a:pt x="139" y="163"/>
                    <a:pt x="156" y="163"/>
                  </a:cubicBezTo>
                  <a:cubicBezTo>
                    <a:pt x="172" y="163"/>
                    <a:pt x="186" y="149"/>
                    <a:pt x="186" y="132"/>
                  </a:cubicBezTo>
                  <a:cubicBezTo>
                    <a:pt x="186" y="122"/>
                    <a:pt x="181" y="113"/>
                    <a:pt x="173" y="108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207" y="60"/>
                    <a:pt x="221" y="47"/>
                    <a:pt x="221" y="30"/>
                  </a:cubicBezTo>
                  <a:cubicBezTo>
                    <a:pt x="221" y="14"/>
                    <a:pt x="207" y="0"/>
                    <a:pt x="191" y="0"/>
                  </a:cubicBezTo>
                  <a:close/>
                  <a:moveTo>
                    <a:pt x="31" y="157"/>
                  </a:moveTo>
                  <a:cubicBezTo>
                    <a:pt x="21" y="157"/>
                    <a:pt x="13" y="149"/>
                    <a:pt x="13" y="139"/>
                  </a:cubicBezTo>
                  <a:cubicBezTo>
                    <a:pt x="13" y="130"/>
                    <a:pt x="21" y="122"/>
                    <a:pt x="31" y="122"/>
                  </a:cubicBezTo>
                  <a:cubicBezTo>
                    <a:pt x="40" y="122"/>
                    <a:pt x="48" y="130"/>
                    <a:pt x="48" y="139"/>
                  </a:cubicBezTo>
                  <a:cubicBezTo>
                    <a:pt x="48" y="149"/>
                    <a:pt x="40" y="157"/>
                    <a:pt x="31" y="157"/>
                  </a:cubicBezTo>
                  <a:close/>
                  <a:moveTo>
                    <a:pt x="79" y="74"/>
                  </a:moveTo>
                  <a:cubicBezTo>
                    <a:pt x="69" y="74"/>
                    <a:pt x="61" y="66"/>
                    <a:pt x="61" y="56"/>
                  </a:cubicBezTo>
                  <a:cubicBezTo>
                    <a:pt x="61" y="46"/>
                    <a:pt x="69" y="38"/>
                    <a:pt x="79" y="38"/>
                  </a:cubicBezTo>
                  <a:cubicBezTo>
                    <a:pt x="88" y="38"/>
                    <a:pt x="96" y="46"/>
                    <a:pt x="96" y="56"/>
                  </a:cubicBezTo>
                  <a:cubicBezTo>
                    <a:pt x="96" y="66"/>
                    <a:pt x="88" y="74"/>
                    <a:pt x="79" y="74"/>
                  </a:cubicBezTo>
                  <a:close/>
                  <a:moveTo>
                    <a:pt x="156" y="150"/>
                  </a:moveTo>
                  <a:cubicBezTo>
                    <a:pt x="146" y="150"/>
                    <a:pt x="138" y="142"/>
                    <a:pt x="138" y="133"/>
                  </a:cubicBezTo>
                  <a:cubicBezTo>
                    <a:pt x="138" y="123"/>
                    <a:pt x="146" y="115"/>
                    <a:pt x="156" y="115"/>
                  </a:cubicBezTo>
                  <a:cubicBezTo>
                    <a:pt x="165" y="115"/>
                    <a:pt x="173" y="123"/>
                    <a:pt x="173" y="133"/>
                  </a:cubicBezTo>
                  <a:cubicBezTo>
                    <a:pt x="173" y="142"/>
                    <a:pt x="165" y="150"/>
                    <a:pt x="156" y="150"/>
                  </a:cubicBezTo>
                  <a:close/>
                  <a:moveTo>
                    <a:pt x="191" y="48"/>
                  </a:moveTo>
                  <a:cubicBezTo>
                    <a:pt x="181" y="48"/>
                    <a:pt x="173" y="40"/>
                    <a:pt x="173" y="30"/>
                  </a:cubicBezTo>
                  <a:cubicBezTo>
                    <a:pt x="173" y="21"/>
                    <a:pt x="181" y="13"/>
                    <a:pt x="191" y="13"/>
                  </a:cubicBezTo>
                  <a:cubicBezTo>
                    <a:pt x="200" y="13"/>
                    <a:pt x="208" y="21"/>
                    <a:pt x="208" y="30"/>
                  </a:cubicBezTo>
                  <a:cubicBezTo>
                    <a:pt x="208" y="40"/>
                    <a:pt x="200" y="48"/>
                    <a:pt x="191" y="48"/>
                  </a:cubicBezTo>
                  <a:close/>
                  <a:moveTo>
                    <a:pt x="191" y="48"/>
                  </a:moveTo>
                  <a:cubicBezTo>
                    <a:pt x="191" y="48"/>
                    <a:pt x="191" y="48"/>
                    <a:pt x="191" y="48"/>
                  </a:cubicBezTo>
                </a:path>
              </a:pathLst>
            </a:custGeom>
            <a:solidFill>
              <a:srgbClr val="67708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0071096" y="2037014"/>
              <a:ext cx="2446080" cy="5221638"/>
              <a:chOff x="10071096" y="2037014"/>
              <a:chExt cx="2446080" cy="522163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071096" y="2037014"/>
                <a:ext cx="2436739" cy="52216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10112366" y="2523630"/>
                <a:ext cx="2358000" cy="1258923"/>
                <a:chOff x="10115578" y="2523630"/>
                <a:chExt cx="2358000" cy="1258923"/>
              </a:xfrm>
            </p:grpSpPr>
            <p:sp>
              <p:nvSpPr>
                <p:cNvPr id="262" name="矩形 261"/>
                <p:cNvSpPr/>
                <p:nvPr/>
              </p:nvSpPr>
              <p:spPr>
                <a:xfrm>
                  <a:off x="10115578" y="2523630"/>
                  <a:ext cx="2358000" cy="1258923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63" name="图片 26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37049" y="2576512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264" name="矩形 263"/>
                <p:cNvSpPr/>
                <p:nvPr/>
              </p:nvSpPr>
              <p:spPr>
                <a:xfrm>
                  <a:off x="10662882" y="2590006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11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月宏观经济月报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>
                  <a:off x="10137574" y="2864512"/>
                  <a:ext cx="2287036" cy="7940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报告简介：</a:t>
                  </a:r>
                  <a:endParaRPr lang="en-US" altLang="zh-CN" sz="6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10000"/>
                    </a:lnSpc>
                  </a:pP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2019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月，中国制造业采购经理指数（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PMI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）为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49.3%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，比上月下降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0.5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个百分点，制造业景气回落 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2019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月，国际油价环比持平，国内成品油价环比持平 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2019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月份，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CPI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同比增长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3.8%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，环比上涨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0.9%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，国庆节出行增加，住宿、旅行社收费和飞机票价格分别上涨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2.1%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0.7%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和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0.5%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，三项合计影响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CPI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上涨约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1%</a:t>
                  </a:r>
                  <a:endParaRPr lang="zh-CN" altLang="en-US" sz="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6" name="文本框 165"/>
              <p:cNvSpPr txBox="1"/>
              <p:nvPr/>
            </p:nvSpPr>
            <p:spPr>
              <a:xfrm>
                <a:off x="10164451" y="2044792"/>
                <a:ext cx="14497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宏观经济解读月报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KSO_Shape"/>
              <p:cNvSpPr>
                <a:spLocks noChangeAspect="1"/>
              </p:cNvSpPr>
              <p:nvPr/>
            </p:nvSpPr>
            <p:spPr bwMode="auto">
              <a:xfrm>
                <a:off x="10124846" y="2079395"/>
                <a:ext cx="179365" cy="180000"/>
              </a:xfrm>
              <a:custGeom>
                <a:avLst/>
                <a:gdLst>
                  <a:gd name="T0" fmla="*/ 1471697 w 3279"/>
                  <a:gd name="T1" fmla="*/ 1584787 h 3290"/>
                  <a:gd name="T2" fmla="*/ 1292182 w 3279"/>
                  <a:gd name="T3" fmla="*/ 1800397 h 3290"/>
                  <a:gd name="T4" fmla="*/ 0 w 3279"/>
                  <a:gd name="T5" fmla="*/ 1620905 h 3290"/>
                  <a:gd name="T6" fmla="*/ 179515 w 3279"/>
                  <a:gd name="T7" fmla="*/ 5472 h 3290"/>
                  <a:gd name="T8" fmla="*/ 963253 w 3279"/>
                  <a:gd name="T9" fmla="*/ 5472 h 3290"/>
                  <a:gd name="T10" fmla="*/ 968726 w 3279"/>
                  <a:gd name="T11" fmla="*/ 5472 h 3290"/>
                  <a:gd name="T12" fmla="*/ 969273 w 3279"/>
                  <a:gd name="T13" fmla="*/ 6020 h 3290"/>
                  <a:gd name="T14" fmla="*/ 1471697 w 3279"/>
                  <a:gd name="T15" fmla="*/ 543950 h 3290"/>
                  <a:gd name="T16" fmla="*/ 1473887 w 3279"/>
                  <a:gd name="T17" fmla="*/ 552705 h 3290"/>
                  <a:gd name="T18" fmla="*/ 1471697 w 3279"/>
                  <a:gd name="T19" fmla="*/ 974622 h 3290"/>
                  <a:gd name="T20" fmla="*/ 1794606 w 3279"/>
                  <a:gd name="T21" fmla="*/ 1154115 h 3290"/>
                  <a:gd name="T22" fmla="*/ 1615091 w 3279"/>
                  <a:gd name="T23" fmla="*/ 1584787 h 3290"/>
                  <a:gd name="T24" fmla="*/ 969273 w 3279"/>
                  <a:gd name="T25" fmla="*/ 364457 h 3290"/>
                  <a:gd name="T26" fmla="*/ 1355669 w 3279"/>
                  <a:gd name="T27" fmla="*/ 543950 h 3290"/>
                  <a:gd name="T28" fmla="*/ 1400001 w 3279"/>
                  <a:gd name="T29" fmla="*/ 615637 h 3290"/>
                  <a:gd name="T30" fmla="*/ 897577 w 3279"/>
                  <a:gd name="T31" fmla="*/ 436145 h 3290"/>
                  <a:gd name="T32" fmla="*/ 251212 w 3279"/>
                  <a:gd name="T33" fmla="*/ 77707 h 3290"/>
                  <a:gd name="T34" fmla="*/ 71697 w 3279"/>
                  <a:gd name="T35" fmla="*/ 1549217 h 3290"/>
                  <a:gd name="T36" fmla="*/ 1220485 w 3279"/>
                  <a:gd name="T37" fmla="*/ 1728709 h 3290"/>
                  <a:gd name="T38" fmla="*/ 574121 w 3279"/>
                  <a:gd name="T39" fmla="*/ 1584787 h 3290"/>
                  <a:gd name="T40" fmla="*/ 394605 w 3279"/>
                  <a:gd name="T41" fmla="*/ 1154115 h 3290"/>
                  <a:gd name="T42" fmla="*/ 1400001 w 3279"/>
                  <a:gd name="T43" fmla="*/ 974622 h 3290"/>
                  <a:gd name="T44" fmla="*/ 1100079 w 3279"/>
                  <a:gd name="T45" fmla="*/ 1339627 h 3290"/>
                  <a:gd name="T46" fmla="*/ 1196951 w 3279"/>
                  <a:gd name="T47" fmla="*/ 1320474 h 3290"/>
                  <a:gd name="T48" fmla="*/ 1233073 w 3279"/>
                  <a:gd name="T49" fmla="*/ 1242219 h 3290"/>
                  <a:gd name="T50" fmla="*/ 1171228 w 3279"/>
                  <a:gd name="T51" fmla="*/ 1151926 h 3290"/>
                  <a:gd name="T52" fmla="*/ 997186 w 3279"/>
                  <a:gd name="T53" fmla="*/ 1147548 h 3290"/>
                  <a:gd name="T54" fmla="*/ 1059031 w 3279"/>
                  <a:gd name="T55" fmla="*/ 1455640 h 3290"/>
                  <a:gd name="T56" fmla="*/ 1100079 w 3279"/>
                  <a:gd name="T57" fmla="*/ 1339627 h 3290"/>
                  <a:gd name="T58" fmla="*/ 866380 w 3279"/>
                  <a:gd name="T59" fmla="*/ 1334702 h 3290"/>
                  <a:gd name="T60" fmla="*/ 924942 w 3279"/>
                  <a:gd name="T61" fmla="*/ 1289828 h 3290"/>
                  <a:gd name="T62" fmla="*/ 917280 w 3279"/>
                  <a:gd name="T63" fmla="*/ 1182024 h 3290"/>
                  <a:gd name="T64" fmla="*/ 798515 w 3279"/>
                  <a:gd name="T65" fmla="*/ 1147548 h 3290"/>
                  <a:gd name="T66" fmla="*/ 698906 w 3279"/>
                  <a:gd name="T67" fmla="*/ 1455640 h 3290"/>
                  <a:gd name="T68" fmla="*/ 761298 w 3279"/>
                  <a:gd name="T69" fmla="*/ 1339627 h 3290"/>
                  <a:gd name="T70" fmla="*/ 1518218 w 3279"/>
                  <a:gd name="T71" fmla="*/ 1147548 h 3290"/>
                  <a:gd name="T72" fmla="*/ 1273026 w 3279"/>
                  <a:gd name="T73" fmla="*/ 1199535 h 3290"/>
                  <a:gd name="T74" fmla="*/ 1364426 w 3279"/>
                  <a:gd name="T75" fmla="*/ 1455640 h 3290"/>
                  <a:gd name="T76" fmla="*/ 1426818 w 3279"/>
                  <a:gd name="T77" fmla="*/ 1199535 h 3290"/>
                  <a:gd name="T78" fmla="*/ 1518218 w 3279"/>
                  <a:gd name="T79" fmla="*/ 1147548 h 3290"/>
                  <a:gd name="T80" fmla="*/ 791400 w 3279"/>
                  <a:gd name="T81" fmla="*/ 1199535 h 3290"/>
                  <a:gd name="T82" fmla="*/ 860907 w 3279"/>
                  <a:gd name="T83" fmla="*/ 1215405 h 3290"/>
                  <a:gd name="T84" fmla="*/ 863644 w 3279"/>
                  <a:gd name="T85" fmla="*/ 1266845 h 3290"/>
                  <a:gd name="T86" fmla="*/ 795231 w 3279"/>
                  <a:gd name="T87" fmla="*/ 1287092 h 3290"/>
                  <a:gd name="T88" fmla="*/ 761298 w 3279"/>
                  <a:gd name="T89" fmla="*/ 1199535 h 3290"/>
                  <a:gd name="T90" fmla="*/ 1089133 w 3279"/>
                  <a:gd name="T91" fmla="*/ 1199535 h 3290"/>
                  <a:gd name="T92" fmla="*/ 1159187 w 3279"/>
                  <a:gd name="T93" fmla="*/ 1215405 h 3290"/>
                  <a:gd name="T94" fmla="*/ 1161924 w 3279"/>
                  <a:gd name="T95" fmla="*/ 1266845 h 3290"/>
                  <a:gd name="T96" fmla="*/ 1093511 w 3279"/>
                  <a:gd name="T97" fmla="*/ 1287092 h 3290"/>
                  <a:gd name="T98" fmla="*/ 1059031 w 3279"/>
                  <a:gd name="T99" fmla="*/ 1199535 h 3290"/>
                  <a:gd name="T100" fmla="*/ 179515 w 3279"/>
                  <a:gd name="T101" fmla="*/ 795130 h 3290"/>
                  <a:gd name="T102" fmla="*/ 322909 w 3279"/>
                  <a:gd name="T103" fmla="*/ 364457 h 3290"/>
                  <a:gd name="T104" fmla="*/ 394605 w 3279"/>
                  <a:gd name="T105" fmla="*/ 795130 h 3290"/>
                  <a:gd name="T106" fmla="*/ 538546 w 3279"/>
                  <a:gd name="T107" fmla="*/ 221082 h 3290"/>
                  <a:gd name="T108" fmla="*/ 610243 w 3279"/>
                  <a:gd name="T109" fmla="*/ 795130 h 3290"/>
                  <a:gd name="T110" fmla="*/ 753636 w 3279"/>
                  <a:gd name="T111" fmla="*/ 472262 h 3290"/>
                  <a:gd name="T112" fmla="*/ 789758 w 3279"/>
                  <a:gd name="T113" fmla="*/ 795130 h 3290"/>
                  <a:gd name="T114" fmla="*/ 143393 w 3279"/>
                  <a:gd name="T115" fmla="*/ 831247 h 329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279" h="3290">
                    <a:moveTo>
                      <a:pt x="2951" y="2896"/>
                    </a:moveTo>
                    <a:cubicBezTo>
                      <a:pt x="2689" y="2896"/>
                      <a:pt x="2689" y="2896"/>
                      <a:pt x="2689" y="2896"/>
                    </a:cubicBezTo>
                    <a:cubicBezTo>
                      <a:pt x="2689" y="2962"/>
                      <a:pt x="2689" y="2962"/>
                      <a:pt x="2689" y="2962"/>
                    </a:cubicBezTo>
                    <a:cubicBezTo>
                      <a:pt x="2689" y="3143"/>
                      <a:pt x="2542" y="3290"/>
                      <a:pt x="2361" y="3290"/>
                    </a:cubicBezTo>
                    <a:cubicBezTo>
                      <a:pt x="328" y="3290"/>
                      <a:pt x="328" y="3290"/>
                      <a:pt x="328" y="3290"/>
                    </a:cubicBezTo>
                    <a:cubicBezTo>
                      <a:pt x="146" y="3290"/>
                      <a:pt x="0" y="3143"/>
                      <a:pt x="0" y="2962"/>
                    </a:cubicBezTo>
                    <a:cubicBezTo>
                      <a:pt x="0" y="338"/>
                      <a:pt x="0" y="338"/>
                      <a:pt x="0" y="338"/>
                    </a:cubicBezTo>
                    <a:cubicBezTo>
                      <a:pt x="0" y="157"/>
                      <a:pt x="146" y="10"/>
                      <a:pt x="328" y="10"/>
                    </a:cubicBezTo>
                    <a:cubicBezTo>
                      <a:pt x="1640" y="10"/>
                      <a:pt x="1640" y="10"/>
                      <a:pt x="1640" y="10"/>
                    </a:cubicBezTo>
                    <a:cubicBezTo>
                      <a:pt x="1760" y="10"/>
                      <a:pt x="1760" y="10"/>
                      <a:pt x="1760" y="10"/>
                    </a:cubicBezTo>
                    <a:cubicBezTo>
                      <a:pt x="1760" y="0"/>
                      <a:pt x="1760" y="0"/>
                      <a:pt x="1760" y="0"/>
                    </a:cubicBezTo>
                    <a:cubicBezTo>
                      <a:pt x="1770" y="10"/>
                      <a:pt x="1770" y="10"/>
                      <a:pt x="1770" y="10"/>
                    </a:cubicBezTo>
                    <a:cubicBezTo>
                      <a:pt x="1771" y="10"/>
                      <a:pt x="1771" y="10"/>
                      <a:pt x="1771" y="10"/>
                    </a:cubicBezTo>
                    <a:cubicBezTo>
                      <a:pt x="1771" y="11"/>
                      <a:pt x="1771" y="11"/>
                      <a:pt x="1771" y="11"/>
                    </a:cubicBezTo>
                    <a:cubicBezTo>
                      <a:pt x="2679" y="994"/>
                      <a:pt x="2679" y="994"/>
                      <a:pt x="2679" y="994"/>
                    </a:cubicBezTo>
                    <a:cubicBezTo>
                      <a:pt x="2689" y="994"/>
                      <a:pt x="2689" y="994"/>
                      <a:pt x="2689" y="994"/>
                    </a:cubicBezTo>
                    <a:cubicBezTo>
                      <a:pt x="2689" y="1005"/>
                      <a:pt x="2689" y="1005"/>
                      <a:pt x="2689" y="1005"/>
                    </a:cubicBezTo>
                    <a:cubicBezTo>
                      <a:pt x="2693" y="1010"/>
                      <a:pt x="2693" y="1010"/>
                      <a:pt x="2693" y="1010"/>
                    </a:cubicBezTo>
                    <a:cubicBezTo>
                      <a:pt x="2689" y="1010"/>
                      <a:pt x="2689" y="1010"/>
                      <a:pt x="2689" y="1010"/>
                    </a:cubicBezTo>
                    <a:cubicBezTo>
                      <a:pt x="2689" y="1781"/>
                      <a:pt x="2689" y="1781"/>
                      <a:pt x="2689" y="1781"/>
                    </a:cubicBezTo>
                    <a:cubicBezTo>
                      <a:pt x="2951" y="1781"/>
                      <a:pt x="2951" y="1781"/>
                      <a:pt x="2951" y="1781"/>
                    </a:cubicBezTo>
                    <a:cubicBezTo>
                      <a:pt x="3133" y="1781"/>
                      <a:pt x="3279" y="1928"/>
                      <a:pt x="3279" y="2109"/>
                    </a:cubicBezTo>
                    <a:cubicBezTo>
                      <a:pt x="3279" y="2568"/>
                      <a:pt x="3279" y="2568"/>
                      <a:pt x="3279" y="2568"/>
                    </a:cubicBezTo>
                    <a:cubicBezTo>
                      <a:pt x="3279" y="2750"/>
                      <a:pt x="3133" y="2896"/>
                      <a:pt x="2951" y="2896"/>
                    </a:cubicBezTo>
                    <a:close/>
                    <a:moveTo>
                      <a:pt x="1771" y="246"/>
                    </a:moveTo>
                    <a:cubicBezTo>
                      <a:pt x="1771" y="666"/>
                      <a:pt x="1771" y="666"/>
                      <a:pt x="1771" y="666"/>
                    </a:cubicBezTo>
                    <a:cubicBezTo>
                      <a:pt x="1771" y="847"/>
                      <a:pt x="1918" y="994"/>
                      <a:pt x="2099" y="994"/>
                    </a:cubicBezTo>
                    <a:cubicBezTo>
                      <a:pt x="2477" y="994"/>
                      <a:pt x="2477" y="994"/>
                      <a:pt x="2477" y="994"/>
                    </a:cubicBezTo>
                    <a:lnTo>
                      <a:pt x="1771" y="246"/>
                    </a:lnTo>
                    <a:close/>
                    <a:moveTo>
                      <a:pt x="2558" y="1125"/>
                    </a:moveTo>
                    <a:cubicBezTo>
                      <a:pt x="1968" y="1125"/>
                      <a:pt x="1968" y="1125"/>
                      <a:pt x="1968" y="1125"/>
                    </a:cubicBezTo>
                    <a:cubicBezTo>
                      <a:pt x="1786" y="1125"/>
                      <a:pt x="1640" y="979"/>
                      <a:pt x="1640" y="797"/>
                    </a:cubicBezTo>
                    <a:cubicBezTo>
                      <a:pt x="1640" y="142"/>
                      <a:pt x="1640" y="142"/>
                      <a:pt x="1640" y="142"/>
                    </a:cubicBezTo>
                    <a:cubicBezTo>
                      <a:pt x="459" y="142"/>
                      <a:pt x="459" y="142"/>
                      <a:pt x="459" y="142"/>
                    </a:cubicBezTo>
                    <a:cubicBezTo>
                      <a:pt x="278" y="142"/>
                      <a:pt x="131" y="288"/>
                      <a:pt x="131" y="469"/>
                    </a:cubicBezTo>
                    <a:cubicBezTo>
                      <a:pt x="131" y="2831"/>
                      <a:pt x="131" y="2831"/>
                      <a:pt x="131" y="2831"/>
                    </a:cubicBezTo>
                    <a:cubicBezTo>
                      <a:pt x="131" y="3012"/>
                      <a:pt x="278" y="3159"/>
                      <a:pt x="459" y="3159"/>
                    </a:cubicBezTo>
                    <a:cubicBezTo>
                      <a:pt x="2230" y="3159"/>
                      <a:pt x="2230" y="3159"/>
                      <a:pt x="2230" y="3159"/>
                    </a:cubicBezTo>
                    <a:cubicBezTo>
                      <a:pt x="2388" y="3159"/>
                      <a:pt x="2521" y="3046"/>
                      <a:pt x="2551" y="2896"/>
                    </a:cubicBezTo>
                    <a:cubicBezTo>
                      <a:pt x="1049" y="2896"/>
                      <a:pt x="1049" y="2896"/>
                      <a:pt x="1049" y="2896"/>
                    </a:cubicBezTo>
                    <a:cubicBezTo>
                      <a:pt x="868" y="2896"/>
                      <a:pt x="721" y="2750"/>
                      <a:pt x="721" y="2568"/>
                    </a:cubicBezTo>
                    <a:cubicBezTo>
                      <a:pt x="721" y="2109"/>
                      <a:pt x="721" y="2109"/>
                      <a:pt x="721" y="2109"/>
                    </a:cubicBezTo>
                    <a:cubicBezTo>
                      <a:pt x="721" y="1928"/>
                      <a:pt x="868" y="1781"/>
                      <a:pt x="1049" y="1781"/>
                    </a:cubicBezTo>
                    <a:cubicBezTo>
                      <a:pt x="2558" y="1781"/>
                      <a:pt x="2558" y="1781"/>
                      <a:pt x="2558" y="1781"/>
                    </a:cubicBezTo>
                    <a:lnTo>
                      <a:pt x="2558" y="1125"/>
                    </a:lnTo>
                    <a:close/>
                    <a:moveTo>
                      <a:pt x="2010" y="2448"/>
                    </a:moveTo>
                    <a:cubicBezTo>
                      <a:pt x="2061" y="2448"/>
                      <a:pt x="2101" y="2445"/>
                      <a:pt x="2127" y="2439"/>
                    </a:cubicBezTo>
                    <a:cubicBezTo>
                      <a:pt x="2148" y="2435"/>
                      <a:pt x="2167" y="2426"/>
                      <a:pt x="2187" y="2413"/>
                    </a:cubicBezTo>
                    <a:cubicBezTo>
                      <a:pt x="2206" y="2400"/>
                      <a:pt x="2222" y="2381"/>
                      <a:pt x="2235" y="2357"/>
                    </a:cubicBezTo>
                    <a:cubicBezTo>
                      <a:pt x="2247" y="2334"/>
                      <a:pt x="2253" y="2305"/>
                      <a:pt x="2253" y="2270"/>
                    </a:cubicBezTo>
                    <a:cubicBezTo>
                      <a:pt x="2253" y="2225"/>
                      <a:pt x="2242" y="2189"/>
                      <a:pt x="2221" y="2160"/>
                    </a:cubicBezTo>
                    <a:cubicBezTo>
                      <a:pt x="2199" y="2132"/>
                      <a:pt x="2172" y="2114"/>
                      <a:pt x="2140" y="2105"/>
                    </a:cubicBezTo>
                    <a:cubicBezTo>
                      <a:pt x="2118" y="2100"/>
                      <a:pt x="2073" y="2097"/>
                      <a:pt x="2004" y="2097"/>
                    </a:cubicBezTo>
                    <a:cubicBezTo>
                      <a:pt x="1822" y="2097"/>
                      <a:pt x="1822" y="2097"/>
                      <a:pt x="1822" y="2097"/>
                    </a:cubicBezTo>
                    <a:cubicBezTo>
                      <a:pt x="1822" y="2660"/>
                      <a:pt x="1822" y="2660"/>
                      <a:pt x="1822" y="2660"/>
                    </a:cubicBezTo>
                    <a:cubicBezTo>
                      <a:pt x="1935" y="2660"/>
                      <a:pt x="1935" y="2660"/>
                      <a:pt x="1935" y="2660"/>
                    </a:cubicBezTo>
                    <a:cubicBezTo>
                      <a:pt x="1935" y="2448"/>
                      <a:pt x="1935" y="2448"/>
                      <a:pt x="1935" y="2448"/>
                    </a:cubicBezTo>
                    <a:lnTo>
                      <a:pt x="2010" y="2448"/>
                    </a:lnTo>
                    <a:close/>
                    <a:moveTo>
                      <a:pt x="1465" y="2448"/>
                    </a:moveTo>
                    <a:cubicBezTo>
                      <a:pt x="1516" y="2448"/>
                      <a:pt x="1556" y="2445"/>
                      <a:pt x="1583" y="2439"/>
                    </a:cubicBezTo>
                    <a:cubicBezTo>
                      <a:pt x="1603" y="2435"/>
                      <a:pt x="1622" y="2426"/>
                      <a:pt x="1642" y="2413"/>
                    </a:cubicBezTo>
                    <a:cubicBezTo>
                      <a:pt x="1661" y="2400"/>
                      <a:pt x="1677" y="2381"/>
                      <a:pt x="1690" y="2357"/>
                    </a:cubicBezTo>
                    <a:cubicBezTo>
                      <a:pt x="1702" y="2334"/>
                      <a:pt x="1709" y="2305"/>
                      <a:pt x="1709" y="2270"/>
                    </a:cubicBezTo>
                    <a:cubicBezTo>
                      <a:pt x="1709" y="2225"/>
                      <a:pt x="1698" y="2189"/>
                      <a:pt x="1676" y="2160"/>
                    </a:cubicBezTo>
                    <a:cubicBezTo>
                      <a:pt x="1654" y="2132"/>
                      <a:pt x="1627" y="2114"/>
                      <a:pt x="1595" y="2105"/>
                    </a:cubicBezTo>
                    <a:cubicBezTo>
                      <a:pt x="1574" y="2100"/>
                      <a:pt x="1529" y="2097"/>
                      <a:pt x="1459" y="2097"/>
                    </a:cubicBezTo>
                    <a:cubicBezTo>
                      <a:pt x="1277" y="2097"/>
                      <a:pt x="1277" y="2097"/>
                      <a:pt x="1277" y="2097"/>
                    </a:cubicBezTo>
                    <a:cubicBezTo>
                      <a:pt x="1277" y="2660"/>
                      <a:pt x="1277" y="2660"/>
                      <a:pt x="1277" y="2660"/>
                    </a:cubicBezTo>
                    <a:cubicBezTo>
                      <a:pt x="1391" y="2660"/>
                      <a:pt x="1391" y="2660"/>
                      <a:pt x="1391" y="2660"/>
                    </a:cubicBezTo>
                    <a:cubicBezTo>
                      <a:pt x="1391" y="2448"/>
                      <a:pt x="1391" y="2448"/>
                      <a:pt x="1391" y="2448"/>
                    </a:cubicBezTo>
                    <a:lnTo>
                      <a:pt x="1465" y="2448"/>
                    </a:lnTo>
                    <a:close/>
                    <a:moveTo>
                      <a:pt x="2774" y="2097"/>
                    </a:moveTo>
                    <a:cubicBezTo>
                      <a:pt x="2326" y="2097"/>
                      <a:pt x="2326" y="2097"/>
                      <a:pt x="2326" y="2097"/>
                    </a:cubicBezTo>
                    <a:cubicBezTo>
                      <a:pt x="2326" y="2192"/>
                      <a:pt x="2326" y="2192"/>
                      <a:pt x="2326" y="2192"/>
                    </a:cubicBezTo>
                    <a:cubicBezTo>
                      <a:pt x="2493" y="2192"/>
                      <a:pt x="2493" y="2192"/>
                      <a:pt x="2493" y="2192"/>
                    </a:cubicBezTo>
                    <a:cubicBezTo>
                      <a:pt x="2493" y="2660"/>
                      <a:pt x="2493" y="2660"/>
                      <a:pt x="2493" y="2660"/>
                    </a:cubicBezTo>
                    <a:cubicBezTo>
                      <a:pt x="2607" y="2660"/>
                      <a:pt x="2607" y="2660"/>
                      <a:pt x="2607" y="2660"/>
                    </a:cubicBezTo>
                    <a:cubicBezTo>
                      <a:pt x="2607" y="2192"/>
                      <a:pt x="2607" y="2192"/>
                      <a:pt x="2607" y="2192"/>
                    </a:cubicBezTo>
                    <a:cubicBezTo>
                      <a:pt x="2774" y="2192"/>
                      <a:pt x="2774" y="2192"/>
                      <a:pt x="2774" y="2192"/>
                    </a:cubicBezTo>
                    <a:lnTo>
                      <a:pt x="2774" y="2097"/>
                    </a:lnTo>
                    <a:close/>
                    <a:moveTo>
                      <a:pt x="1391" y="2192"/>
                    </a:moveTo>
                    <a:cubicBezTo>
                      <a:pt x="1446" y="2192"/>
                      <a:pt x="1446" y="2192"/>
                      <a:pt x="1446" y="2192"/>
                    </a:cubicBezTo>
                    <a:cubicBezTo>
                      <a:pt x="1487" y="2192"/>
                      <a:pt x="1514" y="2193"/>
                      <a:pt x="1527" y="2196"/>
                    </a:cubicBezTo>
                    <a:cubicBezTo>
                      <a:pt x="1546" y="2199"/>
                      <a:pt x="1561" y="2208"/>
                      <a:pt x="1573" y="2221"/>
                    </a:cubicBezTo>
                    <a:cubicBezTo>
                      <a:pt x="1585" y="2234"/>
                      <a:pt x="1591" y="2251"/>
                      <a:pt x="1591" y="2272"/>
                    </a:cubicBezTo>
                    <a:cubicBezTo>
                      <a:pt x="1591" y="2288"/>
                      <a:pt x="1587" y="2303"/>
                      <a:pt x="1578" y="2315"/>
                    </a:cubicBezTo>
                    <a:cubicBezTo>
                      <a:pt x="1570" y="2328"/>
                      <a:pt x="1558" y="2337"/>
                      <a:pt x="1543" y="2343"/>
                    </a:cubicBezTo>
                    <a:cubicBezTo>
                      <a:pt x="1528" y="2349"/>
                      <a:pt x="1498" y="2352"/>
                      <a:pt x="1453" y="2352"/>
                    </a:cubicBezTo>
                    <a:cubicBezTo>
                      <a:pt x="1391" y="2352"/>
                      <a:pt x="1391" y="2352"/>
                      <a:pt x="1391" y="2352"/>
                    </a:cubicBezTo>
                    <a:lnTo>
                      <a:pt x="1391" y="2192"/>
                    </a:lnTo>
                    <a:close/>
                    <a:moveTo>
                      <a:pt x="1935" y="2192"/>
                    </a:moveTo>
                    <a:cubicBezTo>
                      <a:pt x="1990" y="2192"/>
                      <a:pt x="1990" y="2192"/>
                      <a:pt x="1990" y="2192"/>
                    </a:cubicBezTo>
                    <a:cubicBezTo>
                      <a:pt x="2031" y="2192"/>
                      <a:pt x="2059" y="2193"/>
                      <a:pt x="2072" y="2196"/>
                    </a:cubicBezTo>
                    <a:cubicBezTo>
                      <a:pt x="2091" y="2199"/>
                      <a:pt x="2106" y="2208"/>
                      <a:pt x="2118" y="2221"/>
                    </a:cubicBezTo>
                    <a:cubicBezTo>
                      <a:pt x="2130" y="2234"/>
                      <a:pt x="2136" y="2251"/>
                      <a:pt x="2136" y="2272"/>
                    </a:cubicBezTo>
                    <a:cubicBezTo>
                      <a:pt x="2136" y="2288"/>
                      <a:pt x="2132" y="2303"/>
                      <a:pt x="2123" y="2315"/>
                    </a:cubicBezTo>
                    <a:cubicBezTo>
                      <a:pt x="2115" y="2328"/>
                      <a:pt x="2103" y="2337"/>
                      <a:pt x="2088" y="2343"/>
                    </a:cubicBezTo>
                    <a:cubicBezTo>
                      <a:pt x="2072" y="2349"/>
                      <a:pt x="2042" y="2352"/>
                      <a:pt x="1998" y="2352"/>
                    </a:cubicBezTo>
                    <a:cubicBezTo>
                      <a:pt x="1935" y="2352"/>
                      <a:pt x="1935" y="2352"/>
                      <a:pt x="1935" y="2352"/>
                    </a:cubicBezTo>
                    <a:lnTo>
                      <a:pt x="1935" y="2192"/>
                    </a:lnTo>
                    <a:close/>
                    <a:moveTo>
                      <a:pt x="262" y="1453"/>
                    </a:moveTo>
                    <a:cubicBezTo>
                      <a:pt x="328" y="1453"/>
                      <a:pt x="328" y="1453"/>
                      <a:pt x="328" y="1453"/>
                    </a:cubicBezTo>
                    <a:cubicBezTo>
                      <a:pt x="328" y="666"/>
                      <a:pt x="328" y="666"/>
                      <a:pt x="328" y="666"/>
                    </a:cubicBezTo>
                    <a:cubicBezTo>
                      <a:pt x="590" y="666"/>
                      <a:pt x="590" y="666"/>
                      <a:pt x="590" y="666"/>
                    </a:cubicBezTo>
                    <a:cubicBezTo>
                      <a:pt x="590" y="1453"/>
                      <a:pt x="590" y="1453"/>
                      <a:pt x="590" y="1453"/>
                    </a:cubicBezTo>
                    <a:cubicBezTo>
                      <a:pt x="721" y="1453"/>
                      <a:pt x="721" y="1453"/>
                      <a:pt x="721" y="1453"/>
                    </a:cubicBezTo>
                    <a:cubicBezTo>
                      <a:pt x="721" y="404"/>
                      <a:pt x="721" y="404"/>
                      <a:pt x="721" y="404"/>
                    </a:cubicBezTo>
                    <a:cubicBezTo>
                      <a:pt x="984" y="404"/>
                      <a:pt x="984" y="404"/>
                      <a:pt x="984" y="404"/>
                    </a:cubicBezTo>
                    <a:cubicBezTo>
                      <a:pt x="984" y="1453"/>
                      <a:pt x="984" y="1453"/>
                      <a:pt x="984" y="1453"/>
                    </a:cubicBezTo>
                    <a:cubicBezTo>
                      <a:pt x="1115" y="1453"/>
                      <a:pt x="1115" y="1453"/>
                      <a:pt x="1115" y="1453"/>
                    </a:cubicBezTo>
                    <a:cubicBezTo>
                      <a:pt x="1115" y="863"/>
                      <a:pt x="1115" y="863"/>
                      <a:pt x="1115" y="863"/>
                    </a:cubicBezTo>
                    <a:cubicBezTo>
                      <a:pt x="1377" y="863"/>
                      <a:pt x="1377" y="863"/>
                      <a:pt x="1377" y="863"/>
                    </a:cubicBezTo>
                    <a:cubicBezTo>
                      <a:pt x="1377" y="1453"/>
                      <a:pt x="1377" y="1453"/>
                      <a:pt x="1377" y="1453"/>
                    </a:cubicBezTo>
                    <a:cubicBezTo>
                      <a:pt x="1443" y="1453"/>
                      <a:pt x="1443" y="1453"/>
                      <a:pt x="1443" y="1453"/>
                    </a:cubicBezTo>
                    <a:cubicBezTo>
                      <a:pt x="1443" y="1519"/>
                      <a:pt x="1443" y="1519"/>
                      <a:pt x="1443" y="1519"/>
                    </a:cubicBezTo>
                    <a:cubicBezTo>
                      <a:pt x="262" y="1519"/>
                      <a:pt x="262" y="1519"/>
                      <a:pt x="262" y="1519"/>
                    </a:cubicBezTo>
                    <a:lnTo>
                      <a:pt x="262" y="1453"/>
                    </a:lnTo>
                    <a:close/>
                  </a:path>
                </a:pathLst>
              </a:custGeom>
              <a:solidFill>
                <a:srgbClr val="88898A"/>
              </a:solidFill>
              <a:ln>
                <a:noFill/>
              </a:ln>
              <a:extLst/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1353098" y="2191298"/>
                <a:ext cx="8391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 smtClean="0"/>
                  <a:t>报告时间：</a:t>
                </a:r>
                <a:endParaRPr lang="zh-CN" altLang="en-US" sz="800" dirty="0"/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11929859" y="2211278"/>
                <a:ext cx="513434" cy="15247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KSO_Shape"/>
              <p:cNvSpPr>
                <a:spLocks noChangeAspect="1"/>
              </p:cNvSpPr>
              <p:nvPr/>
            </p:nvSpPr>
            <p:spPr bwMode="auto">
              <a:xfrm>
                <a:off x="12280516" y="2222358"/>
                <a:ext cx="128957" cy="126000"/>
              </a:xfrm>
              <a:custGeom>
                <a:avLst/>
                <a:gdLst>
                  <a:gd name="T0" fmla="*/ 0 w 3951"/>
                  <a:gd name="T1" fmla="*/ 1583116 h 3950"/>
                  <a:gd name="T2" fmla="*/ 108452 w 3951"/>
                  <a:gd name="T3" fmla="*/ 1477575 h 3950"/>
                  <a:gd name="T4" fmla="*/ 1692401 w 3951"/>
                  <a:gd name="T5" fmla="*/ 1477575 h 3950"/>
                  <a:gd name="T6" fmla="*/ 1800397 w 3951"/>
                  <a:gd name="T7" fmla="*/ 1583116 h 3950"/>
                  <a:gd name="T8" fmla="*/ 756431 w 3951"/>
                  <a:gd name="T9" fmla="*/ 771741 h 3950"/>
                  <a:gd name="T10" fmla="*/ 1044422 w 3951"/>
                  <a:gd name="T11" fmla="*/ 771741 h 3950"/>
                  <a:gd name="T12" fmla="*/ 1512406 w 3951"/>
                  <a:gd name="T13" fmla="*/ 771741 h 3950"/>
                  <a:gd name="T14" fmla="*/ 1512406 w 3951"/>
                  <a:gd name="T15" fmla="*/ 1547936 h 3950"/>
                  <a:gd name="T16" fmla="*/ 1044422 w 3951"/>
                  <a:gd name="T17" fmla="*/ 1547936 h 3950"/>
                  <a:gd name="T18" fmla="*/ 756431 w 3951"/>
                  <a:gd name="T19" fmla="*/ 1547936 h 3950"/>
                  <a:gd name="T20" fmla="*/ 288446 w 3951"/>
                  <a:gd name="T21" fmla="*/ 1547936 h 3950"/>
                  <a:gd name="T22" fmla="*/ 288446 w 3951"/>
                  <a:gd name="T23" fmla="*/ 771741 h 3950"/>
                  <a:gd name="T24" fmla="*/ 1296413 w 3951"/>
                  <a:gd name="T25" fmla="*/ 1512755 h 3950"/>
                  <a:gd name="T26" fmla="*/ 1296413 w 3951"/>
                  <a:gd name="T27" fmla="*/ 1301673 h 3950"/>
                  <a:gd name="T28" fmla="*/ 1512406 w 3951"/>
                  <a:gd name="T29" fmla="*/ 1266493 h 3950"/>
                  <a:gd name="T30" fmla="*/ 1296413 w 3951"/>
                  <a:gd name="T31" fmla="*/ 1266493 h 3950"/>
                  <a:gd name="T32" fmla="*/ 1512406 w 3951"/>
                  <a:gd name="T33" fmla="*/ 806922 h 3950"/>
                  <a:gd name="T34" fmla="*/ 1044422 w 3951"/>
                  <a:gd name="T35" fmla="*/ 1512755 h 3950"/>
                  <a:gd name="T36" fmla="*/ 1044422 w 3951"/>
                  <a:gd name="T37" fmla="*/ 1301673 h 3950"/>
                  <a:gd name="T38" fmla="*/ 1260415 w 3951"/>
                  <a:gd name="T39" fmla="*/ 1266493 h 3950"/>
                  <a:gd name="T40" fmla="*/ 1044422 w 3951"/>
                  <a:gd name="T41" fmla="*/ 1266493 h 3950"/>
                  <a:gd name="T42" fmla="*/ 1260415 w 3951"/>
                  <a:gd name="T43" fmla="*/ 806922 h 3950"/>
                  <a:gd name="T44" fmla="*/ 792430 w 3951"/>
                  <a:gd name="T45" fmla="*/ 1512755 h 3950"/>
                  <a:gd name="T46" fmla="*/ 792430 w 3951"/>
                  <a:gd name="T47" fmla="*/ 1301673 h 3950"/>
                  <a:gd name="T48" fmla="*/ 1008423 w 3951"/>
                  <a:gd name="T49" fmla="*/ 1266493 h 3950"/>
                  <a:gd name="T50" fmla="*/ 792430 w 3951"/>
                  <a:gd name="T51" fmla="*/ 1266493 h 3950"/>
                  <a:gd name="T52" fmla="*/ 1008423 w 3951"/>
                  <a:gd name="T53" fmla="*/ 806922 h 3950"/>
                  <a:gd name="T54" fmla="*/ 540438 w 3951"/>
                  <a:gd name="T55" fmla="*/ 1512755 h 3950"/>
                  <a:gd name="T56" fmla="*/ 540438 w 3951"/>
                  <a:gd name="T57" fmla="*/ 1301673 h 3950"/>
                  <a:gd name="T58" fmla="*/ 756431 w 3951"/>
                  <a:gd name="T59" fmla="*/ 1266493 h 3950"/>
                  <a:gd name="T60" fmla="*/ 540438 w 3951"/>
                  <a:gd name="T61" fmla="*/ 1266493 h 3950"/>
                  <a:gd name="T62" fmla="*/ 756431 w 3951"/>
                  <a:gd name="T63" fmla="*/ 806922 h 3950"/>
                  <a:gd name="T64" fmla="*/ 288446 w 3951"/>
                  <a:gd name="T65" fmla="*/ 1512755 h 3950"/>
                  <a:gd name="T66" fmla="*/ 288446 w 3951"/>
                  <a:gd name="T67" fmla="*/ 1301673 h 3950"/>
                  <a:gd name="T68" fmla="*/ 504439 w 3951"/>
                  <a:gd name="T69" fmla="*/ 1266493 h 3950"/>
                  <a:gd name="T70" fmla="*/ 288446 w 3951"/>
                  <a:gd name="T71" fmla="*/ 1266493 h 3950"/>
                  <a:gd name="T72" fmla="*/ 504439 w 3951"/>
                  <a:gd name="T73" fmla="*/ 806922 h 3950"/>
                  <a:gd name="T74" fmla="*/ 0 w 3951"/>
                  <a:gd name="T75" fmla="*/ 316623 h 3950"/>
                  <a:gd name="T76" fmla="*/ 252447 w 3951"/>
                  <a:gd name="T77" fmla="*/ 492525 h 3950"/>
                  <a:gd name="T78" fmla="*/ 1260415 w 3951"/>
                  <a:gd name="T79" fmla="*/ 140721 h 3950"/>
                  <a:gd name="T80" fmla="*/ 1548405 w 3951"/>
                  <a:gd name="T81" fmla="*/ 140721 h 3950"/>
                  <a:gd name="T82" fmla="*/ 1800397 w 3951"/>
                  <a:gd name="T83" fmla="*/ 703607 h 3950"/>
                  <a:gd name="T84" fmla="*/ 1296413 w 3951"/>
                  <a:gd name="T85" fmla="*/ 105541 h 3950"/>
                  <a:gd name="T86" fmla="*/ 1512406 w 3951"/>
                  <a:gd name="T87" fmla="*/ 457345 h 3950"/>
                  <a:gd name="T88" fmla="*/ 288446 w 3951"/>
                  <a:gd name="T89" fmla="*/ 105541 h 3950"/>
                  <a:gd name="T90" fmla="*/ 504439 w 3951"/>
                  <a:gd name="T91" fmla="*/ 457345 h 395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51" h="3950">
                    <a:moveTo>
                      <a:pt x="3556" y="3950"/>
                    </a:moveTo>
                    <a:cubicBezTo>
                      <a:pt x="396" y="3950"/>
                      <a:pt x="396" y="3950"/>
                      <a:pt x="396" y="3950"/>
                    </a:cubicBezTo>
                    <a:cubicBezTo>
                      <a:pt x="177" y="3950"/>
                      <a:pt x="0" y="3773"/>
                      <a:pt x="0" y="3555"/>
                    </a:cubicBezTo>
                    <a:cubicBezTo>
                      <a:pt x="0" y="1738"/>
                      <a:pt x="0" y="1738"/>
                      <a:pt x="0" y="1738"/>
                    </a:cubicBezTo>
                    <a:cubicBezTo>
                      <a:pt x="244" y="1738"/>
                      <a:pt x="244" y="1738"/>
                      <a:pt x="244" y="1738"/>
                    </a:cubicBezTo>
                    <a:cubicBezTo>
                      <a:pt x="243" y="2424"/>
                      <a:pt x="238" y="3318"/>
                      <a:pt x="238" y="3318"/>
                    </a:cubicBezTo>
                    <a:cubicBezTo>
                      <a:pt x="238" y="3536"/>
                      <a:pt x="494" y="3713"/>
                      <a:pt x="712" y="3713"/>
                    </a:cubicBezTo>
                    <a:cubicBezTo>
                      <a:pt x="3240" y="3713"/>
                      <a:pt x="3240" y="3713"/>
                      <a:pt x="3240" y="3713"/>
                    </a:cubicBezTo>
                    <a:cubicBezTo>
                      <a:pt x="3458" y="3713"/>
                      <a:pt x="3714" y="3536"/>
                      <a:pt x="3714" y="3318"/>
                    </a:cubicBezTo>
                    <a:cubicBezTo>
                      <a:pt x="3714" y="3318"/>
                      <a:pt x="3709" y="2404"/>
                      <a:pt x="3707" y="1738"/>
                    </a:cubicBezTo>
                    <a:cubicBezTo>
                      <a:pt x="3951" y="1738"/>
                      <a:pt x="3951" y="1738"/>
                      <a:pt x="3951" y="1738"/>
                    </a:cubicBezTo>
                    <a:cubicBezTo>
                      <a:pt x="3951" y="3555"/>
                      <a:pt x="3951" y="3555"/>
                      <a:pt x="3951" y="3555"/>
                    </a:cubicBezTo>
                    <a:cubicBezTo>
                      <a:pt x="3951" y="3773"/>
                      <a:pt x="3774" y="3950"/>
                      <a:pt x="3556" y="3950"/>
                    </a:cubicBezTo>
                    <a:close/>
                    <a:moveTo>
                      <a:pt x="1186" y="1733"/>
                    </a:moveTo>
                    <a:cubicBezTo>
                      <a:pt x="1660" y="1733"/>
                      <a:pt x="1660" y="1733"/>
                      <a:pt x="1660" y="1733"/>
                    </a:cubicBezTo>
                    <a:cubicBezTo>
                      <a:pt x="1739" y="1733"/>
                      <a:pt x="1739" y="1733"/>
                      <a:pt x="1739" y="1733"/>
                    </a:cubicBezTo>
                    <a:cubicBezTo>
                      <a:pt x="2213" y="1733"/>
                      <a:pt x="2213" y="1733"/>
                      <a:pt x="2213" y="1733"/>
                    </a:cubicBezTo>
                    <a:cubicBezTo>
                      <a:pt x="2292" y="1733"/>
                      <a:pt x="2292" y="1733"/>
                      <a:pt x="2292" y="1733"/>
                    </a:cubicBezTo>
                    <a:cubicBezTo>
                      <a:pt x="2766" y="1733"/>
                      <a:pt x="2766" y="1733"/>
                      <a:pt x="2766" y="1733"/>
                    </a:cubicBezTo>
                    <a:cubicBezTo>
                      <a:pt x="2845" y="1733"/>
                      <a:pt x="2845" y="1733"/>
                      <a:pt x="2845" y="1733"/>
                    </a:cubicBezTo>
                    <a:cubicBezTo>
                      <a:pt x="3319" y="1733"/>
                      <a:pt x="3319" y="1733"/>
                      <a:pt x="3319" y="1733"/>
                    </a:cubicBezTo>
                    <a:cubicBezTo>
                      <a:pt x="3398" y="1733"/>
                      <a:pt x="3398" y="1733"/>
                      <a:pt x="3398" y="1733"/>
                    </a:cubicBezTo>
                    <a:cubicBezTo>
                      <a:pt x="3398" y="3476"/>
                      <a:pt x="3398" y="3476"/>
                      <a:pt x="3398" y="3476"/>
                    </a:cubicBezTo>
                    <a:cubicBezTo>
                      <a:pt x="3319" y="3476"/>
                      <a:pt x="3319" y="3476"/>
                      <a:pt x="3319" y="3476"/>
                    </a:cubicBezTo>
                    <a:cubicBezTo>
                      <a:pt x="2845" y="3476"/>
                      <a:pt x="2845" y="3476"/>
                      <a:pt x="2845" y="3476"/>
                    </a:cubicBezTo>
                    <a:cubicBezTo>
                      <a:pt x="2766" y="3476"/>
                      <a:pt x="2766" y="3476"/>
                      <a:pt x="2766" y="3476"/>
                    </a:cubicBezTo>
                    <a:cubicBezTo>
                      <a:pt x="2292" y="3476"/>
                      <a:pt x="2292" y="3476"/>
                      <a:pt x="2292" y="3476"/>
                    </a:cubicBezTo>
                    <a:cubicBezTo>
                      <a:pt x="2213" y="3476"/>
                      <a:pt x="2213" y="3476"/>
                      <a:pt x="2213" y="3476"/>
                    </a:cubicBezTo>
                    <a:cubicBezTo>
                      <a:pt x="1739" y="3476"/>
                      <a:pt x="1739" y="3476"/>
                      <a:pt x="1739" y="3476"/>
                    </a:cubicBezTo>
                    <a:cubicBezTo>
                      <a:pt x="1660" y="3476"/>
                      <a:pt x="1660" y="3476"/>
                      <a:pt x="1660" y="3476"/>
                    </a:cubicBezTo>
                    <a:cubicBezTo>
                      <a:pt x="1186" y="3476"/>
                      <a:pt x="1186" y="3476"/>
                      <a:pt x="1186" y="3476"/>
                    </a:cubicBezTo>
                    <a:cubicBezTo>
                      <a:pt x="1107" y="3476"/>
                      <a:pt x="1107" y="3476"/>
                      <a:pt x="1107" y="3476"/>
                    </a:cubicBezTo>
                    <a:cubicBezTo>
                      <a:pt x="633" y="3476"/>
                      <a:pt x="633" y="3476"/>
                      <a:pt x="633" y="3476"/>
                    </a:cubicBezTo>
                    <a:cubicBezTo>
                      <a:pt x="554" y="3476"/>
                      <a:pt x="554" y="3476"/>
                      <a:pt x="554" y="3476"/>
                    </a:cubicBezTo>
                    <a:cubicBezTo>
                      <a:pt x="554" y="1733"/>
                      <a:pt x="554" y="1733"/>
                      <a:pt x="554" y="1733"/>
                    </a:cubicBezTo>
                    <a:cubicBezTo>
                      <a:pt x="633" y="1733"/>
                      <a:pt x="633" y="1733"/>
                      <a:pt x="633" y="1733"/>
                    </a:cubicBezTo>
                    <a:cubicBezTo>
                      <a:pt x="1107" y="1733"/>
                      <a:pt x="1107" y="1733"/>
                      <a:pt x="1107" y="1733"/>
                    </a:cubicBezTo>
                    <a:lnTo>
                      <a:pt x="1186" y="1733"/>
                    </a:lnTo>
                    <a:close/>
                    <a:moveTo>
                      <a:pt x="2845" y="3397"/>
                    </a:moveTo>
                    <a:cubicBezTo>
                      <a:pt x="3319" y="3397"/>
                      <a:pt x="3319" y="3397"/>
                      <a:pt x="3319" y="3397"/>
                    </a:cubicBezTo>
                    <a:cubicBezTo>
                      <a:pt x="3319" y="2923"/>
                      <a:pt x="3319" y="2923"/>
                      <a:pt x="3319" y="2923"/>
                    </a:cubicBezTo>
                    <a:cubicBezTo>
                      <a:pt x="2845" y="2923"/>
                      <a:pt x="2845" y="2923"/>
                      <a:pt x="2845" y="2923"/>
                    </a:cubicBezTo>
                    <a:lnTo>
                      <a:pt x="2845" y="3397"/>
                    </a:lnTo>
                    <a:close/>
                    <a:moveTo>
                      <a:pt x="2845" y="2844"/>
                    </a:moveTo>
                    <a:cubicBezTo>
                      <a:pt x="3319" y="2844"/>
                      <a:pt x="3319" y="2844"/>
                      <a:pt x="3319" y="2844"/>
                    </a:cubicBezTo>
                    <a:cubicBezTo>
                      <a:pt x="3319" y="2370"/>
                      <a:pt x="3319" y="2370"/>
                      <a:pt x="3319" y="2370"/>
                    </a:cubicBezTo>
                    <a:cubicBezTo>
                      <a:pt x="2845" y="2370"/>
                      <a:pt x="2845" y="2370"/>
                      <a:pt x="2845" y="2370"/>
                    </a:cubicBezTo>
                    <a:lnTo>
                      <a:pt x="2845" y="2844"/>
                    </a:lnTo>
                    <a:close/>
                    <a:moveTo>
                      <a:pt x="2845" y="2291"/>
                    </a:moveTo>
                    <a:cubicBezTo>
                      <a:pt x="3319" y="2291"/>
                      <a:pt x="3319" y="2291"/>
                      <a:pt x="3319" y="2291"/>
                    </a:cubicBezTo>
                    <a:cubicBezTo>
                      <a:pt x="3319" y="1812"/>
                      <a:pt x="3319" y="1812"/>
                      <a:pt x="3319" y="1812"/>
                    </a:cubicBezTo>
                    <a:cubicBezTo>
                      <a:pt x="2845" y="1812"/>
                      <a:pt x="2845" y="1812"/>
                      <a:pt x="2845" y="1812"/>
                    </a:cubicBezTo>
                    <a:lnTo>
                      <a:pt x="2845" y="2291"/>
                    </a:lnTo>
                    <a:close/>
                    <a:moveTo>
                      <a:pt x="2292" y="3397"/>
                    </a:moveTo>
                    <a:cubicBezTo>
                      <a:pt x="2766" y="3397"/>
                      <a:pt x="2766" y="3397"/>
                      <a:pt x="2766" y="3397"/>
                    </a:cubicBezTo>
                    <a:cubicBezTo>
                      <a:pt x="2766" y="2923"/>
                      <a:pt x="2766" y="2923"/>
                      <a:pt x="2766" y="2923"/>
                    </a:cubicBezTo>
                    <a:cubicBezTo>
                      <a:pt x="2292" y="2923"/>
                      <a:pt x="2292" y="2923"/>
                      <a:pt x="2292" y="2923"/>
                    </a:cubicBezTo>
                    <a:lnTo>
                      <a:pt x="2292" y="3397"/>
                    </a:lnTo>
                    <a:close/>
                    <a:moveTo>
                      <a:pt x="2292" y="2844"/>
                    </a:moveTo>
                    <a:cubicBezTo>
                      <a:pt x="2766" y="2844"/>
                      <a:pt x="2766" y="2844"/>
                      <a:pt x="2766" y="2844"/>
                    </a:cubicBezTo>
                    <a:cubicBezTo>
                      <a:pt x="2766" y="2370"/>
                      <a:pt x="2766" y="2370"/>
                      <a:pt x="2766" y="2370"/>
                    </a:cubicBezTo>
                    <a:cubicBezTo>
                      <a:pt x="2292" y="2370"/>
                      <a:pt x="2292" y="2370"/>
                      <a:pt x="2292" y="2370"/>
                    </a:cubicBezTo>
                    <a:lnTo>
                      <a:pt x="2292" y="2844"/>
                    </a:lnTo>
                    <a:close/>
                    <a:moveTo>
                      <a:pt x="2292" y="2291"/>
                    </a:moveTo>
                    <a:cubicBezTo>
                      <a:pt x="2766" y="2291"/>
                      <a:pt x="2766" y="2291"/>
                      <a:pt x="2766" y="2291"/>
                    </a:cubicBezTo>
                    <a:cubicBezTo>
                      <a:pt x="2766" y="1812"/>
                      <a:pt x="2766" y="1812"/>
                      <a:pt x="2766" y="1812"/>
                    </a:cubicBezTo>
                    <a:cubicBezTo>
                      <a:pt x="2292" y="1812"/>
                      <a:pt x="2292" y="1812"/>
                      <a:pt x="2292" y="1812"/>
                    </a:cubicBezTo>
                    <a:lnTo>
                      <a:pt x="2292" y="2291"/>
                    </a:lnTo>
                    <a:close/>
                    <a:moveTo>
                      <a:pt x="1739" y="3397"/>
                    </a:moveTo>
                    <a:cubicBezTo>
                      <a:pt x="2213" y="3397"/>
                      <a:pt x="2213" y="3397"/>
                      <a:pt x="2213" y="3397"/>
                    </a:cubicBezTo>
                    <a:cubicBezTo>
                      <a:pt x="2213" y="2923"/>
                      <a:pt x="2213" y="2923"/>
                      <a:pt x="2213" y="2923"/>
                    </a:cubicBezTo>
                    <a:cubicBezTo>
                      <a:pt x="1739" y="2923"/>
                      <a:pt x="1739" y="2923"/>
                      <a:pt x="1739" y="2923"/>
                    </a:cubicBezTo>
                    <a:lnTo>
                      <a:pt x="1739" y="3397"/>
                    </a:lnTo>
                    <a:close/>
                    <a:moveTo>
                      <a:pt x="1739" y="2844"/>
                    </a:moveTo>
                    <a:cubicBezTo>
                      <a:pt x="2213" y="2844"/>
                      <a:pt x="2213" y="2844"/>
                      <a:pt x="2213" y="2844"/>
                    </a:cubicBezTo>
                    <a:cubicBezTo>
                      <a:pt x="2213" y="2370"/>
                      <a:pt x="2213" y="2370"/>
                      <a:pt x="2213" y="2370"/>
                    </a:cubicBezTo>
                    <a:cubicBezTo>
                      <a:pt x="1739" y="2370"/>
                      <a:pt x="1739" y="2370"/>
                      <a:pt x="1739" y="2370"/>
                    </a:cubicBezTo>
                    <a:lnTo>
                      <a:pt x="1739" y="2844"/>
                    </a:lnTo>
                    <a:close/>
                    <a:moveTo>
                      <a:pt x="1739" y="2291"/>
                    </a:moveTo>
                    <a:cubicBezTo>
                      <a:pt x="2213" y="2291"/>
                      <a:pt x="2213" y="2291"/>
                      <a:pt x="2213" y="2291"/>
                    </a:cubicBezTo>
                    <a:cubicBezTo>
                      <a:pt x="2213" y="1812"/>
                      <a:pt x="2213" y="1812"/>
                      <a:pt x="2213" y="1812"/>
                    </a:cubicBezTo>
                    <a:cubicBezTo>
                      <a:pt x="1739" y="1812"/>
                      <a:pt x="1739" y="1812"/>
                      <a:pt x="1739" y="1812"/>
                    </a:cubicBezTo>
                    <a:lnTo>
                      <a:pt x="1739" y="2291"/>
                    </a:lnTo>
                    <a:close/>
                    <a:moveTo>
                      <a:pt x="1186" y="3397"/>
                    </a:moveTo>
                    <a:cubicBezTo>
                      <a:pt x="1660" y="3397"/>
                      <a:pt x="1660" y="3397"/>
                      <a:pt x="1660" y="3397"/>
                    </a:cubicBezTo>
                    <a:cubicBezTo>
                      <a:pt x="1660" y="2923"/>
                      <a:pt x="1660" y="2923"/>
                      <a:pt x="1660" y="2923"/>
                    </a:cubicBezTo>
                    <a:cubicBezTo>
                      <a:pt x="1186" y="2923"/>
                      <a:pt x="1186" y="2923"/>
                      <a:pt x="1186" y="2923"/>
                    </a:cubicBezTo>
                    <a:lnTo>
                      <a:pt x="1186" y="3397"/>
                    </a:lnTo>
                    <a:close/>
                    <a:moveTo>
                      <a:pt x="1186" y="2844"/>
                    </a:moveTo>
                    <a:cubicBezTo>
                      <a:pt x="1660" y="2844"/>
                      <a:pt x="1660" y="2844"/>
                      <a:pt x="1660" y="2844"/>
                    </a:cubicBezTo>
                    <a:cubicBezTo>
                      <a:pt x="1660" y="2370"/>
                      <a:pt x="1660" y="2370"/>
                      <a:pt x="1660" y="2370"/>
                    </a:cubicBezTo>
                    <a:cubicBezTo>
                      <a:pt x="1186" y="2370"/>
                      <a:pt x="1186" y="2370"/>
                      <a:pt x="1186" y="2370"/>
                    </a:cubicBezTo>
                    <a:lnTo>
                      <a:pt x="1186" y="2844"/>
                    </a:lnTo>
                    <a:close/>
                    <a:moveTo>
                      <a:pt x="1186" y="2291"/>
                    </a:moveTo>
                    <a:cubicBezTo>
                      <a:pt x="1660" y="2291"/>
                      <a:pt x="1660" y="2291"/>
                      <a:pt x="1660" y="2291"/>
                    </a:cubicBezTo>
                    <a:cubicBezTo>
                      <a:pt x="1660" y="1812"/>
                      <a:pt x="1660" y="1812"/>
                      <a:pt x="1660" y="1812"/>
                    </a:cubicBezTo>
                    <a:cubicBezTo>
                      <a:pt x="1186" y="1812"/>
                      <a:pt x="1186" y="1812"/>
                      <a:pt x="1186" y="1812"/>
                    </a:cubicBezTo>
                    <a:lnTo>
                      <a:pt x="1186" y="2291"/>
                    </a:lnTo>
                    <a:close/>
                    <a:moveTo>
                      <a:pt x="633" y="3397"/>
                    </a:moveTo>
                    <a:cubicBezTo>
                      <a:pt x="1107" y="3397"/>
                      <a:pt x="1107" y="3397"/>
                      <a:pt x="1107" y="3397"/>
                    </a:cubicBezTo>
                    <a:cubicBezTo>
                      <a:pt x="1107" y="2923"/>
                      <a:pt x="1107" y="2923"/>
                      <a:pt x="1107" y="2923"/>
                    </a:cubicBezTo>
                    <a:cubicBezTo>
                      <a:pt x="633" y="2923"/>
                      <a:pt x="633" y="2923"/>
                      <a:pt x="633" y="2923"/>
                    </a:cubicBezTo>
                    <a:lnTo>
                      <a:pt x="633" y="3397"/>
                    </a:lnTo>
                    <a:close/>
                    <a:moveTo>
                      <a:pt x="633" y="2844"/>
                    </a:moveTo>
                    <a:cubicBezTo>
                      <a:pt x="1107" y="2844"/>
                      <a:pt x="1107" y="2844"/>
                      <a:pt x="1107" y="2844"/>
                    </a:cubicBezTo>
                    <a:cubicBezTo>
                      <a:pt x="1107" y="2370"/>
                      <a:pt x="1107" y="2370"/>
                      <a:pt x="1107" y="2370"/>
                    </a:cubicBezTo>
                    <a:cubicBezTo>
                      <a:pt x="633" y="2370"/>
                      <a:pt x="633" y="2370"/>
                      <a:pt x="633" y="2370"/>
                    </a:cubicBezTo>
                    <a:lnTo>
                      <a:pt x="633" y="2844"/>
                    </a:lnTo>
                    <a:close/>
                    <a:moveTo>
                      <a:pt x="633" y="2291"/>
                    </a:moveTo>
                    <a:cubicBezTo>
                      <a:pt x="1107" y="2291"/>
                      <a:pt x="1107" y="2291"/>
                      <a:pt x="1107" y="2291"/>
                    </a:cubicBezTo>
                    <a:cubicBezTo>
                      <a:pt x="1107" y="1812"/>
                      <a:pt x="1107" y="1812"/>
                      <a:pt x="1107" y="1812"/>
                    </a:cubicBezTo>
                    <a:cubicBezTo>
                      <a:pt x="633" y="1812"/>
                      <a:pt x="633" y="1812"/>
                      <a:pt x="633" y="1812"/>
                    </a:cubicBezTo>
                    <a:lnTo>
                      <a:pt x="633" y="2291"/>
                    </a:lnTo>
                    <a:close/>
                    <a:moveTo>
                      <a:pt x="0" y="711"/>
                    </a:moveTo>
                    <a:cubicBezTo>
                      <a:pt x="0" y="493"/>
                      <a:pt x="177" y="316"/>
                      <a:pt x="396" y="316"/>
                    </a:cubicBezTo>
                    <a:cubicBezTo>
                      <a:pt x="554" y="316"/>
                      <a:pt x="554" y="316"/>
                      <a:pt x="554" y="316"/>
                    </a:cubicBezTo>
                    <a:cubicBezTo>
                      <a:pt x="554" y="1106"/>
                      <a:pt x="554" y="1106"/>
                      <a:pt x="554" y="1106"/>
                    </a:cubicBezTo>
                    <a:cubicBezTo>
                      <a:pt x="870" y="1106"/>
                      <a:pt x="858" y="1106"/>
                      <a:pt x="1186" y="1106"/>
                    </a:cubicBezTo>
                    <a:cubicBezTo>
                      <a:pt x="1186" y="316"/>
                      <a:pt x="1186" y="316"/>
                      <a:pt x="1186" y="316"/>
                    </a:cubicBezTo>
                    <a:cubicBezTo>
                      <a:pt x="2766" y="316"/>
                      <a:pt x="2766" y="316"/>
                      <a:pt x="2766" y="316"/>
                    </a:cubicBezTo>
                    <a:cubicBezTo>
                      <a:pt x="2766" y="1106"/>
                      <a:pt x="2766" y="1106"/>
                      <a:pt x="2766" y="1106"/>
                    </a:cubicBezTo>
                    <a:cubicBezTo>
                      <a:pt x="3070" y="1106"/>
                      <a:pt x="3070" y="1106"/>
                      <a:pt x="3398" y="1106"/>
                    </a:cubicBezTo>
                    <a:cubicBezTo>
                      <a:pt x="3398" y="316"/>
                      <a:pt x="3398" y="316"/>
                      <a:pt x="3398" y="316"/>
                    </a:cubicBezTo>
                    <a:cubicBezTo>
                      <a:pt x="3556" y="316"/>
                      <a:pt x="3556" y="316"/>
                      <a:pt x="3556" y="316"/>
                    </a:cubicBezTo>
                    <a:cubicBezTo>
                      <a:pt x="3774" y="316"/>
                      <a:pt x="3951" y="493"/>
                      <a:pt x="3951" y="711"/>
                    </a:cubicBezTo>
                    <a:cubicBezTo>
                      <a:pt x="3951" y="1580"/>
                      <a:pt x="3951" y="1580"/>
                      <a:pt x="3951" y="1580"/>
                    </a:cubicBezTo>
                    <a:cubicBezTo>
                      <a:pt x="2260" y="1580"/>
                      <a:pt x="1897" y="1580"/>
                      <a:pt x="0" y="1580"/>
                    </a:cubicBezTo>
                    <a:lnTo>
                      <a:pt x="0" y="711"/>
                    </a:lnTo>
                    <a:close/>
                    <a:moveTo>
                      <a:pt x="2845" y="237"/>
                    </a:moveTo>
                    <a:cubicBezTo>
                      <a:pt x="2845" y="106"/>
                      <a:pt x="2951" y="0"/>
                      <a:pt x="3082" y="0"/>
                    </a:cubicBezTo>
                    <a:cubicBezTo>
                      <a:pt x="3213" y="0"/>
                      <a:pt x="3319" y="106"/>
                      <a:pt x="3319" y="237"/>
                    </a:cubicBezTo>
                    <a:cubicBezTo>
                      <a:pt x="3319" y="1027"/>
                      <a:pt x="3319" y="1027"/>
                      <a:pt x="3319" y="1027"/>
                    </a:cubicBezTo>
                    <a:cubicBezTo>
                      <a:pt x="3319" y="1027"/>
                      <a:pt x="3138" y="1027"/>
                      <a:pt x="2845" y="1027"/>
                    </a:cubicBezTo>
                    <a:cubicBezTo>
                      <a:pt x="2845" y="891"/>
                      <a:pt x="2845" y="237"/>
                      <a:pt x="2845" y="237"/>
                    </a:cubicBezTo>
                    <a:close/>
                    <a:moveTo>
                      <a:pt x="633" y="237"/>
                    </a:moveTo>
                    <a:cubicBezTo>
                      <a:pt x="633" y="106"/>
                      <a:pt x="739" y="0"/>
                      <a:pt x="870" y="0"/>
                    </a:cubicBezTo>
                    <a:cubicBezTo>
                      <a:pt x="1001" y="0"/>
                      <a:pt x="1107" y="106"/>
                      <a:pt x="1107" y="237"/>
                    </a:cubicBezTo>
                    <a:cubicBezTo>
                      <a:pt x="1107" y="1027"/>
                      <a:pt x="1107" y="1027"/>
                      <a:pt x="1107" y="1027"/>
                    </a:cubicBezTo>
                    <a:cubicBezTo>
                      <a:pt x="1107" y="1027"/>
                      <a:pt x="847" y="1027"/>
                      <a:pt x="633" y="1027"/>
                    </a:cubicBezTo>
                    <a:cubicBezTo>
                      <a:pt x="633" y="1072"/>
                      <a:pt x="633" y="237"/>
                      <a:pt x="633" y="23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10112366" y="3899786"/>
                <a:ext cx="2404810" cy="462354"/>
                <a:chOff x="10102092" y="3848930"/>
                <a:chExt cx="2404810" cy="462354"/>
              </a:xfrm>
            </p:grpSpPr>
            <p:pic>
              <p:nvPicPr>
                <p:cNvPr id="172" name="图片 171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59825" y="3978509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73" name="矩形 172"/>
                <p:cNvSpPr/>
                <p:nvPr/>
              </p:nvSpPr>
              <p:spPr>
                <a:xfrm>
                  <a:off x="10685658" y="3992003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11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月宏观经济月报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10102092" y="3848930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0" name="图片 11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70373" y="3901314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21" name="矩形 120"/>
                <p:cNvSpPr/>
                <p:nvPr/>
              </p:nvSpPr>
              <p:spPr>
                <a:xfrm>
                  <a:off x="10696206" y="3914808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10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10112366" y="4479373"/>
                <a:ext cx="2404810" cy="462354"/>
                <a:chOff x="10112301" y="4431715"/>
                <a:chExt cx="2404810" cy="462354"/>
              </a:xfrm>
            </p:grpSpPr>
            <p:sp>
              <p:nvSpPr>
                <p:cNvPr id="122" name="矩形 121"/>
                <p:cNvSpPr/>
                <p:nvPr/>
              </p:nvSpPr>
              <p:spPr>
                <a:xfrm>
                  <a:off x="10112301" y="4431715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3" name="图片 12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80582" y="4484099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24" name="矩形 123"/>
                <p:cNvSpPr/>
                <p:nvPr/>
              </p:nvSpPr>
              <p:spPr>
                <a:xfrm>
                  <a:off x="10706415" y="4497593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09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10112366" y="5058960"/>
                <a:ext cx="2404810" cy="462354"/>
                <a:chOff x="10102092" y="5066506"/>
                <a:chExt cx="2404810" cy="462354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10102092" y="5066506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6" name="图片 125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70373" y="5118890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27" name="矩形 126"/>
                <p:cNvSpPr/>
                <p:nvPr/>
              </p:nvSpPr>
              <p:spPr>
                <a:xfrm>
                  <a:off x="10696206" y="5132384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08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10112366" y="5638547"/>
                <a:ext cx="2404810" cy="462354"/>
                <a:chOff x="10123963" y="5625838"/>
                <a:chExt cx="2404810" cy="462354"/>
              </a:xfrm>
            </p:grpSpPr>
            <p:sp>
              <p:nvSpPr>
                <p:cNvPr id="128" name="矩形 127"/>
                <p:cNvSpPr/>
                <p:nvPr/>
              </p:nvSpPr>
              <p:spPr>
                <a:xfrm>
                  <a:off x="10123963" y="5625838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9" name="图片 12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92244" y="5678222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30" name="矩形 129"/>
                <p:cNvSpPr/>
                <p:nvPr/>
              </p:nvSpPr>
              <p:spPr>
                <a:xfrm>
                  <a:off x="10718077" y="5691716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07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0112366" y="6218132"/>
                <a:ext cx="2404810" cy="462354"/>
                <a:chOff x="10112301" y="6218132"/>
                <a:chExt cx="2404810" cy="462354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10112301" y="6218132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32" name="图片 131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80582" y="6270516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33" name="矩形 132"/>
                <p:cNvSpPr/>
                <p:nvPr/>
              </p:nvSpPr>
              <p:spPr>
                <a:xfrm>
                  <a:off x="10706415" y="6284010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06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60225" y="6854523"/>
                <a:ext cx="1768771" cy="249709"/>
              </a:xfrm>
              <a:prstGeom prst="rect">
                <a:avLst/>
              </a:prstGeom>
            </p:spPr>
          </p:pic>
        </p:grpSp>
        <p:grpSp>
          <p:nvGrpSpPr>
            <p:cNvPr id="24" name="组合 23"/>
            <p:cNvGrpSpPr/>
            <p:nvPr/>
          </p:nvGrpSpPr>
          <p:grpSpPr>
            <a:xfrm>
              <a:off x="1974380" y="2268205"/>
              <a:ext cx="1078180" cy="1505205"/>
              <a:chOff x="1962950" y="2247362"/>
              <a:chExt cx="1078180" cy="1505205"/>
            </a:xfrm>
          </p:grpSpPr>
          <p:sp>
            <p:nvSpPr>
              <p:cNvPr id="217" name="矩形 216"/>
              <p:cNvSpPr/>
              <p:nvPr/>
            </p:nvSpPr>
            <p:spPr>
              <a:xfrm>
                <a:off x="1962950" y="2247362"/>
                <a:ext cx="1078180" cy="15052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五边形 22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整体经济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1844813" y="2532013"/>
              <a:ext cx="1317766" cy="1097649"/>
              <a:chOff x="1748670" y="2532013"/>
              <a:chExt cx="1359617" cy="1097649"/>
            </a:xfrm>
          </p:grpSpPr>
          <p:sp>
            <p:nvSpPr>
              <p:cNvPr id="155" name="文本框 154"/>
              <p:cNvSpPr txBox="1"/>
              <p:nvPr/>
            </p:nvSpPr>
            <p:spPr>
              <a:xfrm>
                <a:off x="1748670" y="2752499"/>
                <a:ext cx="1359617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GDP</a:t>
                </a: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6.8%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↓ 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Freeform 89"/>
              <p:cNvSpPr>
                <a:spLocks noChangeAspect="1" noEditPoints="1"/>
              </p:cNvSpPr>
              <p:nvPr/>
            </p:nvSpPr>
            <p:spPr bwMode="auto">
              <a:xfrm>
                <a:off x="2277526" y="2532013"/>
                <a:ext cx="286089" cy="209363"/>
              </a:xfrm>
              <a:custGeom>
                <a:avLst/>
                <a:gdLst/>
                <a:ahLst/>
                <a:cxnLst>
                  <a:cxn ang="0">
                    <a:pos x="191" y="0"/>
                  </a:cxn>
                  <a:cxn ang="0">
                    <a:pos x="160" y="30"/>
                  </a:cxn>
                  <a:cxn ang="0">
                    <a:pos x="177" y="57"/>
                  </a:cxn>
                  <a:cxn ang="0">
                    <a:pos x="161" y="103"/>
                  </a:cxn>
                  <a:cxn ang="0">
                    <a:pos x="155" y="102"/>
                  </a:cxn>
                  <a:cxn ang="0">
                    <a:pos x="142" y="105"/>
                  </a:cxn>
                  <a:cxn ang="0">
                    <a:pos x="107" y="68"/>
                  </a:cxn>
                  <a:cxn ang="0">
                    <a:pos x="109" y="56"/>
                  </a:cxn>
                  <a:cxn ang="0">
                    <a:pos x="79" y="26"/>
                  </a:cxn>
                  <a:cxn ang="0">
                    <a:pos x="48" y="56"/>
                  </a:cxn>
                  <a:cxn ang="0">
                    <a:pos x="59" y="79"/>
                  </a:cxn>
                  <a:cxn ang="0">
                    <a:pos x="44" y="112"/>
                  </a:cxn>
                  <a:cxn ang="0">
                    <a:pos x="30" y="109"/>
                  </a:cxn>
                  <a:cxn ang="0">
                    <a:pos x="0" y="139"/>
                  </a:cxn>
                  <a:cxn ang="0">
                    <a:pos x="30" y="170"/>
                  </a:cxn>
                  <a:cxn ang="0">
                    <a:pos x="61" y="139"/>
                  </a:cxn>
                  <a:cxn ang="0">
                    <a:pos x="54" y="120"/>
                  </a:cxn>
                  <a:cxn ang="0">
                    <a:pos x="70" y="85"/>
                  </a:cxn>
                  <a:cxn ang="0">
                    <a:pos x="78" y="86"/>
                  </a:cxn>
                  <a:cxn ang="0">
                    <a:pos x="99" y="78"/>
                  </a:cxn>
                  <a:cxn ang="0">
                    <a:pos x="132" y="113"/>
                  </a:cxn>
                  <a:cxn ang="0">
                    <a:pos x="125" y="132"/>
                  </a:cxn>
                  <a:cxn ang="0">
                    <a:pos x="156" y="163"/>
                  </a:cxn>
                  <a:cxn ang="0">
                    <a:pos x="186" y="132"/>
                  </a:cxn>
                  <a:cxn ang="0">
                    <a:pos x="173" y="108"/>
                  </a:cxn>
                  <a:cxn ang="0">
                    <a:pos x="189" y="60"/>
                  </a:cxn>
                  <a:cxn ang="0">
                    <a:pos x="191" y="60"/>
                  </a:cxn>
                  <a:cxn ang="0">
                    <a:pos x="221" y="30"/>
                  </a:cxn>
                  <a:cxn ang="0">
                    <a:pos x="191" y="0"/>
                  </a:cxn>
                  <a:cxn ang="0">
                    <a:pos x="31" y="157"/>
                  </a:cxn>
                  <a:cxn ang="0">
                    <a:pos x="13" y="139"/>
                  </a:cxn>
                  <a:cxn ang="0">
                    <a:pos x="31" y="122"/>
                  </a:cxn>
                  <a:cxn ang="0">
                    <a:pos x="48" y="139"/>
                  </a:cxn>
                  <a:cxn ang="0">
                    <a:pos x="31" y="157"/>
                  </a:cxn>
                  <a:cxn ang="0">
                    <a:pos x="79" y="74"/>
                  </a:cxn>
                  <a:cxn ang="0">
                    <a:pos x="61" y="56"/>
                  </a:cxn>
                  <a:cxn ang="0">
                    <a:pos x="79" y="38"/>
                  </a:cxn>
                  <a:cxn ang="0">
                    <a:pos x="96" y="56"/>
                  </a:cxn>
                  <a:cxn ang="0">
                    <a:pos x="79" y="74"/>
                  </a:cxn>
                  <a:cxn ang="0">
                    <a:pos x="156" y="150"/>
                  </a:cxn>
                  <a:cxn ang="0">
                    <a:pos x="138" y="133"/>
                  </a:cxn>
                  <a:cxn ang="0">
                    <a:pos x="156" y="115"/>
                  </a:cxn>
                  <a:cxn ang="0">
                    <a:pos x="173" y="133"/>
                  </a:cxn>
                  <a:cxn ang="0">
                    <a:pos x="156" y="150"/>
                  </a:cxn>
                  <a:cxn ang="0">
                    <a:pos x="191" y="48"/>
                  </a:cxn>
                  <a:cxn ang="0">
                    <a:pos x="173" y="30"/>
                  </a:cxn>
                  <a:cxn ang="0">
                    <a:pos x="191" y="13"/>
                  </a:cxn>
                  <a:cxn ang="0">
                    <a:pos x="208" y="30"/>
                  </a:cxn>
                  <a:cxn ang="0">
                    <a:pos x="191" y="48"/>
                  </a:cxn>
                  <a:cxn ang="0">
                    <a:pos x="191" y="48"/>
                  </a:cxn>
                  <a:cxn ang="0">
                    <a:pos x="191" y="48"/>
                  </a:cxn>
                </a:cxnLst>
                <a:rect l="0" t="0" r="r" b="b"/>
                <a:pathLst>
                  <a:path w="221" h="170">
                    <a:moveTo>
                      <a:pt x="191" y="0"/>
                    </a:moveTo>
                    <a:cubicBezTo>
                      <a:pt x="174" y="0"/>
                      <a:pt x="160" y="14"/>
                      <a:pt x="160" y="30"/>
                    </a:cubicBezTo>
                    <a:cubicBezTo>
                      <a:pt x="160" y="42"/>
                      <a:pt x="167" y="52"/>
                      <a:pt x="177" y="57"/>
                    </a:cubicBezTo>
                    <a:cubicBezTo>
                      <a:pt x="161" y="103"/>
                      <a:pt x="161" y="103"/>
                      <a:pt x="161" y="103"/>
                    </a:cubicBezTo>
                    <a:cubicBezTo>
                      <a:pt x="159" y="103"/>
                      <a:pt x="157" y="102"/>
                      <a:pt x="155" y="102"/>
                    </a:cubicBezTo>
                    <a:cubicBezTo>
                      <a:pt x="150" y="102"/>
                      <a:pt x="146" y="103"/>
                      <a:pt x="142" y="105"/>
                    </a:cubicBezTo>
                    <a:cubicBezTo>
                      <a:pt x="107" y="68"/>
                      <a:pt x="107" y="68"/>
                      <a:pt x="107" y="68"/>
                    </a:cubicBezTo>
                    <a:cubicBezTo>
                      <a:pt x="108" y="64"/>
                      <a:pt x="109" y="60"/>
                      <a:pt x="109" y="56"/>
                    </a:cubicBezTo>
                    <a:cubicBezTo>
                      <a:pt x="109" y="39"/>
                      <a:pt x="95" y="26"/>
                      <a:pt x="79" y="26"/>
                    </a:cubicBezTo>
                    <a:cubicBezTo>
                      <a:pt x="62" y="26"/>
                      <a:pt x="48" y="39"/>
                      <a:pt x="48" y="56"/>
                    </a:cubicBezTo>
                    <a:cubicBezTo>
                      <a:pt x="48" y="65"/>
                      <a:pt x="52" y="74"/>
                      <a:pt x="59" y="79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0" y="110"/>
                      <a:pt x="35" y="109"/>
                      <a:pt x="30" y="109"/>
                    </a:cubicBezTo>
                    <a:cubicBezTo>
                      <a:pt x="14" y="109"/>
                      <a:pt x="0" y="123"/>
                      <a:pt x="0" y="139"/>
                    </a:cubicBezTo>
                    <a:cubicBezTo>
                      <a:pt x="0" y="156"/>
                      <a:pt x="14" y="170"/>
                      <a:pt x="30" y="170"/>
                    </a:cubicBezTo>
                    <a:cubicBezTo>
                      <a:pt x="47" y="170"/>
                      <a:pt x="61" y="156"/>
                      <a:pt x="61" y="139"/>
                    </a:cubicBezTo>
                    <a:cubicBezTo>
                      <a:pt x="61" y="132"/>
                      <a:pt x="58" y="125"/>
                      <a:pt x="54" y="120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3" y="86"/>
                      <a:pt x="76" y="86"/>
                      <a:pt x="78" y="86"/>
                    </a:cubicBezTo>
                    <a:cubicBezTo>
                      <a:pt x="86" y="86"/>
                      <a:pt x="93" y="83"/>
                      <a:pt x="99" y="78"/>
                    </a:cubicBezTo>
                    <a:cubicBezTo>
                      <a:pt x="132" y="113"/>
                      <a:pt x="132" y="113"/>
                      <a:pt x="132" y="113"/>
                    </a:cubicBezTo>
                    <a:cubicBezTo>
                      <a:pt x="128" y="118"/>
                      <a:pt x="125" y="125"/>
                      <a:pt x="125" y="132"/>
                    </a:cubicBezTo>
                    <a:cubicBezTo>
                      <a:pt x="125" y="149"/>
                      <a:pt x="139" y="163"/>
                      <a:pt x="156" y="163"/>
                    </a:cubicBezTo>
                    <a:cubicBezTo>
                      <a:pt x="172" y="163"/>
                      <a:pt x="186" y="149"/>
                      <a:pt x="186" y="132"/>
                    </a:cubicBezTo>
                    <a:cubicBezTo>
                      <a:pt x="186" y="122"/>
                      <a:pt x="181" y="113"/>
                      <a:pt x="173" y="108"/>
                    </a:cubicBezTo>
                    <a:cubicBezTo>
                      <a:pt x="189" y="60"/>
                      <a:pt x="189" y="60"/>
                      <a:pt x="189" y="60"/>
                    </a:cubicBezTo>
                    <a:cubicBezTo>
                      <a:pt x="191" y="60"/>
                      <a:pt x="191" y="60"/>
                      <a:pt x="191" y="60"/>
                    </a:cubicBezTo>
                    <a:cubicBezTo>
                      <a:pt x="207" y="60"/>
                      <a:pt x="221" y="47"/>
                      <a:pt x="221" y="30"/>
                    </a:cubicBezTo>
                    <a:cubicBezTo>
                      <a:pt x="221" y="14"/>
                      <a:pt x="207" y="0"/>
                      <a:pt x="191" y="0"/>
                    </a:cubicBezTo>
                    <a:close/>
                    <a:moveTo>
                      <a:pt x="31" y="157"/>
                    </a:moveTo>
                    <a:cubicBezTo>
                      <a:pt x="21" y="157"/>
                      <a:pt x="13" y="149"/>
                      <a:pt x="13" y="139"/>
                    </a:cubicBezTo>
                    <a:cubicBezTo>
                      <a:pt x="13" y="130"/>
                      <a:pt x="21" y="122"/>
                      <a:pt x="31" y="122"/>
                    </a:cubicBezTo>
                    <a:cubicBezTo>
                      <a:pt x="40" y="122"/>
                      <a:pt x="48" y="130"/>
                      <a:pt x="48" y="139"/>
                    </a:cubicBezTo>
                    <a:cubicBezTo>
                      <a:pt x="48" y="149"/>
                      <a:pt x="40" y="157"/>
                      <a:pt x="31" y="157"/>
                    </a:cubicBezTo>
                    <a:close/>
                    <a:moveTo>
                      <a:pt x="79" y="74"/>
                    </a:moveTo>
                    <a:cubicBezTo>
                      <a:pt x="69" y="74"/>
                      <a:pt x="61" y="66"/>
                      <a:pt x="61" y="56"/>
                    </a:cubicBezTo>
                    <a:cubicBezTo>
                      <a:pt x="61" y="46"/>
                      <a:pt x="69" y="38"/>
                      <a:pt x="79" y="38"/>
                    </a:cubicBezTo>
                    <a:cubicBezTo>
                      <a:pt x="88" y="38"/>
                      <a:pt x="96" y="46"/>
                      <a:pt x="96" y="56"/>
                    </a:cubicBezTo>
                    <a:cubicBezTo>
                      <a:pt x="96" y="66"/>
                      <a:pt x="88" y="74"/>
                      <a:pt x="79" y="74"/>
                    </a:cubicBezTo>
                    <a:close/>
                    <a:moveTo>
                      <a:pt x="156" y="150"/>
                    </a:moveTo>
                    <a:cubicBezTo>
                      <a:pt x="146" y="150"/>
                      <a:pt x="138" y="142"/>
                      <a:pt x="138" y="133"/>
                    </a:cubicBezTo>
                    <a:cubicBezTo>
                      <a:pt x="138" y="123"/>
                      <a:pt x="146" y="115"/>
                      <a:pt x="156" y="115"/>
                    </a:cubicBezTo>
                    <a:cubicBezTo>
                      <a:pt x="165" y="115"/>
                      <a:pt x="173" y="123"/>
                      <a:pt x="173" y="133"/>
                    </a:cubicBezTo>
                    <a:cubicBezTo>
                      <a:pt x="173" y="142"/>
                      <a:pt x="165" y="150"/>
                      <a:pt x="156" y="150"/>
                    </a:cubicBezTo>
                    <a:close/>
                    <a:moveTo>
                      <a:pt x="191" y="48"/>
                    </a:moveTo>
                    <a:cubicBezTo>
                      <a:pt x="181" y="48"/>
                      <a:pt x="173" y="40"/>
                      <a:pt x="173" y="30"/>
                    </a:cubicBezTo>
                    <a:cubicBezTo>
                      <a:pt x="173" y="21"/>
                      <a:pt x="181" y="13"/>
                      <a:pt x="191" y="13"/>
                    </a:cubicBezTo>
                    <a:cubicBezTo>
                      <a:pt x="200" y="13"/>
                      <a:pt x="208" y="21"/>
                      <a:pt x="208" y="30"/>
                    </a:cubicBezTo>
                    <a:cubicBezTo>
                      <a:pt x="208" y="40"/>
                      <a:pt x="200" y="48"/>
                      <a:pt x="191" y="48"/>
                    </a:cubicBezTo>
                    <a:close/>
                    <a:moveTo>
                      <a:pt x="191" y="48"/>
                    </a:moveTo>
                    <a:cubicBezTo>
                      <a:pt x="191" y="48"/>
                      <a:pt x="191" y="48"/>
                      <a:pt x="191" y="48"/>
                    </a:cubicBezTo>
                  </a:path>
                </a:pathLst>
              </a:custGeom>
              <a:solidFill>
                <a:srgbClr val="67708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58" name="组合 157"/>
            <p:cNvGrpSpPr/>
            <p:nvPr/>
          </p:nvGrpSpPr>
          <p:grpSpPr>
            <a:xfrm>
              <a:off x="3092518" y="2268205"/>
              <a:ext cx="1078180" cy="1505205"/>
              <a:chOff x="1962950" y="2247362"/>
              <a:chExt cx="1078180" cy="1505205"/>
            </a:xfrm>
          </p:grpSpPr>
          <p:sp>
            <p:nvSpPr>
              <p:cNvPr id="159" name="矩形 158"/>
              <p:cNvSpPr/>
              <p:nvPr/>
            </p:nvSpPr>
            <p:spPr>
              <a:xfrm>
                <a:off x="1962950" y="2247362"/>
                <a:ext cx="1078180" cy="15052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五边形 159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供给侧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2987495" y="2532013"/>
              <a:ext cx="1248760" cy="1108508"/>
              <a:chOff x="2936831" y="2532013"/>
              <a:chExt cx="1248760" cy="1108508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2936831" y="2763358"/>
                <a:ext cx="1248760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工业增加</a:t>
                </a:r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当月同比： 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7.0%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↑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3" name="组合 162"/>
              <p:cNvGrpSpPr>
                <a:grpSpLocks noChangeAspect="1"/>
              </p:cNvGrpSpPr>
              <p:nvPr/>
            </p:nvGrpSpPr>
            <p:grpSpPr>
              <a:xfrm>
                <a:off x="3412470" y="2532013"/>
                <a:ext cx="231011" cy="209363"/>
                <a:chOff x="6544086" y="4112055"/>
                <a:chExt cx="483671" cy="461981"/>
              </a:xfrm>
              <a:solidFill>
                <a:srgbClr val="67708B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6622167" y="4213994"/>
                  <a:ext cx="327508" cy="360042"/>
                </a:xfrm>
                <a:custGeom>
                  <a:avLst/>
                  <a:gdLst>
                    <a:gd name="T0" fmla="*/ 0 w 64"/>
                    <a:gd name="T1" fmla="*/ 29 h 70"/>
                    <a:gd name="T2" fmla="*/ 0 w 64"/>
                    <a:gd name="T3" fmla="*/ 67 h 70"/>
                    <a:gd name="T4" fmla="*/ 1 w 64"/>
                    <a:gd name="T5" fmla="*/ 70 h 70"/>
                    <a:gd name="T6" fmla="*/ 4 w 64"/>
                    <a:gd name="T7" fmla="*/ 70 h 70"/>
                    <a:gd name="T8" fmla="*/ 21 w 64"/>
                    <a:gd name="T9" fmla="*/ 70 h 70"/>
                    <a:gd name="T10" fmla="*/ 22 w 64"/>
                    <a:gd name="T11" fmla="*/ 70 h 70"/>
                    <a:gd name="T12" fmla="*/ 23 w 64"/>
                    <a:gd name="T13" fmla="*/ 68 h 70"/>
                    <a:gd name="T14" fmla="*/ 23 w 64"/>
                    <a:gd name="T15" fmla="*/ 50 h 70"/>
                    <a:gd name="T16" fmla="*/ 40 w 64"/>
                    <a:gd name="T17" fmla="*/ 50 h 70"/>
                    <a:gd name="T18" fmla="*/ 40 w 64"/>
                    <a:gd name="T19" fmla="*/ 68 h 70"/>
                    <a:gd name="T20" fmla="*/ 41 w 64"/>
                    <a:gd name="T21" fmla="*/ 70 h 70"/>
                    <a:gd name="T22" fmla="*/ 42 w 64"/>
                    <a:gd name="T23" fmla="*/ 70 h 70"/>
                    <a:gd name="T24" fmla="*/ 59 w 64"/>
                    <a:gd name="T25" fmla="*/ 70 h 70"/>
                    <a:gd name="T26" fmla="*/ 62 w 64"/>
                    <a:gd name="T27" fmla="*/ 70 h 70"/>
                    <a:gd name="T28" fmla="*/ 64 w 64"/>
                    <a:gd name="T29" fmla="*/ 67 h 70"/>
                    <a:gd name="T30" fmla="*/ 64 w 64"/>
                    <a:gd name="T31" fmla="*/ 29 h 70"/>
                    <a:gd name="T32" fmla="*/ 32 w 64"/>
                    <a:gd name="T33" fmla="*/ 0 h 70"/>
                    <a:gd name="T34" fmla="*/ 0 w 64"/>
                    <a:gd name="T35" fmla="*/ 2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4" h="70">
                      <a:moveTo>
                        <a:pt x="0" y="29"/>
                      </a:move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68"/>
                        <a:pt x="1" y="69"/>
                        <a:pt x="1" y="70"/>
                      </a:cubicBezTo>
                      <a:cubicBezTo>
                        <a:pt x="2" y="70"/>
                        <a:pt x="3" y="70"/>
                        <a:pt x="4" y="70"/>
                      </a:cubicBezTo>
                      <a:cubicBezTo>
                        <a:pt x="21" y="70"/>
                        <a:pt x="21" y="70"/>
                        <a:pt x="21" y="70"/>
                      </a:cubicBezTo>
                      <a:cubicBezTo>
                        <a:pt x="21" y="70"/>
                        <a:pt x="22" y="70"/>
                        <a:pt x="22" y="70"/>
                      </a:cubicBezTo>
                      <a:cubicBezTo>
                        <a:pt x="23" y="69"/>
                        <a:pt x="23" y="69"/>
                        <a:pt x="23" y="68"/>
                      </a:cubicBezTo>
                      <a:cubicBezTo>
                        <a:pt x="23" y="50"/>
                        <a:pt x="23" y="50"/>
                        <a:pt x="23" y="50"/>
                      </a:cubicBezTo>
                      <a:cubicBezTo>
                        <a:pt x="40" y="50"/>
                        <a:pt x="40" y="50"/>
                        <a:pt x="40" y="50"/>
                      </a:cubicBezTo>
                      <a:cubicBezTo>
                        <a:pt x="40" y="68"/>
                        <a:pt x="40" y="68"/>
                        <a:pt x="40" y="68"/>
                      </a:cubicBezTo>
                      <a:cubicBezTo>
                        <a:pt x="40" y="69"/>
                        <a:pt x="40" y="69"/>
                        <a:pt x="41" y="70"/>
                      </a:cubicBezTo>
                      <a:cubicBezTo>
                        <a:pt x="41" y="70"/>
                        <a:pt x="42" y="70"/>
                        <a:pt x="42" y="70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0"/>
                        <a:pt x="61" y="70"/>
                        <a:pt x="62" y="70"/>
                      </a:cubicBezTo>
                      <a:cubicBezTo>
                        <a:pt x="63" y="69"/>
                        <a:pt x="63" y="68"/>
                        <a:pt x="64" y="67"/>
                      </a:cubicBezTo>
                      <a:cubicBezTo>
                        <a:pt x="64" y="29"/>
                        <a:pt x="64" y="29"/>
                        <a:pt x="64" y="29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9" name="Freeform 54"/>
                <p:cNvSpPr>
                  <a:spLocks/>
                </p:cNvSpPr>
                <p:nvPr/>
              </p:nvSpPr>
              <p:spPr bwMode="auto">
                <a:xfrm>
                  <a:off x="6544086" y="4112055"/>
                  <a:ext cx="483671" cy="255934"/>
                </a:xfrm>
                <a:custGeom>
                  <a:avLst/>
                  <a:gdLst>
                    <a:gd name="T0" fmla="*/ 91 w 94"/>
                    <a:gd name="T1" fmla="*/ 39 h 50"/>
                    <a:gd name="T2" fmla="*/ 76 w 94"/>
                    <a:gd name="T3" fmla="*/ 26 h 50"/>
                    <a:gd name="T4" fmla="*/ 76 w 94"/>
                    <a:gd name="T5" fmla="*/ 4 h 50"/>
                    <a:gd name="T6" fmla="*/ 74 w 94"/>
                    <a:gd name="T7" fmla="*/ 2 h 50"/>
                    <a:gd name="T8" fmla="*/ 68 w 94"/>
                    <a:gd name="T9" fmla="*/ 2 h 50"/>
                    <a:gd name="T10" fmla="*/ 66 w 94"/>
                    <a:gd name="T11" fmla="*/ 4 h 50"/>
                    <a:gd name="T12" fmla="*/ 66 w 94"/>
                    <a:gd name="T13" fmla="*/ 16 h 50"/>
                    <a:gd name="T14" fmla="*/ 51 w 94"/>
                    <a:gd name="T15" fmla="*/ 2 h 50"/>
                    <a:gd name="T16" fmla="*/ 43 w 94"/>
                    <a:gd name="T17" fmla="*/ 2 h 50"/>
                    <a:gd name="T18" fmla="*/ 2 w 94"/>
                    <a:gd name="T19" fmla="*/ 39 h 50"/>
                    <a:gd name="T20" fmla="*/ 2 w 94"/>
                    <a:gd name="T21" fmla="*/ 48 h 50"/>
                    <a:gd name="T22" fmla="*/ 6 w 94"/>
                    <a:gd name="T23" fmla="*/ 50 h 50"/>
                    <a:gd name="T24" fmla="*/ 10 w 94"/>
                    <a:gd name="T25" fmla="*/ 48 h 50"/>
                    <a:gd name="T26" fmla="*/ 47 w 94"/>
                    <a:gd name="T27" fmla="*/ 15 h 50"/>
                    <a:gd name="T28" fmla="*/ 83 w 94"/>
                    <a:gd name="T29" fmla="*/ 48 h 50"/>
                    <a:gd name="T30" fmla="*/ 91 w 94"/>
                    <a:gd name="T31" fmla="*/ 48 h 50"/>
                    <a:gd name="T32" fmla="*/ 91 w 94"/>
                    <a:gd name="T33" fmla="*/ 3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4" h="50">
                      <a:moveTo>
                        <a:pt x="91" y="39"/>
                      </a:moveTo>
                      <a:cubicBezTo>
                        <a:pt x="76" y="26"/>
                        <a:pt x="76" y="26"/>
                        <a:pt x="76" y="26"/>
                      </a:cubicBezTo>
                      <a:cubicBezTo>
                        <a:pt x="76" y="4"/>
                        <a:pt x="76" y="4"/>
                        <a:pt x="76" y="4"/>
                      </a:cubicBezTo>
                      <a:cubicBezTo>
                        <a:pt x="76" y="3"/>
                        <a:pt x="75" y="2"/>
                        <a:pt x="74" y="2"/>
                      </a:cubicBezTo>
                      <a:cubicBezTo>
                        <a:pt x="68" y="2"/>
                        <a:pt x="68" y="2"/>
                        <a:pt x="68" y="2"/>
                      </a:cubicBezTo>
                      <a:cubicBezTo>
                        <a:pt x="67" y="2"/>
                        <a:pt x="66" y="3"/>
                        <a:pt x="66" y="4"/>
                      </a:cubicBezTo>
                      <a:cubicBezTo>
                        <a:pt x="66" y="16"/>
                        <a:pt x="66" y="16"/>
                        <a:pt x="66" y="16"/>
                      </a:cubicBezTo>
                      <a:cubicBezTo>
                        <a:pt x="51" y="2"/>
                        <a:pt x="51" y="2"/>
                        <a:pt x="51" y="2"/>
                      </a:cubicBezTo>
                      <a:cubicBezTo>
                        <a:pt x="48" y="0"/>
                        <a:pt x="45" y="0"/>
                        <a:pt x="43" y="2"/>
                      </a:cubicBezTo>
                      <a:cubicBezTo>
                        <a:pt x="2" y="39"/>
                        <a:pt x="2" y="39"/>
                        <a:pt x="2" y="39"/>
                      </a:cubicBezTo>
                      <a:cubicBezTo>
                        <a:pt x="0" y="41"/>
                        <a:pt x="0" y="45"/>
                        <a:pt x="2" y="48"/>
                      </a:cubicBezTo>
                      <a:cubicBezTo>
                        <a:pt x="3" y="49"/>
                        <a:pt x="5" y="50"/>
                        <a:pt x="6" y="50"/>
                      </a:cubicBezTo>
                      <a:cubicBezTo>
                        <a:pt x="8" y="50"/>
                        <a:pt x="9" y="49"/>
                        <a:pt x="10" y="48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83" y="48"/>
                        <a:pt x="83" y="48"/>
                        <a:pt x="83" y="48"/>
                      </a:cubicBezTo>
                      <a:cubicBezTo>
                        <a:pt x="85" y="50"/>
                        <a:pt x="89" y="50"/>
                        <a:pt x="91" y="48"/>
                      </a:cubicBezTo>
                      <a:cubicBezTo>
                        <a:pt x="94" y="45"/>
                        <a:pt x="93" y="41"/>
                        <a:pt x="91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70" name="组合 169"/>
            <p:cNvGrpSpPr/>
            <p:nvPr/>
          </p:nvGrpSpPr>
          <p:grpSpPr>
            <a:xfrm>
              <a:off x="4210771" y="2272447"/>
              <a:ext cx="1078180" cy="1505205"/>
              <a:chOff x="1962950" y="2247362"/>
              <a:chExt cx="1078180" cy="1505205"/>
            </a:xfrm>
          </p:grpSpPr>
          <p:sp>
            <p:nvSpPr>
              <p:cNvPr id="175" name="矩形 174"/>
              <p:cNvSpPr/>
              <p:nvPr/>
            </p:nvSpPr>
            <p:spPr>
              <a:xfrm>
                <a:off x="1962950" y="2247362"/>
                <a:ext cx="1078180" cy="15052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五边形 175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需求侧</a:t>
                </a:r>
                <a:r>
                  <a:rPr lang="en-US" altLang="zh-CN" sz="800" b="1" dirty="0" smtClean="0">
                    <a:latin typeface="+mj-ea"/>
                    <a:ea typeface="+mj-ea"/>
                  </a:rPr>
                  <a:t>-</a:t>
                </a:r>
                <a:r>
                  <a:rPr lang="zh-CN" altLang="en-US" sz="800" b="1" dirty="0" smtClean="0">
                    <a:latin typeface="+mj-ea"/>
                    <a:ea typeface="+mj-ea"/>
                  </a:rPr>
                  <a:t>投资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4095221" y="2502720"/>
              <a:ext cx="1235523" cy="1137801"/>
              <a:chOff x="4037055" y="2532013"/>
              <a:chExt cx="1235523" cy="1137801"/>
            </a:xfrm>
          </p:grpSpPr>
          <p:sp>
            <p:nvSpPr>
              <p:cNvPr id="178" name="文本框 177"/>
              <p:cNvSpPr txBox="1"/>
              <p:nvPr/>
            </p:nvSpPr>
            <p:spPr>
              <a:xfrm>
                <a:off x="4037055" y="2792651"/>
                <a:ext cx="1235523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</a:t>
                </a: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6.8%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↓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9" name="Group 65"/>
              <p:cNvGrpSpPr>
                <a:grpSpLocks noChangeAspect="1"/>
              </p:cNvGrpSpPr>
              <p:nvPr/>
            </p:nvGrpSpPr>
            <p:grpSpPr>
              <a:xfrm>
                <a:off x="4512038" y="2532013"/>
                <a:ext cx="292948" cy="209363"/>
                <a:chOff x="550885" y="1190671"/>
                <a:chExt cx="3840309" cy="2892537"/>
              </a:xfrm>
              <a:solidFill>
                <a:srgbClr val="67708B"/>
              </a:solidFill>
            </p:grpSpPr>
            <p:sp>
              <p:nvSpPr>
                <p:cNvPr id="180" name="Freeform 14"/>
                <p:cNvSpPr>
                  <a:spLocks noEditPoints="1"/>
                </p:cNvSpPr>
                <p:nvPr/>
              </p:nvSpPr>
              <p:spPr bwMode="auto">
                <a:xfrm>
                  <a:off x="2425794" y="2978264"/>
                  <a:ext cx="149229" cy="239723"/>
                </a:xfrm>
                <a:custGeom>
                  <a:avLst/>
                  <a:gdLst/>
                  <a:ahLst/>
                  <a:cxnLst>
                    <a:cxn ang="0">
                      <a:pos x="65" y="30"/>
                    </a:cxn>
                    <a:cxn ang="0">
                      <a:pos x="46" y="17"/>
                    </a:cxn>
                    <a:cxn ang="0">
                      <a:pos x="0" y="0"/>
                    </a:cxn>
                    <a:cxn ang="0">
                      <a:pos x="0" y="122"/>
                    </a:cxn>
                    <a:cxn ang="0">
                      <a:pos x="69" y="86"/>
                    </a:cxn>
                    <a:cxn ang="0">
                      <a:pos x="74" y="48"/>
                    </a:cxn>
                    <a:cxn ang="0">
                      <a:pos x="65" y="30"/>
                    </a:cxn>
                    <a:cxn ang="0">
                      <a:pos x="65" y="30"/>
                    </a:cxn>
                    <a:cxn ang="0">
                      <a:pos x="65" y="30"/>
                    </a:cxn>
                  </a:cxnLst>
                  <a:rect l="0" t="0" r="r" b="b"/>
                  <a:pathLst>
                    <a:path w="76" h="122">
                      <a:moveTo>
                        <a:pt x="65" y="30"/>
                      </a:moveTo>
                      <a:cubicBezTo>
                        <a:pt x="59" y="24"/>
                        <a:pt x="53" y="20"/>
                        <a:pt x="46" y="17"/>
                      </a:cubicBezTo>
                      <a:cubicBezTo>
                        <a:pt x="32" y="9"/>
                        <a:pt x="16" y="4"/>
                        <a:pt x="0" y="0"/>
                      </a:cubicBezTo>
                      <a:cubicBezTo>
                        <a:pt x="0" y="122"/>
                        <a:pt x="0" y="122"/>
                        <a:pt x="0" y="122"/>
                      </a:cubicBezTo>
                      <a:cubicBezTo>
                        <a:pt x="26" y="119"/>
                        <a:pt x="55" y="110"/>
                        <a:pt x="69" y="86"/>
                      </a:cubicBezTo>
                      <a:cubicBezTo>
                        <a:pt x="75" y="75"/>
                        <a:pt x="76" y="61"/>
                        <a:pt x="74" y="48"/>
                      </a:cubicBezTo>
                      <a:cubicBezTo>
                        <a:pt x="72" y="41"/>
                        <a:pt x="69" y="35"/>
                        <a:pt x="65" y="30"/>
                      </a:cubicBezTo>
                      <a:close/>
                      <a:moveTo>
                        <a:pt x="65" y="30"/>
                      </a:moveTo>
                      <a:cubicBezTo>
                        <a:pt x="65" y="30"/>
                        <a:pt x="65" y="30"/>
                        <a:pt x="65" y="3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Freeform 15"/>
                <p:cNvSpPr>
                  <a:spLocks noEditPoints="1"/>
                </p:cNvSpPr>
                <p:nvPr/>
              </p:nvSpPr>
              <p:spPr bwMode="auto">
                <a:xfrm>
                  <a:off x="2559149" y="3148136"/>
                  <a:ext cx="1587" cy="158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Freeform 16"/>
                <p:cNvSpPr>
                  <a:spLocks noEditPoints="1"/>
                </p:cNvSpPr>
                <p:nvPr/>
              </p:nvSpPr>
              <p:spPr bwMode="auto">
                <a:xfrm>
                  <a:off x="2174958" y="2597251"/>
                  <a:ext cx="120655" cy="214319"/>
                </a:xfrm>
                <a:custGeom>
                  <a:avLst/>
                  <a:gdLst/>
                  <a:ahLst/>
                  <a:cxnLst>
                    <a:cxn ang="0">
                      <a:pos x="9" y="30"/>
                    </a:cxn>
                    <a:cxn ang="0">
                      <a:pos x="1" y="52"/>
                    </a:cxn>
                    <a:cxn ang="0">
                      <a:pos x="4" y="75"/>
                    </a:cxn>
                    <a:cxn ang="0">
                      <a:pos x="18" y="92"/>
                    </a:cxn>
                    <a:cxn ang="0">
                      <a:pos x="40" y="103"/>
                    </a:cxn>
                    <a:cxn ang="0">
                      <a:pos x="61" y="110"/>
                    </a:cxn>
                    <a:cxn ang="0">
                      <a:pos x="61" y="0"/>
                    </a:cxn>
                    <a:cxn ang="0">
                      <a:pos x="9" y="30"/>
                    </a:cxn>
                    <a:cxn ang="0">
                      <a:pos x="9" y="30"/>
                    </a:cxn>
                    <a:cxn ang="0">
                      <a:pos x="9" y="30"/>
                    </a:cxn>
                  </a:cxnLst>
                  <a:rect l="0" t="0" r="r" b="b"/>
                  <a:pathLst>
                    <a:path w="61" h="110">
                      <a:moveTo>
                        <a:pt x="9" y="30"/>
                      </a:moveTo>
                      <a:cubicBezTo>
                        <a:pt x="4" y="37"/>
                        <a:pt x="2" y="44"/>
                        <a:pt x="1" y="52"/>
                      </a:cubicBezTo>
                      <a:cubicBezTo>
                        <a:pt x="0" y="59"/>
                        <a:pt x="1" y="68"/>
                        <a:pt x="4" y="75"/>
                      </a:cubicBezTo>
                      <a:cubicBezTo>
                        <a:pt x="6" y="82"/>
                        <a:pt x="12" y="87"/>
                        <a:pt x="18" y="92"/>
                      </a:cubicBezTo>
                      <a:cubicBezTo>
                        <a:pt x="25" y="96"/>
                        <a:pt x="33" y="100"/>
                        <a:pt x="40" y="103"/>
                      </a:cubicBezTo>
                      <a:cubicBezTo>
                        <a:pt x="47" y="105"/>
                        <a:pt x="54" y="108"/>
                        <a:pt x="61" y="110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42" y="4"/>
                        <a:pt x="21" y="13"/>
                        <a:pt x="9" y="30"/>
                      </a:cubicBezTo>
                      <a:close/>
                      <a:moveTo>
                        <a:pt x="9" y="30"/>
                      </a:moveTo>
                      <a:cubicBezTo>
                        <a:pt x="9" y="30"/>
                        <a:pt x="9" y="30"/>
                        <a:pt x="9" y="3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Freeform 17"/>
                <p:cNvSpPr>
                  <a:spLocks noEditPoints="1"/>
                </p:cNvSpPr>
                <p:nvPr/>
              </p:nvSpPr>
              <p:spPr bwMode="auto">
                <a:xfrm>
                  <a:off x="2560736" y="3144958"/>
                  <a:ext cx="1587" cy="317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Freeform 18"/>
                <p:cNvSpPr>
                  <a:spLocks noEditPoints="1"/>
                </p:cNvSpPr>
                <p:nvPr/>
              </p:nvSpPr>
              <p:spPr bwMode="auto">
                <a:xfrm>
                  <a:off x="550885" y="1190671"/>
                  <a:ext cx="3840309" cy="2892537"/>
                </a:xfrm>
                <a:custGeom>
                  <a:avLst/>
                  <a:gdLst/>
                  <a:ahLst/>
                  <a:cxnLst>
                    <a:cxn ang="0">
                      <a:pos x="1000" y="335"/>
                    </a:cxn>
                    <a:cxn ang="0">
                      <a:pos x="1130" y="44"/>
                    </a:cxn>
                    <a:cxn ang="0">
                      <a:pos x="892" y="91"/>
                    </a:cxn>
                    <a:cxn ang="0">
                      <a:pos x="664" y="57"/>
                    </a:cxn>
                    <a:cxn ang="0">
                      <a:pos x="807" y="343"/>
                    </a:cxn>
                    <a:cxn ang="0">
                      <a:pos x="822" y="1394"/>
                    </a:cxn>
                    <a:cxn ang="0">
                      <a:pos x="1000" y="335"/>
                    </a:cxn>
                    <a:cxn ang="0">
                      <a:pos x="1098" y="988"/>
                    </a:cxn>
                    <a:cxn ang="0">
                      <a:pos x="1052" y="1069"/>
                    </a:cxn>
                    <a:cxn ang="0">
                      <a:pos x="957" y="1102"/>
                    </a:cxn>
                    <a:cxn ang="0">
                      <a:pos x="957" y="1138"/>
                    </a:cxn>
                    <a:cxn ang="0">
                      <a:pos x="946" y="1163"/>
                    </a:cxn>
                    <a:cxn ang="0">
                      <a:pos x="910" y="1168"/>
                    </a:cxn>
                    <a:cxn ang="0">
                      <a:pos x="890" y="1138"/>
                    </a:cxn>
                    <a:cxn ang="0">
                      <a:pos x="890" y="1099"/>
                    </a:cxn>
                    <a:cxn ang="0">
                      <a:pos x="873" y="1095"/>
                    </a:cxn>
                    <a:cxn ang="0">
                      <a:pos x="792" y="1045"/>
                    </a:cxn>
                    <a:cxn ang="0">
                      <a:pos x="766" y="1003"/>
                    </a:cxn>
                    <a:cxn ang="0">
                      <a:pos x="762" y="991"/>
                    </a:cxn>
                    <a:cxn ang="0">
                      <a:pos x="759" y="979"/>
                    </a:cxn>
                    <a:cxn ang="0">
                      <a:pos x="763" y="961"/>
                    </a:cxn>
                    <a:cxn ang="0">
                      <a:pos x="796" y="943"/>
                    </a:cxn>
                    <a:cxn ang="0">
                      <a:pos x="825" y="966"/>
                    </a:cxn>
                    <a:cxn ang="0">
                      <a:pos x="828" y="977"/>
                    </a:cxn>
                    <a:cxn ang="0">
                      <a:pos x="833" y="988"/>
                    </a:cxn>
                    <a:cxn ang="0">
                      <a:pos x="848" y="1007"/>
                    </a:cxn>
                    <a:cxn ang="0">
                      <a:pos x="890" y="1030"/>
                    </a:cxn>
                    <a:cxn ang="0">
                      <a:pos x="890" y="898"/>
                    </a:cxn>
                    <a:cxn ang="0">
                      <a:pos x="803" y="860"/>
                    </a:cxn>
                    <a:cxn ang="0">
                      <a:pos x="773" y="824"/>
                    </a:cxn>
                    <a:cxn ang="0">
                      <a:pos x="763" y="776"/>
                    </a:cxn>
                    <a:cxn ang="0">
                      <a:pos x="773" y="728"/>
                    </a:cxn>
                    <a:cxn ang="0">
                      <a:pos x="800" y="690"/>
                    </a:cxn>
                    <a:cxn ang="0">
                      <a:pos x="890" y="650"/>
                    </a:cxn>
                    <a:cxn ang="0">
                      <a:pos x="890" y="613"/>
                    </a:cxn>
                    <a:cxn ang="0">
                      <a:pos x="902" y="588"/>
                    </a:cxn>
                    <a:cxn ang="0">
                      <a:pos x="938" y="583"/>
                    </a:cxn>
                    <a:cxn ang="0">
                      <a:pos x="957" y="613"/>
                    </a:cxn>
                    <a:cxn ang="0">
                      <a:pos x="957" y="650"/>
                    </a:cxn>
                    <a:cxn ang="0">
                      <a:pos x="970" y="652"/>
                    </a:cxn>
                    <a:cxn ang="0">
                      <a:pos x="1058" y="694"/>
                    </a:cxn>
                    <a:cxn ang="0">
                      <a:pos x="1085" y="733"/>
                    </a:cxn>
                    <a:cxn ang="0">
                      <a:pos x="1089" y="745"/>
                    </a:cxn>
                    <a:cxn ang="0">
                      <a:pos x="1092" y="757"/>
                    </a:cxn>
                    <a:cxn ang="0">
                      <a:pos x="1090" y="776"/>
                    </a:cxn>
                    <a:cxn ang="0">
                      <a:pos x="1058" y="795"/>
                    </a:cxn>
                    <a:cxn ang="0">
                      <a:pos x="1028" y="774"/>
                    </a:cxn>
                    <a:cxn ang="0">
                      <a:pos x="1025" y="763"/>
                    </a:cxn>
                    <a:cxn ang="0">
                      <a:pos x="1019" y="752"/>
                    </a:cxn>
                    <a:cxn ang="0">
                      <a:pos x="1003" y="736"/>
                    </a:cxn>
                    <a:cxn ang="0">
                      <a:pos x="957" y="718"/>
                    </a:cxn>
                    <a:cxn ang="0">
                      <a:pos x="957" y="844"/>
                    </a:cxn>
                    <a:cxn ang="0">
                      <a:pos x="1015" y="861"/>
                    </a:cxn>
                    <a:cxn ang="0">
                      <a:pos x="1084" y="916"/>
                    </a:cxn>
                    <a:cxn ang="0">
                      <a:pos x="1084" y="916"/>
                    </a:cxn>
                    <a:cxn ang="0">
                      <a:pos x="1084" y="916"/>
                    </a:cxn>
                    <a:cxn ang="0">
                      <a:pos x="1098" y="988"/>
                    </a:cxn>
                    <a:cxn ang="0">
                      <a:pos x="1098" y="988"/>
                    </a:cxn>
                    <a:cxn ang="0">
                      <a:pos x="1098" y="988"/>
                    </a:cxn>
                  </a:cxnLst>
                  <a:rect l="0" t="0" r="r" b="b"/>
                  <a:pathLst>
                    <a:path w="1960" h="1477">
                      <a:moveTo>
                        <a:pt x="1000" y="335"/>
                      </a:moveTo>
                      <a:cubicBezTo>
                        <a:pt x="1104" y="248"/>
                        <a:pt x="1173" y="53"/>
                        <a:pt x="1130" y="44"/>
                      </a:cubicBezTo>
                      <a:cubicBezTo>
                        <a:pt x="1074" y="33"/>
                        <a:pt x="951" y="83"/>
                        <a:pt x="892" y="91"/>
                      </a:cubicBezTo>
                      <a:cubicBezTo>
                        <a:pt x="808" y="102"/>
                        <a:pt x="716" y="0"/>
                        <a:pt x="664" y="57"/>
                      </a:cubicBezTo>
                      <a:cubicBezTo>
                        <a:pt x="623" y="103"/>
                        <a:pt x="694" y="270"/>
                        <a:pt x="807" y="343"/>
                      </a:cubicBezTo>
                      <a:cubicBezTo>
                        <a:pt x="472" y="507"/>
                        <a:pt x="0" y="1334"/>
                        <a:pt x="822" y="1394"/>
                      </a:cubicBezTo>
                      <a:cubicBezTo>
                        <a:pt x="1960" y="1477"/>
                        <a:pt x="1390" y="496"/>
                        <a:pt x="1000" y="335"/>
                      </a:cubicBezTo>
                      <a:close/>
                      <a:moveTo>
                        <a:pt x="1098" y="988"/>
                      </a:moveTo>
                      <a:cubicBezTo>
                        <a:pt x="1094" y="1020"/>
                        <a:pt x="1077" y="1049"/>
                        <a:pt x="1052" y="1069"/>
                      </a:cubicBezTo>
                      <a:cubicBezTo>
                        <a:pt x="1025" y="1090"/>
                        <a:pt x="991" y="1099"/>
                        <a:pt x="957" y="1102"/>
                      </a:cubicBezTo>
                      <a:cubicBezTo>
                        <a:pt x="957" y="1138"/>
                        <a:pt x="957" y="1138"/>
                        <a:pt x="957" y="1138"/>
                      </a:cubicBezTo>
                      <a:cubicBezTo>
                        <a:pt x="957" y="1147"/>
                        <a:pt x="953" y="1156"/>
                        <a:pt x="946" y="1163"/>
                      </a:cubicBezTo>
                      <a:cubicBezTo>
                        <a:pt x="936" y="1171"/>
                        <a:pt x="922" y="1174"/>
                        <a:pt x="910" y="1168"/>
                      </a:cubicBezTo>
                      <a:cubicBezTo>
                        <a:pt x="898" y="1163"/>
                        <a:pt x="890" y="1151"/>
                        <a:pt x="890" y="1138"/>
                      </a:cubicBezTo>
                      <a:cubicBezTo>
                        <a:pt x="890" y="1099"/>
                        <a:pt x="890" y="1099"/>
                        <a:pt x="890" y="1099"/>
                      </a:cubicBezTo>
                      <a:cubicBezTo>
                        <a:pt x="885" y="1098"/>
                        <a:pt x="879" y="1096"/>
                        <a:pt x="873" y="1095"/>
                      </a:cubicBezTo>
                      <a:cubicBezTo>
                        <a:pt x="842" y="1086"/>
                        <a:pt x="813" y="1069"/>
                        <a:pt x="792" y="1045"/>
                      </a:cubicBezTo>
                      <a:cubicBezTo>
                        <a:pt x="781" y="1032"/>
                        <a:pt x="772" y="1018"/>
                        <a:pt x="766" y="1003"/>
                      </a:cubicBezTo>
                      <a:cubicBezTo>
                        <a:pt x="765" y="999"/>
                        <a:pt x="763" y="995"/>
                        <a:pt x="762" y="991"/>
                      </a:cubicBezTo>
                      <a:cubicBezTo>
                        <a:pt x="761" y="987"/>
                        <a:pt x="760" y="983"/>
                        <a:pt x="759" y="979"/>
                      </a:cubicBezTo>
                      <a:cubicBezTo>
                        <a:pt x="759" y="973"/>
                        <a:pt x="760" y="966"/>
                        <a:pt x="763" y="961"/>
                      </a:cubicBezTo>
                      <a:cubicBezTo>
                        <a:pt x="769" y="949"/>
                        <a:pt x="782" y="942"/>
                        <a:pt x="796" y="943"/>
                      </a:cubicBezTo>
                      <a:cubicBezTo>
                        <a:pt x="809" y="944"/>
                        <a:pt x="820" y="953"/>
                        <a:pt x="825" y="966"/>
                      </a:cubicBezTo>
                      <a:cubicBezTo>
                        <a:pt x="826" y="969"/>
                        <a:pt x="827" y="973"/>
                        <a:pt x="828" y="977"/>
                      </a:cubicBezTo>
                      <a:cubicBezTo>
                        <a:pt x="830" y="981"/>
                        <a:pt x="831" y="985"/>
                        <a:pt x="833" y="988"/>
                      </a:cubicBezTo>
                      <a:cubicBezTo>
                        <a:pt x="837" y="995"/>
                        <a:pt x="842" y="1001"/>
                        <a:pt x="848" y="1007"/>
                      </a:cubicBezTo>
                      <a:cubicBezTo>
                        <a:pt x="860" y="1018"/>
                        <a:pt x="875" y="1026"/>
                        <a:pt x="890" y="1030"/>
                      </a:cubicBezTo>
                      <a:cubicBezTo>
                        <a:pt x="890" y="898"/>
                        <a:pt x="890" y="898"/>
                        <a:pt x="890" y="898"/>
                      </a:cubicBezTo>
                      <a:cubicBezTo>
                        <a:pt x="860" y="890"/>
                        <a:pt x="828" y="880"/>
                        <a:pt x="803" y="860"/>
                      </a:cubicBezTo>
                      <a:cubicBezTo>
                        <a:pt x="790" y="850"/>
                        <a:pt x="780" y="838"/>
                        <a:pt x="773" y="824"/>
                      </a:cubicBezTo>
                      <a:cubicBezTo>
                        <a:pt x="766" y="809"/>
                        <a:pt x="763" y="793"/>
                        <a:pt x="763" y="776"/>
                      </a:cubicBezTo>
                      <a:cubicBezTo>
                        <a:pt x="763" y="760"/>
                        <a:pt x="766" y="743"/>
                        <a:pt x="773" y="728"/>
                      </a:cubicBezTo>
                      <a:cubicBezTo>
                        <a:pt x="779" y="714"/>
                        <a:pt x="789" y="701"/>
                        <a:pt x="800" y="690"/>
                      </a:cubicBezTo>
                      <a:cubicBezTo>
                        <a:pt x="825" y="668"/>
                        <a:pt x="858" y="655"/>
                        <a:pt x="890" y="650"/>
                      </a:cubicBezTo>
                      <a:cubicBezTo>
                        <a:pt x="890" y="613"/>
                        <a:pt x="890" y="613"/>
                        <a:pt x="890" y="613"/>
                      </a:cubicBezTo>
                      <a:cubicBezTo>
                        <a:pt x="890" y="604"/>
                        <a:pt x="895" y="595"/>
                        <a:pt x="902" y="588"/>
                      </a:cubicBezTo>
                      <a:cubicBezTo>
                        <a:pt x="912" y="580"/>
                        <a:pt x="926" y="577"/>
                        <a:pt x="938" y="583"/>
                      </a:cubicBezTo>
                      <a:cubicBezTo>
                        <a:pt x="950" y="588"/>
                        <a:pt x="957" y="600"/>
                        <a:pt x="957" y="613"/>
                      </a:cubicBezTo>
                      <a:cubicBezTo>
                        <a:pt x="957" y="650"/>
                        <a:pt x="957" y="650"/>
                        <a:pt x="957" y="650"/>
                      </a:cubicBezTo>
                      <a:cubicBezTo>
                        <a:pt x="962" y="651"/>
                        <a:pt x="966" y="651"/>
                        <a:pt x="970" y="652"/>
                      </a:cubicBezTo>
                      <a:cubicBezTo>
                        <a:pt x="1003" y="658"/>
                        <a:pt x="1034" y="671"/>
                        <a:pt x="1058" y="694"/>
                      </a:cubicBezTo>
                      <a:cubicBezTo>
                        <a:pt x="1069" y="705"/>
                        <a:pt x="1078" y="719"/>
                        <a:pt x="1085" y="733"/>
                      </a:cubicBezTo>
                      <a:cubicBezTo>
                        <a:pt x="1086" y="737"/>
                        <a:pt x="1088" y="741"/>
                        <a:pt x="1089" y="745"/>
                      </a:cubicBezTo>
                      <a:cubicBezTo>
                        <a:pt x="1091" y="749"/>
                        <a:pt x="1092" y="753"/>
                        <a:pt x="1092" y="757"/>
                      </a:cubicBezTo>
                      <a:cubicBezTo>
                        <a:pt x="1093" y="763"/>
                        <a:pt x="1092" y="770"/>
                        <a:pt x="1090" y="776"/>
                      </a:cubicBezTo>
                      <a:cubicBezTo>
                        <a:pt x="1084" y="788"/>
                        <a:pt x="1071" y="796"/>
                        <a:pt x="1058" y="795"/>
                      </a:cubicBezTo>
                      <a:cubicBezTo>
                        <a:pt x="1045" y="795"/>
                        <a:pt x="1033" y="786"/>
                        <a:pt x="1028" y="774"/>
                      </a:cubicBezTo>
                      <a:cubicBezTo>
                        <a:pt x="1027" y="770"/>
                        <a:pt x="1026" y="766"/>
                        <a:pt x="1025" y="763"/>
                      </a:cubicBezTo>
                      <a:cubicBezTo>
                        <a:pt x="1023" y="759"/>
                        <a:pt x="1021" y="756"/>
                        <a:pt x="1019" y="752"/>
                      </a:cubicBezTo>
                      <a:cubicBezTo>
                        <a:pt x="1015" y="746"/>
                        <a:pt x="1010" y="740"/>
                        <a:pt x="1003" y="736"/>
                      </a:cubicBezTo>
                      <a:cubicBezTo>
                        <a:pt x="990" y="726"/>
                        <a:pt x="974" y="721"/>
                        <a:pt x="957" y="718"/>
                      </a:cubicBezTo>
                      <a:cubicBezTo>
                        <a:pt x="957" y="844"/>
                        <a:pt x="957" y="844"/>
                        <a:pt x="957" y="844"/>
                      </a:cubicBezTo>
                      <a:cubicBezTo>
                        <a:pt x="977" y="849"/>
                        <a:pt x="996" y="854"/>
                        <a:pt x="1015" y="861"/>
                      </a:cubicBezTo>
                      <a:cubicBezTo>
                        <a:pt x="1043" y="872"/>
                        <a:pt x="1069" y="889"/>
                        <a:pt x="1084" y="916"/>
                      </a:cubicBezTo>
                      <a:cubicBezTo>
                        <a:pt x="1082" y="912"/>
                        <a:pt x="1080" y="908"/>
                        <a:pt x="1084" y="916"/>
                      </a:cubicBezTo>
                      <a:cubicBezTo>
                        <a:pt x="1089" y="924"/>
                        <a:pt x="1087" y="920"/>
                        <a:pt x="1084" y="916"/>
                      </a:cubicBezTo>
                      <a:cubicBezTo>
                        <a:pt x="1097" y="938"/>
                        <a:pt x="1101" y="963"/>
                        <a:pt x="1098" y="988"/>
                      </a:cubicBezTo>
                      <a:close/>
                      <a:moveTo>
                        <a:pt x="1098" y="988"/>
                      </a:moveTo>
                      <a:cubicBezTo>
                        <a:pt x="1098" y="988"/>
                        <a:pt x="1098" y="988"/>
                        <a:pt x="1098" y="988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 19"/>
                <p:cNvSpPr>
                  <a:spLocks noEditPoints="1"/>
                </p:cNvSpPr>
                <p:nvPr/>
              </p:nvSpPr>
              <p:spPr bwMode="auto">
                <a:xfrm>
                  <a:off x="2559051" y="3149601"/>
                  <a:ext cx="1587" cy="158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6" name="组合 185"/>
            <p:cNvGrpSpPr/>
            <p:nvPr/>
          </p:nvGrpSpPr>
          <p:grpSpPr>
            <a:xfrm>
              <a:off x="5331007" y="2270876"/>
              <a:ext cx="1078180" cy="1505205"/>
              <a:chOff x="1962950" y="2247362"/>
              <a:chExt cx="1078180" cy="1505205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1962950" y="2247362"/>
                <a:ext cx="1078180" cy="15052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五边形 187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需求侧</a:t>
                </a:r>
                <a:r>
                  <a:rPr lang="en-US" altLang="zh-CN" sz="800" b="1" dirty="0" smtClean="0">
                    <a:latin typeface="+mj-ea"/>
                    <a:ea typeface="+mj-ea"/>
                  </a:rPr>
                  <a:t>-</a:t>
                </a:r>
                <a:r>
                  <a:rPr lang="zh-CN" altLang="en-US" sz="800" b="1" dirty="0" smtClean="0">
                    <a:latin typeface="+mj-ea"/>
                    <a:ea typeface="+mj-ea"/>
                  </a:rPr>
                  <a:t>消费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5180386" y="2535648"/>
              <a:ext cx="1378448" cy="1103558"/>
              <a:chOff x="5114077" y="2532013"/>
              <a:chExt cx="1378448" cy="1103558"/>
            </a:xfrm>
          </p:grpSpPr>
          <p:sp>
            <p:nvSpPr>
              <p:cNvPr id="190" name="文本框 189"/>
              <p:cNvSpPr txBox="1"/>
              <p:nvPr/>
            </p:nvSpPr>
            <p:spPr>
              <a:xfrm>
                <a:off x="5114077" y="2758408"/>
                <a:ext cx="1378448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消费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</a:t>
                </a: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4.8%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 </a:t>
                </a:r>
                <a:r>
                  <a:rPr lang="en-US" altLang="zh-CN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0.5%</a:t>
                </a:r>
                <a:r>
                  <a:rPr lang="zh-CN" altLang="en-US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↑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91" name="组合 190"/>
              <p:cNvGrpSpPr>
                <a:grpSpLocks noChangeAspect="1"/>
              </p:cNvGrpSpPr>
              <p:nvPr/>
            </p:nvGrpSpPr>
            <p:grpSpPr>
              <a:xfrm>
                <a:off x="5618394" y="2532013"/>
                <a:ext cx="332784" cy="209363"/>
                <a:chOff x="217319" y="3309551"/>
                <a:chExt cx="598625" cy="396914"/>
              </a:xfrm>
              <a:solidFill>
                <a:srgbClr val="67708B"/>
              </a:solidFill>
            </p:grpSpPr>
            <p:sp>
              <p:nvSpPr>
                <p:cNvPr id="192" name="Oval 144"/>
                <p:cNvSpPr>
                  <a:spLocks noChangeArrowheads="1"/>
                </p:cNvSpPr>
                <p:nvPr/>
              </p:nvSpPr>
              <p:spPr bwMode="auto">
                <a:xfrm>
                  <a:off x="507956" y="3628384"/>
                  <a:ext cx="78081" cy="7808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3" name="Oval 145"/>
                <p:cNvSpPr>
                  <a:spLocks noChangeArrowheads="1"/>
                </p:cNvSpPr>
                <p:nvPr/>
              </p:nvSpPr>
              <p:spPr bwMode="auto">
                <a:xfrm>
                  <a:off x="308414" y="3628384"/>
                  <a:ext cx="71575" cy="7808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4" name="Freeform 146"/>
                <p:cNvSpPr>
                  <a:spLocks/>
                </p:cNvSpPr>
                <p:nvPr/>
              </p:nvSpPr>
              <p:spPr bwMode="auto">
                <a:xfrm>
                  <a:off x="293232" y="3365943"/>
                  <a:ext cx="522712" cy="258103"/>
                </a:xfrm>
                <a:custGeom>
                  <a:avLst/>
                  <a:gdLst>
                    <a:gd name="T0" fmla="*/ 61 w 102"/>
                    <a:gd name="T1" fmla="*/ 50 h 50"/>
                    <a:gd name="T2" fmla="*/ 64 w 102"/>
                    <a:gd name="T3" fmla="*/ 47 h 50"/>
                    <a:gd name="T4" fmla="*/ 81 w 102"/>
                    <a:gd name="T5" fmla="*/ 9 h 50"/>
                    <a:gd name="T6" fmla="*/ 98 w 102"/>
                    <a:gd name="T7" fmla="*/ 9 h 50"/>
                    <a:gd name="T8" fmla="*/ 102 w 102"/>
                    <a:gd name="T9" fmla="*/ 4 h 50"/>
                    <a:gd name="T10" fmla="*/ 98 w 102"/>
                    <a:gd name="T11" fmla="*/ 0 h 50"/>
                    <a:gd name="T12" fmla="*/ 78 w 102"/>
                    <a:gd name="T13" fmla="*/ 0 h 50"/>
                    <a:gd name="T14" fmla="*/ 74 w 102"/>
                    <a:gd name="T15" fmla="*/ 3 h 50"/>
                    <a:gd name="T16" fmla="*/ 58 w 102"/>
                    <a:gd name="T17" fmla="*/ 42 h 50"/>
                    <a:gd name="T18" fmla="*/ 4 w 102"/>
                    <a:gd name="T19" fmla="*/ 42 h 50"/>
                    <a:gd name="T20" fmla="*/ 0 w 102"/>
                    <a:gd name="T21" fmla="*/ 46 h 50"/>
                    <a:gd name="T22" fmla="*/ 4 w 102"/>
                    <a:gd name="T23" fmla="*/ 50 h 50"/>
                    <a:gd name="T24" fmla="*/ 61 w 102"/>
                    <a:gd name="T25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2" h="50">
                      <a:moveTo>
                        <a:pt x="61" y="50"/>
                      </a:move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81" y="9"/>
                        <a:pt x="81" y="9"/>
                        <a:pt x="81" y="9"/>
                      </a:cubicBezTo>
                      <a:cubicBezTo>
                        <a:pt x="98" y="9"/>
                        <a:pt x="98" y="9"/>
                        <a:pt x="98" y="9"/>
                      </a:cubicBezTo>
                      <a:cubicBezTo>
                        <a:pt x="101" y="9"/>
                        <a:pt x="102" y="7"/>
                        <a:pt x="102" y="4"/>
                      </a:cubicBezTo>
                      <a:cubicBezTo>
                        <a:pt x="102" y="2"/>
                        <a:pt x="101" y="0"/>
                        <a:pt x="98" y="0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58" y="42"/>
                        <a:pt x="58" y="42"/>
                        <a:pt x="58" y="42"/>
                      </a:cubicBez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2" y="42"/>
                        <a:pt x="0" y="43"/>
                        <a:pt x="0" y="46"/>
                      </a:cubicBezTo>
                      <a:cubicBezTo>
                        <a:pt x="0" y="48"/>
                        <a:pt x="2" y="50"/>
                        <a:pt x="4" y="50"/>
                      </a:cubicBezTo>
                      <a:lnTo>
                        <a:pt x="61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5" name="Freeform 147"/>
                <p:cNvSpPr>
                  <a:spLocks noEditPoints="1"/>
                </p:cNvSpPr>
                <p:nvPr/>
              </p:nvSpPr>
              <p:spPr bwMode="auto">
                <a:xfrm>
                  <a:off x="217319" y="3309551"/>
                  <a:ext cx="440293" cy="251596"/>
                </a:xfrm>
                <a:custGeom>
                  <a:avLst/>
                  <a:gdLst>
                    <a:gd name="T0" fmla="*/ 76 w 86"/>
                    <a:gd name="T1" fmla="*/ 0 h 49"/>
                    <a:gd name="T2" fmla="*/ 56 w 86"/>
                    <a:gd name="T3" fmla="*/ 0 h 49"/>
                    <a:gd name="T4" fmla="*/ 31 w 86"/>
                    <a:gd name="T5" fmla="*/ 0 h 49"/>
                    <a:gd name="T6" fmla="*/ 11 w 86"/>
                    <a:gd name="T7" fmla="*/ 0 h 49"/>
                    <a:gd name="T8" fmla="*/ 3 w 86"/>
                    <a:gd name="T9" fmla="*/ 12 h 49"/>
                    <a:gd name="T10" fmla="*/ 13 w 86"/>
                    <a:gd name="T11" fmla="*/ 37 h 49"/>
                    <a:gd name="T12" fmla="*/ 31 w 86"/>
                    <a:gd name="T13" fmla="*/ 49 h 49"/>
                    <a:gd name="T14" fmla="*/ 56 w 86"/>
                    <a:gd name="T15" fmla="*/ 49 h 49"/>
                    <a:gd name="T16" fmla="*/ 73 w 86"/>
                    <a:gd name="T17" fmla="*/ 37 h 49"/>
                    <a:gd name="T18" fmla="*/ 83 w 86"/>
                    <a:gd name="T19" fmla="*/ 12 h 49"/>
                    <a:gd name="T20" fmla="*/ 76 w 86"/>
                    <a:gd name="T21" fmla="*/ 0 h 49"/>
                    <a:gd name="T22" fmla="*/ 64 w 86"/>
                    <a:gd name="T23" fmla="*/ 39 h 49"/>
                    <a:gd name="T24" fmla="*/ 21 w 86"/>
                    <a:gd name="T25" fmla="*/ 39 h 49"/>
                    <a:gd name="T26" fmla="*/ 20 w 86"/>
                    <a:gd name="T27" fmla="*/ 36 h 49"/>
                    <a:gd name="T28" fmla="*/ 21 w 86"/>
                    <a:gd name="T29" fmla="*/ 34 h 49"/>
                    <a:gd name="T30" fmla="*/ 64 w 86"/>
                    <a:gd name="T31" fmla="*/ 34 h 49"/>
                    <a:gd name="T32" fmla="*/ 66 w 86"/>
                    <a:gd name="T33" fmla="*/ 36 h 49"/>
                    <a:gd name="T34" fmla="*/ 64 w 86"/>
                    <a:gd name="T35" fmla="*/ 39 h 49"/>
                    <a:gd name="T36" fmla="*/ 70 w 86"/>
                    <a:gd name="T37" fmla="*/ 25 h 49"/>
                    <a:gd name="T38" fmla="*/ 16 w 86"/>
                    <a:gd name="T39" fmla="*/ 25 h 49"/>
                    <a:gd name="T40" fmla="*/ 14 w 86"/>
                    <a:gd name="T41" fmla="*/ 23 h 49"/>
                    <a:gd name="T42" fmla="*/ 16 w 86"/>
                    <a:gd name="T43" fmla="*/ 21 h 49"/>
                    <a:gd name="T44" fmla="*/ 70 w 86"/>
                    <a:gd name="T45" fmla="*/ 21 h 49"/>
                    <a:gd name="T46" fmla="*/ 72 w 86"/>
                    <a:gd name="T47" fmla="*/ 23 h 49"/>
                    <a:gd name="T48" fmla="*/ 70 w 86"/>
                    <a:gd name="T49" fmla="*/ 25 h 49"/>
                    <a:gd name="T50" fmla="*/ 74 w 86"/>
                    <a:gd name="T51" fmla="*/ 12 h 49"/>
                    <a:gd name="T52" fmla="*/ 12 w 86"/>
                    <a:gd name="T53" fmla="*/ 12 h 49"/>
                    <a:gd name="T54" fmla="*/ 9 w 86"/>
                    <a:gd name="T55" fmla="*/ 10 h 49"/>
                    <a:gd name="T56" fmla="*/ 12 w 86"/>
                    <a:gd name="T57" fmla="*/ 7 h 49"/>
                    <a:gd name="T58" fmla="*/ 74 w 86"/>
                    <a:gd name="T59" fmla="*/ 7 h 49"/>
                    <a:gd name="T60" fmla="*/ 76 w 86"/>
                    <a:gd name="T61" fmla="*/ 10 h 49"/>
                    <a:gd name="T62" fmla="*/ 74 w 86"/>
                    <a:gd name="T63" fmla="*/ 1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6" h="49">
                      <a:moveTo>
                        <a:pt x="76" y="0"/>
                      </a:move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49" y="0"/>
                        <a:pt x="38" y="0"/>
                        <a:pt x="3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4" y="0"/>
                        <a:pt x="0" y="5"/>
                        <a:pt x="3" y="12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6" y="43"/>
                        <a:pt x="24" y="49"/>
                        <a:pt x="31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63" y="49"/>
                        <a:pt x="71" y="43"/>
                        <a:pt x="73" y="37"/>
                      </a:cubicBezTo>
                      <a:cubicBezTo>
                        <a:pt x="83" y="12"/>
                        <a:pt x="83" y="12"/>
                        <a:pt x="83" y="12"/>
                      </a:cubicBezTo>
                      <a:cubicBezTo>
                        <a:pt x="86" y="5"/>
                        <a:pt x="82" y="0"/>
                        <a:pt x="76" y="0"/>
                      </a:cubicBezTo>
                      <a:close/>
                      <a:moveTo>
                        <a:pt x="64" y="39"/>
                      </a:moveTo>
                      <a:cubicBezTo>
                        <a:pt x="21" y="39"/>
                        <a:pt x="21" y="39"/>
                        <a:pt x="21" y="39"/>
                      </a:cubicBezTo>
                      <a:cubicBezTo>
                        <a:pt x="20" y="39"/>
                        <a:pt x="20" y="38"/>
                        <a:pt x="20" y="36"/>
                      </a:cubicBezTo>
                      <a:cubicBezTo>
                        <a:pt x="20" y="35"/>
                        <a:pt x="20" y="34"/>
                        <a:pt x="21" y="34"/>
                      </a:cubicBezTo>
                      <a:cubicBezTo>
                        <a:pt x="64" y="34"/>
                        <a:pt x="64" y="34"/>
                        <a:pt x="64" y="34"/>
                      </a:cubicBezTo>
                      <a:cubicBezTo>
                        <a:pt x="65" y="34"/>
                        <a:pt x="66" y="35"/>
                        <a:pt x="66" y="36"/>
                      </a:cubicBezTo>
                      <a:cubicBezTo>
                        <a:pt x="66" y="38"/>
                        <a:pt x="65" y="39"/>
                        <a:pt x="64" y="39"/>
                      </a:cubicBezTo>
                      <a:close/>
                      <a:moveTo>
                        <a:pt x="70" y="25"/>
                      </a:move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4" y="25"/>
                        <a:pt x="14" y="24"/>
                        <a:pt x="14" y="23"/>
                      </a:cubicBezTo>
                      <a:cubicBezTo>
                        <a:pt x="14" y="22"/>
                        <a:pt x="14" y="21"/>
                        <a:pt x="16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71" y="21"/>
                        <a:pt x="72" y="22"/>
                        <a:pt x="72" y="23"/>
                      </a:cubicBezTo>
                      <a:cubicBezTo>
                        <a:pt x="72" y="24"/>
                        <a:pt x="71" y="25"/>
                        <a:pt x="70" y="25"/>
                      </a:cubicBezTo>
                      <a:close/>
                      <a:moveTo>
                        <a:pt x="74" y="12"/>
                      </a:move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0" y="12"/>
                        <a:pt x="9" y="11"/>
                        <a:pt x="9" y="10"/>
                      </a:cubicBezTo>
                      <a:cubicBezTo>
                        <a:pt x="9" y="8"/>
                        <a:pt x="10" y="7"/>
                        <a:pt x="12" y="7"/>
                      </a:cubicBezTo>
                      <a:cubicBezTo>
                        <a:pt x="74" y="7"/>
                        <a:pt x="74" y="7"/>
                        <a:pt x="74" y="7"/>
                      </a:cubicBezTo>
                      <a:cubicBezTo>
                        <a:pt x="75" y="7"/>
                        <a:pt x="76" y="8"/>
                        <a:pt x="76" y="10"/>
                      </a:cubicBezTo>
                      <a:cubicBezTo>
                        <a:pt x="76" y="11"/>
                        <a:pt x="75" y="12"/>
                        <a:pt x="7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96" name="组合 195"/>
            <p:cNvGrpSpPr/>
            <p:nvPr/>
          </p:nvGrpSpPr>
          <p:grpSpPr>
            <a:xfrm>
              <a:off x="6447764" y="2276122"/>
              <a:ext cx="1078180" cy="1505205"/>
              <a:chOff x="1962950" y="2247362"/>
              <a:chExt cx="1078180" cy="1505205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1962950" y="2247362"/>
                <a:ext cx="1078180" cy="15052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五边形 197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需求侧</a:t>
                </a:r>
                <a:r>
                  <a:rPr lang="en-US" altLang="zh-CN" sz="800" b="1" dirty="0" smtClean="0">
                    <a:latin typeface="+mj-ea"/>
                    <a:ea typeface="+mj-ea"/>
                  </a:rPr>
                  <a:t>-</a:t>
                </a:r>
                <a:r>
                  <a:rPr lang="zh-CN" altLang="en-US" sz="800" b="1" dirty="0" smtClean="0">
                    <a:latin typeface="+mj-ea"/>
                    <a:ea typeface="+mj-ea"/>
                  </a:rPr>
                  <a:t>外贸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6300359" y="2538147"/>
              <a:ext cx="1339229" cy="1102374"/>
              <a:chOff x="7370619" y="2532013"/>
              <a:chExt cx="1339229" cy="1102374"/>
            </a:xfrm>
          </p:grpSpPr>
          <p:sp>
            <p:nvSpPr>
              <p:cNvPr id="200" name="文本框 199"/>
              <p:cNvSpPr txBox="1"/>
              <p:nvPr/>
            </p:nvSpPr>
            <p:spPr>
              <a:xfrm>
                <a:off x="7370619" y="2757224"/>
                <a:ext cx="1339229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出口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</a:t>
                </a: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10.3%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↓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01" name="组合 200"/>
              <p:cNvGrpSpPr>
                <a:grpSpLocks noChangeAspect="1"/>
              </p:cNvGrpSpPr>
              <p:nvPr/>
            </p:nvGrpSpPr>
            <p:grpSpPr>
              <a:xfrm>
                <a:off x="7890124" y="2532013"/>
                <a:ext cx="219758" cy="209363"/>
                <a:chOff x="4750942" y="2542307"/>
                <a:chExt cx="541251" cy="543451"/>
              </a:xfrm>
              <a:solidFill>
                <a:srgbClr val="67708B"/>
              </a:solidFill>
            </p:grpSpPr>
            <p:sp>
              <p:nvSpPr>
                <p:cNvPr id="202" name="Freeform 57"/>
                <p:cNvSpPr>
                  <a:spLocks/>
                </p:cNvSpPr>
                <p:nvPr/>
              </p:nvSpPr>
              <p:spPr bwMode="auto">
                <a:xfrm>
                  <a:off x="4750942" y="2542307"/>
                  <a:ext cx="541251" cy="543451"/>
                </a:xfrm>
                <a:custGeom>
                  <a:avLst/>
                  <a:gdLst>
                    <a:gd name="T0" fmla="*/ 99 w 104"/>
                    <a:gd name="T1" fmla="*/ 89 h 104"/>
                    <a:gd name="T2" fmla="*/ 19 w 104"/>
                    <a:gd name="T3" fmla="*/ 89 h 104"/>
                    <a:gd name="T4" fmla="*/ 19 w 104"/>
                    <a:gd name="T5" fmla="*/ 4 h 104"/>
                    <a:gd name="T6" fmla="*/ 12 w 104"/>
                    <a:gd name="T7" fmla="*/ 4 h 104"/>
                    <a:gd name="T8" fmla="*/ 12 w 104"/>
                    <a:gd name="T9" fmla="*/ 89 h 104"/>
                    <a:gd name="T10" fmla="*/ 4 w 104"/>
                    <a:gd name="T11" fmla="*/ 89 h 104"/>
                    <a:gd name="T12" fmla="*/ 4 w 104"/>
                    <a:gd name="T13" fmla="*/ 95 h 104"/>
                    <a:gd name="T14" fmla="*/ 12 w 104"/>
                    <a:gd name="T15" fmla="*/ 95 h 104"/>
                    <a:gd name="T16" fmla="*/ 12 w 104"/>
                    <a:gd name="T17" fmla="*/ 99 h 104"/>
                    <a:gd name="T18" fmla="*/ 19 w 104"/>
                    <a:gd name="T19" fmla="*/ 99 h 104"/>
                    <a:gd name="T20" fmla="*/ 19 w 104"/>
                    <a:gd name="T21" fmla="*/ 95 h 104"/>
                    <a:gd name="T22" fmla="*/ 99 w 104"/>
                    <a:gd name="T23" fmla="*/ 95 h 104"/>
                    <a:gd name="T24" fmla="*/ 99 w 104"/>
                    <a:gd name="T25" fmla="*/ 89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" h="104">
                      <a:moveTo>
                        <a:pt x="99" y="89"/>
                      </a:moveTo>
                      <a:cubicBezTo>
                        <a:pt x="73" y="89"/>
                        <a:pt x="46" y="89"/>
                        <a:pt x="19" y="89"/>
                      </a:cubicBezTo>
                      <a:cubicBezTo>
                        <a:pt x="19" y="60"/>
                        <a:pt x="19" y="32"/>
                        <a:pt x="19" y="4"/>
                      </a:cubicBezTo>
                      <a:cubicBezTo>
                        <a:pt x="19" y="0"/>
                        <a:pt x="12" y="0"/>
                        <a:pt x="12" y="4"/>
                      </a:cubicBezTo>
                      <a:cubicBezTo>
                        <a:pt x="12" y="32"/>
                        <a:pt x="12" y="60"/>
                        <a:pt x="12" y="89"/>
                      </a:cubicBezTo>
                      <a:cubicBezTo>
                        <a:pt x="10" y="89"/>
                        <a:pt x="7" y="89"/>
                        <a:pt x="4" y="89"/>
                      </a:cubicBezTo>
                      <a:cubicBezTo>
                        <a:pt x="0" y="89"/>
                        <a:pt x="0" y="95"/>
                        <a:pt x="4" y="95"/>
                      </a:cubicBezTo>
                      <a:cubicBezTo>
                        <a:pt x="7" y="95"/>
                        <a:pt x="10" y="95"/>
                        <a:pt x="12" y="95"/>
                      </a:cubicBezTo>
                      <a:cubicBezTo>
                        <a:pt x="12" y="97"/>
                        <a:pt x="12" y="98"/>
                        <a:pt x="12" y="99"/>
                      </a:cubicBezTo>
                      <a:cubicBezTo>
                        <a:pt x="12" y="104"/>
                        <a:pt x="19" y="104"/>
                        <a:pt x="19" y="99"/>
                      </a:cubicBezTo>
                      <a:cubicBezTo>
                        <a:pt x="19" y="98"/>
                        <a:pt x="19" y="97"/>
                        <a:pt x="19" y="95"/>
                      </a:cubicBezTo>
                      <a:cubicBezTo>
                        <a:pt x="46" y="95"/>
                        <a:pt x="73" y="95"/>
                        <a:pt x="99" y="95"/>
                      </a:cubicBezTo>
                      <a:cubicBezTo>
                        <a:pt x="104" y="95"/>
                        <a:pt x="104" y="89"/>
                        <a:pt x="99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3" name="Freeform 58"/>
                <p:cNvSpPr>
                  <a:spLocks/>
                </p:cNvSpPr>
                <p:nvPr/>
              </p:nvSpPr>
              <p:spPr bwMode="auto">
                <a:xfrm>
                  <a:off x="4838950" y="2568709"/>
                  <a:ext cx="453243" cy="407038"/>
                </a:xfrm>
                <a:custGeom>
                  <a:avLst/>
                  <a:gdLst>
                    <a:gd name="T0" fmla="*/ 86 w 87"/>
                    <a:gd name="T1" fmla="*/ 7 h 78"/>
                    <a:gd name="T2" fmla="*/ 82 w 87"/>
                    <a:gd name="T3" fmla="*/ 5 h 78"/>
                    <a:gd name="T4" fmla="*/ 80 w 87"/>
                    <a:gd name="T5" fmla="*/ 4 h 78"/>
                    <a:gd name="T6" fmla="*/ 76 w 87"/>
                    <a:gd name="T7" fmla="*/ 4 h 78"/>
                    <a:gd name="T8" fmla="*/ 62 w 87"/>
                    <a:gd name="T9" fmla="*/ 1 h 78"/>
                    <a:gd name="T10" fmla="*/ 56 w 87"/>
                    <a:gd name="T11" fmla="*/ 5 h 78"/>
                    <a:gd name="T12" fmla="*/ 60 w 87"/>
                    <a:gd name="T13" fmla="*/ 12 h 78"/>
                    <a:gd name="T14" fmla="*/ 42 w 87"/>
                    <a:gd name="T15" fmla="*/ 33 h 78"/>
                    <a:gd name="T16" fmla="*/ 10 w 87"/>
                    <a:gd name="T17" fmla="*/ 60 h 78"/>
                    <a:gd name="T18" fmla="*/ 15 w 87"/>
                    <a:gd name="T19" fmla="*/ 76 h 78"/>
                    <a:gd name="T20" fmla="*/ 51 w 87"/>
                    <a:gd name="T21" fmla="*/ 49 h 78"/>
                    <a:gd name="T22" fmla="*/ 72 w 87"/>
                    <a:gd name="T23" fmla="*/ 23 h 78"/>
                    <a:gd name="T24" fmla="*/ 71 w 87"/>
                    <a:gd name="T25" fmla="*/ 26 h 78"/>
                    <a:gd name="T26" fmla="*/ 75 w 87"/>
                    <a:gd name="T27" fmla="*/ 33 h 78"/>
                    <a:gd name="T28" fmla="*/ 77 w 87"/>
                    <a:gd name="T29" fmla="*/ 33 h 78"/>
                    <a:gd name="T30" fmla="*/ 82 w 87"/>
                    <a:gd name="T31" fmla="*/ 29 h 78"/>
                    <a:gd name="T32" fmla="*/ 86 w 87"/>
                    <a:gd name="T33" fmla="*/ 12 h 78"/>
                    <a:gd name="T34" fmla="*/ 86 w 87"/>
                    <a:gd name="T35" fmla="*/ 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78">
                      <a:moveTo>
                        <a:pt x="86" y="7"/>
                      </a:moveTo>
                      <a:cubicBezTo>
                        <a:pt x="85" y="6"/>
                        <a:pt x="84" y="5"/>
                        <a:pt x="82" y="5"/>
                      </a:cubicBezTo>
                      <a:cubicBezTo>
                        <a:pt x="80" y="4"/>
                        <a:pt x="80" y="4"/>
                        <a:pt x="80" y="4"/>
                      </a:cubicBezTo>
                      <a:cubicBezTo>
                        <a:pt x="79" y="4"/>
                        <a:pt x="78" y="4"/>
                        <a:pt x="76" y="4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59" y="0"/>
                        <a:pt x="56" y="2"/>
                        <a:pt x="56" y="5"/>
                      </a:cubicBezTo>
                      <a:cubicBezTo>
                        <a:pt x="55" y="8"/>
                        <a:pt x="57" y="11"/>
                        <a:pt x="60" y="12"/>
                      </a:cubicBezTo>
                      <a:cubicBezTo>
                        <a:pt x="53" y="17"/>
                        <a:pt x="47" y="25"/>
                        <a:pt x="42" y="33"/>
                      </a:cubicBezTo>
                      <a:cubicBezTo>
                        <a:pt x="34" y="46"/>
                        <a:pt x="26" y="56"/>
                        <a:pt x="10" y="60"/>
                      </a:cubicBezTo>
                      <a:cubicBezTo>
                        <a:pt x="0" y="62"/>
                        <a:pt x="4" y="78"/>
                        <a:pt x="15" y="76"/>
                      </a:cubicBezTo>
                      <a:cubicBezTo>
                        <a:pt x="31" y="72"/>
                        <a:pt x="42" y="62"/>
                        <a:pt x="51" y="49"/>
                      </a:cubicBezTo>
                      <a:cubicBezTo>
                        <a:pt x="58" y="39"/>
                        <a:pt x="63" y="29"/>
                        <a:pt x="72" y="23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cubicBezTo>
                        <a:pt x="71" y="29"/>
                        <a:pt x="72" y="32"/>
                        <a:pt x="75" y="33"/>
                      </a:cubicBezTo>
                      <a:cubicBezTo>
                        <a:pt x="76" y="33"/>
                        <a:pt x="76" y="33"/>
                        <a:pt x="77" y="33"/>
                      </a:cubicBezTo>
                      <a:cubicBezTo>
                        <a:pt x="79" y="33"/>
                        <a:pt x="82" y="32"/>
                        <a:pt x="82" y="29"/>
                      </a:cubicBezTo>
                      <a:cubicBezTo>
                        <a:pt x="86" y="12"/>
                        <a:pt x="86" y="12"/>
                        <a:pt x="86" y="12"/>
                      </a:cubicBezTo>
                      <a:cubicBezTo>
                        <a:pt x="87" y="10"/>
                        <a:pt x="87" y="9"/>
                        <a:pt x="86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04" name="组合 203"/>
            <p:cNvGrpSpPr/>
            <p:nvPr/>
          </p:nvGrpSpPr>
          <p:grpSpPr>
            <a:xfrm>
              <a:off x="7568218" y="2270876"/>
              <a:ext cx="1078180" cy="1505205"/>
              <a:chOff x="1962950" y="2247362"/>
              <a:chExt cx="1078180" cy="1505205"/>
            </a:xfrm>
          </p:grpSpPr>
          <p:sp>
            <p:nvSpPr>
              <p:cNvPr id="205" name="矩形 204"/>
              <p:cNvSpPr/>
              <p:nvPr/>
            </p:nvSpPr>
            <p:spPr>
              <a:xfrm>
                <a:off x="1962950" y="2247362"/>
                <a:ext cx="1078180" cy="15052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五边形 205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财政货币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7448591" y="2512723"/>
              <a:ext cx="1228395" cy="1126483"/>
              <a:chOff x="4841150" y="3355040"/>
              <a:chExt cx="1228395" cy="1126483"/>
            </a:xfrm>
          </p:grpSpPr>
          <p:sp>
            <p:nvSpPr>
              <p:cNvPr id="239" name="文本框 238"/>
              <p:cNvSpPr txBox="1"/>
              <p:nvPr/>
            </p:nvSpPr>
            <p:spPr>
              <a:xfrm>
                <a:off x="4841150" y="3604360"/>
                <a:ext cx="1228395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M2</a:t>
                </a: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</a:t>
                </a: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同比</a:t>
                </a: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10.6%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↓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0" name="Freeform 77"/>
              <p:cNvSpPr>
                <a:spLocks noChangeAspect="1" noEditPoints="1"/>
              </p:cNvSpPr>
              <p:nvPr/>
            </p:nvSpPr>
            <p:spPr bwMode="auto">
              <a:xfrm>
                <a:off x="5278981" y="3355040"/>
                <a:ext cx="299076" cy="209363"/>
              </a:xfrm>
              <a:custGeom>
                <a:avLst/>
                <a:gdLst>
                  <a:gd name="T0" fmla="*/ 5 w 95"/>
                  <a:gd name="T1" fmla="*/ 0 h 70"/>
                  <a:gd name="T2" fmla="*/ 0 w 95"/>
                  <a:gd name="T3" fmla="*/ 64 h 70"/>
                  <a:gd name="T4" fmla="*/ 91 w 95"/>
                  <a:gd name="T5" fmla="*/ 70 h 70"/>
                  <a:gd name="T6" fmla="*/ 95 w 95"/>
                  <a:gd name="T7" fmla="*/ 5 h 70"/>
                  <a:gd name="T8" fmla="*/ 24 w 95"/>
                  <a:gd name="T9" fmla="*/ 49 h 70"/>
                  <a:gd name="T10" fmla="*/ 21 w 95"/>
                  <a:gd name="T11" fmla="*/ 57 h 70"/>
                  <a:gd name="T12" fmla="*/ 15 w 95"/>
                  <a:gd name="T13" fmla="*/ 57 h 70"/>
                  <a:gd name="T14" fmla="*/ 13 w 95"/>
                  <a:gd name="T15" fmla="*/ 49 h 70"/>
                  <a:gd name="T16" fmla="*/ 15 w 95"/>
                  <a:gd name="T17" fmla="*/ 34 h 70"/>
                  <a:gd name="T18" fmla="*/ 18 w 95"/>
                  <a:gd name="T19" fmla="*/ 10 h 70"/>
                  <a:gd name="T20" fmla="*/ 21 w 95"/>
                  <a:gd name="T21" fmla="*/ 34 h 70"/>
                  <a:gd name="T22" fmla="*/ 24 w 95"/>
                  <a:gd name="T23" fmla="*/ 49 h 70"/>
                  <a:gd name="T24" fmla="*/ 36 w 95"/>
                  <a:gd name="T25" fmla="*/ 43 h 70"/>
                  <a:gd name="T26" fmla="*/ 33 w 95"/>
                  <a:gd name="T27" fmla="*/ 60 h 70"/>
                  <a:gd name="T28" fmla="*/ 31 w 95"/>
                  <a:gd name="T29" fmla="*/ 43 h 70"/>
                  <a:gd name="T30" fmla="*/ 28 w 95"/>
                  <a:gd name="T31" fmla="*/ 29 h 70"/>
                  <a:gd name="T32" fmla="*/ 31 w 95"/>
                  <a:gd name="T33" fmla="*/ 12 h 70"/>
                  <a:gd name="T34" fmla="*/ 36 w 95"/>
                  <a:gd name="T35" fmla="*/ 12 h 70"/>
                  <a:gd name="T36" fmla="*/ 39 w 95"/>
                  <a:gd name="T37" fmla="*/ 29 h 70"/>
                  <a:gd name="T38" fmla="*/ 54 w 95"/>
                  <a:gd name="T39" fmla="*/ 35 h 70"/>
                  <a:gd name="T40" fmla="*/ 51 w 95"/>
                  <a:gd name="T41" fmla="*/ 57 h 70"/>
                  <a:gd name="T42" fmla="*/ 46 w 95"/>
                  <a:gd name="T43" fmla="*/ 57 h 70"/>
                  <a:gd name="T44" fmla="*/ 43 w 95"/>
                  <a:gd name="T45" fmla="*/ 35 h 70"/>
                  <a:gd name="T46" fmla="*/ 46 w 95"/>
                  <a:gd name="T47" fmla="*/ 21 h 70"/>
                  <a:gd name="T48" fmla="*/ 48 w 95"/>
                  <a:gd name="T49" fmla="*/ 10 h 70"/>
                  <a:gd name="T50" fmla="*/ 51 w 95"/>
                  <a:gd name="T51" fmla="*/ 21 h 70"/>
                  <a:gd name="T52" fmla="*/ 54 w 95"/>
                  <a:gd name="T53" fmla="*/ 35 h 70"/>
                  <a:gd name="T54" fmla="*/ 66 w 95"/>
                  <a:gd name="T55" fmla="*/ 35 h 70"/>
                  <a:gd name="T56" fmla="*/ 64 w 95"/>
                  <a:gd name="T57" fmla="*/ 60 h 70"/>
                  <a:gd name="T58" fmla="*/ 61 w 95"/>
                  <a:gd name="T59" fmla="*/ 35 h 70"/>
                  <a:gd name="T60" fmla="*/ 58 w 95"/>
                  <a:gd name="T61" fmla="*/ 21 h 70"/>
                  <a:gd name="T62" fmla="*/ 61 w 95"/>
                  <a:gd name="T63" fmla="*/ 12 h 70"/>
                  <a:gd name="T64" fmla="*/ 66 w 95"/>
                  <a:gd name="T65" fmla="*/ 12 h 70"/>
                  <a:gd name="T66" fmla="*/ 69 w 95"/>
                  <a:gd name="T67" fmla="*/ 21 h 70"/>
                  <a:gd name="T68" fmla="*/ 84 w 95"/>
                  <a:gd name="T69" fmla="*/ 37 h 70"/>
                  <a:gd name="T70" fmla="*/ 82 w 95"/>
                  <a:gd name="T71" fmla="*/ 57 h 70"/>
                  <a:gd name="T72" fmla="*/ 76 w 95"/>
                  <a:gd name="T73" fmla="*/ 57 h 70"/>
                  <a:gd name="T74" fmla="*/ 73 w 95"/>
                  <a:gd name="T75" fmla="*/ 37 h 70"/>
                  <a:gd name="T76" fmla="*/ 76 w 95"/>
                  <a:gd name="T77" fmla="*/ 22 h 70"/>
                  <a:gd name="T78" fmla="*/ 79 w 95"/>
                  <a:gd name="T79" fmla="*/ 10 h 70"/>
                  <a:gd name="T80" fmla="*/ 82 w 95"/>
                  <a:gd name="T81" fmla="*/ 22 h 70"/>
                  <a:gd name="T82" fmla="*/ 84 w 95"/>
                  <a:gd name="T83" fmla="*/ 3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70">
                    <a:moveTo>
                      <a:pt x="9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7"/>
                      <a:pt x="2" y="70"/>
                      <a:pt x="5" y="70"/>
                    </a:cubicBezTo>
                    <a:cubicBezTo>
                      <a:pt x="91" y="70"/>
                      <a:pt x="91" y="70"/>
                      <a:pt x="91" y="70"/>
                    </a:cubicBezTo>
                    <a:cubicBezTo>
                      <a:pt x="93" y="70"/>
                      <a:pt x="95" y="67"/>
                      <a:pt x="95" y="64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5" y="2"/>
                      <a:pt x="93" y="0"/>
                      <a:pt x="91" y="0"/>
                    </a:cubicBezTo>
                    <a:close/>
                    <a:moveTo>
                      <a:pt x="24" y="49"/>
                    </a:moveTo>
                    <a:cubicBezTo>
                      <a:pt x="24" y="50"/>
                      <a:pt x="22" y="51"/>
                      <a:pt x="21" y="51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9"/>
                      <a:pt x="20" y="60"/>
                      <a:pt x="18" y="60"/>
                    </a:cubicBezTo>
                    <a:cubicBezTo>
                      <a:pt x="17" y="60"/>
                      <a:pt x="15" y="59"/>
                      <a:pt x="15" y="57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4" y="51"/>
                      <a:pt x="13" y="50"/>
                      <a:pt x="13" y="49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5"/>
                      <a:pt x="14" y="34"/>
                      <a:pt x="15" y="34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1"/>
                      <a:pt x="17" y="10"/>
                      <a:pt x="18" y="10"/>
                    </a:cubicBezTo>
                    <a:cubicBezTo>
                      <a:pt x="20" y="10"/>
                      <a:pt x="21" y="11"/>
                      <a:pt x="21" y="12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2" y="34"/>
                      <a:pt x="24" y="35"/>
                      <a:pt x="24" y="37"/>
                    </a:cubicBezTo>
                    <a:lnTo>
                      <a:pt x="24" y="49"/>
                    </a:lnTo>
                    <a:close/>
                    <a:moveTo>
                      <a:pt x="39" y="41"/>
                    </a:moveTo>
                    <a:cubicBezTo>
                      <a:pt x="39" y="42"/>
                      <a:pt x="38" y="43"/>
                      <a:pt x="36" y="43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6" y="59"/>
                      <a:pt x="35" y="60"/>
                      <a:pt x="33" y="60"/>
                    </a:cubicBezTo>
                    <a:cubicBezTo>
                      <a:pt x="32" y="60"/>
                      <a:pt x="31" y="59"/>
                      <a:pt x="31" y="57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29" y="43"/>
                      <a:pt x="28" y="42"/>
                      <a:pt x="28" y="41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27"/>
                      <a:pt x="29" y="26"/>
                      <a:pt x="31" y="2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2" y="10"/>
                      <a:pt x="33" y="10"/>
                    </a:cubicBezTo>
                    <a:cubicBezTo>
                      <a:pt x="35" y="10"/>
                      <a:pt x="36" y="11"/>
                      <a:pt x="36" y="12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8" y="26"/>
                      <a:pt x="39" y="27"/>
                      <a:pt x="39" y="29"/>
                    </a:cubicBezTo>
                    <a:lnTo>
                      <a:pt x="39" y="41"/>
                    </a:lnTo>
                    <a:close/>
                    <a:moveTo>
                      <a:pt x="54" y="35"/>
                    </a:moveTo>
                    <a:cubicBezTo>
                      <a:pt x="54" y="36"/>
                      <a:pt x="53" y="37"/>
                      <a:pt x="51" y="38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1" y="59"/>
                      <a:pt x="50" y="60"/>
                      <a:pt x="48" y="60"/>
                    </a:cubicBezTo>
                    <a:cubicBezTo>
                      <a:pt x="47" y="60"/>
                      <a:pt x="46" y="59"/>
                      <a:pt x="46" y="57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4" y="37"/>
                      <a:pt x="43" y="36"/>
                      <a:pt x="43" y="35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3" y="22"/>
                      <a:pt x="44" y="21"/>
                      <a:pt x="46" y="21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6" y="11"/>
                      <a:pt x="47" y="10"/>
                      <a:pt x="48" y="10"/>
                    </a:cubicBezTo>
                    <a:cubicBezTo>
                      <a:pt x="50" y="10"/>
                      <a:pt x="51" y="11"/>
                      <a:pt x="51" y="12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3" y="21"/>
                      <a:pt x="54" y="22"/>
                      <a:pt x="54" y="23"/>
                    </a:cubicBezTo>
                    <a:lnTo>
                      <a:pt x="54" y="35"/>
                    </a:lnTo>
                    <a:close/>
                    <a:moveTo>
                      <a:pt x="69" y="33"/>
                    </a:moveTo>
                    <a:cubicBezTo>
                      <a:pt x="69" y="34"/>
                      <a:pt x="68" y="35"/>
                      <a:pt x="66" y="35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9"/>
                      <a:pt x="65" y="60"/>
                      <a:pt x="64" y="60"/>
                    </a:cubicBezTo>
                    <a:cubicBezTo>
                      <a:pt x="62" y="60"/>
                      <a:pt x="61" y="59"/>
                      <a:pt x="61" y="57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9" y="35"/>
                      <a:pt x="58" y="34"/>
                      <a:pt x="58" y="3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9"/>
                      <a:pt x="59" y="18"/>
                      <a:pt x="61" y="18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2" y="10"/>
                      <a:pt x="64" y="10"/>
                    </a:cubicBezTo>
                    <a:cubicBezTo>
                      <a:pt x="65" y="10"/>
                      <a:pt x="66" y="11"/>
                      <a:pt x="66" y="12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8" y="18"/>
                      <a:pt x="69" y="19"/>
                      <a:pt x="69" y="21"/>
                    </a:cubicBezTo>
                    <a:lnTo>
                      <a:pt x="69" y="33"/>
                    </a:lnTo>
                    <a:close/>
                    <a:moveTo>
                      <a:pt x="84" y="37"/>
                    </a:moveTo>
                    <a:cubicBezTo>
                      <a:pt x="84" y="38"/>
                      <a:pt x="83" y="39"/>
                      <a:pt x="82" y="39"/>
                    </a:cubicBezTo>
                    <a:cubicBezTo>
                      <a:pt x="82" y="57"/>
                      <a:pt x="82" y="57"/>
                      <a:pt x="82" y="57"/>
                    </a:cubicBezTo>
                    <a:cubicBezTo>
                      <a:pt x="82" y="59"/>
                      <a:pt x="80" y="60"/>
                      <a:pt x="79" y="60"/>
                    </a:cubicBezTo>
                    <a:cubicBezTo>
                      <a:pt x="77" y="60"/>
                      <a:pt x="76" y="59"/>
                      <a:pt x="76" y="57"/>
                    </a:cubicBezTo>
                    <a:cubicBezTo>
                      <a:pt x="76" y="39"/>
                      <a:pt x="76" y="39"/>
                      <a:pt x="76" y="39"/>
                    </a:cubicBezTo>
                    <a:cubicBezTo>
                      <a:pt x="75" y="39"/>
                      <a:pt x="73" y="38"/>
                      <a:pt x="73" y="37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3"/>
                      <a:pt x="75" y="22"/>
                      <a:pt x="76" y="2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1"/>
                      <a:pt x="77" y="10"/>
                      <a:pt x="79" y="10"/>
                    </a:cubicBezTo>
                    <a:cubicBezTo>
                      <a:pt x="80" y="10"/>
                      <a:pt x="82" y="11"/>
                      <a:pt x="82" y="12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83" y="22"/>
                      <a:pt x="84" y="23"/>
                      <a:pt x="84" y="25"/>
                    </a:cubicBezTo>
                    <a:lnTo>
                      <a:pt x="84" y="37"/>
                    </a:lnTo>
                    <a:close/>
                  </a:path>
                </a:pathLst>
              </a:custGeom>
              <a:solidFill>
                <a:srgbClr val="67708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1" name="组合 240"/>
            <p:cNvGrpSpPr/>
            <p:nvPr/>
          </p:nvGrpSpPr>
          <p:grpSpPr>
            <a:xfrm>
              <a:off x="8686327" y="2277348"/>
              <a:ext cx="1078180" cy="1505205"/>
              <a:chOff x="1962950" y="2247362"/>
              <a:chExt cx="1078180" cy="1505205"/>
            </a:xfrm>
          </p:grpSpPr>
          <p:sp>
            <p:nvSpPr>
              <p:cNvPr id="242" name="矩形 241"/>
              <p:cNvSpPr/>
              <p:nvPr/>
            </p:nvSpPr>
            <p:spPr>
              <a:xfrm>
                <a:off x="1962950" y="2247362"/>
                <a:ext cx="1078180" cy="15052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五边形 242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汽车工业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8570967" y="2536835"/>
              <a:ext cx="1340229" cy="1101676"/>
              <a:chOff x="5745325" y="3416393"/>
              <a:chExt cx="1340229" cy="1101676"/>
            </a:xfrm>
          </p:grpSpPr>
          <p:sp>
            <p:nvSpPr>
              <p:cNvPr id="245" name="文本框 244"/>
              <p:cNvSpPr txBox="1"/>
              <p:nvPr/>
            </p:nvSpPr>
            <p:spPr>
              <a:xfrm>
                <a:off x="5745325" y="3640906"/>
                <a:ext cx="1340229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价格指数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当月指数： 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98.5%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指数环比：</a:t>
                </a:r>
                <a:r>
                  <a:rPr lang="en-US" altLang="zh-CN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0.7%</a:t>
                </a:r>
                <a:r>
                  <a:rPr lang="zh-CN" altLang="en-US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↑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6" name="组合 245"/>
              <p:cNvGrpSpPr>
                <a:grpSpLocks noChangeAspect="1"/>
              </p:cNvGrpSpPr>
              <p:nvPr/>
            </p:nvGrpSpPr>
            <p:grpSpPr>
              <a:xfrm>
                <a:off x="6162996" y="3416393"/>
                <a:ext cx="286070" cy="209363"/>
                <a:chOff x="6530909" y="2595112"/>
                <a:chExt cx="567653" cy="437841"/>
              </a:xfrm>
              <a:solidFill>
                <a:srgbClr val="67708B"/>
              </a:solidFill>
            </p:grpSpPr>
            <p:sp>
              <p:nvSpPr>
                <p:cNvPr id="261" name="Freeform 68"/>
                <p:cNvSpPr>
                  <a:spLocks/>
                </p:cNvSpPr>
                <p:nvPr/>
              </p:nvSpPr>
              <p:spPr bwMode="auto">
                <a:xfrm>
                  <a:off x="6530909" y="3013151"/>
                  <a:ext cx="567653" cy="19802"/>
                </a:xfrm>
                <a:custGeom>
                  <a:avLst/>
                  <a:gdLst>
                    <a:gd name="T0" fmla="*/ 2 w 109"/>
                    <a:gd name="T1" fmla="*/ 4 h 4"/>
                    <a:gd name="T2" fmla="*/ 0 w 109"/>
                    <a:gd name="T3" fmla="*/ 2 h 4"/>
                    <a:gd name="T4" fmla="*/ 2 w 109"/>
                    <a:gd name="T5" fmla="*/ 0 h 4"/>
                    <a:gd name="T6" fmla="*/ 107 w 109"/>
                    <a:gd name="T7" fmla="*/ 0 h 4"/>
                    <a:gd name="T8" fmla="*/ 109 w 109"/>
                    <a:gd name="T9" fmla="*/ 2 h 4"/>
                    <a:gd name="T10" fmla="*/ 107 w 109"/>
                    <a:gd name="T11" fmla="*/ 4 h 4"/>
                    <a:gd name="T12" fmla="*/ 2 w 109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9" h="4">
                      <a:moveTo>
                        <a:pt x="2" y="4"/>
                      </a:move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8" y="0"/>
                        <a:pt x="109" y="1"/>
                        <a:pt x="109" y="2"/>
                      </a:cubicBezTo>
                      <a:cubicBezTo>
                        <a:pt x="109" y="3"/>
                        <a:pt x="108" y="4"/>
                        <a:pt x="107" y="4"/>
                      </a:cubicBezTo>
                      <a:lnTo>
                        <a:pt x="2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6" name="Rectangle 69"/>
                <p:cNvSpPr>
                  <a:spLocks noChangeArrowheads="1"/>
                </p:cNvSpPr>
                <p:nvPr/>
              </p:nvSpPr>
              <p:spPr bwMode="auto">
                <a:xfrm>
                  <a:off x="6599115" y="2694121"/>
                  <a:ext cx="81408" cy="27722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7" name="Rectangle 70"/>
                <p:cNvSpPr>
                  <a:spLocks noChangeArrowheads="1"/>
                </p:cNvSpPr>
                <p:nvPr/>
              </p:nvSpPr>
              <p:spPr bwMode="auto">
                <a:xfrm>
                  <a:off x="6722327" y="2595112"/>
                  <a:ext cx="83608" cy="3762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6" name="Rectangle 71"/>
                <p:cNvSpPr>
                  <a:spLocks noChangeArrowheads="1"/>
                </p:cNvSpPr>
                <p:nvPr/>
              </p:nvSpPr>
              <p:spPr bwMode="auto">
                <a:xfrm>
                  <a:off x="6836738" y="2709522"/>
                  <a:ext cx="83608" cy="2618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7" name="Rectangle 72"/>
                <p:cNvSpPr>
                  <a:spLocks noChangeArrowheads="1"/>
                </p:cNvSpPr>
                <p:nvPr/>
              </p:nvSpPr>
              <p:spPr bwMode="auto">
                <a:xfrm>
                  <a:off x="6962149" y="2797531"/>
                  <a:ext cx="83608" cy="17381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pic>
          <p:nvPicPr>
            <p:cNvPr id="328" name="图片 327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99550" y="1713126"/>
              <a:ext cx="96680" cy="5760000"/>
            </a:xfrm>
            <a:prstGeom prst="rect">
              <a:avLst/>
            </a:prstGeom>
          </p:spPr>
        </p:pic>
      </p:grpSp>
      <p:grpSp>
        <p:nvGrpSpPr>
          <p:cNvPr id="218" name="组合 217"/>
          <p:cNvGrpSpPr/>
          <p:nvPr/>
        </p:nvGrpSpPr>
        <p:grpSpPr>
          <a:xfrm>
            <a:off x="2118171" y="4096925"/>
            <a:ext cx="7558491" cy="3018065"/>
            <a:chOff x="4588854" y="3596834"/>
            <a:chExt cx="5228329" cy="2358606"/>
          </a:xfrm>
        </p:grpSpPr>
        <p:sp>
          <p:nvSpPr>
            <p:cNvPr id="227" name="圆角矩形 226"/>
            <p:cNvSpPr/>
            <p:nvPr/>
          </p:nvSpPr>
          <p:spPr>
            <a:xfrm>
              <a:off x="4638111" y="3896103"/>
              <a:ext cx="729550" cy="20382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整体投资</a:t>
              </a:r>
              <a:endParaRPr lang="zh-CN" alt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0" name="圆角矩形 229"/>
            <p:cNvSpPr/>
            <p:nvPr/>
          </p:nvSpPr>
          <p:spPr>
            <a:xfrm>
              <a:off x="7214772" y="3883687"/>
              <a:ext cx="790338" cy="19005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三大类投资</a:t>
              </a:r>
              <a:endParaRPr lang="zh-CN" alt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8232722" y="3602952"/>
              <a:ext cx="4915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u="sng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</a:t>
              </a:r>
              <a:endParaRPr lang="en-US" altLang="zh-CN" sz="800" b="1" u="sng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8531086" y="3601648"/>
              <a:ext cx="4915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</a:t>
              </a:r>
              <a:endPara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8829450" y="3596834"/>
              <a:ext cx="491567" cy="168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外贸</a:t>
              </a:r>
              <a:endPara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34" name="图表 233"/>
            <p:cNvGraphicFramePr/>
            <p:nvPr>
              <p:extLst>
                <p:ext uri="{D42A27DB-BD31-4B8C-83A1-F6EECF244321}">
                  <p14:modId xmlns:p14="http://schemas.microsoft.com/office/powerpoint/2010/main" val="846770507"/>
                </p:ext>
              </p:extLst>
            </p:nvPr>
          </p:nvGraphicFramePr>
          <p:xfrm>
            <a:off x="4588854" y="4107947"/>
            <a:ext cx="2532251" cy="17861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235" name="图表 234"/>
            <p:cNvGraphicFramePr/>
            <p:nvPr>
              <p:extLst>
                <p:ext uri="{D42A27DB-BD31-4B8C-83A1-F6EECF244321}">
                  <p14:modId xmlns:p14="http://schemas.microsoft.com/office/powerpoint/2010/main" val="3708474920"/>
                </p:ext>
              </p:extLst>
            </p:nvPr>
          </p:nvGraphicFramePr>
          <p:xfrm>
            <a:off x="7080441" y="4063818"/>
            <a:ext cx="2736742" cy="18916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</p:grpSp>
      <p:sp>
        <p:nvSpPr>
          <p:cNvPr id="236" name="Freeform 89"/>
          <p:cNvSpPr>
            <a:spLocks noChangeAspect="1" noEditPoints="1"/>
          </p:cNvSpPr>
          <p:nvPr/>
        </p:nvSpPr>
        <p:spPr bwMode="auto">
          <a:xfrm>
            <a:off x="1967020" y="4545302"/>
            <a:ext cx="179322" cy="108410"/>
          </a:xfrm>
          <a:custGeom>
            <a:avLst/>
            <a:gdLst/>
            <a:ahLst/>
            <a:cxnLst>
              <a:cxn ang="0">
                <a:pos x="191" y="0"/>
              </a:cxn>
              <a:cxn ang="0">
                <a:pos x="160" y="30"/>
              </a:cxn>
              <a:cxn ang="0">
                <a:pos x="177" y="57"/>
              </a:cxn>
              <a:cxn ang="0">
                <a:pos x="161" y="103"/>
              </a:cxn>
              <a:cxn ang="0">
                <a:pos x="155" y="102"/>
              </a:cxn>
              <a:cxn ang="0">
                <a:pos x="142" y="105"/>
              </a:cxn>
              <a:cxn ang="0">
                <a:pos x="107" y="68"/>
              </a:cxn>
              <a:cxn ang="0">
                <a:pos x="109" y="56"/>
              </a:cxn>
              <a:cxn ang="0">
                <a:pos x="79" y="26"/>
              </a:cxn>
              <a:cxn ang="0">
                <a:pos x="48" y="56"/>
              </a:cxn>
              <a:cxn ang="0">
                <a:pos x="59" y="79"/>
              </a:cxn>
              <a:cxn ang="0">
                <a:pos x="44" y="112"/>
              </a:cxn>
              <a:cxn ang="0">
                <a:pos x="30" y="109"/>
              </a:cxn>
              <a:cxn ang="0">
                <a:pos x="0" y="139"/>
              </a:cxn>
              <a:cxn ang="0">
                <a:pos x="30" y="170"/>
              </a:cxn>
              <a:cxn ang="0">
                <a:pos x="61" y="139"/>
              </a:cxn>
              <a:cxn ang="0">
                <a:pos x="54" y="120"/>
              </a:cxn>
              <a:cxn ang="0">
                <a:pos x="70" y="85"/>
              </a:cxn>
              <a:cxn ang="0">
                <a:pos x="78" y="86"/>
              </a:cxn>
              <a:cxn ang="0">
                <a:pos x="99" y="78"/>
              </a:cxn>
              <a:cxn ang="0">
                <a:pos x="132" y="113"/>
              </a:cxn>
              <a:cxn ang="0">
                <a:pos x="125" y="132"/>
              </a:cxn>
              <a:cxn ang="0">
                <a:pos x="156" y="163"/>
              </a:cxn>
              <a:cxn ang="0">
                <a:pos x="186" y="132"/>
              </a:cxn>
              <a:cxn ang="0">
                <a:pos x="173" y="108"/>
              </a:cxn>
              <a:cxn ang="0">
                <a:pos x="189" y="60"/>
              </a:cxn>
              <a:cxn ang="0">
                <a:pos x="191" y="60"/>
              </a:cxn>
              <a:cxn ang="0">
                <a:pos x="221" y="30"/>
              </a:cxn>
              <a:cxn ang="0">
                <a:pos x="191" y="0"/>
              </a:cxn>
              <a:cxn ang="0">
                <a:pos x="31" y="157"/>
              </a:cxn>
              <a:cxn ang="0">
                <a:pos x="13" y="139"/>
              </a:cxn>
              <a:cxn ang="0">
                <a:pos x="31" y="122"/>
              </a:cxn>
              <a:cxn ang="0">
                <a:pos x="48" y="139"/>
              </a:cxn>
              <a:cxn ang="0">
                <a:pos x="31" y="157"/>
              </a:cxn>
              <a:cxn ang="0">
                <a:pos x="79" y="74"/>
              </a:cxn>
              <a:cxn ang="0">
                <a:pos x="61" y="56"/>
              </a:cxn>
              <a:cxn ang="0">
                <a:pos x="79" y="38"/>
              </a:cxn>
              <a:cxn ang="0">
                <a:pos x="96" y="56"/>
              </a:cxn>
              <a:cxn ang="0">
                <a:pos x="79" y="74"/>
              </a:cxn>
              <a:cxn ang="0">
                <a:pos x="156" y="150"/>
              </a:cxn>
              <a:cxn ang="0">
                <a:pos x="138" y="133"/>
              </a:cxn>
              <a:cxn ang="0">
                <a:pos x="156" y="115"/>
              </a:cxn>
              <a:cxn ang="0">
                <a:pos x="173" y="133"/>
              </a:cxn>
              <a:cxn ang="0">
                <a:pos x="156" y="150"/>
              </a:cxn>
              <a:cxn ang="0">
                <a:pos x="191" y="48"/>
              </a:cxn>
              <a:cxn ang="0">
                <a:pos x="173" y="30"/>
              </a:cxn>
              <a:cxn ang="0">
                <a:pos x="191" y="13"/>
              </a:cxn>
              <a:cxn ang="0">
                <a:pos x="208" y="30"/>
              </a:cxn>
              <a:cxn ang="0">
                <a:pos x="191" y="48"/>
              </a:cxn>
              <a:cxn ang="0">
                <a:pos x="191" y="48"/>
              </a:cxn>
              <a:cxn ang="0">
                <a:pos x="191" y="48"/>
              </a:cxn>
            </a:cxnLst>
            <a:rect l="0" t="0" r="r" b="b"/>
            <a:pathLst>
              <a:path w="221" h="170">
                <a:moveTo>
                  <a:pt x="191" y="0"/>
                </a:moveTo>
                <a:cubicBezTo>
                  <a:pt x="174" y="0"/>
                  <a:pt x="160" y="14"/>
                  <a:pt x="160" y="30"/>
                </a:cubicBezTo>
                <a:cubicBezTo>
                  <a:pt x="160" y="42"/>
                  <a:pt x="167" y="52"/>
                  <a:pt x="177" y="57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59" y="103"/>
                  <a:pt x="157" y="102"/>
                  <a:pt x="155" y="102"/>
                </a:cubicBezTo>
                <a:cubicBezTo>
                  <a:pt x="150" y="102"/>
                  <a:pt x="146" y="103"/>
                  <a:pt x="142" y="105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08" y="64"/>
                  <a:pt x="109" y="60"/>
                  <a:pt x="109" y="56"/>
                </a:cubicBezTo>
                <a:cubicBezTo>
                  <a:pt x="109" y="39"/>
                  <a:pt x="95" y="26"/>
                  <a:pt x="79" y="26"/>
                </a:cubicBezTo>
                <a:cubicBezTo>
                  <a:pt x="62" y="26"/>
                  <a:pt x="48" y="39"/>
                  <a:pt x="48" y="56"/>
                </a:cubicBezTo>
                <a:cubicBezTo>
                  <a:pt x="48" y="65"/>
                  <a:pt x="52" y="74"/>
                  <a:pt x="59" y="79"/>
                </a:cubicBezTo>
                <a:cubicBezTo>
                  <a:pt x="44" y="112"/>
                  <a:pt x="44" y="112"/>
                  <a:pt x="44" y="112"/>
                </a:cubicBezTo>
                <a:cubicBezTo>
                  <a:pt x="40" y="110"/>
                  <a:pt x="35" y="109"/>
                  <a:pt x="30" y="109"/>
                </a:cubicBezTo>
                <a:cubicBezTo>
                  <a:pt x="14" y="109"/>
                  <a:pt x="0" y="123"/>
                  <a:pt x="0" y="139"/>
                </a:cubicBezTo>
                <a:cubicBezTo>
                  <a:pt x="0" y="156"/>
                  <a:pt x="14" y="170"/>
                  <a:pt x="30" y="170"/>
                </a:cubicBezTo>
                <a:cubicBezTo>
                  <a:pt x="47" y="170"/>
                  <a:pt x="61" y="156"/>
                  <a:pt x="61" y="139"/>
                </a:cubicBezTo>
                <a:cubicBezTo>
                  <a:pt x="61" y="132"/>
                  <a:pt x="58" y="125"/>
                  <a:pt x="54" y="120"/>
                </a:cubicBezTo>
                <a:cubicBezTo>
                  <a:pt x="70" y="85"/>
                  <a:pt x="70" y="85"/>
                  <a:pt x="70" y="85"/>
                </a:cubicBezTo>
                <a:cubicBezTo>
                  <a:pt x="73" y="86"/>
                  <a:pt x="76" y="86"/>
                  <a:pt x="78" y="86"/>
                </a:cubicBezTo>
                <a:cubicBezTo>
                  <a:pt x="86" y="86"/>
                  <a:pt x="93" y="83"/>
                  <a:pt x="99" y="78"/>
                </a:cubicBezTo>
                <a:cubicBezTo>
                  <a:pt x="132" y="113"/>
                  <a:pt x="132" y="113"/>
                  <a:pt x="132" y="113"/>
                </a:cubicBezTo>
                <a:cubicBezTo>
                  <a:pt x="128" y="118"/>
                  <a:pt x="125" y="125"/>
                  <a:pt x="125" y="132"/>
                </a:cubicBezTo>
                <a:cubicBezTo>
                  <a:pt x="125" y="149"/>
                  <a:pt x="139" y="163"/>
                  <a:pt x="156" y="163"/>
                </a:cubicBezTo>
                <a:cubicBezTo>
                  <a:pt x="172" y="163"/>
                  <a:pt x="186" y="149"/>
                  <a:pt x="186" y="132"/>
                </a:cubicBezTo>
                <a:cubicBezTo>
                  <a:pt x="186" y="122"/>
                  <a:pt x="181" y="113"/>
                  <a:pt x="173" y="108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91" y="60"/>
                  <a:pt x="191" y="60"/>
                  <a:pt x="191" y="60"/>
                </a:cubicBezTo>
                <a:cubicBezTo>
                  <a:pt x="207" y="60"/>
                  <a:pt x="221" y="47"/>
                  <a:pt x="221" y="30"/>
                </a:cubicBezTo>
                <a:cubicBezTo>
                  <a:pt x="221" y="14"/>
                  <a:pt x="207" y="0"/>
                  <a:pt x="191" y="0"/>
                </a:cubicBezTo>
                <a:close/>
                <a:moveTo>
                  <a:pt x="31" y="157"/>
                </a:moveTo>
                <a:cubicBezTo>
                  <a:pt x="21" y="157"/>
                  <a:pt x="13" y="149"/>
                  <a:pt x="13" y="139"/>
                </a:cubicBezTo>
                <a:cubicBezTo>
                  <a:pt x="13" y="130"/>
                  <a:pt x="21" y="122"/>
                  <a:pt x="31" y="122"/>
                </a:cubicBezTo>
                <a:cubicBezTo>
                  <a:pt x="40" y="122"/>
                  <a:pt x="48" y="130"/>
                  <a:pt x="48" y="139"/>
                </a:cubicBezTo>
                <a:cubicBezTo>
                  <a:pt x="48" y="149"/>
                  <a:pt x="40" y="157"/>
                  <a:pt x="31" y="157"/>
                </a:cubicBezTo>
                <a:close/>
                <a:moveTo>
                  <a:pt x="79" y="74"/>
                </a:moveTo>
                <a:cubicBezTo>
                  <a:pt x="69" y="74"/>
                  <a:pt x="61" y="66"/>
                  <a:pt x="61" y="56"/>
                </a:cubicBezTo>
                <a:cubicBezTo>
                  <a:pt x="61" y="46"/>
                  <a:pt x="69" y="38"/>
                  <a:pt x="79" y="38"/>
                </a:cubicBezTo>
                <a:cubicBezTo>
                  <a:pt x="88" y="38"/>
                  <a:pt x="96" y="46"/>
                  <a:pt x="96" y="56"/>
                </a:cubicBezTo>
                <a:cubicBezTo>
                  <a:pt x="96" y="66"/>
                  <a:pt x="88" y="74"/>
                  <a:pt x="79" y="74"/>
                </a:cubicBezTo>
                <a:close/>
                <a:moveTo>
                  <a:pt x="156" y="150"/>
                </a:moveTo>
                <a:cubicBezTo>
                  <a:pt x="146" y="150"/>
                  <a:pt x="138" y="142"/>
                  <a:pt x="138" y="133"/>
                </a:cubicBezTo>
                <a:cubicBezTo>
                  <a:pt x="138" y="123"/>
                  <a:pt x="146" y="115"/>
                  <a:pt x="156" y="115"/>
                </a:cubicBezTo>
                <a:cubicBezTo>
                  <a:pt x="165" y="115"/>
                  <a:pt x="173" y="123"/>
                  <a:pt x="173" y="133"/>
                </a:cubicBezTo>
                <a:cubicBezTo>
                  <a:pt x="173" y="142"/>
                  <a:pt x="165" y="150"/>
                  <a:pt x="156" y="150"/>
                </a:cubicBezTo>
                <a:close/>
                <a:moveTo>
                  <a:pt x="191" y="48"/>
                </a:moveTo>
                <a:cubicBezTo>
                  <a:pt x="181" y="48"/>
                  <a:pt x="173" y="40"/>
                  <a:pt x="173" y="30"/>
                </a:cubicBezTo>
                <a:cubicBezTo>
                  <a:pt x="173" y="21"/>
                  <a:pt x="181" y="13"/>
                  <a:pt x="191" y="13"/>
                </a:cubicBezTo>
                <a:cubicBezTo>
                  <a:pt x="200" y="13"/>
                  <a:pt x="208" y="21"/>
                  <a:pt x="208" y="30"/>
                </a:cubicBezTo>
                <a:cubicBezTo>
                  <a:pt x="208" y="40"/>
                  <a:pt x="200" y="48"/>
                  <a:pt x="191" y="48"/>
                </a:cubicBezTo>
                <a:close/>
                <a:moveTo>
                  <a:pt x="191" y="48"/>
                </a:moveTo>
                <a:cubicBezTo>
                  <a:pt x="191" y="48"/>
                  <a:pt x="191" y="48"/>
                  <a:pt x="191" y="48"/>
                </a:cubicBezTo>
              </a:path>
            </a:pathLst>
          </a:custGeom>
          <a:solidFill>
            <a:srgbClr val="67708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7" name="Freeform 16"/>
          <p:cNvSpPr>
            <a:spLocks noChangeAspect="1" noEditPoints="1"/>
          </p:cNvSpPr>
          <p:nvPr/>
        </p:nvSpPr>
        <p:spPr bwMode="auto">
          <a:xfrm>
            <a:off x="5816359" y="4540373"/>
            <a:ext cx="146637" cy="108410"/>
          </a:xfrm>
          <a:custGeom>
            <a:avLst/>
            <a:gdLst>
              <a:gd name="T0" fmla="*/ 74 w 74"/>
              <a:gd name="T1" fmla="*/ 53 h 70"/>
              <a:gd name="T2" fmla="*/ 54 w 74"/>
              <a:gd name="T3" fmla="*/ 48 h 70"/>
              <a:gd name="T4" fmla="*/ 71 w 74"/>
              <a:gd name="T5" fmla="*/ 22 h 70"/>
              <a:gd name="T6" fmla="*/ 74 w 74"/>
              <a:gd name="T7" fmla="*/ 5 h 70"/>
              <a:gd name="T8" fmla="*/ 4 w 74"/>
              <a:gd name="T9" fmla="*/ 0 h 70"/>
              <a:gd name="T10" fmla="*/ 0 w 74"/>
              <a:gd name="T11" fmla="*/ 18 h 70"/>
              <a:gd name="T12" fmla="*/ 18 w 74"/>
              <a:gd name="T13" fmla="*/ 22 h 70"/>
              <a:gd name="T14" fmla="*/ 4 w 74"/>
              <a:gd name="T15" fmla="*/ 48 h 70"/>
              <a:gd name="T16" fmla="*/ 0 w 74"/>
              <a:gd name="T17" fmla="*/ 66 h 70"/>
              <a:gd name="T18" fmla="*/ 71 w 74"/>
              <a:gd name="T19" fmla="*/ 70 h 70"/>
              <a:gd name="T20" fmla="*/ 62 w 74"/>
              <a:gd name="T21" fmla="*/ 4 h 70"/>
              <a:gd name="T22" fmla="*/ 66 w 74"/>
              <a:gd name="T23" fmla="*/ 14 h 70"/>
              <a:gd name="T24" fmla="*/ 60 w 74"/>
              <a:gd name="T25" fmla="*/ 18 h 70"/>
              <a:gd name="T26" fmla="*/ 56 w 74"/>
              <a:gd name="T27" fmla="*/ 9 h 70"/>
              <a:gd name="T28" fmla="*/ 62 w 74"/>
              <a:gd name="T29" fmla="*/ 4 h 70"/>
              <a:gd name="T30" fmla="*/ 49 w 74"/>
              <a:gd name="T31" fmla="*/ 9 h 70"/>
              <a:gd name="T32" fmla="*/ 46 w 74"/>
              <a:gd name="T33" fmla="*/ 18 h 70"/>
              <a:gd name="T34" fmla="*/ 40 w 74"/>
              <a:gd name="T35" fmla="*/ 14 h 70"/>
              <a:gd name="T36" fmla="*/ 44 w 74"/>
              <a:gd name="T37" fmla="*/ 4 h 70"/>
              <a:gd name="T38" fmla="*/ 29 w 74"/>
              <a:gd name="T39" fmla="*/ 4 h 70"/>
              <a:gd name="T40" fmla="*/ 33 w 74"/>
              <a:gd name="T41" fmla="*/ 14 h 70"/>
              <a:gd name="T42" fmla="*/ 28 w 74"/>
              <a:gd name="T43" fmla="*/ 18 h 70"/>
              <a:gd name="T44" fmla="*/ 24 w 74"/>
              <a:gd name="T45" fmla="*/ 9 h 70"/>
              <a:gd name="T46" fmla="*/ 29 w 74"/>
              <a:gd name="T47" fmla="*/ 4 h 70"/>
              <a:gd name="T48" fmla="*/ 8 w 74"/>
              <a:gd name="T49" fmla="*/ 14 h 70"/>
              <a:gd name="T50" fmla="*/ 11 w 74"/>
              <a:gd name="T51" fmla="*/ 4 h 70"/>
              <a:gd name="T52" fmla="*/ 17 w 74"/>
              <a:gd name="T53" fmla="*/ 9 h 70"/>
              <a:gd name="T54" fmla="*/ 13 w 74"/>
              <a:gd name="T55" fmla="*/ 18 h 70"/>
              <a:gd name="T56" fmla="*/ 22 w 74"/>
              <a:gd name="T57" fmla="*/ 22 h 70"/>
              <a:gd name="T58" fmla="*/ 49 w 74"/>
              <a:gd name="T59" fmla="*/ 48 h 70"/>
              <a:gd name="T60" fmla="*/ 22 w 74"/>
              <a:gd name="T61" fmla="*/ 22 h 70"/>
              <a:gd name="T62" fmla="*/ 8 w 74"/>
              <a:gd name="T63" fmla="*/ 62 h 70"/>
              <a:gd name="T64" fmla="*/ 11 w 74"/>
              <a:gd name="T65" fmla="*/ 53 h 70"/>
              <a:gd name="T66" fmla="*/ 17 w 74"/>
              <a:gd name="T67" fmla="*/ 57 h 70"/>
              <a:gd name="T68" fmla="*/ 13 w 74"/>
              <a:gd name="T69" fmla="*/ 66 h 70"/>
              <a:gd name="T70" fmla="*/ 28 w 74"/>
              <a:gd name="T71" fmla="*/ 66 h 70"/>
              <a:gd name="T72" fmla="*/ 24 w 74"/>
              <a:gd name="T73" fmla="*/ 57 h 70"/>
              <a:gd name="T74" fmla="*/ 29 w 74"/>
              <a:gd name="T75" fmla="*/ 53 h 70"/>
              <a:gd name="T76" fmla="*/ 33 w 74"/>
              <a:gd name="T77" fmla="*/ 62 h 70"/>
              <a:gd name="T78" fmla="*/ 28 w 74"/>
              <a:gd name="T79" fmla="*/ 66 h 70"/>
              <a:gd name="T80" fmla="*/ 40 w 74"/>
              <a:gd name="T81" fmla="*/ 62 h 70"/>
              <a:gd name="T82" fmla="*/ 44 w 74"/>
              <a:gd name="T83" fmla="*/ 53 h 70"/>
              <a:gd name="T84" fmla="*/ 49 w 74"/>
              <a:gd name="T85" fmla="*/ 57 h 70"/>
              <a:gd name="T86" fmla="*/ 46 w 74"/>
              <a:gd name="T87" fmla="*/ 66 h 70"/>
              <a:gd name="T88" fmla="*/ 60 w 74"/>
              <a:gd name="T89" fmla="*/ 66 h 70"/>
              <a:gd name="T90" fmla="*/ 56 w 74"/>
              <a:gd name="T91" fmla="*/ 57 h 70"/>
              <a:gd name="T92" fmla="*/ 62 w 74"/>
              <a:gd name="T93" fmla="*/ 53 h 70"/>
              <a:gd name="T94" fmla="*/ 66 w 74"/>
              <a:gd name="T95" fmla="*/ 62 h 70"/>
              <a:gd name="T96" fmla="*/ 60 w 74"/>
              <a:gd name="T97" fmla="*/ 6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70">
                <a:moveTo>
                  <a:pt x="74" y="66"/>
                </a:moveTo>
                <a:cubicBezTo>
                  <a:pt x="74" y="53"/>
                  <a:pt x="74" y="53"/>
                  <a:pt x="74" y="53"/>
                </a:cubicBezTo>
                <a:cubicBezTo>
                  <a:pt x="74" y="50"/>
                  <a:pt x="73" y="48"/>
                  <a:pt x="71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4" y="22"/>
                  <a:pt x="54" y="22"/>
                  <a:pt x="54" y="22"/>
                </a:cubicBezTo>
                <a:cubicBezTo>
                  <a:pt x="71" y="22"/>
                  <a:pt x="71" y="22"/>
                  <a:pt x="71" y="22"/>
                </a:cubicBezTo>
                <a:cubicBezTo>
                  <a:pt x="73" y="22"/>
                  <a:pt x="74" y="20"/>
                  <a:pt x="74" y="18"/>
                </a:cubicBezTo>
                <a:cubicBezTo>
                  <a:pt x="74" y="5"/>
                  <a:pt x="74" y="5"/>
                  <a:pt x="74" y="5"/>
                </a:cubicBezTo>
                <a:cubicBezTo>
                  <a:pt x="74" y="2"/>
                  <a:pt x="73" y="0"/>
                  <a:pt x="71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0"/>
                  <a:pt x="2" y="22"/>
                  <a:pt x="4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48"/>
                  <a:pt x="18" y="48"/>
                  <a:pt x="1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8"/>
                  <a:pt x="2" y="70"/>
                  <a:pt x="4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3" y="70"/>
                  <a:pt x="74" y="68"/>
                  <a:pt x="74" y="66"/>
                </a:cubicBezTo>
                <a:close/>
                <a:moveTo>
                  <a:pt x="62" y="4"/>
                </a:moveTo>
                <a:cubicBezTo>
                  <a:pt x="64" y="4"/>
                  <a:pt x="66" y="6"/>
                  <a:pt x="66" y="9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6"/>
                  <a:pt x="64" y="18"/>
                  <a:pt x="62" y="18"/>
                </a:cubicBezTo>
                <a:cubicBezTo>
                  <a:pt x="60" y="18"/>
                  <a:pt x="60" y="18"/>
                  <a:pt x="60" y="18"/>
                </a:cubicBezTo>
                <a:cubicBezTo>
                  <a:pt x="58" y="18"/>
                  <a:pt x="56" y="16"/>
                  <a:pt x="56" y="14"/>
                </a:cubicBezTo>
                <a:cubicBezTo>
                  <a:pt x="56" y="9"/>
                  <a:pt x="56" y="9"/>
                  <a:pt x="56" y="9"/>
                </a:cubicBezTo>
                <a:cubicBezTo>
                  <a:pt x="56" y="6"/>
                  <a:pt x="58" y="4"/>
                  <a:pt x="60" y="4"/>
                </a:cubicBezTo>
                <a:lnTo>
                  <a:pt x="62" y="4"/>
                </a:lnTo>
                <a:close/>
                <a:moveTo>
                  <a:pt x="46" y="4"/>
                </a:moveTo>
                <a:cubicBezTo>
                  <a:pt x="48" y="4"/>
                  <a:pt x="49" y="6"/>
                  <a:pt x="49" y="9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6"/>
                  <a:pt x="48" y="18"/>
                  <a:pt x="46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2" y="18"/>
                  <a:pt x="40" y="16"/>
                  <a:pt x="40" y="14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6"/>
                  <a:pt x="42" y="4"/>
                  <a:pt x="44" y="4"/>
                </a:cubicBezTo>
                <a:lnTo>
                  <a:pt x="46" y="4"/>
                </a:lnTo>
                <a:close/>
                <a:moveTo>
                  <a:pt x="29" y="4"/>
                </a:moveTo>
                <a:cubicBezTo>
                  <a:pt x="32" y="4"/>
                  <a:pt x="33" y="6"/>
                  <a:pt x="33" y="9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6"/>
                  <a:pt x="32" y="18"/>
                  <a:pt x="29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5" y="18"/>
                  <a:pt x="24" y="16"/>
                  <a:pt x="24" y="14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6"/>
                  <a:pt x="25" y="4"/>
                  <a:pt x="28" y="4"/>
                </a:cubicBezTo>
                <a:lnTo>
                  <a:pt x="29" y="4"/>
                </a:lnTo>
                <a:close/>
                <a:moveTo>
                  <a:pt x="11" y="18"/>
                </a:moveTo>
                <a:cubicBezTo>
                  <a:pt x="9" y="18"/>
                  <a:pt x="8" y="16"/>
                  <a:pt x="8" y="14"/>
                </a:cubicBezTo>
                <a:cubicBezTo>
                  <a:pt x="8" y="9"/>
                  <a:pt x="8" y="9"/>
                  <a:pt x="8" y="9"/>
                </a:cubicBezTo>
                <a:cubicBezTo>
                  <a:pt x="8" y="6"/>
                  <a:pt x="9" y="4"/>
                  <a:pt x="11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7" y="6"/>
                  <a:pt x="17" y="9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6"/>
                  <a:pt x="15" y="18"/>
                  <a:pt x="13" y="18"/>
                </a:cubicBezTo>
                <a:lnTo>
                  <a:pt x="11" y="18"/>
                </a:lnTo>
                <a:close/>
                <a:moveTo>
                  <a:pt x="22" y="22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48"/>
                  <a:pt x="49" y="48"/>
                  <a:pt x="49" y="48"/>
                </a:cubicBezTo>
                <a:cubicBezTo>
                  <a:pt x="22" y="48"/>
                  <a:pt x="22" y="48"/>
                  <a:pt x="22" y="48"/>
                </a:cubicBezTo>
                <a:lnTo>
                  <a:pt x="22" y="22"/>
                </a:lnTo>
                <a:close/>
                <a:moveTo>
                  <a:pt x="11" y="66"/>
                </a:moveTo>
                <a:cubicBezTo>
                  <a:pt x="9" y="66"/>
                  <a:pt x="8" y="64"/>
                  <a:pt x="8" y="62"/>
                </a:cubicBezTo>
                <a:cubicBezTo>
                  <a:pt x="8" y="57"/>
                  <a:pt x="8" y="57"/>
                  <a:pt x="8" y="57"/>
                </a:cubicBezTo>
                <a:cubicBezTo>
                  <a:pt x="8" y="54"/>
                  <a:pt x="9" y="53"/>
                  <a:pt x="11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5" y="53"/>
                  <a:pt x="17" y="54"/>
                  <a:pt x="17" y="57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64"/>
                  <a:pt x="15" y="66"/>
                  <a:pt x="13" y="66"/>
                </a:cubicBezTo>
                <a:lnTo>
                  <a:pt x="11" y="66"/>
                </a:lnTo>
                <a:close/>
                <a:moveTo>
                  <a:pt x="28" y="66"/>
                </a:moveTo>
                <a:cubicBezTo>
                  <a:pt x="25" y="66"/>
                  <a:pt x="24" y="64"/>
                  <a:pt x="24" y="62"/>
                </a:cubicBezTo>
                <a:cubicBezTo>
                  <a:pt x="24" y="57"/>
                  <a:pt x="24" y="57"/>
                  <a:pt x="24" y="57"/>
                </a:cubicBezTo>
                <a:cubicBezTo>
                  <a:pt x="24" y="54"/>
                  <a:pt x="25" y="53"/>
                  <a:pt x="28" y="53"/>
                </a:cubicBezTo>
                <a:cubicBezTo>
                  <a:pt x="29" y="53"/>
                  <a:pt x="29" y="53"/>
                  <a:pt x="29" y="53"/>
                </a:cubicBezTo>
                <a:cubicBezTo>
                  <a:pt x="32" y="53"/>
                  <a:pt x="33" y="54"/>
                  <a:pt x="33" y="57"/>
                </a:cubicBezTo>
                <a:cubicBezTo>
                  <a:pt x="33" y="62"/>
                  <a:pt x="33" y="62"/>
                  <a:pt x="33" y="62"/>
                </a:cubicBezTo>
                <a:cubicBezTo>
                  <a:pt x="33" y="64"/>
                  <a:pt x="32" y="66"/>
                  <a:pt x="29" y="66"/>
                </a:cubicBezTo>
                <a:lnTo>
                  <a:pt x="28" y="66"/>
                </a:lnTo>
                <a:close/>
                <a:moveTo>
                  <a:pt x="44" y="66"/>
                </a:moveTo>
                <a:cubicBezTo>
                  <a:pt x="42" y="66"/>
                  <a:pt x="40" y="64"/>
                  <a:pt x="40" y="62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4"/>
                  <a:pt x="42" y="53"/>
                  <a:pt x="44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8" y="53"/>
                  <a:pt x="49" y="54"/>
                  <a:pt x="49" y="57"/>
                </a:cubicBezTo>
                <a:cubicBezTo>
                  <a:pt x="49" y="62"/>
                  <a:pt x="49" y="62"/>
                  <a:pt x="49" y="62"/>
                </a:cubicBezTo>
                <a:cubicBezTo>
                  <a:pt x="49" y="64"/>
                  <a:pt x="48" y="66"/>
                  <a:pt x="46" y="66"/>
                </a:cubicBezTo>
                <a:lnTo>
                  <a:pt x="44" y="66"/>
                </a:lnTo>
                <a:close/>
                <a:moveTo>
                  <a:pt x="60" y="66"/>
                </a:moveTo>
                <a:cubicBezTo>
                  <a:pt x="58" y="66"/>
                  <a:pt x="56" y="64"/>
                  <a:pt x="56" y="62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54"/>
                  <a:pt x="58" y="53"/>
                  <a:pt x="60" y="53"/>
                </a:cubicBezTo>
                <a:cubicBezTo>
                  <a:pt x="62" y="53"/>
                  <a:pt x="62" y="53"/>
                  <a:pt x="62" y="53"/>
                </a:cubicBezTo>
                <a:cubicBezTo>
                  <a:pt x="64" y="53"/>
                  <a:pt x="66" y="54"/>
                  <a:pt x="66" y="57"/>
                </a:cubicBezTo>
                <a:cubicBezTo>
                  <a:pt x="66" y="62"/>
                  <a:pt x="66" y="62"/>
                  <a:pt x="66" y="62"/>
                </a:cubicBezTo>
                <a:cubicBezTo>
                  <a:pt x="66" y="64"/>
                  <a:pt x="64" y="66"/>
                  <a:pt x="62" y="66"/>
                </a:cubicBezTo>
                <a:lnTo>
                  <a:pt x="60" y="66"/>
                </a:lnTo>
                <a:close/>
              </a:path>
            </a:pathLst>
          </a:custGeom>
          <a:solidFill>
            <a:srgbClr val="6770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48" name="组合 247"/>
          <p:cNvGrpSpPr>
            <a:grpSpLocks noChangeAspect="1"/>
          </p:cNvGrpSpPr>
          <p:nvPr/>
        </p:nvGrpSpPr>
        <p:grpSpPr>
          <a:xfrm>
            <a:off x="2793181" y="4513960"/>
            <a:ext cx="176520" cy="167491"/>
            <a:chOff x="3958722" y="3227132"/>
            <a:chExt cx="446799" cy="446799"/>
          </a:xfrm>
        </p:grpSpPr>
        <p:sp>
          <p:nvSpPr>
            <p:cNvPr id="249" name="Freeform 127"/>
            <p:cNvSpPr>
              <a:spLocks/>
            </p:cNvSpPr>
            <p:nvPr/>
          </p:nvSpPr>
          <p:spPr bwMode="auto">
            <a:xfrm>
              <a:off x="3958722" y="3227132"/>
              <a:ext cx="446799" cy="446799"/>
            </a:xfrm>
            <a:custGeom>
              <a:avLst/>
              <a:gdLst>
                <a:gd name="T0" fmla="*/ 0 w 87"/>
                <a:gd name="T1" fmla="*/ 43 h 87"/>
                <a:gd name="T2" fmla="*/ 43 w 87"/>
                <a:gd name="T3" fmla="*/ 0 h 87"/>
                <a:gd name="T4" fmla="*/ 43 w 87"/>
                <a:gd name="T5" fmla="*/ 2 h 87"/>
                <a:gd name="T6" fmla="*/ 43 w 87"/>
                <a:gd name="T7" fmla="*/ 5 h 87"/>
                <a:gd name="T8" fmla="*/ 5 w 87"/>
                <a:gd name="T9" fmla="*/ 43 h 87"/>
                <a:gd name="T10" fmla="*/ 43 w 87"/>
                <a:gd name="T11" fmla="*/ 82 h 87"/>
                <a:gd name="T12" fmla="*/ 82 w 87"/>
                <a:gd name="T13" fmla="*/ 43 h 87"/>
                <a:gd name="T14" fmla="*/ 43 w 87"/>
                <a:gd name="T15" fmla="*/ 5 h 87"/>
                <a:gd name="T16" fmla="*/ 43 w 87"/>
                <a:gd name="T17" fmla="*/ 2 h 87"/>
                <a:gd name="T18" fmla="*/ 43 w 87"/>
                <a:gd name="T19" fmla="*/ 0 h 87"/>
                <a:gd name="T20" fmla="*/ 87 w 87"/>
                <a:gd name="T21" fmla="*/ 43 h 87"/>
                <a:gd name="T22" fmla="*/ 43 w 87"/>
                <a:gd name="T23" fmla="*/ 87 h 87"/>
                <a:gd name="T24" fmla="*/ 0 w 87"/>
                <a:gd name="T25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cubicBezTo>
                    <a:pt x="0" y="19"/>
                    <a:pt x="19" y="0"/>
                    <a:pt x="43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22" y="5"/>
                    <a:pt x="5" y="22"/>
                    <a:pt x="5" y="43"/>
                  </a:cubicBezTo>
                  <a:cubicBezTo>
                    <a:pt x="5" y="64"/>
                    <a:pt x="22" y="81"/>
                    <a:pt x="43" y="82"/>
                  </a:cubicBezTo>
                  <a:cubicBezTo>
                    <a:pt x="64" y="81"/>
                    <a:pt x="82" y="64"/>
                    <a:pt x="82" y="43"/>
                  </a:cubicBezTo>
                  <a:cubicBezTo>
                    <a:pt x="82" y="22"/>
                    <a:pt x="64" y="5"/>
                    <a:pt x="43" y="5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87" y="19"/>
                    <a:pt x="87" y="43"/>
                  </a:cubicBezTo>
                  <a:cubicBezTo>
                    <a:pt x="87" y="67"/>
                    <a:pt x="67" y="87"/>
                    <a:pt x="43" y="87"/>
                  </a:cubicBezTo>
                  <a:cubicBezTo>
                    <a:pt x="19" y="87"/>
                    <a:pt x="0" y="67"/>
                    <a:pt x="0" y="43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Freeform 128"/>
            <p:cNvSpPr>
              <a:spLocks noEditPoints="1"/>
            </p:cNvSpPr>
            <p:nvPr/>
          </p:nvSpPr>
          <p:spPr bwMode="auto">
            <a:xfrm>
              <a:off x="4101872" y="3309551"/>
              <a:ext cx="214724" cy="292805"/>
            </a:xfrm>
            <a:custGeom>
              <a:avLst/>
              <a:gdLst>
                <a:gd name="T0" fmla="*/ 26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7 w 42"/>
                <a:gd name="T41" fmla="*/ 35 h 57"/>
                <a:gd name="T42" fmla="*/ 26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6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2" y="12"/>
                    <a:pt x="21" y="12"/>
                  </a:cubicBezTo>
                  <a:cubicBezTo>
                    <a:pt x="19" y="12"/>
                    <a:pt x="17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4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8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7" y="35"/>
                  </a:cubicBezTo>
                  <a:cubicBezTo>
                    <a:pt x="27" y="36"/>
                    <a:pt x="26" y="37"/>
                    <a:pt x="26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3" y="43"/>
                    <a:pt x="27" y="46"/>
                    <a:pt x="27" y="50"/>
                  </a:cubicBezTo>
                  <a:cubicBezTo>
                    <a:pt x="27" y="54"/>
                    <a:pt x="23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1" name="Freeform 129"/>
            <p:cNvSpPr>
              <a:spLocks noEditPoints="1"/>
            </p:cNvSpPr>
            <p:nvPr/>
          </p:nvSpPr>
          <p:spPr bwMode="auto">
            <a:xfrm>
              <a:off x="4080182" y="3309551"/>
              <a:ext cx="216893" cy="292805"/>
            </a:xfrm>
            <a:custGeom>
              <a:avLst/>
              <a:gdLst>
                <a:gd name="T0" fmla="*/ 27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8 w 42"/>
                <a:gd name="T41" fmla="*/ 35 h 57"/>
                <a:gd name="T42" fmla="*/ 27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7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3" y="12"/>
                    <a:pt x="21" y="12"/>
                  </a:cubicBezTo>
                  <a:cubicBezTo>
                    <a:pt x="19" y="12"/>
                    <a:pt x="18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5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9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8" y="35"/>
                  </a:cubicBezTo>
                  <a:cubicBezTo>
                    <a:pt x="27" y="36"/>
                    <a:pt x="27" y="37"/>
                    <a:pt x="27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4" y="43"/>
                    <a:pt x="27" y="46"/>
                    <a:pt x="27" y="50"/>
                  </a:cubicBezTo>
                  <a:cubicBezTo>
                    <a:pt x="27" y="54"/>
                    <a:pt x="24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2" name="组合 251"/>
          <p:cNvGrpSpPr>
            <a:grpSpLocks noChangeAspect="1"/>
          </p:cNvGrpSpPr>
          <p:nvPr/>
        </p:nvGrpSpPr>
        <p:grpSpPr>
          <a:xfrm>
            <a:off x="6567550" y="4501836"/>
            <a:ext cx="176520" cy="167491"/>
            <a:chOff x="3958722" y="3227132"/>
            <a:chExt cx="446799" cy="446799"/>
          </a:xfrm>
        </p:grpSpPr>
        <p:sp>
          <p:nvSpPr>
            <p:cNvPr id="255" name="Freeform 127"/>
            <p:cNvSpPr>
              <a:spLocks/>
            </p:cNvSpPr>
            <p:nvPr/>
          </p:nvSpPr>
          <p:spPr bwMode="auto">
            <a:xfrm>
              <a:off x="3958722" y="3227132"/>
              <a:ext cx="446799" cy="446799"/>
            </a:xfrm>
            <a:custGeom>
              <a:avLst/>
              <a:gdLst>
                <a:gd name="T0" fmla="*/ 0 w 87"/>
                <a:gd name="T1" fmla="*/ 43 h 87"/>
                <a:gd name="T2" fmla="*/ 43 w 87"/>
                <a:gd name="T3" fmla="*/ 0 h 87"/>
                <a:gd name="T4" fmla="*/ 43 w 87"/>
                <a:gd name="T5" fmla="*/ 2 h 87"/>
                <a:gd name="T6" fmla="*/ 43 w 87"/>
                <a:gd name="T7" fmla="*/ 5 h 87"/>
                <a:gd name="T8" fmla="*/ 5 w 87"/>
                <a:gd name="T9" fmla="*/ 43 h 87"/>
                <a:gd name="T10" fmla="*/ 43 w 87"/>
                <a:gd name="T11" fmla="*/ 82 h 87"/>
                <a:gd name="T12" fmla="*/ 82 w 87"/>
                <a:gd name="T13" fmla="*/ 43 h 87"/>
                <a:gd name="T14" fmla="*/ 43 w 87"/>
                <a:gd name="T15" fmla="*/ 5 h 87"/>
                <a:gd name="T16" fmla="*/ 43 w 87"/>
                <a:gd name="T17" fmla="*/ 2 h 87"/>
                <a:gd name="T18" fmla="*/ 43 w 87"/>
                <a:gd name="T19" fmla="*/ 0 h 87"/>
                <a:gd name="T20" fmla="*/ 87 w 87"/>
                <a:gd name="T21" fmla="*/ 43 h 87"/>
                <a:gd name="T22" fmla="*/ 43 w 87"/>
                <a:gd name="T23" fmla="*/ 87 h 87"/>
                <a:gd name="T24" fmla="*/ 0 w 87"/>
                <a:gd name="T25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cubicBezTo>
                    <a:pt x="0" y="19"/>
                    <a:pt x="19" y="0"/>
                    <a:pt x="43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22" y="5"/>
                    <a:pt x="5" y="22"/>
                    <a:pt x="5" y="43"/>
                  </a:cubicBezTo>
                  <a:cubicBezTo>
                    <a:pt x="5" y="64"/>
                    <a:pt x="22" y="81"/>
                    <a:pt x="43" y="82"/>
                  </a:cubicBezTo>
                  <a:cubicBezTo>
                    <a:pt x="64" y="81"/>
                    <a:pt x="82" y="64"/>
                    <a:pt x="82" y="43"/>
                  </a:cubicBezTo>
                  <a:cubicBezTo>
                    <a:pt x="82" y="22"/>
                    <a:pt x="64" y="5"/>
                    <a:pt x="43" y="5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87" y="19"/>
                    <a:pt x="87" y="43"/>
                  </a:cubicBezTo>
                  <a:cubicBezTo>
                    <a:pt x="87" y="67"/>
                    <a:pt x="67" y="87"/>
                    <a:pt x="43" y="87"/>
                  </a:cubicBezTo>
                  <a:cubicBezTo>
                    <a:pt x="19" y="87"/>
                    <a:pt x="0" y="67"/>
                    <a:pt x="0" y="43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" name="Freeform 128"/>
            <p:cNvSpPr>
              <a:spLocks noEditPoints="1"/>
            </p:cNvSpPr>
            <p:nvPr/>
          </p:nvSpPr>
          <p:spPr bwMode="auto">
            <a:xfrm>
              <a:off x="4101872" y="3309551"/>
              <a:ext cx="214724" cy="292805"/>
            </a:xfrm>
            <a:custGeom>
              <a:avLst/>
              <a:gdLst>
                <a:gd name="T0" fmla="*/ 26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7 w 42"/>
                <a:gd name="T41" fmla="*/ 35 h 57"/>
                <a:gd name="T42" fmla="*/ 26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6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2" y="12"/>
                    <a:pt x="21" y="12"/>
                  </a:cubicBezTo>
                  <a:cubicBezTo>
                    <a:pt x="19" y="12"/>
                    <a:pt x="17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4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8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7" y="35"/>
                  </a:cubicBezTo>
                  <a:cubicBezTo>
                    <a:pt x="27" y="36"/>
                    <a:pt x="26" y="37"/>
                    <a:pt x="26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3" y="43"/>
                    <a:pt x="27" y="46"/>
                    <a:pt x="27" y="50"/>
                  </a:cubicBezTo>
                  <a:cubicBezTo>
                    <a:pt x="27" y="54"/>
                    <a:pt x="23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" name="Freeform 129"/>
            <p:cNvSpPr>
              <a:spLocks noEditPoints="1"/>
            </p:cNvSpPr>
            <p:nvPr/>
          </p:nvSpPr>
          <p:spPr bwMode="auto">
            <a:xfrm>
              <a:off x="4080182" y="3309551"/>
              <a:ext cx="216893" cy="292805"/>
            </a:xfrm>
            <a:custGeom>
              <a:avLst/>
              <a:gdLst>
                <a:gd name="T0" fmla="*/ 27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8 w 42"/>
                <a:gd name="T41" fmla="*/ 35 h 57"/>
                <a:gd name="T42" fmla="*/ 27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7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3" y="12"/>
                    <a:pt x="21" y="12"/>
                  </a:cubicBezTo>
                  <a:cubicBezTo>
                    <a:pt x="19" y="12"/>
                    <a:pt x="18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5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9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8" y="35"/>
                  </a:cubicBezTo>
                  <a:cubicBezTo>
                    <a:pt x="27" y="36"/>
                    <a:pt x="27" y="37"/>
                    <a:pt x="27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4" y="43"/>
                    <a:pt x="27" y="46"/>
                    <a:pt x="27" y="50"/>
                  </a:cubicBezTo>
                  <a:cubicBezTo>
                    <a:pt x="27" y="54"/>
                    <a:pt x="24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0" name="文本框 209"/>
          <p:cNvSpPr txBox="1"/>
          <p:nvPr/>
        </p:nvSpPr>
        <p:spPr>
          <a:xfrm>
            <a:off x="1838007" y="4308072"/>
            <a:ext cx="3366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注解：政府及企业对生产活动的投入</a:t>
            </a:r>
            <a:r>
              <a:rPr lang="zh-CN" altLang="en-US" sz="800" dirty="0" smtClean="0"/>
              <a:t>力度下滑，内需收窄</a:t>
            </a:r>
            <a:endParaRPr lang="zh-CN" altLang="en-US" sz="800" dirty="0"/>
          </a:p>
        </p:txBody>
      </p:sp>
      <p:sp>
        <p:nvSpPr>
          <p:cNvPr id="219" name="文本框 218"/>
          <p:cNvSpPr txBox="1"/>
          <p:nvPr/>
        </p:nvSpPr>
        <p:spPr>
          <a:xfrm>
            <a:off x="5669528" y="4291850"/>
            <a:ext cx="3366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注解</a:t>
            </a:r>
            <a:r>
              <a:rPr lang="zh-CN" altLang="en-US" sz="800" dirty="0" smtClean="0"/>
              <a:t>：房地产投入依旧较大，人民消费受限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1962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宏观经济影响分析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业务设计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49260" y="979786"/>
            <a:ext cx="12331206" cy="6581477"/>
            <a:chOff x="649260" y="936035"/>
            <a:chExt cx="12331206" cy="6581477"/>
          </a:xfrm>
        </p:grpSpPr>
        <p:sp>
          <p:nvSpPr>
            <p:cNvPr id="208" name="TextBox 28"/>
            <p:cNvSpPr txBox="1"/>
            <p:nvPr/>
          </p:nvSpPr>
          <p:spPr>
            <a:xfrm>
              <a:off x="5384059" y="3920661"/>
              <a:ext cx="2346148" cy="3310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此处贴设计图</a:t>
              </a:r>
              <a:endParaRPr kumimoji="0" lang="en-US" altLang="zh-CN" sz="11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9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60" y="936035"/>
              <a:ext cx="12331206" cy="6581477"/>
            </a:xfrm>
            <a:prstGeom prst="rect">
              <a:avLst/>
            </a:prstGeom>
          </p:spPr>
        </p:pic>
        <p:pic>
          <p:nvPicPr>
            <p:cNvPr id="211" name="图片 2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8156" y="1756137"/>
              <a:ext cx="1961583" cy="280877"/>
            </a:xfrm>
            <a:prstGeom prst="rect">
              <a:avLst/>
            </a:prstGeom>
          </p:spPr>
        </p:pic>
        <p:pic>
          <p:nvPicPr>
            <p:cNvPr id="212" name="图片 2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93136" y="1646861"/>
              <a:ext cx="1961583" cy="298943"/>
            </a:xfrm>
            <a:prstGeom prst="rect">
              <a:avLst/>
            </a:prstGeom>
          </p:spPr>
        </p:pic>
        <p:pic>
          <p:nvPicPr>
            <p:cNvPr id="213" name="图片 2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1886" y="1666133"/>
              <a:ext cx="1961583" cy="280877"/>
            </a:xfrm>
            <a:prstGeom prst="rect">
              <a:avLst/>
            </a:prstGeom>
          </p:spPr>
        </p:pic>
        <p:grpSp>
          <p:nvGrpSpPr>
            <p:cNvPr id="214" name="组合 213"/>
            <p:cNvGrpSpPr/>
            <p:nvPr/>
          </p:nvGrpSpPr>
          <p:grpSpPr>
            <a:xfrm>
              <a:off x="649264" y="4861753"/>
              <a:ext cx="748025" cy="1133224"/>
              <a:chOff x="3668578" y="4622418"/>
              <a:chExt cx="508101" cy="974289"/>
            </a:xfrm>
          </p:grpSpPr>
          <p:sp>
            <p:nvSpPr>
              <p:cNvPr id="324" name="文本框 323"/>
              <p:cNvSpPr txBox="1"/>
              <p:nvPr/>
            </p:nvSpPr>
            <p:spPr>
              <a:xfrm>
                <a:off x="3668578" y="4622418"/>
                <a:ext cx="493914" cy="317533"/>
              </a:xfrm>
              <a:prstGeom prst="rect">
                <a:avLst/>
              </a:prstGeom>
              <a:solidFill>
                <a:srgbClr val="FBF2F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rgbClr val="C00000"/>
                    </a:solidFill>
                  </a:rPr>
                  <a:t>宏观经济影响分析</a:t>
                </a:r>
              </a:p>
            </p:txBody>
          </p:sp>
          <p:pic>
            <p:nvPicPr>
              <p:cNvPr id="325" name="图片 3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8251" y="5075854"/>
                <a:ext cx="498428" cy="520853"/>
              </a:xfrm>
              <a:prstGeom prst="rect">
                <a:avLst/>
              </a:prstGeom>
            </p:spPr>
          </p:pic>
        </p:grpSp>
        <p:sp>
          <p:nvSpPr>
            <p:cNvPr id="215" name="矩形 214"/>
            <p:cNvSpPr/>
            <p:nvPr/>
          </p:nvSpPr>
          <p:spPr>
            <a:xfrm>
              <a:off x="1651885" y="1947010"/>
              <a:ext cx="10944231" cy="5450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745358" y="2037014"/>
              <a:ext cx="8083511" cy="2032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017482" y="2035867"/>
              <a:ext cx="12323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主要经济指标概览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9" name="组合 228"/>
            <p:cNvGrpSpPr>
              <a:grpSpLocks noChangeAspect="1"/>
            </p:cNvGrpSpPr>
            <p:nvPr/>
          </p:nvGrpSpPr>
          <p:grpSpPr>
            <a:xfrm>
              <a:off x="1866851" y="2098471"/>
              <a:ext cx="137984" cy="125618"/>
              <a:chOff x="8459251" y="3227132"/>
              <a:chExt cx="481502" cy="461982"/>
            </a:xfrm>
            <a:solidFill>
              <a:schemeClr val="bg1">
                <a:lumMod val="50000"/>
              </a:schemeClr>
            </a:solidFill>
          </p:grpSpPr>
          <p:sp>
            <p:nvSpPr>
              <p:cNvPr id="293" name="Freeform 87"/>
              <p:cNvSpPr>
                <a:spLocks/>
              </p:cNvSpPr>
              <p:nvPr/>
            </p:nvSpPr>
            <p:spPr bwMode="auto">
              <a:xfrm>
                <a:off x="8459251" y="3643566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4" name="Freeform 88"/>
              <p:cNvSpPr>
                <a:spLocks/>
              </p:cNvSpPr>
              <p:nvPr/>
            </p:nvSpPr>
            <p:spPr bwMode="auto">
              <a:xfrm>
                <a:off x="8459251" y="3582836"/>
                <a:ext cx="86757" cy="49885"/>
              </a:xfrm>
              <a:custGeom>
                <a:avLst/>
                <a:gdLst>
                  <a:gd name="T0" fmla="*/ 17 w 17"/>
                  <a:gd name="T1" fmla="*/ 7 h 10"/>
                  <a:gd name="T2" fmla="*/ 15 w 17"/>
                  <a:gd name="T3" fmla="*/ 10 h 10"/>
                  <a:gd name="T4" fmla="*/ 3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3 w 17"/>
                  <a:gd name="T11" fmla="*/ 0 h 10"/>
                  <a:gd name="T12" fmla="*/ 15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5" name="Freeform 89"/>
              <p:cNvSpPr>
                <a:spLocks/>
              </p:cNvSpPr>
              <p:nvPr/>
            </p:nvSpPr>
            <p:spPr bwMode="auto">
              <a:xfrm>
                <a:off x="8459251" y="3526444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6" name="Freeform 90"/>
              <p:cNvSpPr>
                <a:spLocks/>
              </p:cNvSpPr>
              <p:nvPr/>
            </p:nvSpPr>
            <p:spPr bwMode="auto">
              <a:xfrm>
                <a:off x="8459251" y="3463545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7" name="Freeform 91"/>
              <p:cNvSpPr>
                <a:spLocks/>
              </p:cNvSpPr>
              <p:nvPr/>
            </p:nvSpPr>
            <p:spPr bwMode="auto">
              <a:xfrm>
                <a:off x="8459251" y="3402815"/>
                <a:ext cx="86757" cy="49885"/>
              </a:xfrm>
              <a:custGeom>
                <a:avLst/>
                <a:gdLst>
                  <a:gd name="T0" fmla="*/ 17 w 17"/>
                  <a:gd name="T1" fmla="*/ 8 h 10"/>
                  <a:gd name="T2" fmla="*/ 15 w 17"/>
                  <a:gd name="T3" fmla="*/ 10 h 10"/>
                  <a:gd name="T4" fmla="*/ 3 w 17"/>
                  <a:gd name="T5" fmla="*/ 10 h 10"/>
                  <a:gd name="T6" fmla="*/ 0 w 17"/>
                  <a:gd name="T7" fmla="*/ 8 h 10"/>
                  <a:gd name="T8" fmla="*/ 0 w 17"/>
                  <a:gd name="T9" fmla="*/ 3 h 10"/>
                  <a:gd name="T10" fmla="*/ 3 w 17"/>
                  <a:gd name="T11" fmla="*/ 0 h 10"/>
                  <a:gd name="T12" fmla="*/ 15 w 17"/>
                  <a:gd name="T13" fmla="*/ 0 h 10"/>
                  <a:gd name="T14" fmla="*/ 17 w 17"/>
                  <a:gd name="T15" fmla="*/ 3 h 10"/>
                  <a:gd name="T16" fmla="*/ 17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8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3"/>
                    </a:cubicBezTo>
                    <a:lnTo>
                      <a:pt x="1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8" name="Freeform 92"/>
              <p:cNvSpPr>
                <a:spLocks/>
              </p:cNvSpPr>
              <p:nvPr/>
            </p:nvSpPr>
            <p:spPr bwMode="auto">
              <a:xfrm>
                <a:off x="8459251" y="3346423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9" name="Freeform 93"/>
              <p:cNvSpPr>
                <a:spLocks/>
              </p:cNvSpPr>
              <p:nvPr/>
            </p:nvSpPr>
            <p:spPr bwMode="auto">
              <a:xfrm>
                <a:off x="8459251" y="3283524"/>
                <a:ext cx="86757" cy="52054"/>
              </a:xfrm>
              <a:custGeom>
                <a:avLst/>
                <a:gdLst>
                  <a:gd name="T0" fmla="*/ 17 w 17"/>
                  <a:gd name="T1" fmla="*/ 7 h 10"/>
                  <a:gd name="T2" fmla="*/ 15 w 17"/>
                  <a:gd name="T3" fmla="*/ 10 h 10"/>
                  <a:gd name="T4" fmla="*/ 3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3 w 17"/>
                  <a:gd name="T11" fmla="*/ 0 h 10"/>
                  <a:gd name="T12" fmla="*/ 15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0" name="Freeform 94"/>
              <p:cNvSpPr>
                <a:spLocks/>
              </p:cNvSpPr>
              <p:nvPr/>
            </p:nvSpPr>
            <p:spPr bwMode="auto">
              <a:xfrm>
                <a:off x="8459251" y="3227132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1" name="Freeform 95"/>
              <p:cNvSpPr>
                <a:spLocks/>
              </p:cNvSpPr>
              <p:nvPr/>
            </p:nvSpPr>
            <p:spPr bwMode="auto">
              <a:xfrm>
                <a:off x="8561190" y="3643566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2" name="Freeform 96"/>
              <p:cNvSpPr>
                <a:spLocks/>
              </p:cNvSpPr>
              <p:nvPr/>
            </p:nvSpPr>
            <p:spPr bwMode="auto">
              <a:xfrm>
                <a:off x="8561190" y="3582836"/>
                <a:ext cx="82419" cy="49885"/>
              </a:xfrm>
              <a:custGeom>
                <a:avLst/>
                <a:gdLst>
                  <a:gd name="T0" fmla="*/ 16 w 16"/>
                  <a:gd name="T1" fmla="*/ 7 h 10"/>
                  <a:gd name="T2" fmla="*/ 14 w 16"/>
                  <a:gd name="T3" fmla="*/ 10 h 10"/>
                  <a:gd name="T4" fmla="*/ 2 w 16"/>
                  <a:gd name="T5" fmla="*/ 10 h 10"/>
                  <a:gd name="T6" fmla="*/ 0 w 16"/>
                  <a:gd name="T7" fmla="*/ 7 h 10"/>
                  <a:gd name="T8" fmla="*/ 0 w 16"/>
                  <a:gd name="T9" fmla="*/ 2 h 10"/>
                  <a:gd name="T10" fmla="*/ 2 w 16"/>
                  <a:gd name="T11" fmla="*/ 0 h 10"/>
                  <a:gd name="T12" fmla="*/ 14 w 16"/>
                  <a:gd name="T13" fmla="*/ 0 h 10"/>
                  <a:gd name="T14" fmla="*/ 16 w 16"/>
                  <a:gd name="T15" fmla="*/ 2 h 10"/>
                  <a:gd name="T16" fmla="*/ 16 w 16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6" y="7"/>
                    </a:moveTo>
                    <a:cubicBezTo>
                      <a:pt x="16" y="9"/>
                      <a:pt x="15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3" name="Freeform 97"/>
              <p:cNvSpPr>
                <a:spLocks/>
              </p:cNvSpPr>
              <p:nvPr/>
            </p:nvSpPr>
            <p:spPr bwMode="auto">
              <a:xfrm>
                <a:off x="8561190" y="3526444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4" name="Freeform 98"/>
              <p:cNvSpPr>
                <a:spLocks/>
              </p:cNvSpPr>
              <p:nvPr/>
            </p:nvSpPr>
            <p:spPr bwMode="auto">
              <a:xfrm>
                <a:off x="8561190" y="3463545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5" name="Freeform 99"/>
              <p:cNvSpPr>
                <a:spLocks/>
              </p:cNvSpPr>
              <p:nvPr/>
            </p:nvSpPr>
            <p:spPr bwMode="auto">
              <a:xfrm>
                <a:off x="8561190" y="3402815"/>
                <a:ext cx="82419" cy="49885"/>
              </a:xfrm>
              <a:custGeom>
                <a:avLst/>
                <a:gdLst>
                  <a:gd name="T0" fmla="*/ 16 w 16"/>
                  <a:gd name="T1" fmla="*/ 8 h 10"/>
                  <a:gd name="T2" fmla="*/ 14 w 16"/>
                  <a:gd name="T3" fmla="*/ 10 h 10"/>
                  <a:gd name="T4" fmla="*/ 2 w 16"/>
                  <a:gd name="T5" fmla="*/ 10 h 10"/>
                  <a:gd name="T6" fmla="*/ 0 w 16"/>
                  <a:gd name="T7" fmla="*/ 8 h 10"/>
                  <a:gd name="T8" fmla="*/ 0 w 16"/>
                  <a:gd name="T9" fmla="*/ 3 h 10"/>
                  <a:gd name="T10" fmla="*/ 2 w 16"/>
                  <a:gd name="T11" fmla="*/ 0 h 10"/>
                  <a:gd name="T12" fmla="*/ 14 w 16"/>
                  <a:gd name="T13" fmla="*/ 0 h 10"/>
                  <a:gd name="T14" fmla="*/ 16 w 16"/>
                  <a:gd name="T15" fmla="*/ 3 h 10"/>
                  <a:gd name="T16" fmla="*/ 16 w 16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6" y="8"/>
                    </a:moveTo>
                    <a:cubicBezTo>
                      <a:pt x="16" y="9"/>
                      <a:pt x="15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3"/>
                    </a:cubicBezTo>
                    <a:lnTo>
                      <a:pt x="1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6" name="Freeform 100"/>
              <p:cNvSpPr>
                <a:spLocks/>
              </p:cNvSpPr>
              <p:nvPr/>
            </p:nvSpPr>
            <p:spPr bwMode="auto">
              <a:xfrm>
                <a:off x="8658792" y="3643566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Freeform 101"/>
              <p:cNvSpPr>
                <a:spLocks/>
              </p:cNvSpPr>
              <p:nvPr/>
            </p:nvSpPr>
            <p:spPr bwMode="auto">
              <a:xfrm>
                <a:off x="8658792" y="3582836"/>
                <a:ext cx="82419" cy="49885"/>
              </a:xfrm>
              <a:custGeom>
                <a:avLst/>
                <a:gdLst>
                  <a:gd name="T0" fmla="*/ 16 w 16"/>
                  <a:gd name="T1" fmla="*/ 7 h 10"/>
                  <a:gd name="T2" fmla="*/ 14 w 16"/>
                  <a:gd name="T3" fmla="*/ 10 h 10"/>
                  <a:gd name="T4" fmla="*/ 2 w 16"/>
                  <a:gd name="T5" fmla="*/ 10 h 10"/>
                  <a:gd name="T6" fmla="*/ 0 w 16"/>
                  <a:gd name="T7" fmla="*/ 7 h 10"/>
                  <a:gd name="T8" fmla="*/ 0 w 16"/>
                  <a:gd name="T9" fmla="*/ 2 h 10"/>
                  <a:gd name="T10" fmla="*/ 2 w 16"/>
                  <a:gd name="T11" fmla="*/ 0 h 10"/>
                  <a:gd name="T12" fmla="*/ 14 w 16"/>
                  <a:gd name="T13" fmla="*/ 0 h 10"/>
                  <a:gd name="T14" fmla="*/ 16 w 16"/>
                  <a:gd name="T15" fmla="*/ 2 h 10"/>
                  <a:gd name="T16" fmla="*/ 16 w 16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6" y="7"/>
                    </a:moveTo>
                    <a:cubicBezTo>
                      <a:pt x="16" y="9"/>
                      <a:pt x="15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8" name="Freeform 102"/>
              <p:cNvSpPr>
                <a:spLocks/>
              </p:cNvSpPr>
              <p:nvPr/>
            </p:nvSpPr>
            <p:spPr bwMode="auto">
              <a:xfrm>
                <a:off x="8658792" y="3526444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Freeform 103"/>
              <p:cNvSpPr>
                <a:spLocks/>
              </p:cNvSpPr>
              <p:nvPr/>
            </p:nvSpPr>
            <p:spPr bwMode="auto">
              <a:xfrm>
                <a:off x="8658792" y="3463545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0" name="Freeform 104"/>
              <p:cNvSpPr>
                <a:spLocks/>
              </p:cNvSpPr>
              <p:nvPr/>
            </p:nvSpPr>
            <p:spPr bwMode="auto">
              <a:xfrm>
                <a:off x="8658792" y="3402815"/>
                <a:ext cx="82419" cy="49885"/>
              </a:xfrm>
              <a:custGeom>
                <a:avLst/>
                <a:gdLst>
                  <a:gd name="T0" fmla="*/ 16 w 16"/>
                  <a:gd name="T1" fmla="*/ 8 h 10"/>
                  <a:gd name="T2" fmla="*/ 14 w 16"/>
                  <a:gd name="T3" fmla="*/ 10 h 10"/>
                  <a:gd name="T4" fmla="*/ 2 w 16"/>
                  <a:gd name="T5" fmla="*/ 10 h 10"/>
                  <a:gd name="T6" fmla="*/ 0 w 16"/>
                  <a:gd name="T7" fmla="*/ 8 h 10"/>
                  <a:gd name="T8" fmla="*/ 0 w 16"/>
                  <a:gd name="T9" fmla="*/ 3 h 10"/>
                  <a:gd name="T10" fmla="*/ 2 w 16"/>
                  <a:gd name="T11" fmla="*/ 0 h 10"/>
                  <a:gd name="T12" fmla="*/ 14 w 16"/>
                  <a:gd name="T13" fmla="*/ 0 h 10"/>
                  <a:gd name="T14" fmla="*/ 16 w 16"/>
                  <a:gd name="T15" fmla="*/ 3 h 10"/>
                  <a:gd name="T16" fmla="*/ 16 w 16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6" y="8"/>
                    </a:moveTo>
                    <a:cubicBezTo>
                      <a:pt x="16" y="9"/>
                      <a:pt x="15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3"/>
                    </a:cubicBezTo>
                    <a:lnTo>
                      <a:pt x="1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1" name="Freeform 105"/>
              <p:cNvSpPr>
                <a:spLocks/>
              </p:cNvSpPr>
              <p:nvPr/>
            </p:nvSpPr>
            <p:spPr bwMode="auto">
              <a:xfrm>
                <a:off x="8658792" y="3346423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2" name="Freeform 106"/>
              <p:cNvSpPr>
                <a:spLocks/>
              </p:cNvSpPr>
              <p:nvPr/>
            </p:nvSpPr>
            <p:spPr bwMode="auto">
              <a:xfrm>
                <a:off x="8756394" y="3643566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4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4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3" name="Freeform 107"/>
              <p:cNvSpPr>
                <a:spLocks/>
              </p:cNvSpPr>
              <p:nvPr/>
            </p:nvSpPr>
            <p:spPr bwMode="auto">
              <a:xfrm>
                <a:off x="8756394" y="3582836"/>
                <a:ext cx="86757" cy="49885"/>
              </a:xfrm>
              <a:custGeom>
                <a:avLst/>
                <a:gdLst>
                  <a:gd name="T0" fmla="*/ 17 w 17"/>
                  <a:gd name="T1" fmla="*/ 7 h 10"/>
                  <a:gd name="T2" fmla="*/ 14 w 17"/>
                  <a:gd name="T3" fmla="*/ 10 h 10"/>
                  <a:gd name="T4" fmla="*/ 2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2 w 17"/>
                  <a:gd name="T11" fmla="*/ 0 h 10"/>
                  <a:gd name="T12" fmla="*/ 14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4" name="Freeform 108"/>
              <p:cNvSpPr>
                <a:spLocks/>
              </p:cNvSpPr>
              <p:nvPr/>
            </p:nvSpPr>
            <p:spPr bwMode="auto">
              <a:xfrm>
                <a:off x="8756394" y="3526444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4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4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5" name="Freeform 109"/>
              <p:cNvSpPr>
                <a:spLocks/>
              </p:cNvSpPr>
              <p:nvPr/>
            </p:nvSpPr>
            <p:spPr bwMode="auto">
              <a:xfrm>
                <a:off x="8756394" y="3463545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4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4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6" name="Freeform 110"/>
              <p:cNvSpPr>
                <a:spLocks/>
              </p:cNvSpPr>
              <p:nvPr/>
            </p:nvSpPr>
            <p:spPr bwMode="auto">
              <a:xfrm>
                <a:off x="8756394" y="3402815"/>
                <a:ext cx="86757" cy="49885"/>
              </a:xfrm>
              <a:custGeom>
                <a:avLst/>
                <a:gdLst>
                  <a:gd name="T0" fmla="*/ 17 w 17"/>
                  <a:gd name="T1" fmla="*/ 8 h 10"/>
                  <a:gd name="T2" fmla="*/ 14 w 17"/>
                  <a:gd name="T3" fmla="*/ 10 h 10"/>
                  <a:gd name="T4" fmla="*/ 2 w 17"/>
                  <a:gd name="T5" fmla="*/ 10 h 10"/>
                  <a:gd name="T6" fmla="*/ 0 w 17"/>
                  <a:gd name="T7" fmla="*/ 8 h 10"/>
                  <a:gd name="T8" fmla="*/ 0 w 17"/>
                  <a:gd name="T9" fmla="*/ 3 h 10"/>
                  <a:gd name="T10" fmla="*/ 2 w 17"/>
                  <a:gd name="T11" fmla="*/ 0 h 10"/>
                  <a:gd name="T12" fmla="*/ 14 w 17"/>
                  <a:gd name="T13" fmla="*/ 0 h 10"/>
                  <a:gd name="T14" fmla="*/ 17 w 17"/>
                  <a:gd name="T15" fmla="*/ 3 h 10"/>
                  <a:gd name="T16" fmla="*/ 17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8"/>
                    </a:moveTo>
                    <a:cubicBezTo>
                      <a:pt x="17" y="9"/>
                      <a:pt x="16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3"/>
                    </a:cubicBezTo>
                    <a:lnTo>
                      <a:pt x="1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7" name="Freeform 111"/>
              <p:cNvSpPr>
                <a:spLocks/>
              </p:cNvSpPr>
              <p:nvPr/>
            </p:nvSpPr>
            <p:spPr bwMode="auto">
              <a:xfrm>
                <a:off x="8853996" y="3643566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8" name="Freeform 112"/>
              <p:cNvSpPr>
                <a:spLocks/>
              </p:cNvSpPr>
              <p:nvPr/>
            </p:nvSpPr>
            <p:spPr bwMode="auto">
              <a:xfrm>
                <a:off x="8853996" y="3582836"/>
                <a:ext cx="86757" cy="49885"/>
              </a:xfrm>
              <a:custGeom>
                <a:avLst/>
                <a:gdLst>
                  <a:gd name="T0" fmla="*/ 17 w 17"/>
                  <a:gd name="T1" fmla="*/ 7 h 10"/>
                  <a:gd name="T2" fmla="*/ 15 w 17"/>
                  <a:gd name="T3" fmla="*/ 10 h 10"/>
                  <a:gd name="T4" fmla="*/ 2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2 w 17"/>
                  <a:gd name="T11" fmla="*/ 0 h 10"/>
                  <a:gd name="T12" fmla="*/ 15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9" name="Freeform 113"/>
              <p:cNvSpPr>
                <a:spLocks/>
              </p:cNvSpPr>
              <p:nvPr/>
            </p:nvSpPr>
            <p:spPr bwMode="auto">
              <a:xfrm>
                <a:off x="8853996" y="3526444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0" name="Freeform 114"/>
              <p:cNvSpPr>
                <a:spLocks/>
              </p:cNvSpPr>
              <p:nvPr/>
            </p:nvSpPr>
            <p:spPr bwMode="auto">
              <a:xfrm>
                <a:off x="8853996" y="3463545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1" name="Freeform 115"/>
              <p:cNvSpPr>
                <a:spLocks/>
              </p:cNvSpPr>
              <p:nvPr/>
            </p:nvSpPr>
            <p:spPr bwMode="auto">
              <a:xfrm>
                <a:off x="8853996" y="3402815"/>
                <a:ext cx="86757" cy="49885"/>
              </a:xfrm>
              <a:custGeom>
                <a:avLst/>
                <a:gdLst>
                  <a:gd name="T0" fmla="*/ 17 w 17"/>
                  <a:gd name="T1" fmla="*/ 8 h 10"/>
                  <a:gd name="T2" fmla="*/ 15 w 17"/>
                  <a:gd name="T3" fmla="*/ 10 h 10"/>
                  <a:gd name="T4" fmla="*/ 2 w 17"/>
                  <a:gd name="T5" fmla="*/ 10 h 10"/>
                  <a:gd name="T6" fmla="*/ 0 w 17"/>
                  <a:gd name="T7" fmla="*/ 8 h 10"/>
                  <a:gd name="T8" fmla="*/ 0 w 17"/>
                  <a:gd name="T9" fmla="*/ 3 h 10"/>
                  <a:gd name="T10" fmla="*/ 2 w 17"/>
                  <a:gd name="T11" fmla="*/ 0 h 10"/>
                  <a:gd name="T12" fmla="*/ 15 w 17"/>
                  <a:gd name="T13" fmla="*/ 0 h 10"/>
                  <a:gd name="T14" fmla="*/ 17 w 17"/>
                  <a:gd name="T15" fmla="*/ 3 h 10"/>
                  <a:gd name="T16" fmla="*/ 17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8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3"/>
                    </a:cubicBezTo>
                    <a:lnTo>
                      <a:pt x="1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2" name="Freeform 116"/>
              <p:cNvSpPr>
                <a:spLocks/>
              </p:cNvSpPr>
              <p:nvPr/>
            </p:nvSpPr>
            <p:spPr bwMode="auto">
              <a:xfrm>
                <a:off x="8853996" y="3346423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3" name="Freeform 117"/>
              <p:cNvSpPr>
                <a:spLocks/>
              </p:cNvSpPr>
              <p:nvPr/>
            </p:nvSpPr>
            <p:spPr bwMode="auto">
              <a:xfrm>
                <a:off x="8853996" y="3283524"/>
                <a:ext cx="86757" cy="52054"/>
              </a:xfrm>
              <a:custGeom>
                <a:avLst/>
                <a:gdLst>
                  <a:gd name="T0" fmla="*/ 17 w 17"/>
                  <a:gd name="T1" fmla="*/ 7 h 10"/>
                  <a:gd name="T2" fmla="*/ 15 w 17"/>
                  <a:gd name="T3" fmla="*/ 10 h 10"/>
                  <a:gd name="T4" fmla="*/ 2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2 w 17"/>
                  <a:gd name="T11" fmla="*/ 0 h 10"/>
                  <a:gd name="T12" fmla="*/ 15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8" name="矩形 237"/>
            <p:cNvSpPr/>
            <p:nvPr/>
          </p:nvSpPr>
          <p:spPr>
            <a:xfrm>
              <a:off x="1757836" y="4194202"/>
              <a:ext cx="8075691" cy="3064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974380" y="4427320"/>
              <a:ext cx="7790126" cy="2693322"/>
              <a:chOff x="1725584" y="4176669"/>
              <a:chExt cx="7790126" cy="2693322"/>
            </a:xfrm>
          </p:grpSpPr>
          <p:sp>
            <p:nvSpPr>
              <p:cNvPr id="253" name="矩形 252"/>
              <p:cNvSpPr/>
              <p:nvPr/>
            </p:nvSpPr>
            <p:spPr>
              <a:xfrm>
                <a:off x="1725584" y="4176669"/>
                <a:ext cx="3739278" cy="26933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矩形 253"/>
              <p:cNvSpPr/>
              <p:nvPr/>
            </p:nvSpPr>
            <p:spPr>
              <a:xfrm>
                <a:off x="5659779" y="4176669"/>
                <a:ext cx="3855931" cy="26933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8" name="组合 267"/>
            <p:cNvGrpSpPr>
              <a:grpSpLocks noChangeAspect="1"/>
            </p:cNvGrpSpPr>
            <p:nvPr/>
          </p:nvGrpSpPr>
          <p:grpSpPr>
            <a:xfrm>
              <a:off x="9535274" y="2098471"/>
              <a:ext cx="176520" cy="167491"/>
              <a:chOff x="3958722" y="3227132"/>
              <a:chExt cx="446799" cy="446799"/>
            </a:xfrm>
          </p:grpSpPr>
          <p:sp>
            <p:nvSpPr>
              <p:cNvPr id="269" name="Freeform 127"/>
              <p:cNvSpPr>
                <a:spLocks/>
              </p:cNvSpPr>
              <p:nvPr/>
            </p:nvSpPr>
            <p:spPr bwMode="auto">
              <a:xfrm>
                <a:off x="3958722" y="3227132"/>
                <a:ext cx="446799" cy="446799"/>
              </a:xfrm>
              <a:custGeom>
                <a:avLst/>
                <a:gdLst>
                  <a:gd name="T0" fmla="*/ 0 w 87"/>
                  <a:gd name="T1" fmla="*/ 43 h 87"/>
                  <a:gd name="T2" fmla="*/ 43 w 87"/>
                  <a:gd name="T3" fmla="*/ 0 h 87"/>
                  <a:gd name="T4" fmla="*/ 43 w 87"/>
                  <a:gd name="T5" fmla="*/ 2 h 87"/>
                  <a:gd name="T6" fmla="*/ 43 w 87"/>
                  <a:gd name="T7" fmla="*/ 5 h 87"/>
                  <a:gd name="T8" fmla="*/ 5 w 87"/>
                  <a:gd name="T9" fmla="*/ 43 h 87"/>
                  <a:gd name="T10" fmla="*/ 43 w 87"/>
                  <a:gd name="T11" fmla="*/ 82 h 87"/>
                  <a:gd name="T12" fmla="*/ 82 w 87"/>
                  <a:gd name="T13" fmla="*/ 43 h 87"/>
                  <a:gd name="T14" fmla="*/ 43 w 87"/>
                  <a:gd name="T15" fmla="*/ 5 h 87"/>
                  <a:gd name="T16" fmla="*/ 43 w 87"/>
                  <a:gd name="T17" fmla="*/ 2 h 87"/>
                  <a:gd name="T18" fmla="*/ 43 w 87"/>
                  <a:gd name="T19" fmla="*/ 0 h 87"/>
                  <a:gd name="T20" fmla="*/ 87 w 87"/>
                  <a:gd name="T21" fmla="*/ 43 h 87"/>
                  <a:gd name="T22" fmla="*/ 43 w 87"/>
                  <a:gd name="T23" fmla="*/ 87 h 87"/>
                  <a:gd name="T24" fmla="*/ 0 w 87"/>
                  <a:gd name="T25" fmla="*/ 4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87">
                    <a:moveTo>
                      <a:pt x="0" y="43"/>
                    </a:moveTo>
                    <a:cubicBezTo>
                      <a:pt x="0" y="19"/>
                      <a:pt x="19" y="0"/>
                      <a:pt x="43" y="0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22" y="5"/>
                      <a:pt x="5" y="22"/>
                      <a:pt x="5" y="43"/>
                    </a:cubicBezTo>
                    <a:cubicBezTo>
                      <a:pt x="5" y="64"/>
                      <a:pt x="22" y="81"/>
                      <a:pt x="43" y="82"/>
                    </a:cubicBezTo>
                    <a:cubicBezTo>
                      <a:pt x="64" y="81"/>
                      <a:pt x="82" y="64"/>
                      <a:pt x="82" y="43"/>
                    </a:cubicBezTo>
                    <a:cubicBezTo>
                      <a:pt x="82" y="22"/>
                      <a:pt x="64" y="5"/>
                      <a:pt x="43" y="5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67" y="0"/>
                      <a:pt x="87" y="19"/>
                      <a:pt x="87" y="43"/>
                    </a:cubicBezTo>
                    <a:cubicBezTo>
                      <a:pt x="87" y="67"/>
                      <a:pt x="67" y="87"/>
                      <a:pt x="43" y="87"/>
                    </a:cubicBezTo>
                    <a:cubicBezTo>
                      <a:pt x="19" y="87"/>
                      <a:pt x="0" y="67"/>
                      <a:pt x="0" y="43"/>
                    </a:cubicBezTo>
                    <a:close/>
                  </a:path>
                </a:pathLst>
              </a:custGeom>
              <a:solidFill>
                <a:srgbClr val="55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Freeform 128"/>
              <p:cNvSpPr>
                <a:spLocks noEditPoints="1"/>
              </p:cNvSpPr>
              <p:nvPr/>
            </p:nvSpPr>
            <p:spPr bwMode="auto">
              <a:xfrm>
                <a:off x="4101872" y="3309551"/>
                <a:ext cx="214724" cy="292805"/>
              </a:xfrm>
              <a:custGeom>
                <a:avLst/>
                <a:gdLst>
                  <a:gd name="T0" fmla="*/ 26 w 42"/>
                  <a:gd name="T1" fmla="*/ 39 h 57"/>
                  <a:gd name="T2" fmla="*/ 24 w 42"/>
                  <a:gd name="T3" fmla="*/ 39 h 57"/>
                  <a:gd name="T4" fmla="*/ 12 w 42"/>
                  <a:gd name="T5" fmla="*/ 39 h 57"/>
                  <a:gd name="T6" fmla="*/ 12 w 42"/>
                  <a:gd name="T7" fmla="*/ 34 h 57"/>
                  <a:gd name="T8" fmla="*/ 13 w 42"/>
                  <a:gd name="T9" fmla="*/ 32 h 57"/>
                  <a:gd name="T10" fmla="*/ 15 w 42"/>
                  <a:gd name="T11" fmla="*/ 28 h 57"/>
                  <a:gd name="T12" fmla="*/ 23 w 42"/>
                  <a:gd name="T13" fmla="*/ 21 h 57"/>
                  <a:gd name="T14" fmla="*/ 26 w 42"/>
                  <a:gd name="T15" fmla="*/ 17 h 57"/>
                  <a:gd name="T16" fmla="*/ 25 w 42"/>
                  <a:gd name="T17" fmla="*/ 13 h 57"/>
                  <a:gd name="T18" fmla="*/ 21 w 42"/>
                  <a:gd name="T19" fmla="*/ 12 h 57"/>
                  <a:gd name="T20" fmla="*/ 16 w 42"/>
                  <a:gd name="T21" fmla="*/ 14 h 57"/>
                  <a:gd name="T22" fmla="*/ 14 w 42"/>
                  <a:gd name="T23" fmla="*/ 20 h 57"/>
                  <a:gd name="T24" fmla="*/ 11 w 42"/>
                  <a:gd name="T25" fmla="*/ 20 h 57"/>
                  <a:gd name="T26" fmla="*/ 2 w 42"/>
                  <a:gd name="T27" fmla="*/ 9 h 57"/>
                  <a:gd name="T28" fmla="*/ 5 w 42"/>
                  <a:gd name="T29" fmla="*/ 5 h 57"/>
                  <a:gd name="T30" fmla="*/ 21 w 42"/>
                  <a:gd name="T31" fmla="*/ 0 h 57"/>
                  <a:gd name="T32" fmla="*/ 35 w 42"/>
                  <a:gd name="T33" fmla="*/ 4 h 57"/>
                  <a:gd name="T34" fmla="*/ 42 w 42"/>
                  <a:gd name="T35" fmla="*/ 16 h 57"/>
                  <a:gd name="T36" fmla="*/ 40 w 42"/>
                  <a:gd name="T37" fmla="*/ 22 h 57"/>
                  <a:gd name="T38" fmla="*/ 32 w 42"/>
                  <a:gd name="T39" fmla="*/ 30 h 57"/>
                  <a:gd name="T40" fmla="*/ 27 w 42"/>
                  <a:gd name="T41" fmla="*/ 35 h 57"/>
                  <a:gd name="T42" fmla="*/ 26 w 42"/>
                  <a:gd name="T43" fmla="*/ 39 h 57"/>
                  <a:gd name="T44" fmla="*/ 11 w 42"/>
                  <a:gd name="T45" fmla="*/ 50 h 57"/>
                  <a:gd name="T46" fmla="*/ 19 w 42"/>
                  <a:gd name="T47" fmla="*/ 43 h 57"/>
                  <a:gd name="T48" fmla="*/ 27 w 42"/>
                  <a:gd name="T49" fmla="*/ 50 h 57"/>
                  <a:gd name="T50" fmla="*/ 19 w 42"/>
                  <a:gd name="T51" fmla="*/ 57 h 57"/>
                  <a:gd name="T52" fmla="*/ 11 w 42"/>
                  <a:gd name="T53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57">
                    <a:moveTo>
                      <a:pt x="26" y="39"/>
                    </a:moveTo>
                    <a:cubicBezTo>
                      <a:pt x="24" y="39"/>
                      <a:pt x="24" y="39"/>
                      <a:pt x="24" y="39"/>
                    </a:cubicBezTo>
                    <a:cubicBezTo>
                      <a:pt x="17" y="39"/>
                      <a:pt x="12" y="39"/>
                      <a:pt x="12" y="39"/>
                    </a:cubicBezTo>
                    <a:cubicBezTo>
                      <a:pt x="12" y="38"/>
                      <a:pt x="12" y="36"/>
                      <a:pt x="12" y="34"/>
                    </a:cubicBezTo>
                    <a:cubicBezTo>
                      <a:pt x="12" y="34"/>
                      <a:pt x="12" y="34"/>
                      <a:pt x="13" y="32"/>
                    </a:cubicBezTo>
                    <a:cubicBezTo>
                      <a:pt x="13" y="31"/>
                      <a:pt x="14" y="29"/>
                      <a:pt x="15" y="28"/>
                    </a:cubicBezTo>
                    <a:cubicBezTo>
                      <a:pt x="16" y="27"/>
                      <a:pt x="19" y="24"/>
                      <a:pt x="23" y="21"/>
                    </a:cubicBezTo>
                    <a:cubicBezTo>
                      <a:pt x="25" y="19"/>
                      <a:pt x="26" y="18"/>
                      <a:pt x="26" y="17"/>
                    </a:cubicBezTo>
                    <a:cubicBezTo>
                      <a:pt x="26" y="15"/>
                      <a:pt x="25" y="14"/>
                      <a:pt x="25" y="13"/>
                    </a:cubicBezTo>
                    <a:cubicBezTo>
                      <a:pt x="24" y="13"/>
                      <a:pt x="22" y="12"/>
                      <a:pt x="21" y="12"/>
                    </a:cubicBezTo>
                    <a:cubicBezTo>
                      <a:pt x="19" y="12"/>
                      <a:pt x="17" y="13"/>
                      <a:pt x="16" y="14"/>
                    </a:cubicBezTo>
                    <a:cubicBezTo>
                      <a:pt x="15" y="15"/>
                      <a:pt x="14" y="17"/>
                      <a:pt x="14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4" y="19"/>
                      <a:pt x="0" y="14"/>
                      <a:pt x="2" y="9"/>
                    </a:cubicBezTo>
                    <a:cubicBezTo>
                      <a:pt x="2" y="9"/>
                      <a:pt x="2" y="9"/>
                      <a:pt x="5" y="5"/>
                    </a:cubicBezTo>
                    <a:cubicBezTo>
                      <a:pt x="8" y="2"/>
                      <a:pt x="14" y="0"/>
                      <a:pt x="21" y="0"/>
                    </a:cubicBezTo>
                    <a:cubicBezTo>
                      <a:pt x="27" y="0"/>
                      <a:pt x="31" y="1"/>
                      <a:pt x="35" y="4"/>
                    </a:cubicBezTo>
                    <a:cubicBezTo>
                      <a:pt x="39" y="7"/>
                      <a:pt x="42" y="11"/>
                      <a:pt x="42" y="16"/>
                    </a:cubicBezTo>
                    <a:cubicBezTo>
                      <a:pt x="42" y="18"/>
                      <a:pt x="41" y="20"/>
                      <a:pt x="40" y="22"/>
                    </a:cubicBezTo>
                    <a:cubicBezTo>
                      <a:pt x="39" y="24"/>
                      <a:pt x="36" y="27"/>
                      <a:pt x="32" y="30"/>
                    </a:cubicBezTo>
                    <a:cubicBezTo>
                      <a:pt x="30" y="32"/>
                      <a:pt x="28" y="33"/>
                      <a:pt x="27" y="35"/>
                    </a:cubicBezTo>
                    <a:cubicBezTo>
                      <a:pt x="27" y="36"/>
                      <a:pt x="26" y="37"/>
                      <a:pt x="26" y="39"/>
                    </a:cubicBezTo>
                    <a:close/>
                    <a:moveTo>
                      <a:pt x="11" y="50"/>
                    </a:moveTo>
                    <a:cubicBezTo>
                      <a:pt x="11" y="46"/>
                      <a:pt x="15" y="43"/>
                      <a:pt x="19" y="43"/>
                    </a:cubicBezTo>
                    <a:cubicBezTo>
                      <a:pt x="23" y="43"/>
                      <a:pt x="27" y="46"/>
                      <a:pt x="27" y="50"/>
                    </a:cubicBezTo>
                    <a:cubicBezTo>
                      <a:pt x="27" y="54"/>
                      <a:pt x="23" y="57"/>
                      <a:pt x="19" y="57"/>
                    </a:cubicBezTo>
                    <a:cubicBezTo>
                      <a:pt x="15" y="57"/>
                      <a:pt x="11" y="54"/>
                      <a:pt x="11" y="50"/>
                    </a:cubicBezTo>
                    <a:close/>
                  </a:path>
                </a:pathLst>
              </a:custGeom>
              <a:solidFill>
                <a:srgbClr val="55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Freeform 129"/>
              <p:cNvSpPr>
                <a:spLocks noEditPoints="1"/>
              </p:cNvSpPr>
              <p:nvPr/>
            </p:nvSpPr>
            <p:spPr bwMode="auto">
              <a:xfrm>
                <a:off x="4080182" y="3309551"/>
                <a:ext cx="216893" cy="292805"/>
              </a:xfrm>
              <a:custGeom>
                <a:avLst/>
                <a:gdLst>
                  <a:gd name="T0" fmla="*/ 27 w 42"/>
                  <a:gd name="T1" fmla="*/ 39 h 57"/>
                  <a:gd name="T2" fmla="*/ 24 w 42"/>
                  <a:gd name="T3" fmla="*/ 39 h 57"/>
                  <a:gd name="T4" fmla="*/ 12 w 42"/>
                  <a:gd name="T5" fmla="*/ 39 h 57"/>
                  <a:gd name="T6" fmla="*/ 12 w 42"/>
                  <a:gd name="T7" fmla="*/ 34 h 57"/>
                  <a:gd name="T8" fmla="*/ 13 w 42"/>
                  <a:gd name="T9" fmla="*/ 32 h 57"/>
                  <a:gd name="T10" fmla="*/ 15 w 42"/>
                  <a:gd name="T11" fmla="*/ 28 h 57"/>
                  <a:gd name="T12" fmla="*/ 23 w 42"/>
                  <a:gd name="T13" fmla="*/ 21 h 57"/>
                  <a:gd name="T14" fmla="*/ 26 w 42"/>
                  <a:gd name="T15" fmla="*/ 17 h 57"/>
                  <a:gd name="T16" fmla="*/ 25 w 42"/>
                  <a:gd name="T17" fmla="*/ 13 h 57"/>
                  <a:gd name="T18" fmla="*/ 21 w 42"/>
                  <a:gd name="T19" fmla="*/ 12 h 57"/>
                  <a:gd name="T20" fmla="*/ 16 w 42"/>
                  <a:gd name="T21" fmla="*/ 14 h 57"/>
                  <a:gd name="T22" fmla="*/ 14 w 42"/>
                  <a:gd name="T23" fmla="*/ 20 h 57"/>
                  <a:gd name="T24" fmla="*/ 11 w 42"/>
                  <a:gd name="T25" fmla="*/ 20 h 57"/>
                  <a:gd name="T26" fmla="*/ 2 w 42"/>
                  <a:gd name="T27" fmla="*/ 9 h 57"/>
                  <a:gd name="T28" fmla="*/ 5 w 42"/>
                  <a:gd name="T29" fmla="*/ 5 h 57"/>
                  <a:gd name="T30" fmla="*/ 21 w 42"/>
                  <a:gd name="T31" fmla="*/ 0 h 57"/>
                  <a:gd name="T32" fmla="*/ 35 w 42"/>
                  <a:gd name="T33" fmla="*/ 4 h 57"/>
                  <a:gd name="T34" fmla="*/ 42 w 42"/>
                  <a:gd name="T35" fmla="*/ 16 h 57"/>
                  <a:gd name="T36" fmla="*/ 40 w 42"/>
                  <a:gd name="T37" fmla="*/ 22 h 57"/>
                  <a:gd name="T38" fmla="*/ 32 w 42"/>
                  <a:gd name="T39" fmla="*/ 30 h 57"/>
                  <a:gd name="T40" fmla="*/ 28 w 42"/>
                  <a:gd name="T41" fmla="*/ 35 h 57"/>
                  <a:gd name="T42" fmla="*/ 27 w 42"/>
                  <a:gd name="T43" fmla="*/ 39 h 57"/>
                  <a:gd name="T44" fmla="*/ 11 w 42"/>
                  <a:gd name="T45" fmla="*/ 50 h 57"/>
                  <a:gd name="T46" fmla="*/ 19 w 42"/>
                  <a:gd name="T47" fmla="*/ 43 h 57"/>
                  <a:gd name="T48" fmla="*/ 27 w 42"/>
                  <a:gd name="T49" fmla="*/ 50 h 57"/>
                  <a:gd name="T50" fmla="*/ 19 w 42"/>
                  <a:gd name="T51" fmla="*/ 57 h 57"/>
                  <a:gd name="T52" fmla="*/ 11 w 42"/>
                  <a:gd name="T53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57">
                    <a:moveTo>
                      <a:pt x="27" y="39"/>
                    </a:moveTo>
                    <a:cubicBezTo>
                      <a:pt x="24" y="39"/>
                      <a:pt x="24" y="39"/>
                      <a:pt x="24" y="39"/>
                    </a:cubicBezTo>
                    <a:cubicBezTo>
                      <a:pt x="17" y="39"/>
                      <a:pt x="12" y="39"/>
                      <a:pt x="12" y="39"/>
                    </a:cubicBezTo>
                    <a:cubicBezTo>
                      <a:pt x="12" y="38"/>
                      <a:pt x="12" y="36"/>
                      <a:pt x="12" y="34"/>
                    </a:cubicBezTo>
                    <a:cubicBezTo>
                      <a:pt x="12" y="34"/>
                      <a:pt x="12" y="34"/>
                      <a:pt x="13" y="32"/>
                    </a:cubicBezTo>
                    <a:cubicBezTo>
                      <a:pt x="13" y="31"/>
                      <a:pt x="14" y="29"/>
                      <a:pt x="15" y="28"/>
                    </a:cubicBezTo>
                    <a:cubicBezTo>
                      <a:pt x="16" y="27"/>
                      <a:pt x="19" y="24"/>
                      <a:pt x="23" y="21"/>
                    </a:cubicBezTo>
                    <a:cubicBezTo>
                      <a:pt x="25" y="19"/>
                      <a:pt x="26" y="18"/>
                      <a:pt x="26" y="17"/>
                    </a:cubicBezTo>
                    <a:cubicBezTo>
                      <a:pt x="26" y="15"/>
                      <a:pt x="25" y="14"/>
                      <a:pt x="25" y="13"/>
                    </a:cubicBezTo>
                    <a:cubicBezTo>
                      <a:pt x="24" y="13"/>
                      <a:pt x="23" y="12"/>
                      <a:pt x="21" y="12"/>
                    </a:cubicBezTo>
                    <a:cubicBezTo>
                      <a:pt x="19" y="12"/>
                      <a:pt x="18" y="13"/>
                      <a:pt x="16" y="14"/>
                    </a:cubicBezTo>
                    <a:cubicBezTo>
                      <a:pt x="15" y="15"/>
                      <a:pt x="14" y="17"/>
                      <a:pt x="14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5" y="19"/>
                      <a:pt x="0" y="14"/>
                      <a:pt x="2" y="9"/>
                    </a:cubicBezTo>
                    <a:cubicBezTo>
                      <a:pt x="2" y="9"/>
                      <a:pt x="2" y="9"/>
                      <a:pt x="5" y="5"/>
                    </a:cubicBezTo>
                    <a:cubicBezTo>
                      <a:pt x="9" y="2"/>
                      <a:pt x="14" y="0"/>
                      <a:pt x="21" y="0"/>
                    </a:cubicBezTo>
                    <a:cubicBezTo>
                      <a:pt x="27" y="0"/>
                      <a:pt x="31" y="1"/>
                      <a:pt x="35" y="4"/>
                    </a:cubicBezTo>
                    <a:cubicBezTo>
                      <a:pt x="39" y="7"/>
                      <a:pt x="42" y="11"/>
                      <a:pt x="42" y="16"/>
                    </a:cubicBezTo>
                    <a:cubicBezTo>
                      <a:pt x="42" y="18"/>
                      <a:pt x="41" y="20"/>
                      <a:pt x="40" y="22"/>
                    </a:cubicBezTo>
                    <a:cubicBezTo>
                      <a:pt x="39" y="24"/>
                      <a:pt x="36" y="27"/>
                      <a:pt x="32" y="30"/>
                    </a:cubicBezTo>
                    <a:cubicBezTo>
                      <a:pt x="30" y="32"/>
                      <a:pt x="28" y="33"/>
                      <a:pt x="28" y="35"/>
                    </a:cubicBezTo>
                    <a:cubicBezTo>
                      <a:pt x="27" y="36"/>
                      <a:pt x="27" y="37"/>
                      <a:pt x="27" y="39"/>
                    </a:cubicBezTo>
                    <a:close/>
                    <a:moveTo>
                      <a:pt x="11" y="50"/>
                    </a:moveTo>
                    <a:cubicBezTo>
                      <a:pt x="11" y="46"/>
                      <a:pt x="15" y="43"/>
                      <a:pt x="19" y="43"/>
                    </a:cubicBezTo>
                    <a:cubicBezTo>
                      <a:pt x="24" y="43"/>
                      <a:pt x="27" y="46"/>
                      <a:pt x="27" y="50"/>
                    </a:cubicBezTo>
                    <a:cubicBezTo>
                      <a:pt x="27" y="54"/>
                      <a:pt x="24" y="57"/>
                      <a:pt x="19" y="57"/>
                    </a:cubicBezTo>
                    <a:cubicBezTo>
                      <a:pt x="15" y="57"/>
                      <a:pt x="11" y="54"/>
                      <a:pt x="11" y="50"/>
                    </a:cubicBezTo>
                    <a:close/>
                  </a:path>
                </a:pathLst>
              </a:custGeom>
              <a:solidFill>
                <a:srgbClr val="55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4" name="文本框 163"/>
            <p:cNvSpPr txBox="1"/>
            <p:nvPr/>
          </p:nvSpPr>
          <p:spPr>
            <a:xfrm>
              <a:off x="2005766" y="4207005"/>
              <a:ext cx="1929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u="sng" dirty="0">
                  <a:solidFill>
                    <a:srgbClr val="6770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  <a:r>
                <a:rPr lang="zh-CN" altLang="en-US" sz="1000" b="1" u="sng" dirty="0" smtClean="0">
                  <a:solidFill>
                    <a:srgbClr val="6770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侧</a:t>
              </a:r>
              <a:r>
                <a:rPr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主要经济指标</a:t>
              </a:r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趋势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Freeform 89"/>
            <p:cNvSpPr>
              <a:spLocks noChangeAspect="1" noEditPoints="1"/>
            </p:cNvSpPr>
            <p:nvPr/>
          </p:nvSpPr>
          <p:spPr bwMode="auto">
            <a:xfrm>
              <a:off x="1871129" y="4262124"/>
              <a:ext cx="172176" cy="126000"/>
            </a:xfrm>
            <a:custGeom>
              <a:avLst/>
              <a:gdLst/>
              <a:ahLst/>
              <a:cxnLst>
                <a:cxn ang="0">
                  <a:pos x="191" y="0"/>
                </a:cxn>
                <a:cxn ang="0">
                  <a:pos x="160" y="30"/>
                </a:cxn>
                <a:cxn ang="0">
                  <a:pos x="177" y="57"/>
                </a:cxn>
                <a:cxn ang="0">
                  <a:pos x="161" y="103"/>
                </a:cxn>
                <a:cxn ang="0">
                  <a:pos x="155" y="102"/>
                </a:cxn>
                <a:cxn ang="0">
                  <a:pos x="142" y="105"/>
                </a:cxn>
                <a:cxn ang="0">
                  <a:pos x="107" y="68"/>
                </a:cxn>
                <a:cxn ang="0">
                  <a:pos x="109" y="56"/>
                </a:cxn>
                <a:cxn ang="0">
                  <a:pos x="79" y="26"/>
                </a:cxn>
                <a:cxn ang="0">
                  <a:pos x="48" y="56"/>
                </a:cxn>
                <a:cxn ang="0">
                  <a:pos x="59" y="79"/>
                </a:cxn>
                <a:cxn ang="0">
                  <a:pos x="44" y="112"/>
                </a:cxn>
                <a:cxn ang="0">
                  <a:pos x="30" y="109"/>
                </a:cxn>
                <a:cxn ang="0">
                  <a:pos x="0" y="139"/>
                </a:cxn>
                <a:cxn ang="0">
                  <a:pos x="30" y="170"/>
                </a:cxn>
                <a:cxn ang="0">
                  <a:pos x="61" y="139"/>
                </a:cxn>
                <a:cxn ang="0">
                  <a:pos x="54" y="120"/>
                </a:cxn>
                <a:cxn ang="0">
                  <a:pos x="70" y="85"/>
                </a:cxn>
                <a:cxn ang="0">
                  <a:pos x="78" y="86"/>
                </a:cxn>
                <a:cxn ang="0">
                  <a:pos x="99" y="78"/>
                </a:cxn>
                <a:cxn ang="0">
                  <a:pos x="132" y="113"/>
                </a:cxn>
                <a:cxn ang="0">
                  <a:pos x="125" y="132"/>
                </a:cxn>
                <a:cxn ang="0">
                  <a:pos x="156" y="163"/>
                </a:cxn>
                <a:cxn ang="0">
                  <a:pos x="186" y="132"/>
                </a:cxn>
                <a:cxn ang="0">
                  <a:pos x="173" y="108"/>
                </a:cxn>
                <a:cxn ang="0">
                  <a:pos x="189" y="60"/>
                </a:cxn>
                <a:cxn ang="0">
                  <a:pos x="191" y="60"/>
                </a:cxn>
                <a:cxn ang="0">
                  <a:pos x="221" y="30"/>
                </a:cxn>
                <a:cxn ang="0">
                  <a:pos x="191" y="0"/>
                </a:cxn>
                <a:cxn ang="0">
                  <a:pos x="31" y="157"/>
                </a:cxn>
                <a:cxn ang="0">
                  <a:pos x="13" y="139"/>
                </a:cxn>
                <a:cxn ang="0">
                  <a:pos x="31" y="122"/>
                </a:cxn>
                <a:cxn ang="0">
                  <a:pos x="48" y="139"/>
                </a:cxn>
                <a:cxn ang="0">
                  <a:pos x="31" y="157"/>
                </a:cxn>
                <a:cxn ang="0">
                  <a:pos x="79" y="74"/>
                </a:cxn>
                <a:cxn ang="0">
                  <a:pos x="61" y="56"/>
                </a:cxn>
                <a:cxn ang="0">
                  <a:pos x="79" y="38"/>
                </a:cxn>
                <a:cxn ang="0">
                  <a:pos x="96" y="56"/>
                </a:cxn>
                <a:cxn ang="0">
                  <a:pos x="79" y="74"/>
                </a:cxn>
                <a:cxn ang="0">
                  <a:pos x="156" y="150"/>
                </a:cxn>
                <a:cxn ang="0">
                  <a:pos x="138" y="133"/>
                </a:cxn>
                <a:cxn ang="0">
                  <a:pos x="156" y="115"/>
                </a:cxn>
                <a:cxn ang="0">
                  <a:pos x="173" y="133"/>
                </a:cxn>
                <a:cxn ang="0">
                  <a:pos x="156" y="150"/>
                </a:cxn>
                <a:cxn ang="0">
                  <a:pos x="191" y="48"/>
                </a:cxn>
                <a:cxn ang="0">
                  <a:pos x="173" y="30"/>
                </a:cxn>
                <a:cxn ang="0">
                  <a:pos x="191" y="13"/>
                </a:cxn>
                <a:cxn ang="0">
                  <a:pos x="208" y="30"/>
                </a:cxn>
                <a:cxn ang="0">
                  <a:pos x="191" y="48"/>
                </a:cxn>
                <a:cxn ang="0">
                  <a:pos x="191" y="48"/>
                </a:cxn>
                <a:cxn ang="0">
                  <a:pos x="191" y="48"/>
                </a:cxn>
              </a:cxnLst>
              <a:rect l="0" t="0" r="r" b="b"/>
              <a:pathLst>
                <a:path w="221" h="170">
                  <a:moveTo>
                    <a:pt x="191" y="0"/>
                  </a:moveTo>
                  <a:cubicBezTo>
                    <a:pt x="174" y="0"/>
                    <a:pt x="160" y="14"/>
                    <a:pt x="160" y="30"/>
                  </a:cubicBezTo>
                  <a:cubicBezTo>
                    <a:pt x="160" y="42"/>
                    <a:pt x="167" y="52"/>
                    <a:pt x="177" y="57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59" y="103"/>
                    <a:pt x="157" y="102"/>
                    <a:pt x="155" y="102"/>
                  </a:cubicBezTo>
                  <a:cubicBezTo>
                    <a:pt x="150" y="102"/>
                    <a:pt x="146" y="103"/>
                    <a:pt x="142" y="105"/>
                  </a:cubicBezTo>
                  <a:cubicBezTo>
                    <a:pt x="107" y="68"/>
                    <a:pt x="107" y="68"/>
                    <a:pt x="107" y="68"/>
                  </a:cubicBezTo>
                  <a:cubicBezTo>
                    <a:pt x="108" y="64"/>
                    <a:pt x="109" y="60"/>
                    <a:pt x="109" y="56"/>
                  </a:cubicBezTo>
                  <a:cubicBezTo>
                    <a:pt x="109" y="39"/>
                    <a:pt x="95" y="26"/>
                    <a:pt x="79" y="26"/>
                  </a:cubicBezTo>
                  <a:cubicBezTo>
                    <a:pt x="62" y="26"/>
                    <a:pt x="48" y="39"/>
                    <a:pt x="48" y="56"/>
                  </a:cubicBezTo>
                  <a:cubicBezTo>
                    <a:pt x="48" y="65"/>
                    <a:pt x="52" y="74"/>
                    <a:pt x="59" y="79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0" y="110"/>
                    <a:pt x="35" y="109"/>
                    <a:pt x="30" y="109"/>
                  </a:cubicBezTo>
                  <a:cubicBezTo>
                    <a:pt x="14" y="109"/>
                    <a:pt x="0" y="123"/>
                    <a:pt x="0" y="139"/>
                  </a:cubicBezTo>
                  <a:cubicBezTo>
                    <a:pt x="0" y="156"/>
                    <a:pt x="14" y="170"/>
                    <a:pt x="30" y="170"/>
                  </a:cubicBezTo>
                  <a:cubicBezTo>
                    <a:pt x="47" y="170"/>
                    <a:pt x="61" y="156"/>
                    <a:pt x="61" y="139"/>
                  </a:cubicBezTo>
                  <a:cubicBezTo>
                    <a:pt x="61" y="132"/>
                    <a:pt x="58" y="125"/>
                    <a:pt x="54" y="120"/>
                  </a:cubicBezTo>
                  <a:cubicBezTo>
                    <a:pt x="70" y="85"/>
                    <a:pt x="70" y="85"/>
                    <a:pt x="70" y="85"/>
                  </a:cubicBezTo>
                  <a:cubicBezTo>
                    <a:pt x="73" y="86"/>
                    <a:pt x="76" y="86"/>
                    <a:pt x="78" y="86"/>
                  </a:cubicBezTo>
                  <a:cubicBezTo>
                    <a:pt x="86" y="86"/>
                    <a:pt x="93" y="83"/>
                    <a:pt x="99" y="78"/>
                  </a:cubicBezTo>
                  <a:cubicBezTo>
                    <a:pt x="132" y="113"/>
                    <a:pt x="132" y="113"/>
                    <a:pt x="132" y="113"/>
                  </a:cubicBezTo>
                  <a:cubicBezTo>
                    <a:pt x="128" y="118"/>
                    <a:pt x="125" y="125"/>
                    <a:pt x="125" y="132"/>
                  </a:cubicBezTo>
                  <a:cubicBezTo>
                    <a:pt x="125" y="149"/>
                    <a:pt x="139" y="163"/>
                    <a:pt x="156" y="163"/>
                  </a:cubicBezTo>
                  <a:cubicBezTo>
                    <a:pt x="172" y="163"/>
                    <a:pt x="186" y="149"/>
                    <a:pt x="186" y="132"/>
                  </a:cubicBezTo>
                  <a:cubicBezTo>
                    <a:pt x="186" y="122"/>
                    <a:pt x="181" y="113"/>
                    <a:pt x="173" y="108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207" y="60"/>
                    <a:pt x="221" y="47"/>
                    <a:pt x="221" y="30"/>
                  </a:cubicBezTo>
                  <a:cubicBezTo>
                    <a:pt x="221" y="14"/>
                    <a:pt x="207" y="0"/>
                    <a:pt x="191" y="0"/>
                  </a:cubicBezTo>
                  <a:close/>
                  <a:moveTo>
                    <a:pt x="31" y="157"/>
                  </a:moveTo>
                  <a:cubicBezTo>
                    <a:pt x="21" y="157"/>
                    <a:pt x="13" y="149"/>
                    <a:pt x="13" y="139"/>
                  </a:cubicBezTo>
                  <a:cubicBezTo>
                    <a:pt x="13" y="130"/>
                    <a:pt x="21" y="122"/>
                    <a:pt x="31" y="122"/>
                  </a:cubicBezTo>
                  <a:cubicBezTo>
                    <a:pt x="40" y="122"/>
                    <a:pt x="48" y="130"/>
                    <a:pt x="48" y="139"/>
                  </a:cubicBezTo>
                  <a:cubicBezTo>
                    <a:pt x="48" y="149"/>
                    <a:pt x="40" y="157"/>
                    <a:pt x="31" y="157"/>
                  </a:cubicBezTo>
                  <a:close/>
                  <a:moveTo>
                    <a:pt x="79" y="74"/>
                  </a:moveTo>
                  <a:cubicBezTo>
                    <a:pt x="69" y="74"/>
                    <a:pt x="61" y="66"/>
                    <a:pt x="61" y="56"/>
                  </a:cubicBezTo>
                  <a:cubicBezTo>
                    <a:pt x="61" y="46"/>
                    <a:pt x="69" y="38"/>
                    <a:pt x="79" y="38"/>
                  </a:cubicBezTo>
                  <a:cubicBezTo>
                    <a:pt x="88" y="38"/>
                    <a:pt x="96" y="46"/>
                    <a:pt x="96" y="56"/>
                  </a:cubicBezTo>
                  <a:cubicBezTo>
                    <a:pt x="96" y="66"/>
                    <a:pt x="88" y="74"/>
                    <a:pt x="79" y="74"/>
                  </a:cubicBezTo>
                  <a:close/>
                  <a:moveTo>
                    <a:pt x="156" y="150"/>
                  </a:moveTo>
                  <a:cubicBezTo>
                    <a:pt x="146" y="150"/>
                    <a:pt x="138" y="142"/>
                    <a:pt x="138" y="133"/>
                  </a:cubicBezTo>
                  <a:cubicBezTo>
                    <a:pt x="138" y="123"/>
                    <a:pt x="146" y="115"/>
                    <a:pt x="156" y="115"/>
                  </a:cubicBezTo>
                  <a:cubicBezTo>
                    <a:pt x="165" y="115"/>
                    <a:pt x="173" y="123"/>
                    <a:pt x="173" y="133"/>
                  </a:cubicBezTo>
                  <a:cubicBezTo>
                    <a:pt x="173" y="142"/>
                    <a:pt x="165" y="150"/>
                    <a:pt x="156" y="150"/>
                  </a:cubicBezTo>
                  <a:close/>
                  <a:moveTo>
                    <a:pt x="191" y="48"/>
                  </a:moveTo>
                  <a:cubicBezTo>
                    <a:pt x="181" y="48"/>
                    <a:pt x="173" y="40"/>
                    <a:pt x="173" y="30"/>
                  </a:cubicBezTo>
                  <a:cubicBezTo>
                    <a:pt x="173" y="21"/>
                    <a:pt x="181" y="13"/>
                    <a:pt x="191" y="13"/>
                  </a:cubicBezTo>
                  <a:cubicBezTo>
                    <a:pt x="200" y="13"/>
                    <a:pt x="208" y="21"/>
                    <a:pt x="208" y="30"/>
                  </a:cubicBezTo>
                  <a:cubicBezTo>
                    <a:pt x="208" y="40"/>
                    <a:pt x="200" y="48"/>
                    <a:pt x="191" y="48"/>
                  </a:cubicBezTo>
                  <a:close/>
                  <a:moveTo>
                    <a:pt x="191" y="48"/>
                  </a:moveTo>
                  <a:cubicBezTo>
                    <a:pt x="191" y="48"/>
                    <a:pt x="191" y="48"/>
                    <a:pt x="191" y="48"/>
                  </a:cubicBezTo>
                </a:path>
              </a:pathLst>
            </a:custGeom>
            <a:solidFill>
              <a:srgbClr val="67708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0071096" y="2037014"/>
              <a:ext cx="2446080" cy="5221638"/>
              <a:chOff x="10071096" y="2037014"/>
              <a:chExt cx="2446080" cy="522163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071096" y="2037014"/>
                <a:ext cx="2436739" cy="52216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10112366" y="2523630"/>
                <a:ext cx="2358000" cy="1258923"/>
                <a:chOff x="10115578" y="2523630"/>
                <a:chExt cx="2358000" cy="1258923"/>
              </a:xfrm>
            </p:grpSpPr>
            <p:sp>
              <p:nvSpPr>
                <p:cNvPr id="262" name="矩形 261"/>
                <p:cNvSpPr/>
                <p:nvPr/>
              </p:nvSpPr>
              <p:spPr>
                <a:xfrm>
                  <a:off x="10115578" y="2523630"/>
                  <a:ext cx="2358000" cy="1258923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63" name="图片 26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37049" y="2576512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264" name="矩形 263"/>
                <p:cNvSpPr/>
                <p:nvPr/>
              </p:nvSpPr>
              <p:spPr>
                <a:xfrm>
                  <a:off x="10662882" y="2590006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11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月宏观经济月报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>
                  <a:off x="10137574" y="2864512"/>
                  <a:ext cx="2287036" cy="7940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报告简介：</a:t>
                  </a:r>
                  <a:endParaRPr lang="en-US" altLang="zh-CN" sz="6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10000"/>
                    </a:lnSpc>
                  </a:pP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2019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月，中国制造业采购经理指数（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PMI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）为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49.3%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，比上月下降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0.5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个百分点，制造业景气回落 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2019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月，国际油价环比持平，国内成品油价环比持平 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2019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月份，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CPI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同比增长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3.8%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，环比上涨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0.9%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，国庆节出行增加，住宿、旅行社收费和飞机票价格分别上涨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2.1%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0.7%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和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0.5%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，三项合计影响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CPI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上涨约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1%</a:t>
                  </a:r>
                  <a:endParaRPr lang="zh-CN" altLang="en-US" sz="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6" name="文本框 165"/>
              <p:cNvSpPr txBox="1"/>
              <p:nvPr/>
            </p:nvSpPr>
            <p:spPr>
              <a:xfrm>
                <a:off x="10164451" y="2044792"/>
                <a:ext cx="14497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宏观经济解读月报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KSO_Shape"/>
              <p:cNvSpPr>
                <a:spLocks noChangeAspect="1"/>
              </p:cNvSpPr>
              <p:nvPr/>
            </p:nvSpPr>
            <p:spPr bwMode="auto">
              <a:xfrm>
                <a:off x="10124846" y="2079395"/>
                <a:ext cx="179365" cy="180000"/>
              </a:xfrm>
              <a:custGeom>
                <a:avLst/>
                <a:gdLst>
                  <a:gd name="T0" fmla="*/ 1471697 w 3279"/>
                  <a:gd name="T1" fmla="*/ 1584787 h 3290"/>
                  <a:gd name="T2" fmla="*/ 1292182 w 3279"/>
                  <a:gd name="T3" fmla="*/ 1800397 h 3290"/>
                  <a:gd name="T4" fmla="*/ 0 w 3279"/>
                  <a:gd name="T5" fmla="*/ 1620905 h 3290"/>
                  <a:gd name="T6" fmla="*/ 179515 w 3279"/>
                  <a:gd name="T7" fmla="*/ 5472 h 3290"/>
                  <a:gd name="T8" fmla="*/ 963253 w 3279"/>
                  <a:gd name="T9" fmla="*/ 5472 h 3290"/>
                  <a:gd name="T10" fmla="*/ 968726 w 3279"/>
                  <a:gd name="T11" fmla="*/ 5472 h 3290"/>
                  <a:gd name="T12" fmla="*/ 969273 w 3279"/>
                  <a:gd name="T13" fmla="*/ 6020 h 3290"/>
                  <a:gd name="T14" fmla="*/ 1471697 w 3279"/>
                  <a:gd name="T15" fmla="*/ 543950 h 3290"/>
                  <a:gd name="T16" fmla="*/ 1473887 w 3279"/>
                  <a:gd name="T17" fmla="*/ 552705 h 3290"/>
                  <a:gd name="T18" fmla="*/ 1471697 w 3279"/>
                  <a:gd name="T19" fmla="*/ 974622 h 3290"/>
                  <a:gd name="T20" fmla="*/ 1794606 w 3279"/>
                  <a:gd name="T21" fmla="*/ 1154115 h 3290"/>
                  <a:gd name="T22" fmla="*/ 1615091 w 3279"/>
                  <a:gd name="T23" fmla="*/ 1584787 h 3290"/>
                  <a:gd name="T24" fmla="*/ 969273 w 3279"/>
                  <a:gd name="T25" fmla="*/ 364457 h 3290"/>
                  <a:gd name="T26" fmla="*/ 1355669 w 3279"/>
                  <a:gd name="T27" fmla="*/ 543950 h 3290"/>
                  <a:gd name="T28" fmla="*/ 1400001 w 3279"/>
                  <a:gd name="T29" fmla="*/ 615637 h 3290"/>
                  <a:gd name="T30" fmla="*/ 897577 w 3279"/>
                  <a:gd name="T31" fmla="*/ 436145 h 3290"/>
                  <a:gd name="T32" fmla="*/ 251212 w 3279"/>
                  <a:gd name="T33" fmla="*/ 77707 h 3290"/>
                  <a:gd name="T34" fmla="*/ 71697 w 3279"/>
                  <a:gd name="T35" fmla="*/ 1549217 h 3290"/>
                  <a:gd name="T36" fmla="*/ 1220485 w 3279"/>
                  <a:gd name="T37" fmla="*/ 1728709 h 3290"/>
                  <a:gd name="T38" fmla="*/ 574121 w 3279"/>
                  <a:gd name="T39" fmla="*/ 1584787 h 3290"/>
                  <a:gd name="T40" fmla="*/ 394605 w 3279"/>
                  <a:gd name="T41" fmla="*/ 1154115 h 3290"/>
                  <a:gd name="T42" fmla="*/ 1400001 w 3279"/>
                  <a:gd name="T43" fmla="*/ 974622 h 3290"/>
                  <a:gd name="T44" fmla="*/ 1100079 w 3279"/>
                  <a:gd name="T45" fmla="*/ 1339627 h 3290"/>
                  <a:gd name="T46" fmla="*/ 1196951 w 3279"/>
                  <a:gd name="T47" fmla="*/ 1320474 h 3290"/>
                  <a:gd name="T48" fmla="*/ 1233073 w 3279"/>
                  <a:gd name="T49" fmla="*/ 1242219 h 3290"/>
                  <a:gd name="T50" fmla="*/ 1171228 w 3279"/>
                  <a:gd name="T51" fmla="*/ 1151926 h 3290"/>
                  <a:gd name="T52" fmla="*/ 997186 w 3279"/>
                  <a:gd name="T53" fmla="*/ 1147548 h 3290"/>
                  <a:gd name="T54" fmla="*/ 1059031 w 3279"/>
                  <a:gd name="T55" fmla="*/ 1455640 h 3290"/>
                  <a:gd name="T56" fmla="*/ 1100079 w 3279"/>
                  <a:gd name="T57" fmla="*/ 1339627 h 3290"/>
                  <a:gd name="T58" fmla="*/ 866380 w 3279"/>
                  <a:gd name="T59" fmla="*/ 1334702 h 3290"/>
                  <a:gd name="T60" fmla="*/ 924942 w 3279"/>
                  <a:gd name="T61" fmla="*/ 1289828 h 3290"/>
                  <a:gd name="T62" fmla="*/ 917280 w 3279"/>
                  <a:gd name="T63" fmla="*/ 1182024 h 3290"/>
                  <a:gd name="T64" fmla="*/ 798515 w 3279"/>
                  <a:gd name="T65" fmla="*/ 1147548 h 3290"/>
                  <a:gd name="T66" fmla="*/ 698906 w 3279"/>
                  <a:gd name="T67" fmla="*/ 1455640 h 3290"/>
                  <a:gd name="T68" fmla="*/ 761298 w 3279"/>
                  <a:gd name="T69" fmla="*/ 1339627 h 3290"/>
                  <a:gd name="T70" fmla="*/ 1518218 w 3279"/>
                  <a:gd name="T71" fmla="*/ 1147548 h 3290"/>
                  <a:gd name="T72" fmla="*/ 1273026 w 3279"/>
                  <a:gd name="T73" fmla="*/ 1199535 h 3290"/>
                  <a:gd name="T74" fmla="*/ 1364426 w 3279"/>
                  <a:gd name="T75" fmla="*/ 1455640 h 3290"/>
                  <a:gd name="T76" fmla="*/ 1426818 w 3279"/>
                  <a:gd name="T77" fmla="*/ 1199535 h 3290"/>
                  <a:gd name="T78" fmla="*/ 1518218 w 3279"/>
                  <a:gd name="T79" fmla="*/ 1147548 h 3290"/>
                  <a:gd name="T80" fmla="*/ 791400 w 3279"/>
                  <a:gd name="T81" fmla="*/ 1199535 h 3290"/>
                  <a:gd name="T82" fmla="*/ 860907 w 3279"/>
                  <a:gd name="T83" fmla="*/ 1215405 h 3290"/>
                  <a:gd name="T84" fmla="*/ 863644 w 3279"/>
                  <a:gd name="T85" fmla="*/ 1266845 h 3290"/>
                  <a:gd name="T86" fmla="*/ 795231 w 3279"/>
                  <a:gd name="T87" fmla="*/ 1287092 h 3290"/>
                  <a:gd name="T88" fmla="*/ 761298 w 3279"/>
                  <a:gd name="T89" fmla="*/ 1199535 h 3290"/>
                  <a:gd name="T90" fmla="*/ 1089133 w 3279"/>
                  <a:gd name="T91" fmla="*/ 1199535 h 3290"/>
                  <a:gd name="T92" fmla="*/ 1159187 w 3279"/>
                  <a:gd name="T93" fmla="*/ 1215405 h 3290"/>
                  <a:gd name="T94" fmla="*/ 1161924 w 3279"/>
                  <a:gd name="T95" fmla="*/ 1266845 h 3290"/>
                  <a:gd name="T96" fmla="*/ 1093511 w 3279"/>
                  <a:gd name="T97" fmla="*/ 1287092 h 3290"/>
                  <a:gd name="T98" fmla="*/ 1059031 w 3279"/>
                  <a:gd name="T99" fmla="*/ 1199535 h 3290"/>
                  <a:gd name="T100" fmla="*/ 179515 w 3279"/>
                  <a:gd name="T101" fmla="*/ 795130 h 3290"/>
                  <a:gd name="T102" fmla="*/ 322909 w 3279"/>
                  <a:gd name="T103" fmla="*/ 364457 h 3290"/>
                  <a:gd name="T104" fmla="*/ 394605 w 3279"/>
                  <a:gd name="T105" fmla="*/ 795130 h 3290"/>
                  <a:gd name="T106" fmla="*/ 538546 w 3279"/>
                  <a:gd name="T107" fmla="*/ 221082 h 3290"/>
                  <a:gd name="T108" fmla="*/ 610243 w 3279"/>
                  <a:gd name="T109" fmla="*/ 795130 h 3290"/>
                  <a:gd name="T110" fmla="*/ 753636 w 3279"/>
                  <a:gd name="T111" fmla="*/ 472262 h 3290"/>
                  <a:gd name="T112" fmla="*/ 789758 w 3279"/>
                  <a:gd name="T113" fmla="*/ 795130 h 3290"/>
                  <a:gd name="T114" fmla="*/ 143393 w 3279"/>
                  <a:gd name="T115" fmla="*/ 831247 h 329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279" h="3290">
                    <a:moveTo>
                      <a:pt x="2951" y="2896"/>
                    </a:moveTo>
                    <a:cubicBezTo>
                      <a:pt x="2689" y="2896"/>
                      <a:pt x="2689" y="2896"/>
                      <a:pt x="2689" y="2896"/>
                    </a:cubicBezTo>
                    <a:cubicBezTo>
                      <a:pt x="2689" y="2962"/>
                      <a:pt x="2689" y="2962"/>
                      <a:pt x="2689" y="2962"/>
                    </a:cubicBezTo>
                    <a:cubicBezTo>
                      <a:pt x="2689" y="3143"/>
                      <a:pt x="2542" y="3290"/>
                      <a:pt x="2361" y="3290"/>
                    </a:cubicBezTo>
                    <a:cubicBezTo>
                      <a:pt x="328" y="3290"/>
                      <a:pt x="328" y="3290"/>
                      <a:pt x="328" y="3290"/>
                    </a:cubicBezTo>
                    <a:cubicBezTo>
                      <a:pt x="146" y="3290"/>
                      <a:pt x="0" y="3143"/>
                      <a:pt x="0" y="2962"/>
                    </a:cubicBezTo>
                    <a:cubicBezTo>
                      <a:pt x="0" y="338"/>
                      <a:pt x="0" y="338"/>
                      <a:pt x="0" y="338"/>
                    </a:cubicBezTo>
                    <a:cubicBezTo>
                      <a:pt x="0" y="157"/>
                      <a:pt x="146" y="10"/>
                      <a:pt x="328" y="10"/>
                    </a:cubicBezTo>
                    <a:cubicBezTo>
                      <a:pt x="1640" y="10"/>
                      <a:pt x="1640" y="10"/>
                      <a:pt x="1640" y="10"/>
                    </a:cubicBezTo>
                    <a:cubicBezTo>
                      <a:pt x="1760" y="10"/>
                      <a:pt x="1760" y="10"/>
                      <a:pt x="1760" y="10"/>
                    </a:cubicBezTo>
                    <a:cubicBezTo>
                      <a:pt x="1760" y="0"/>
                      <a:pt x="1760" y="0"/>
                      <a:pt x="1760" y="0"/>
                    </a:cubicBezTo>
                    <a:cubicBezTo>
                      <a:pt x="1770" y="10"/>
                      <a:pt x="1770" y="10"/>
                      <a:pt x="1770" y="10"/>
                    </a:cubicBezTo>
                    <a:cubicBezTo>
                      <a:pt x="1771" y="10"/>
                      <a:pt x="1771" y="10"/>
                      <a:pt x="1771" y="10"/>
                    </a:cubicBezTo>
                    <a:cubicBezTo>
                      <a:pt x="1771" y="11"/>
                      <a:pt x="1771" y="11"/>
                      <a:pt x="1771" y="11"/>
                    </a:cubicBezTo>
                    <a:cubicBezTo>
                      <a:pt x="2679" y="994"/>
                      <a:pt x="2679" y="994"/>
                      <a:pt x="2679" y="994"/>
                    </a:cubicBezTo>
                    <a:cubicBezTo>
                      <a:pt x="2689" y="994"/>
                      <a:pt x="2689" y="994"/>
                      <a:pt x="2689" y="994"/>
                    </a:cubicBezTo>
                    <a:cubicBezTo>
                      <a:pt x="2689" y="1005"/>
                      <a:pt x="2689" y="1005"/>
                      <a:pt x="2689" y="1005"/>
                    </a:cubicBezTo>
                    <a:cubicBezTo>
                      <a:pt x="2693" y="1010"/>
                      <a:pt x="2693" y="1010"/>
                      <a:pt x="2693" y="1010"/>
                    </a:cubicBezTo>
                    <a:cubicBezTo>
                      <a:pt x="2689" y="1010"/>
                      <a:pt x="2689" y="1010"/>
                      <a:pt x="2689" y="1010"/>
                    </a:cubicBezTo>
                    <a:cubicBezTo>
                      <a:pt x="2689" y="1781"/>
                      <a:pt x="2689" y="1781"/>
                      <a:pt x="2689" y="1781"/>
                    </a:cubicBezTo>
                    <a:cubicBezTo>
                      <a:pt x="2951" y="1781"/>
                      <a:pt x="2951" y="1781"/>
                      <a:pt x="2951" y="1781"/>
                    </a:cubicBezTo>
                    <a:cubicBezTo>
                      <a:pt x="3133" y="1781"/>
                      <a:pt x="3279" y="1928"/>
                      <a:pt x="3279" y="2109"/>
                    </a:cubicBezTo>
                    <a:cubicBezTo>
                      <a:pt x="3279" y="2568"/>
                      <a:pt x="3279" y="2568"/>
                      <a:pt x="3279" y="2568"/>
                    </a:cubicBezTo>
                    <a:cubicBezTo>
                      <a:pt x="3279" y="2750"/>
                      <a:pt x="3133" y="2896"/>
                      <a:pt x="2951" y="2896"/>
                    </a:cubicBezTo>
                    <a:close/>
                    <a:moveTo>
                      <a:pt x="1771" y="246"/>
                    </a:moveTo>
                    <a:cubicBezTo>
                      <a:pt x="1771" y="666"/>
                      <a:pt x="1771" y="666"/>
                      <a:pt x="1771" y="666"/>
                    </a:cubicBezTo>
                    <a:cubicBezTo>
                      <a:pt x="1771" y="847"/>
                      <a:pt x="1918" y="994"/>
                      <a:pt x="2099" y="994"/>
                    </a:cubicBezTo>
                    <a:cubicBezTo>
                      <a:pt x="2477" y="994"/>
                      <a:pt x="2477" y="994"/>
                      <a:pt x="2477" y="994"/>
                    </a:cubicBezTo>
                    <a:lnTo>
                      <a:pt x="1771" y="246"/>
                    </a:lnTo>
                    <a:close/>
                    <a:moveTo>
                      <a:pt x="2558" y="1125"/>
                    </a:moveTo>
                    <a:cubicBezTo>
                      <a:pt x="1968" y="1125"/>
                      <a:pt x="1968" y="1125"/>
                      <a:pt x="1968" y="1125"/>
                    </a:cubicBezTo>
                    <a:cubicBezTo>
                      <a:pt x="1786" y="1125"/>
                      <a:pt x="1640" y="979"/>
                      <a:pt x="1640" y="797"/>
                    </a:cubicBezTo>
                    <a:cubicBezTo>
                      <a:pt x="1640" y="142"/>
                      <a:pt x="1640" y="142"/>
                      <a:pt x="1640" y="142"/>
                    </a:cubicBezTo>
                    <a:cubicBezTo>
                      <a:pt x="459" y="142"/>
                      <a:pt x="459" y="142"/>
                      <a:pt x="459" y="142"/>
                    </a:cubicBezTo>
                    <a:cubicBezTo>
                      <a:pt x="278" y="142"/>
                      <a:pt x="131" y="288"/>
                      <a:pt x="131" y="469"/>
                    </a:cubicBezTo>
                    <a:cubicBezTo>
                      <a:pt x="131" y="2831"/>
                      <a:pt x="131" y="2831"/>
                      <a:pt x="131" y="2831"/>
                    </a:cubicBezTo>
                    <a:cubicBezTo>
                      <a:pt x="131" y="3012"/>
                      <a:pt x="278" y="3159"/>
                      <a:pt x="459" y="3159"/>
                    </a:cubicBezTo>
                    <a:cubicBezTo>
                      <a:pt x="2230" y="3159"/>
                      <a:pt x="2230" y="3159"/>
                      <a:pt x="2230" y="3159"/>
                    </a:cubicBezTo>
                    <a:cubicBezTo>
                      <a:pt x="2388" y="3159"/>
                      <a:pt x="2521" y="3046"/>
                      <a:pt x="2551" y="2896"/>
                    </a:cubicBezTo>
                    <a:cubicBezTo>
                      <a:pt x="1049" y="2896"/>
                      <a:pt x="1049" y="2896"/>
                      <a:pt x="1049" y="2896"/>
                    </a:cubicBezTo>
                    <a:cubicBezTo>
                      <a:pt x="868" y="2896"/>
                      <a:pt x="721" y="2750"/>
                      <a:pt x="721" y="2568"/>
                    </a:cubicBezTo>
                    <a:cubicBezTo>
                      <a:pt x="721" y="2109"/>
                      <a:pt x="721" y="2109"/>
                      <a:pt x="721" y="2109"/>
                    </a:cubicBezTo>
                    <a:cubicBezTo>
                      <a:pt x="721" y="1928"/>
                      <a:pt x="868" y="1781"/>
                      <a:pt x="1049" y="1781"/>
                    </a:cubicBezTo>
                    <a:cubicBezTo>
                      <a:pt x="2558" y="1781"/>
                      <a:pt x="2558" y="1781"/>
                      <a:pt x="2558" y="1781"/>
                    </a:cubicBezTo>
                    <a:lnTo>
                      <a:pt x="2558" y="1125"/>
                    </a:lnTo>
                    <a:close/>
                    <a:moveTo>
                      <a:pt x="2010" y="2448"/>
                    </a:moveTo>
                    <a:cubicBezTo>
                      <a:pt x="2061" y="2448"/>
                      <a:pt x="2101" y="2445"/>
                      <a:pt x="2127" y="2439"/>
                    </a:cubicBezTo>
                    <a:cubicBezTo>
                      <a:pt x="2148" y="2435"/>
                      <a:pt x="2167" y="2426"/>
                      <a:pt x="2187" y="2413"/>
                    </a:cubicBezTo>
                    <a:cubicBezTo>
                      <a:pt x="2206" y="2400"/>
                      <a:pt x="2222" y="2381"/>
                      <a:pt x="2235" y="2357"/>
                    </a:cubicBezTo>
                    <a:cubicBezTo>
                      <a:pt x="2247" y="2334"/>
                      <a:pt x="2253" y="2305"/>
                      <a:pt x="2253" y="2270"/>
                    </a:cubicBezTo>
                    <a:cubicBezTo>
                      <a:pt x="2253" y="2225"/>
                      <a:pt x="2242" y="2189"/>
                      <a:pt x="2221" y="2160"/>
                    </a:cubicBezTo>
                    <a:cubicBezTo>
                      <a:pt x="2199" y="2132"/>
                      <a:pt x="2172" y="2114"/>
                      <a:pt x="2140" y="2105"/>
                    </a:cubicBezTo>
                    <a:cubicBezTo>
                      <a:pt x="2118" y="2100"/>
                      <a:pt x="2073" y="2097"/>
                      <a:pt x="2004" y="2097"/>
                    </a:cubicBezTo>
                    <a:cubicBezTo>
                      <a:pt x="1822" y="2097"/>
                      <a:pt x="1822" y="2097"/>
                      <a:pt x="1822" y="2097"/>
                    </a:cubicBezTo>
                    <a:cubicBezTo>
                      <a:pt x="1822" y="2660"/>
                      <a:pt x="1822" y="2660"/>
                      <a:pt x="1822" y="2660"/>
                    </a:cubicBezTo>
                    <a:cubicBezTo>
                      <a:pt x="1935" y="2660"/>
                      <a:pt x="1935" y="2660"/>
                      <a:pt x="1935" y="2660"/>
                    </a:cubicBezTo>
                    <a:cubicBezTo>
                      <a:pt x="1935" y="2448"/>
                      <a:pt x="1935" y="2448"/>
                      <a:pt x="1935" y="2448"/>
                    </a:cubicBezTo>
                    <a:lnTo>
                      <a:pt x="2010" y="2448"/>
                    </a:lnTo>
                    <a:close/>
                    <a:moveTo>
                      <a:pt x="1465" y="2448"/>
                    </a:moveTo>
                    <a:cubicBezTo>
                      <a:pt x="1516" y="2448"/>
                      <a:pt x="1556" y="2445"/>
                      <a:pt x="1583" y="2439"/>
                    </a:cubicBezTo>
                    <a:cubicBezTo>
                      <a:pt x="1603" y="2435"/>
                      <a:pt x="1622" y="2426"/>
                      <a:pt x="1642" y="2413"/>
                    </a:cubicBezTo>
                    <a:cubicBezTo>
                      <a:pt x="1661" y="2400"/>
                      <a:pt x="1677" y="2381"/>
                      <a:pt x="1690" y="2357"/>
                    </a:cubicBezTo>
                    <a:cubicBezTo>
                      <a:pt x="1702" y="2334"/>
                      <a:pt x="1709" y="2305"/>
                      <a:pt x="1709" y="2270"/>
                    </a:cubicBezTo>
                    <a:cubicBezTo>
                      <a:pt x="1709" y="2225"/>
                      <a:pt x="1698" y="2189"/>
                      <a:pt x="1676" y="2160"/>
                    </a:cubicBezTo>
                    <a:cubicBezTo>
                      <a:pt x="1654" y="2132"/>
                      <a:pt x="1627" y="2114"/>
                      <a:pt x="1595" y="2105"/>
                    </a:cubicBezTo>
                    <a:cubicBezTo>
                      <a:pt x="1574" y="2100"/>
                      <a:pt x="1529" y="2097"/>
                      <a:pt x="1459" y="2097"/>
                    </a:cubicBezTo>
                    <a:cubicBezTo>
                      <a:pt x="1277" y="2097"/>
                      <a:pt x="1277" y="2097"/>
                      <a:pt x="1277" y="2097"/>
                    </a:cubicBezTo>
                    <a:cubicBezTo>
                      <a:pt x="1277" y="2660"/>
                      <a:pt x="1277" y="2660"/>
                      <a:pt x="1277" y="2660"/>
                    </a:cubicBezTo>
                    <a:cubicBezTo>
                      <a:pt x="1391" y="2660"/>
                      <a:pt x="1391" y="2660"/>
                      <a:pt x="1391" y="2660"/>
                    </a:cubicBezTo>
                    <a:cubicBezTo>
                      <a:pt x="1391" y="2448"/>
                      <a:pt x="1391" y="2448"/>
                      <a:pt x="1391" y="2448"/>
                    </a:cubicBezTo>
                    <a:lnTo>
                      <a:pt x="1465" y="2448"/>
                    </a:lnTo>
                    <a:close/>
                    <a:moveTo>
                      <a:pt x="2774" y="2097"/>
                    </a:moveTo>
                    <a:cubicBezTo>
                      <a:pt x="2326" y="2097"/>
                      <a:pt x="2326" y="2097"/>
                      <a:pt x="2326" y="2097"/>
                    </a:cubicBezTo>
                    <a:cubicBezTo>
                      <a:pt x="2326" y="2192"/>
                      <a:pt x="2326" y="2192"/>
                      <a:pt x="2326" y="2192"/>
                    </a:cubicBezTo>
                    <a:cubicBezTo>
                      <a:pt x="2493" y="2192"/>
                      <a:pt x="2493" y="2192"/>
                      <a:pt x="2493" y="2192"/>
                    </a:cubicBezTo>
                    <a:cubicBezTo>
                      <a:pt x="2493" y="2660"/>
                      <a:pt x="2493" y="2660"/>
                      <a:pt x="2493" y="2660"/>
                    </a:cubicBezTo>
                    <a:cubicBezTo>
                      <a:pt x="2607" y="2660"/>
                      <a:pt x="2607" y="2660"/>
                      <a:pt x="2607" y="2660"/>
                    </a:cubicBezTo>
                    <a:cubicBezTo>
                      <a:pt x="2607" y="2192"/>
                      <a:pt x="2607" y="2192"/>
                      <a:pt x="2607" y="2192"/>
                    </a:cubicBezTo>
                    <a:cubicBezTo>
                      <a:pt x="2774" y="2192"/>
                      <a:pt x="2774" y="2192"/>
                      <a:pt x="2774" y="2192"/>
                    </a:cubicBezTo>
                    <a:lnTo>
                      <a:pt x="2774" y="2097"/>
                    </a:lnTo>
                    <a:close/>
                    <a:moveTo>
                      <a:pt x="1391" y="2192"/>
                    </a:moveTo>
                    <a:cubicBezTo>
                      <a:pt x="1446" y="2192"/>
                      <a:pt x="1446" y="2192"/>
                      <a:pt x="1446" y="2192"/>
                    </a:cubicBezTo>
                    <a:cubicBezTo>
                      <a:pt x="1487" y="2192"/>
                      <a:pt x="1514" y="2193"/>
                      <a:pt x="1527" y="2196"/>
                    </a:cubicBezTo>
                    <a:cubicBezTo>
                      <a:pt x="1546" y="2199"/>
                      <a:pt x="1561" y="2208"/>
                      <a:pt x="1573" y="2221"/>
                    </a:cubicBezTo>
                    <a:cubicBezTo>
                      <a:pt x="1585" y="2234"/>
                      <a:pt x="1591" y="2251"/>
                      <a:pt x="1591" y="2272"/>
                    </a:cubicBezTo>
                    <a:cubicBezTo>
                      <a:pt x="1591" y="2288"/>
                      <a:pt x="1587" y="2303"/>
                      <a:pt x="1578" y="2315"/>
                    </a:cubicBezTo>
                    <a:cubicBezTo>
                      <a:pt x="1570" y="2328"/>
                      <a:pt x="1558" y="2337"/>
                      <a:pt x="1543" y="2343"/>
                    </a:cubicBezTo>
                    <a:cubicBezTo>
                      <a:pt x="1528" y="2349"/>
                      <a:pt x="1498" y="2352"/>
                      <a:pt x="1453" y="2352"/>
                    </a:cubicBezTo>
                    <a:cubicBezTo>
                      <a:pt x="1391" y="2352"/>
                      <a:pt x="1391" y="2352"/>
                      <a:pt x="1391" y="2352"/>
                    </a:cubicBezTo>
                    <a:lnTo>
                      <a:pt x="1391" y="2192"/>
                    </a:lnTo>
                    <a:close/>
                    <a:moveTo>
                      <a:pt x="1935" y="2192"/>
                    </a:moveTo>
                    <a:cubicBezTo>
                      <a:pt x="1990" y="2192"/>
                      <a:pt x="1990" y="2192"/>
                      <a:pt x="1990" y="2192"/>
                    </a:cubicBezTo>
                    <a:cubicBezTo>
                      <a:pt x="2031" y="2192"/>
                      <a:pt x="2059" y="2193"/>
                      <a:pt x="2072" y="2196"/>
                    </a:cubicBezTo>
                    <a:cubicBezTo>
                      <a:pt x="2091" y="2199"/>
                      <a:pt x="2106" y="2208"/>
                      <a:pt x="2118" y="2221"/>
                    </a:cubicBezTo>
                    <a:cubicBezTo>
                      <a:pt x="2130" y="2234"/>
                      <a:pt x="2136" y="2251"/>
                      <a:pt x="2136" y="2272"/>
                    </a:cubicBezTo>
                    <a:cubicBezTo>
                      <a:pt x="2136" y="2288"/>
                      <a:pt x="2132" y="2303"/>
                      <a:pt x="2123" y="2315"/>
                    </a:cubicBezTo>
                    <a:cubicBezTo>
                      <a:pt x="2115" y="2328"/>
                      <a:pt x="2103" y="2337"/>
                      <a:pt x="2088" y="2343"/>
                    </a:cubicBezTo>
                    <a:cubicBezTo>
                      <a:pt x="2072" y="2349"/>
                      <a:pt x="2042" y="2352"/>
                      <a:pt x="1998" y="2352"/>
                    </a:cubicBezTo>
                    <a:cubicBezTo>
                      <a:pt x="1935" y="2352"/>
                      <a:pt x="1935" y="2352"/>
                      <a:pt x="1935" y="2352"/>
                    </a:cubicBezTo>
                    <a:lnTo>
                      <a:pt x="1935" y="2192"/>
                    </a:lnTo>
                    <a:close/>
                    <a:moveTo>
                      <a:pt x="262" y="1453"/>
                    </a:moveTo>
                    <a:cubicBezTo>
                      <a:pt x="328" y="1453"/>
                      <a:pt x="328" y="1453"/>
                      <a:pt x="328" y="1453"/>
                    </a:cubicBezTo>
                    <a:cubicBezTo>
                      <a:pt x="328" y="666"/>
                      <a:pt x="328" y="666"/>
                      <a:pt x="328" y="666"/>
                    </a:cubicBezTo>
                    <a:cubicBezTo>
                      <a:pt x="590" y="666"/>
                      <a:pt x="590" y="666"/>
                      <a:pt x="590" y="666"/>
                    </a:cubicBezTo>
                    <a:cubicBezTo>
                      <a:pt x="590" y="1453"/>
                      <a:pt x="590" y="1453"/>
                      <a:pt x="590" y="1453"/>
                    </a:cubicBezTo>
                    <a:cubicBezTo>
                      <a:pt x="721" y="1453"/>
                      <a:pt x="721" y="1453"/>
                      <a:pt x="721" y="1453"/>
                    </a:cubicBezTo>
                    <a:cubicBezTo>
                      <a:pt x="721" y="404"/>
                      <a:pt x="721" y="404"/>
                      <a:pt x="721" y="404"/>
                    </a:cubicBezTo>
                    <a:cubicBezTo>
                      <a:pt x="984" y="404"/>
                      <a:pt x="984" y="404"/>
                      <a:pt x="984" y="404"/>
                    </a:cubicBezTo>
                    <a:cubicBezTo>
                      <a:pt x="984" y="1453"/>
                      <a:pt x="984" y="1453"/>
                      <a:pt x="984" y="1453"/>
                    </a:cubicBezTo>
                    <a:cubicBezTo>
                      <a:pt x="1115" y="1453"/>
                      <a:pt x="1115" y="1453"/>
                      <a:pt x="1115" y="1453"/>
                    </a:cubicBezTo>
                    <a:cubicBezTo>
                      <a:pt x="1115" y="863"/>
                      <a:pt x="1115" y="863"/>
                      <a:pt x="1115" y="863"/>
                    </a:cubicBezTo>
                    <a:cubicBezTo>
                      <a:pt x="1377" y="863"/>
                      <a:pt x="1377" y="863"/>
                      <a:pt x="1377" y="863"/>
                    </a:cubicBezTo>
                    <a:cubicBezTo>
                      <a:pt x="1377" y="1453"/>
                      <a:pt x="1377" y="1453"/>
                      <a:pt x="1377" y="1453"/>
                    </a:cubicBezTo>
                    <a:cubicBezTo>
                      <a:pt x="1443" y="1453"/>
                      <a:pt x="1443" y="1453"/>
                      <a:pt x="1443" y="1453"/>
                    </a:cubicBezTo>
                    <a:cubicBezTo>
                      <a:pt x="1443" y="1519"/>
                      <a:pt x="1443" y="1519"/>
                      <a:pt x="1443" y="1519"/>
                    </a:cubicBezTo>
                    <a:cubicBezTo>
                      <a:pt x="262" y="1519"/>
                      <a:pt x="262" y="1519"/>
                      <a:pt x="262" y="1519"/>
                    </a:cubicBezTo>
                    <a:lnTo>
                      <a:pt x="262" y="1453"/>
                    </a:lnTo>
                    <a:close/>
                  </a:path>
                </a:pathLst>
              </a:custGeom>
              <a:solidFill>
                <a:srgbClr val="88898A"/>
              </a:solidFill>
              <a:ln>
                <a:noFill/>
              </a:ln>
              <a:extLst/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1353098" y="2191298"/>
                <a:ext cx="8391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 smtClean="0"/>
                  <a:t>报告时间：</a:t>
                </a:r>
                <a:endParaRPr lang="zh-CN" altLang="en-US" sz="800" dirty="0"/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11929859" y="2211278"/>
                <a:ext cx="513434" cy="15247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KSO_Shape"/>
              <p:cNvSpPr>
                <a:spLocks noChangeAspect="1"/>
              </p:cNvSpPr>
              <p:nvPr/>
            </p:nvSpPr>
            <p:spPr bwMode="auto">
              <a:xfrm>
                <a:off x="12280516" y="2222358"/>
                <a:ext cx="128957" cy="126000"/>
              </a:xfrm>
              <a:custGeom>
                <a:avLst/>
                <a:gdLst>
                  <a:gd name="T0" fmla="*/ 0 w 3951"/>
                  <a:gd name="T1" fmla="*/ 1583116 h 3950"/>
                  <a:gd name="T2" fmla="*/ 108452 w 3951"/>
                  <a:gd name="T3" fmla="*/ 1477575 h 3950"/>
                  <a:gd name="T4" fmla="*/ 1692401 w 3951"/>
                  <a:gd name="T5" fmla="*/ 1477575 h 3950"/>
                  <a:gd name="T6" fmla="*/ 1800397 w 3951"/>
                  <a:gd name="T7" fmla="*/ 1583116 h 3950"/>
                  <a:gd name="T8" fmla="*/ 756431 w 3951"/>
                  <a:gd name="T9" fmla="*/ 771741 h 3950"/>
                  <a:gd name="T10" fmla="*/ 1044422 w 3951"/>
                  <a:gd name="T11" fmla="*/ 771741 h 3950"/>
                  <a:gd name="T12" fmla="*/ 1512406 w 3951"/>
                  <a:gd name="T13" fmla="*/ 771741 h 3950"/>
                  <a:gd name="T14" fmla="*/ 1512406 w 3951"/>
                  <a:gd name="T15" fmla="*/ 1547936 h 3950"/>
                  <a:gd name="T16" fmla="*/ 1044422 w 3951"/>
                  <a:gd name="T17" fmla="*/ 1547936 h 3950"/>
                  <a:gd name="T18" fmla="*/ 756431 w 3951"/>
                  <a:gd name="T19" fmla="*/ 1547936 h 3950"/>
                  <a:gd name="T20" fmla="*/ 288446 w 3951"/>
                  <a:gd name="T21" fmla="*/ 1547936 h 3950"/>
                  <a:gd name="T22" fmla="*/ 288446 w 3951"/>
                  <a:gd name="T23" fmla="*/ 771741 h 3950"/>
                  <a:gd name="T24" fmla="*/ 1296413 w 3951"/>
                  <a:gd name="T25" fmla="*/ 1512755 h 3950"/>
                  <a:gd name="T26" fmla="*/ 1296413 w 3951"/>
                  <a:gd name="T27" fmla="*/ 1301673 h 3950"/>
                  <a:gd name="T28" fmla="*/ 1512406 w 3951"/>
                  <a:gd name="T29" fmla="*/ 1266493 h 3950"/>
                  <a:gd name="T30" fmla="*/ 1296413 w 3951"/>
                  <a:gd name="T31" fmla="*/ 1266493 h 3950"/>
                  <a:gd name="T32" fmla="*/ 1512406 w 3951"/>
                  <a:gd name="T33" fmla="*/ 806922 h 3950"/>
                  <a:gd name="T34" fmla="*/ 1044422 w 3951"/>
                  <a:gd name="T35" fmla="*/ 1512755 h 3950"/>
                  <a:gd name="T36" fmla="*/ 1044422 w 3951"/>
                  <a:gd name="T37" fmla="*/ 1301673 h 3950"/>
                  <a:gd name="T38" fmla="*/ 1260415 w 3951"/>
                  <a:gd name="T39" fmla="*/ 1266493 h 3950"/>
                  <a:gd name="T40" fmla="*/ 1044422 w 3951"/>
                  <a:gd name="T41" fmla="*/ 1266493 h 3950"/>
                  <a:gd name="T42" fmla="*/ 1260415 w 3951"/>
                  <a:gd name="T43" fmla="*/ 806922 h 3950"/>
                  <a:gd name="T44" fmla="*/ 792430 w 3951"/>
                  <a:gd name="T45" fmla="*/ 1512755 h 3950"/>
                  <a:gd name="T46" fmla="*/ 792430 w 3951"/>
                  <a:gd name="T47" fmla="*/ 1301673 h 3950"/>
                  <a:gd name="T48" fmla="*/ 1008423 w 3951"/>
                  <a:gd name="T49" fmla="*/ 1266493 h 3950"/>
                  <a:gd name="T50" fmla="*/ 792430 w 3951"/>
                  <a:gd name="T51" fmla="*/ 1266493 h 3950"/>
                  <a:gd name="T52" fmla="*/ 1008423 w 3951"/>
                  <a:gd name="T53" fmla="*/ 806922 h 3950"/>
                  <a:gd name="T54" fmla="*/ 540438 w 3951"/>
                  <a:gd name="T55" fmla="*/ 1512755 h 3950"/>
                  <a:gd name="T56" fmla="*/ 540438 w 3951"/>
                  <a:gd name="T57" fmla="*/ 1301673 h 3950"/>
                  <a:gd name="T58" fmla="*/ 756431 w 3951"/>
                  <a:gd name="T59" fmla="*/ 1266493 h 3950"/>
                  <a:gd name="T60" fmla="*/ 540438 w 3951"/>
                  <a:gd name="T61" fmla="*/ 1266493 h 3950"/>
                  <a:gd name="T62" fmla="*/ 756431 w 3951"/>
                  <a:gd name="T63" fmla="*/ 806922 h 3950"/>
                  <a:gd name="T64" fmla="*/ 288446 w 3951"/>
                  <a:gd name="T65" fmla="*/ 1512755 h 3950"/>
                  <a:gd name="T66" fmla="*/ 288446 w 3951"/>
                  <a:gd name="T67" fmla="*/ 1301673 h 3950"/>
                  <a:gd name="T68" fmla="*/ 504439 w 3951"/>
                  <a:gd name="T69" fmla="*/ 1266493 h 3950"/>
                  <a:gd name="T70" fmla="*/ 288446 w 3951"/>
                  <a:gd name="T71" fmla="*/ 1266493 h 3950"/>
                  <a:gd name="T72" fmla="*/ 504439 w 3951"/>
                  <a:gd name="T73" fmla="*/ 806922 h 3950"/>
                  <a:gd name="T74" fmla="*/ 0 w 3951"/>
                  <a:gd name="T75" fmla="*/ 316623 h 3950"/>
                  <a:gd name="T76" fmla="*/ 252447 w 3951"/>
                  <a:gd name="T77" fmla="*/ 492525 h 3950"/>
                  <a:gd name="T78" fmla="*/ 1260415 w 3951"/>
                  <a:gd name="T79" fmla="*/ 140721 h 3950"/>
                  <a:gd name="T80" fmla="*/ 1548405 w 3951"/>
                  <a:gd name="T81" fmla="*/ 140721 h 3950"/>
                  <a:gd name="T82" fmla="*/ 1800397 w 3951"/>
                  <a:gd name="T83" fmla="*/ 703607 h 3950"/>
                  <a:gd name="T84" fmla="*/ 1296413 w 3951"/>
                  <a:gd name="T85" fmla="*/ 105541 h 3950"/>
                  <a:gd name="T86" fmla="*/ 1512406 w 3951"/>
                  <a:gd name="T87" fmla="*/ 457345 h 3950"/>
                  <a:gd name="T88" fmla="*/ 288446 w 3951"/>
                  <a:gd name="T89" fmla="*/ 105541 h 3950"/>
                  <a:gd name="T90" fmla="*/ 504439 w 3951"/>
                  <a:gd name="T91" fmla="*/ 457345 h 395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51" h="3950">
                    <a:moveTo>
                      <a:pt x="3556" y="3950"/>
                    </a:moveTo>
                    <a:cubicBezTo>
                      <a:pt x="396" y="3950"/>
                      <a:pt x="396" y="3950"/>
                      <a:pt x="396" y="3950"/>
                    </a:cubicBezTo>
                    <a:cubicBezTo>
                      <a:pt x="177" y="3950"/>
                      <a:pt x="0" y="3773"/>
                      <a:pt x="0" y="3555"/>
                    </a:cubicBezTo>
                    <a:cubicBezTo>
                      <a:pt x="0" y="1738"/>
                      <a:pt x="0" y="1738"/>
                      <a:pt x="0" y="1738"/>
                    </a:cubicBezTo>
                    <a:cubicBezTo>
                      <a:pt x="244" y="1738"/>
                      <a:pt x="244" y="1738"/>
                      <a:pt x="244" y="1738"/>
                    </a:cubicBezTo>
                    <a:cubicBezTo>
                      <a:pt x="243" y="2424"/>
                      <a:pt x="238" y="3318"/>
                      <a:pt x="238" y="3318"/>
                    </a:cubicBezTo>
                    <a:cubicBezTo>
                      <a:pt x="238" y="3536"/>
                      <a:pt x="494" y="3713"/>
                      <a:pt x="712" y="3713"/>
                    </a:cubicBezTo>
                    <a:cubicBezTo>
                      <a:pt x="3240" y="3713"/>
                      <a:pt x="3240" y="3713"/>
                      <a:pt x="3240" y="3713"/>
                    </a:cubicBezTo>
                    <a:cubicBezTo>
                      <a:pt x="3458" y="3713"/>
                      <a:pt x="3714" y="3536"/>
                      <a:pt x="3714" y="3318"/>
                    </a:cubicBezTo>
                    <a:cubicBezTo>
                      <a:pt x="3714" y="3318"/>
                      <a:pt x="3709" y="2404"/>
                      <a:pt x="3707" y="1738"/>
                    </a:cubicBezTo>
                    <a:cubicBezTo>
                      <a:pt x="3951" y="1738"/>
                      <a:pt x="3951" y="1738"/>
                      <a:pt x="3951" y="1738"/>
                    </a:cubicBezTo>
                    <a:cubicBezTo>
                      <a:pt x="3951" y="3555"/>
                      <a:pt x="3951" y="3555"/>
                      <a:pt x="3951" y="3555"/>
                    </a:cubicBezTo>
                    <a:cubicBezTo>
                      <a:pt x="3951" y="3773"/>
                      <a:pt x="3774" y="3950"/>
                      <a:pt x="3556" y="3950"/>
                    </a:cubicBezTo>
                    <a:close/>
                    <a:moveTo>
                      <a:pt x="1186" y="1733"/>
                    </a:moveTo>
                    <a:cubicBezTo>
                      <a:pt x="1660" y="1733"/>
                      <a:pt x="1660" y="1733"/>
                      <a:pt x="1660" y="1733"/>
                    </a:cubicBezTo>
                    <a:cubicBezTo>
                      <a:pt x="1739" y="1733"/>
                      <a:pt x="1739" y="1733"/>
                      <a:pt x="1739" y="1733"/>
                    </a:cubicBezTo>
                    <a:cubicBezTo>
                      <a:pt x="2213" y="1733"/>
                      <a:pt x="2213" y="1733"/>
                      <a:pt x="2213" y="1733"/>
                    </a:cubicBezTo>
                    <a:cubicBezTo>
                      <a:pt x="2292" y="1733"/>
                      <a:pt x="2292" y="1733"/>
                      <a:pt x="2292" y="1733"/>
                    </a:cubicBezTo>
                    <a:cubicBezTo>
                      <a:pt x="2766" y="1733"/>
                      <a:pt x="2766" y="1733"/>
                      <a:pt x="2766" y="1733"/>
                    </a:cubicBezTo>
                    <a:cubicBezTo>
                      <a:pt x="2845" y="1733"/>
                      <a:pt x="2845" y="1733"/>
                      <a:pt x="2845" y="1733"/>
                    </a:cubicBezTo>
                    <a:cubicBezTo>
                      <a:pt x="3319" y="1733"/>
                      <a:pt x="3319" y="1733"/>
                      <a:pt x="3319" y="1733"/>
                    </a:cubicBezTo>
                    <a:cubicBezTo>
                      <a:pt x="3398" y="1733"/>
                      <a:pt x="3398" y="1733"/>
                      <a:pt x="3398" y="1733"/>
                    </a:cubicBezTo>
                    <a:cubicBezTo>
                      <a:pt x="3398" y="3476"/>
                      <a:pt x="3398" y="3476"/>
                      <a:pt x="3398" y="3476"/>
                    </a:cubicBezTo>
                    <a:cubicBezTo>
                      <a:pt x="3319" y="3476"/>
                      <a:pt x="3319" y="3476"/>
                      <a:pt x="3319" y="3476"/>
                    </a:cubicBezTo>
                    <a:cubicBezTo>
                      <a:pt x="2845" y="3476"/>
                      <a:pt x="2845" y="3476"/>
                      <a:pt x="2845" y="3476"/>
                    </a:cubicBezTo>
                    <a:cubicBezTo>
                      <a:pt x="2766" y="3476"/>
                      <a:pt x="2766" y="3476"/>
                      <a:pt x="2766" y="3476"/>
                    </a:cubicBezTo>
                    <a:cubicBezTo>
                      <a:pt x="2292" y="3476"/>
                      <a:pt x="2292" y="3476"/>
                      <a:pt x="2292" y="3476"/>
                    </a:cubicBezTo>
                    <a:cubicBezTo>
                      <a:pt x="2213" y="3476"/>
                      <a:pt x="2213" y="3476"/>
                      <a:pt x="2213" y="3476"/>
                    </a:cubicBezTo>
                    <a:cubicBezTo>
                      <a:pt x="1739" y="3476"/>
                      <a:pt x="1739" y="3476"/>
                      <a:pt x="1739" y="3476"/>
                    </a:cubicBezTo>
                    <a:cubicBezTo>
                      <a:pt x="1660" y="3476"/>
                      <a:pt x="1660" y="3476"/>
                      <a:pt x="1660" y="3476"/>
                    </a:cubicBezTo>
                    <a:cubicBezTo>
                      <a:pt x="1186" y="3476"/>
                      <a:pt x="1186" y="3476"/>
                      <a:pt x="1186" y="3476"/>
                    </a:cubicBezTo>
                    <a:cubicBezTo>
                      <a:pt x="1107" y="3476"/>
                      <a:pt x="1107" y="3476"/>
                      <a:pt x="1107" y="3476"/>
                    </a:cubicBezTo>
                    <a:cubicBezTo>
                      <a:pt x="633" y="3476"/>
                      <a:pt x="633" y="3476"/>
                      <a:pt x="633" y="3476"/>
                    </a:cubicBezTo>
                    <a:cubicBezTo>
                      <a:pt x="554" y="3476"/>
                      <a:pt x="554" y="3476"/>
                      <a:pt x="554" y="3476"/>
                    </a:cubicBezTo>
                    <a:cubicBezTo>
                      <a:pt x="554" y="1733"/>
                      <a:pt x="554" y="1733"/>
                      <a:pt x="554" y="1733"/>
                    </a:cubicBezTo>
                    <a:cubicBezTo>
                      <a:pt x="633" y="1733"/>
                      <a:pt x="633" y="1733"/>
                      <a:pt x="633" y="1733"/>
                    </a:cubicBezTo>
                    <a:cubicBezTo>
                      <a:pt x="1107" y="1733"/>
                      <a:pt x="1107" y="1733"/>
                      <a:pt x="1107" y="1733"/>
                    </a:cubicBezTo>
                    <a:lnTo>
                      <a:pt x="1186" y="1733"/>
                    </a:lnTo>
                    <a:close/>
                    <a:moveTo>
                      <a:pt x="2845" y="3397"/>
                    </a:moveTo>
                    <a:cubicBezTo>
                      <a:pt x="3319" y="3397"/>
                      <a:pt x="3319" y="3397"/>
                      <a:pt x="3319" y="3397"/>
                    </a:cubicBezTo>
                    <a:cubicBezTo>
                      <a:pt x="3319" y="2923"/>
                      <a:pt x="3319" y="2923"/>
                      <a:pt x="3319" y="2923"/>
                    </a:cubicBezTo>
                    <a:cubicBezTo>
                      <a:pt x="2845" y="2923"/>
                      <a:pt x="2845" y="2923"/>
                      <a:pt x="2845" y="2923"/>
                    </a:cubicBezTo>
                    <a:lnTo>
                      <a:pt x="2845" y="3397"/>
                    </a:lnTo>
                    <a:close/>
                    <a:moveTo>
                      <a:pt x="2845" y="2844"/>
                    </a:moveTo>
                    <a:cubicBezTo>
                      <a:pt x="3319" y="2844"/>
                      <a:pt x="3319" y="2844"/>
                      <a:pt x="3319" y="2844"/>
                    </a:cubicBezTo>
                    <a:cubicBezTo>
                      <a:pt x="3319" y="2370"/>
                      <a:pt x="3319" y="2370"/>
                      <a:pt x="3319" y="2370"/>
                    </a:cubicBezTo>
                    <a:cubicBezTo>
                      <a:pt x="2845" y="2370"/>
                      <a:pt x="2845" y="2370"/>
                      <a:pt x="2845" y="2370"/>
                    </a:cubicBezTo>
                    <a:lnTo>
                      <a:pt x="2845" y="2844"/>
                    </a:lnTo>
                    <a:close/>
                    <a:moveTo>
                      <a:pt x="2845" y="2291"/>
                    </a:moveTo>
                    <a:cubicBezTo>
                      <a:pt x="3319" y="2291"/>
                      <a:pt x="3319" y="2291"/>
                      <a:pt x="3319" y="2291"/>
                    </a:cubicBezTo>
                    <a:cubicBezTo>
                      <a:pt x="3319" y="1812"/>
                      <a:pt x="3319" y="1812"/>
                      <a:pt x="3319" y="1812"/>
                    </a:cubicBezTo>
                    <a:cubicBezTo>
                      <a:pt x="2845" y="1812"/>
                      <a:pt x="2845" y="1812"/>
                      <a:pt x="2845" y="1812"/>
                    </a:cubicBezTo>
                    <a:lnTo>
                      <a:pt x="2845" y="2291"/>
                    </a:lnTo>
                    <a:close/>
                    <a:moveTo>
                      <a:pt x="2292" y="3397"/>
                    </a:moveTo>
                    <a:cubicBezTo>
                      <a:pt x="2766" y="3397"/>
                      <a:pt x="2766" y="3397"/>
                      <a:pt x="2766" y="3397"/>
                    </a:cubicBezTo>
                    <a:cubicBezTo>
                      <a:pt x="2766" y="2923"/>
                      <a:pt x="2766" y="2923"/>
                      <a:pt x="2766" y="2923"/>
                    </a:cubicBezTo>
                    <a:cubicBezTo>
                      <a:pt x="2292" y="2923"/>
                      <a:pt x="2292" y="2923"/>
                      <a:pt x="2292" y="2923"/>
                    </a:cubicBezTo>
                    <a:lnTo>
                      <a:pt x="2292" y="3397"/>
                    </a:lnTo>
                    <a:close/>
                    <a:moveTo>
                      <a:pt x="2292" y="2844"/>
                    </a:moveTo>
                    <a:cubicBezTo>
                      <a:pt x="2766" y="2844"/>
                      <a:pt x="2766" y="2844"/>
                      <a:pt x="2766" y="2844"/>
                    </a:cubicBezTo>
                    <a:cubicBezTo>
                      <a:pt x="2766" y="2370"/>
                      <a:pt x="2766" y="2370"/>
                      <a:pt x="2766" y="2370"/>
                    </a:cubicBezTo>
                    <a:cubicBezTo>
                      <a:pt x="2292" y="2370"/>
                      <a:pt x="2292" y="2370"/>
                      <a:pt x="2292" y="2370"/>
                    </a:cubicBezTo>
                    <a:lnTo>
                      <a:pt x="2292" y="2844"/>
                    </a:lnTo>
                    <a:close/>
                    <a:moveTo>
                      <a:pt x="2292" y="2291"/>
                    </a:moveTo>
                    <a:cubicBezTo>
                      <a:pt x="2766" y="2291"/>
                      <a:pt x="2766" y="2291"/>
                      <a:pt x="2766" y="2291"/>
                    </a:cubicBezTo>
                    <a:cubicBezTo>
                      <a:pt x="2766" y="1812"/>
                      <a:pt x="2766" y="1812"/>
                      <a:pt x="2766" y="1812"/>
                    </a:cubicBezTo>
                    <a:cubicBezTo>
                      <a:pt x="2292" y="1812"/>
                      <a:pt x="2292" y="1812"/>
                      <a:pt x="2292" y="1812"/>
                    </a:cubicBezTo>
                    <a:lnTo>
                      <a:pt x="2292" y="2291"/>
                    </a:lnTo>
                    <a:close/>
                    <a:moveTo>
                      <a:pt x="1739" y="3397"/>
                    </a:moveTo>
                    <a:cubicBezTo>
                      <a:pt x="2213" y="3397"/>
                      <a:pt x="2213" y="3397"/>
                      <a:pt x="2213" y="3397"/>
                    </a:cubicBezTo>
                    <a:cubicBezTo>
                      <a:pt x="2213" y="2923"/>
                      <a:pt x="2213" y="2923"/>
                      <a:pt x="2213" y="2923"/>
                    </a:cubicBezTo>
                    <a:cubicBezTo>
                      <a:pt x="1739" y="2923"/>
                      <a:pt x="1739" y="2923"/>
                      <a:pt x="1739" y="2923"/>
                    </a:cubicBezTo>
                    <a:lnTo>
                      <a:pt x="1739" y="3397"/>
                    </a:lnTo>
                    <a:close/>
                    <a:moveTo>
                      <a:pt x="1739" y="2844"/>
                    </a:moveTo>
                    <a:cubicBezTo>
                      <a:pt x="2213" y="2844"/>
                      <a:pt x="2213" y="2844"/>
                      <a:pt x="2213" y="2844"/>
                    </a:cubicBezTo>
                    <a:cubicBezTo>
                      <a:pt x="2213" y="2370"/>
                      <a:pt x="2213" y="2370"/>
                      <a:pt x="2213" y="2370"/>
                    </a:cubicBezTo>
                    <a:cubicBezTo>
                      <a:pt x="1739" y="2370"/>
                      <a:pt x="1739" y="2370"/>
                      <a:pt x="1739" y="2370"/>
                    </a:cubicBezTo>
                    <a:lnTo>
                      <a:pt x="1739" y="2844"/>
                    </a:lnTo>
                    <a:close/>
                    <a:moveTo>
                      <a:pt x="1739" y="2291"/>
                    </a:moveTo>
                    <a:cubicBezTo>
                      <a:pt x="2213" y="2291"/>
                      <a:pt x="2213" y="2291"/>
                      <a:pt x="2213" y="2291"/>
                    </a:cubicBezTo>
                    <a:cubicBezTo>
                      <a:pt x="2213" y="1812"/>
                      <a:pt x="2213" y="1812"/>
                      <a:pt x="2213" y="1812"/>
                    </a:cubicBezTo>
                    <a:cubicBezTo>
                      <a:pt x="1739" y="1812"/>
                      <a:pt x="1739" y="1812"/>
                      <a:pt x="1739" y="1812"/>
                    </a:cubicBezTo>
                    <a:lnTo>
                      <a:pt x="1739" y="2291"/>
                    </a:lnTo>
                    <a:close/>
                    <a:moveTo>
                      <a:pt x="1186" y="3397"/>
                    </a:moveTo>
                    <a:cubicBezTo>
                      <a:pt x="1660" y="3397"/>
                      <a:pt x="1660" y="3397"/>
                      <a:pt x="1660" y="3397"/>
                    </a:cubicBezTo>
                    <a:cubicBezTo>
                      <a:pt x="1660" y="2923"/>
                      <a:pt x="1660" y="2923"/>
                      <a:pt x="1660" y="2923"/>
                    </a:cubicBezTo>
                    <a:cubicBezTo>
                      <a:pt x="1186" y="2923"/>
                      <a:pt x="1186" y="2923"/>
                      <a:pt x="1186" y="2923"/>
                    </a:cubicBezTo>
                    <a:lnTo>
                      <a:pt x="1186" y="3397"/>
                    </a:lnTo>
                    <a:close/>
                    <a:moveTo>
                      <a:pt x="1186" y="2844"/>
                    </a:moveTo>
                    <a:cubicBezTo>
                      <a:pt x="1660" y="2844"/>
                      <a:pt x="1660" y="2844"/>
                      <a:pt x="1660" y="2844"/>
                    </a:cubicBezTo>
                    <a:cubicBezTo>
                      <a:pt x="1660" y="2370"/>
                      <a:pt x="1660" y="2370"/>
                      <a:pt x="1660" y="2370"/>
                    </a:cubicBezTo>
                    <a:cubicBezTo>
                      <a:pt x="1186" y="2370"/>
                      <a:pt x="1186" y="2370"/>
                      <a:pt x="1186" y="2370"/>
                    </a:cubicBezTo>
                    <a:lnTo>
                      <a:pt x="1186" y="2844"/>
                    </a:lnTo>
                    <a:close/>
                    <a:moveTo>
                      <a:pt x="1186" y="2291"/>
                    </a:moveTo>
                    <a:cubicBezTo>
                      <a:pt x="1660" y="2291"/>
                      <a:pt x="1660" y="2291"/>
                      <a:pt x="1660" y="2291"/>
                    </a:cubicBezTo>
                    <a:cubicBezTo>
                      <a:pt x="1660" y="1812"/>
                      <a:pt x="1660" y="1812"/>
                      <a:pt x="1660" y="1812"/>
                    </a:cubicBezTo>
                    <a:cubicBezTo>
                      <a:pt x="1186" y="1812"/>
                      <a:pt x="1186" y="1812"/>
                      <a:pt x="1186" y="1812"/>
                    </a:cubicBezTo>
                    <a:lnTo>
                      <a:pt x="1186" y="2291"/>
                    </a:lnTo>
                    <a:close/>
                    <a:moveTo>
                      <a:pt x="633" y="3397"/>
                    </a:moveTo>
                    <a:cubicBezTo>
                      <a:pt x="1107" y="3397"/>
                      <a:pt x="1107" y="3397"/>
                      <a:pt x="1107" y="3397"/>
                    </a:cubicBezTo>
                    <a:cubicBezTo>
                      <a:pt x="1107" y="2923"/>
                      <a:pt x="1107" y="2923"/>
                      <a:pt x="1107" y="2923"/>
                    </a:cubicBezTo>
                    <a:cubicBezTo>
                      <a:pt x="633" y="2923"/>
                      <a:pt x="633" y="2923"/>
                      <a:pt x="633" y="2923"/>
                    </a:cubicBezTo>
                    <a:lnTo>
                      <a:pt x="633" y="3397"/>
                    </a:lnTo>
                    <a:close/>
                    <a:moveTo>
                      <a:pt x="633" y="2844"/>
                    </a:moveTo>
                    <a:cubicBezTo>
                      <a:pt x="1107" y="2844"/>
                      <a:pt x="1107" y="2844"/>
                      <a:pt x="1107" y="2844"/>
                    </a:cubicBezTo>
                    <a:cubicBezTo>
                      <a:pt x="1107" y="2370"/>
                      <a:pt x="1107" y="2370"/>
                      <a:pt x="1107" y="2370"/>
                    </a:cubicBezTo>
                    <a:cubicBezTo>
                      <a:pt x="633" y="2370"/>
                      <a:pt x="633" y="2370"/>
                      <a:pt x="633" y="2370"/>
                    </a:cubicBezTo>
                    <a:lnTo>
                      <a:pt x="633" y="2844"/>
                    </a:lnTo>
                    <a:close/>
                    <a:moveTo>
                      <a:pt x="633" y="2291"/>
                    </a:moveTo>
                    <a:cubicBezTo>
                      <a:pt x="1107" y="2291"/>
                      <a:pt x="1107" y="2291"/>
                      <a:pt x="1107" y="2291"/>
                    </a:cubicBezTo>
                    <a:cubicBezTo>
                      <a:pt x="1107" y="1812"/>
                      <a:pt x="1107" y="1812"/>
                      <a:pt x="1107" y="1812"/>
                    </a:cubicBezTo>
                    <a:cubicBezTo>
                      <a:pt x="633" y="1812"/>
                      <a:pt x="633" y="1812"/>
                      <a:pt x="633" y="1812"/>
                    </a:cubicBezTo>
                    <a:lnTo>
                      <a:pt x="633" y="2291"/>
                    </a:lnTo>
                    <a:close/>
                    <a:moveTo>
                      <a:pt x="0" y="711"/>
                    </a:moveTo>
                    <a:cubicBezTo>
                      <a:pt x="0" y="493"/>
                      <a:pt x="177" y="316"/>
                      <a:pt x="396" y="316"/>
                    </a:cubicBezTo>
                    <a:cubicBezTo>
                      <a:pt x="554" y="316"/>
                      <a:pt x="554" y="316"/>
                      <a:pt x="554" y="316"/>
                    </a:cubicBezTo>
                    <a:cubicBezTo>
                      <a:pt x="554" y="1106"/>
                      <a:pt x="554" y="1106"/>
                      <a:pt x="554" y="1106"/>
                    </a:cubicBezTo>
                    <a:cubicBezTo>
                      <a:pt x="870" y="1106"/>
                      <a:pt x="858" y="1106"/>
                      <a:pt x="1186" y="1106"/>
                    </a:cubicBezTo>
                    <a:cubicBezTo>
                      <a:pt x="1186" y="316"/>
                      <a:pt x="1186" y="316"/>
                      <a:pt x="1186" y="316"/>
                    </a:cubicBezTo>
                    <a:cubicBezTo>
                      <a:pt x="2766" y="316"/>
                      <a:pt x="2766" y="316"/>
                      <a:pt x="2766" y="316"/>
                    </a:cubicBezTo>
                    <a:cubicBezTo>
                      <a:pt x="2766" y="1106"/>
                      <a:pt x="2766" y="1106"/>
                      <a:pt x="2766" y="1106"/>
                    </a:cubicBezTo>
                    <a:cubicBezTo>
                      <a:pt x="3070" y="1106"/>
                      <a:pt x="3070" y="1106"/>
                      <a:pt x="3398" y="1106"/>
                    </a:cubicBezTo>
                    <a:cubicBezTo>
                      <a:pt x="3398" y="316"/>
                      <a:pt x="3398" y="316"/>
                      <a:pt x="3398" y="316"/>
                    </a:cubicBezTo>
                    <a:cubicBezTo>
                      <a:pt x="3556" y="316"/>
                      <a:pt x="3556" y="316"/>
                      <a:pt x="3556" y="316"/>
                    </a:cubicBezTo>
                    <a:cubicBezTo>
                      <a:pt x="3774" y="316"/>
                      <a:pt x="3951" y="493"/>
                      <a:pt x="3951" y="711"/>
                    </a:cubicBezTo>
                    <a:cubicBezTo>
                      <a:pt x="3951" y="1580"/>
                      <a:pt x="3951" y="1580"/>
                      <a:pt x="3951" y="1580"/>
                    </a:cubicBezTo>
                    <a:cubicBezTo>
                      <a:pt x="2260" y="1580"/>
                      <a:pt x="1897" y="1580"/>
                      <a:pt x="0" y="1580"/>
                    </a:cubicBezTo>
                    <a:lnTo>
                      <a:pt x="0" y="711"/>
                    </a:lnTo>
                    <a:close/>
                    <a:moveTo>
                      <a:pt x="2845" y="237"/>
                    </a:moveTo>
                    <a:cubicBezTo>
                      <a:pt x="2845" y="106"/>
                      <a:pt x="2951" y="0"/>
                      <a:pt x="3082" y="0"/>
                    </a:cubicBezTo>
                    <a:cubicBezTo>
                      <a:pt x="3213" y="0"/>
                      <a:pt x="3319" y="106"/>
                      <a:pt x="3319" y="237"/>
                    </a:cubicBezTo>
                    <a:cubicBezTo>
                      <a:pt x="3319" y="1027"/>
                      <a:pt x="3319" y="1027"/>
                      <a:pt x="3319" y="1027"/>
                    </a:cubicBezTo>
                    <a:cubicBezTo>
                      <a:pt x="3319" y="1027"/>
                      <a:pt x="3138" y="1027"/>
                      <a:pt x="2845" y="1027"/>
                    </a:cubicBezTo>
                    <a:cubicBezTo>
                      <a:pt x="2845" y="891"/>
                      <a:pt x="2845" y="237"/>
                      <a:pt x="2845" y="237"/>
                    </a:cubicBezTo>
                    <a:close/>
                    <a:moveTo>
                      <a:pt x="633" y="237"/>
                    </a:moveTo>
                    <a:cubicBezTo>
                      <a:pt x="633" y="106"/>
                      <a:pt x="739" y="0"/>
                      <a:pt x="870" y="0"/>
                    </a:cubicBezTo>
                    <a:cubicBezTo>
                      <a:pt x="1001" y="0"/>
                      <a:pt x="1107" y="106"/>
                      <a:pt x="1107" y="237"/>
                    </a:cubicBezTo>
                    <a:cubicBezTo>
                      <a:pt x="1107" y="1027"/>
                      <a:pt x="1107" y="1027"/>
                      <a:pt x="1107" y="1027"/>
                    </a:cubicBezTo>
                    <a:cubicBezTo>
                      <a:pt x="1107" y="1027"/>
                      <a:pt x="847" y="1027"/>
                      <a:pt x="633" y="1027"/>
                    </a:cubicBezTo>
                    <a:cubicBezTo>
                      <a:pt x="633" y="1072"/>
                      <a:pt x="633" y="237"/>
                      <a:pt x="633" y="23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10112366" y="3899786"/>
                <a:ext cx="2404810" cy="462354"/>
                <a:chOff x="10102092" y="3848930"/>
                <a:chExt cx="2404810" cy="462354"/>
              </a:xfrm>
            </p:grpSpPr>
            <p:pic>
              <p:nvPicPr>
                <p:cNvPr id="172" name="图片 171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59825" y="3978509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73" name="矩形 172"/>
                <p:cNvSpPr/>
                <p:nvPr/>
              </p:nvSpPr>
              <p:spPr>
                <a:xfrm>
                  <a:off x="10685658" y="3992003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11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月宏观经济月报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10102092" y="3848930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0" name="图片 11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70373" y="3901314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21" name="矩形 120"/>
                <p:cNvSpPr/>
                <p:nvPr/>
              </p:nvSpPr>
              <p:spPr>
                <a:xfrm>
                  <a:off x="10696206" y="3914808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10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10112366" y="4479373"/>
                <a:ext cx="2404810" cy="462354"/>
                <a:chOff x="10112301" y="4431715"/>
                <a:chExt cx="2404810" cy="462354"/>
              </a:xfrm>
            </p:grpSpPr>
            <p:sp>
              <p:nvSpPr>
                <p:cNvPr id="122" name="矩形 121"/>
                <p:cNvSpPr/>
                <p:nvPr/>
              </p:nvSpPr>
              <p:spPr>
                <a:xfrm>
                  <a:off x="10112301" y="4431715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3" name="图片 12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80582" y="4484099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24" name="矩形 123"/>
                <p:cNvSpPr/>
                <p:nvPr/>
              </p:nvSpPr>
              <p:spPr>
                <a:xfrm>
                  <a:off x="10706415" y="4497593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09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10112366" y="5058960"/>
                <a:ext cx="2404810" cy="462354"/>
                <a:chOff x="10102092" y="5066506"/>
                <a:chExt cx="2404810" cy="462354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10102092" y="5066506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6" name="图片 125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70373" y="5118890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27" name="矩形 126"/>
                <p:cNvSpPr/>
                <p:nvPr/>
              </p:nvSpPr>
              <p:spPr>
                <a:xfrm>
                  <a:off x="10696206" y="5132384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08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10112366" y="5638547"/>
                <a:ext cx="2404810" cy="462354"/>
                <a:chOff x="10123963" y="5625838"/>
                <a:chExt cx="2404810" cy="462354"/>
              </a:xfrm>
            </p:grpSpPr>
            <p:sp>
              <p:nvSpPr>
                <p:cNvPr id="128" name="矩形 127"/>
                <p:cNvSpPr/>
                <p:nvPr/>
              </p:nvSpPr>
              <p:spPr>
                <a:xfrm>
                  <a:off x="10123963" y="5625838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9" name="图片 12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92244" y="5678222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30" name="矩形 129"/>
                <p:cNvSpPr/>
                <p:nvPr/>
              </p:nvSpPr>
              <p:spPr>
                <a:xfrm>
                  <a:off x="10718077" y="5691716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07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0112366" y="6218132"/>
                <a:ext cx="2404810" cy="462354"/>
                <a:chOff x="10112301" y="6218132"/>
                <a:chExt cx="2404810" cy="462354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10112301" y="6218132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32" name="图片 131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80582" y="6270516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33" name="矩形 132"/>
                <p:cNvSpPr/>
                <p:nvPr/>
              </p:nvSpPr>
              <p:spPr>
                <a:xfrm>
                  <a:off x="10706415" y="6284010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06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60225" y="6854523"/>
                <a:ext cx="1768771" cy="249709"/>
              </a:xfrm>
              <a:prstGeom prst="rect">
                <a:avLst/>
              </a:prstGeom>
            </p:spPr>
          </p:pic>
        </p:grpSp>
        <p:grpSp>
          <p:nvGrpSpPr>
            <p:cNvPr id="24" name="组合 23"/>
            <p:cNvGrpSpPr/>
            <p:nvPr/>
          </p:nvGrpSpPr>
          <p:grpSpPr>
            <a:xfrm>
              <a:off x="1974380" y="2268205"/>
              <a:ext cx="1078180" cy="1724950"/>
              <a:chOff x="1962950" y="2247362"/>
              <a:chExt cx="1078180" cy="1724950"/>
            </a:xfrm>
          </p:grpSpPr>
          <p:sp>
            <p:nvSpPr>
              <p:cNvPr id="217" name="矩形 216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五边形 22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整体经济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1844813" y="2532013"/>
              <a:ext cx="1317766" cy="1097649"/>
              <a:chOff x="1748670" y="2532013"/>
              <a:chExt cx="1359617" cy="1097649"/>
            </a:xfrm>
          </p:grpSpPr>
          <p:sp>
            <p:nvSpPr>
              <p:cNvPr id="155" name="文本框 154"/>
              <p:cNvSpPr txBox="1"/>
              <p:nvPr/>
            </p:nvSpPr>
            <p:spPr>
              <a:xfrm>
                <a:off x="1748670" y="2752499"/>
                <a:ext cx="1359617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GDP</a:t>
                </a: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6.8%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↓ 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Freeform 89"/>
              <p:cNvSpPr>
                <a:spLocks noChangeAspect="1" noEditPoints="1"/>
              </p:cNvSpPr>
              <p:nvPr/>
            </p:nvSpPr>
            <p:spPr bwMode="auto">
              <a:xfrm>
                <a:off x="2277526" y="2532013"/>
                <a:ext cx="286089" cy="209363"/>
              </a:xfrm>
              <a:custGeom>
                <a:avLst/>
                <a:gdLst/>
                <a:ahLst/>
                <a:cxnLst>
                  <a:cxn ang="0">
                    <a:pos x="191" y="0"/>
                  </a:cxn>
                  <a:cxn ang="0">
                    <a:pos x="160" y="30"/>
                  </a:cxn>
                  <a:cxn ang="0">
                    <a:pos x="177" y="57"/>
                  </a:cxn>
                  <a:cxn ang="0">
                    <a:pos x="161" y="103"/>
                  </a:cxn>
                  <a:cxn ang="0">
                    <a:pos x="155" y="102"/>
                  </a:cxn>
                  <a:cxn ang="0">
                    <a:pos x="142" y="105"/>
                  </a:cxn>
                  <a:cxn ang="0">
                    <a:pos x="107" y="68"/>
                  </a:cxn>
                  <a:cxn ang="0">
                    <a:pos x="109" y="56"/>
                  </a:cxn>
                  <a:cxn ang="0">
                    <a:pos x="79" y="26"/>
                  </a:cxn>
                  <a:cxn ang="0">
                    <a:pos x="48" y="56"/>
                  </a:cxn>
                  <a:cxn ang="0">
                    <a:pos x="59" y="79"/>
                  </a:cxn>
                  <a:cxn ang="0">
                    <a:pos x="44" y="112"/>
                  </a:cxn>
                  <a:cxn ang="0">
                    <a:pos x="30" y="109"/>
                  </a:cxn>
                  <a:cxn ang="0">
                    <a:pos x="0" y="139"/>
                  </a:cxn>
                  <a:cxn ang="0">
                    <a:pos x="30" y="170"/>
                  </a:cxn>
                  <a:cxn ang="0">
                    <a:pos x="61" y="139"/>
                  </a:cxn>
                  <a:cxn ang="0">
                    <a:pos x="54" y="120"/>
                  </a:cxn>
                  <a:cxn ang="0">
                    <a:pos x="70" y="85"/>
                  </a:cxn>
                  <a:cxn ang="0">
                    <a:pos x="78" y="86"/>
                  </a:cxn>
                  <a:cxn ang="0">
                    <a:pos x="99" y="78"/>
                  </a:cxn>
                  <a:cxn ang="0">
                    <a:pos x="132" y="113"/>
                  </a:cxn>
                  <a:cxn ang="0">
                    <a:pos x="125" y="132"/>
                  </a:cxn>
                  <a:cxn ang="0">
                    <a:pos x="156" y="163"/>
                  </a:cxn>
                  <a:cxn ang="0">
                    <a:pos x="186" y="132"/>
                  </a:cxn>
                  <a:cxn ang="0">
                    <a:pos x="173" y="108"/>
                  </a:cxn>
                  <a:cxn ang="0">
                    <a:pos x="189" y="60"/>
                  </a:cxn>
                  <a:cxn ang="0">
                    <a:pos x="191" y="60"/>
                  </a:cxn>
                  <a:cxn ang="0">
                    <a:pos x="221" y="30"/>
                  </a:cxn>
                  <a:cxn ang="0">
                    <a:pos x="191" y="0"/>
                  </a:cxn>
                  <a:cxn ang="0">
                    <a:pos x="31" y="157"/>
                  </a:cxn>
                  <a:cxn ang="0">
                    <a:pos x="13" y="139"/>
                  </a:cxn>
                  <a:cxn ang="0">
                    <a:pos x="31" y="122"/>
                  </a:cxn>
                  <a:cxn ang="0">
                    <a:pos x="48" y="139"/>
                  </a:cxn>
                  <a:cxn ang="0">
                    <a:pos x="31" y="157"/>
                  </a:cxn>
                  <a:cxn ang="0">
                    <a:pos x="79" y="74"/>
                  </a:cxn>
                  <a:cxn ang="0">
                    <a:pos x="61" y="56"/>
                  </a:cxn>
                  <a:cxn ang="0">
                    <a:pos x="79" y="38"/>
                  </a:cxn>
                  <a:cxn ang="0">
                    <a:pos x="96" y="56"/>
                  </a:cxn>
                  <a:cxn ang="0">
                    <a:pos x="79" y="74"/>
                  </a:cxn>
                  <a:cxn ang="0">
                    <a:pos x="156" y="150"/>
                  </a:cxn>
                  <a:cxn ang="0">
                    <a:pos x="138" y="133"/>
                  </a:cxn>
                  <a:cxn ang="0">
                    <a:pos x="156" y="115"/>
                  </a:cxn>
                  <a:cxn ang="0">
                    <a:pos x="173" y="133"/>
                  </a:cxn>
                  <a:cxn ang="0">
                    <a:pos x="156" y="150"/>
                  </a:cxn>
                  <a:cxn ang="0">
                    <a:pos x="191" y="48"/>
                  </a:cxn>
                  <a:cxn ang="0">
                    <a:pos x="173" y="30"/>
                  </a:cxn>
                  <a:cxn ang="0">
                    <a:pos x="191" y="13"/>
                  </a:cxn>
                  <a:cxn ang="0">
                    <a:pos x="208" y="30"/>
                  </a:cxn>
                  <a:cxn ang="0">
                    <a:pos x="191" y="48"/>
                  </a:cxn>
                  <a:cxn ang="0">
                    <a:pos x="191" y="48"/>
                  </a:cxn>
                  <a:cxn ang="0">
                    <a:pos x="191" y="48"/>
                  </a:cxn>
                </a:cxnLst>
                <a:rect l="0" t="0" r="r" b="b"/>
                <a:pathLst>
                  <a:path w="221" h="170">
                    <a:moveTo>
                      <a:pt x="191" y="0"/>
                    </a:moveTo>
                    <a:cubicBezTo>
                      <a:pt x="174" y="0"/>
                      <a:pt x="160" y="14"/>
                      <a:pt x="160" y="30"/>
                    </a:cubicBezTo>
                    <a:cubicBezTo>
                      <a:pt x="160" y="42"/>
                      <a:pt x="167" y="52"/>
                      <a:pt x="177" y="57"/>
                    </a:cubicBezTo>
                    <a:cubicBezTo>
                      <a:pt x="161" y="103"/>
                      <a:pt x="161" y="103"/>
                      <a:pt x="161" y="103"/>
                    </a:cubicBezTo>
                    <a:cubicBezTo>
                      <a:pt x="159" y="103"/>
                      <a:pt x="157" y="102"/>
                      <a:pt x="155" y="102"/>
                    </a:cubicBezTo>
                    <a:cubicBezTo>
                      <a:pt x="150" y="102"/>
                      <a:pt x="146" y="103"/>
                      <a:pt x="142" y="105"/>
                    </a:cubicBezTo>
                    <a:cubicBezTo>
                      <a:pt x="107" y="68"/>
                      <a:pt x="107" y="68"/>
                      <a:pt x="107" y="68"/>
                    </a:cubicBezTo>
                    <a:cubicBezTo>
                      <a:pt x="108" y="64"/>
                      <a:pt x="109" y="60"/>
                      <a:pt x="109" y="56"/>
                    </a:cubicBezTo>
                    <a:cubicBezTo>
                      <a:pt x="109" y="39"/>
                      <a:pt x="95" y="26"/>
                      <a:pt x="79" y="26"/>
                    </a:cubicBezTo>
                    <a:cubicBezTo>
                      <a:pt x="62" y="26"/>
                      <a:pt x="48" y="39"/>
                      <a:pt x="48" y="56"/>
                    </a:cubicBezTo>
                    <a:cubicBezTo>
                      <a:pt x="48" y="65"/>
                      <a:pt x="52" y="74"/>
                      <a:pt x="59" y="79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0" y="110"/>
                      <a:pt x="35" y="109"/>
                      <a:pt x="30" y="109"/>
                    </a:cubicBezTo>
                    <a:cubicBezTo>
                      <a:pt x="14" y="109"/>
                      <a:pt x="0" y="123"/>
                      <a:pt x="0" y="139"/>
                    </a:cubicBezTo>
                    <a:cubicBezTo>
                      <a:pt x="0" y="156"/>
                      <a:pt x="14" y="170"/>
                      <a:pt x="30" y="170"/>
                    </a:cubicBezTo>
                    <a:cubicBezTo>
                      <a:pt x="47" y="170"/>
                      <a:pt x="61" y="156"/>
                      <a:pt x="61" y="139"/>
                    </a:cubicBezTo>
                    <a:cubicBezTo>
                      <a:pt x="61" y="132"/>
                      <a:pt x="58" y="125"/>
                      <a:pt x="54" y="120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3" y="86"/>
                      <a:pt x="76" y="86"/>
                      <a:pt x="78" y="86"/>
                    </a:cubicBezTo>
                    <a:cubicBezTo>
                      <a:pt x="86" y="86"/>
                      <a:pt x="93" y="83"/>
                      <a:pt x="99" y="78"/>
                    </a:cubicBezTo>
                    <a:cubicBezTo>
                      <a:pt x="132" y="113"/>
                      <a:pt x="132" y="113"/>
                      <a:pt x="132" y="113"/>
                    </a:cubicBezTo>
                    <a:cubicBezTo>
                      <a:pt x="128" y="118"/>
                      <a:pt x="125" y="125"/>
                      <a:pt x="125" y="132"/>
                    </a:cubicBezTo>
                    <a:cubicBezTo>
                      <a:pt x="125" y="149"/>
                      <a:pt x="139" y="163"/>
                      <a:pt x="156" y="163"/>
                    </a:cubicBezTo>
                    <a:cubicBezTo>
                      <a:pt x="172" y="163"/>
                      <a:pt x="186" y="149"/>
                      <a:pt x="186" y="132"/>
                    </a:cubicBezTo>
                    <a:cubicBezTo>
                      <a:pt x="186" y="122"/>
                      <a:pt x="181" y="113"/>
                      <a:pt x="173" y="108"/>
                    </a:cubicBezTo>
                    <a:cubicBezTo>
                      <a:pt x="189" y="60"/>
                      <a:pt x="189" y="60"/>
                      <a:pt x="189" y="60"/>
                    </a:cubicBezTo>
                    <a:cubicBezTo>
                      <a:pt x="191" y="60"/>
                      <a:pt x="191" y="60"/>
                      <a:pt x="191" y="60"/>
                    </a:cubicBezTo>
                    <a:cubicBezTo>
                      <a:pt x="207" y="60"/>
                      <a:pt x="221" y="47"/>
                      <a:pt x="221" y="30"/>
                    </a:cubicBezTo>
                    <a:cubicBezTo>
                      <a:pt x="221" y="14"/>
                      <a:pt x="207" y="0"/>
                      <a:pt x="191" y="0"/>
                    </a:cubicBezTo>
                    <a:close/>
                    <a:moveTo>
                      <a:pt x="31" y="157"/>
                    </a:moveTo>
                    <a:cubicBezTo>
                      <a:pt x="21" y="157"/>
                      <a:pt x="13" y="149"/>
                      <a:pt x="13" y="139"/>
                    </a:cubicBezTo>
                    <a:cubicBezTo>
                      <a:pt x="13" y="130"/>
                      <a:pt x="21" y="122"/>
                      <a:pt x="31" y="122"/>
                    </a:cubicBezTo>
                    <a:cubicBezTo>
                      <a:pt x="40" y="122"/>
                      <a:pt x="48" y="130"/>
                      <a:pt x="48" y="139"/>
                    </a:cubicBezTo>
                    <a:cubicBezTo>
                      <a:pt x="48" y="149"/>
                      <a:pt x="40" y="157"/>
                      <a:pt x="31" y="157"/>
                    </a:cubicBezTo>
                    <a:close/>
                    <a:moveTo>
                      <a:pt x="79" y="74"/>
                    </a:moveTo>
                    <a:cubicBezTo>
                      <a:pt x="69" y="74"/>
                      <a:pt x="61" y="66"/>
                      <a:pt x="61" y="56"/>
                    </a:cubicBezTo>
                    <a:cubicBezTo>
                      <a:pt x="61" y="46"/>
                      <a:pt x="69" y="38"/>
                      <a:pt x="79" y="38"/>
                    </a:cubicBezTo>
                    <a:cubicBezTo>
                      <a:pt x="88" y="38"/>
                      <a:pt x="96" y="46"/>
                      <a:pt x="96" y="56"/>
                    </a:cubicBezTo>
                    <a:cubicBezTo>
                      <a:pt x="96" y="66"/>
                      <a:pt x="88" y="74"/>
                      <a:pt x="79" y="74"/>
                    </a:cubicBezTo>
                    <a:close/>
                    <a:moveTo>
                      <a:pt x="156" y="150"/>
                    </a:moveTo>
                    <a:cubicBezTo>
                      <a:pt x="146" y="150"/>
                      <a:pt x="138" y="142"/>
                      <a:pt x="138" y="133"/>
                    </a:cubicBezTo>
                    <a:cubicBezTo>
                      <a:pt x="138" y="123"/>
                      <a:pt x="146" y="115"/>
                      <a:pt x="156" y="115"/>
                    </a:cubicBezTo>
                    <a:cubicBezTo>
                      <a:pt x="165" y="115"/>
                      <a:pt x="173" y="123"/>
                      <a:pt x="173" y="133"/>
                    </a:cubicBezTo>
                    <a:cubicBezTo>
                      <a:pt x="173" y="142"/>
                      <a:pt x="165" y="150"/>
                      <a:pt x="156" y="150"/>
                    </a:cubicBezTo>
                    <a:close/>
                    <a:moveTo>
                      <a:pt x="191" y="48"/>
                    </a:moveTo>
                    <a:cubicBezTo>
                      <a:pt x="181" y="48"/>
                      <a:pt x="173" y="40"/>
                      <a:pt x="173" y="30"/>
                    </a:cubicBezTo>
                    <a:cubicBezTo>
                      <a:pt x="173" y="21"/>
                      <a:pt x="181" y="13"/>
                      <a:pt x="191" y="13"/>
                    </a:cubicBezTo>
                    <a:cubicBezTo>
                      <a:pt x="200" y="13"/>
                      <a:pt x="208" y="21"/>
                      <a:pt x="208" y="30"/>
                    </a:cubicBezTo>
                    <a:cubicBezTo>
                      <a:pt x="208" y="40"/>
                      <a:pt x="200" y="48"/>
                      <a:pt x="191" y="48"/>
                    </a:cubicBezTo>
                    <a:close/>
                    <a:moveTo>
                      <a:pt x="191" y="48"/>
                    </a:moveTo>
                    <a:cubicBezTo>
                      <a:pt x="191" y="48"/>
                      <a:pt x="191" y="48"/>
                      <a:pt x="191" y="48"/>
                    </a:cubicBezTo>
                  </a:path>
                </a:pathLst>
              </a:custGeom>
              <a:solidFill>
                <a:srgbClr val="67708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58" name="组合 157"/>
            <p:cNvGrpSpPr/>
            <p:nvPr/>
          </p:nvGrpSpPr>
          <p:grpSpPr>
            <a:xfrm>
              <a:off x="3092518" y="2268205"/>
              <a:ext cx="1078180" cy="1724950"/>
              <a:chOff x="1962950" y="2247362"/>
              <a:chExt cx="1078180" cy="1724950"/>
            </a:xfrm>
          </p:grpSpPr>
          <p:sp>
            <p:nvSpPr>
              <p:cNvPr id="159" name="矩形 158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五边形 159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供给侧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2987495" y="2532013"/>
              <a:ext cx="1248760" cy="1108508"/>
              <a:chOff x="2936831" y="2532013"/>
              <a:chExt cx="1248760" cy="1108508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2936831" y="2763358"/>
                <a:ext cx="1248760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工业增加</a:t>
                </a:r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当月同比： 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7.0%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↑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3" name="组合 162"/>
              <p:cNvGrpSpPr>
                <a:grpSpLocks noChangeAspect="1"/>
              </p:cNvGrpSpPr>
              <p:nvPr/>
            </p:nvGrpSpPr>
            <p:grpSpPr>
              <a:xfrm>
                <a:off x="3412470" y="2532013"/>
                <a:ext cx="231011" cy="209363"/>
                <a:chOff x="6544086" y="4112055"/>
                <a:chExt cx="483671" cy="461981"/>
              </a:xfrm>
              <a:solidFill>
                <a:srgbClr val="67708B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6622167" y="4213994"/>
                  <a:ext cx="327508" cy="360042"/>
                </a:xfrm>
                <a:custGeom>
                  <a:avLst/>
                  <a:gdLst>
                    <a:gd name="T0" fmla="*/ 0 w 64"/>
                    <a:gd name="T1" fmla="*/ 29 h 70"/>
                    <a:gd name="T2" fmla="*/ 0 w 64"/>
                    <a:gd name="T3" fmla="*/ 67 h 70"/>
                    <a:gd name="T4" fmla="*/ 1 w 64"/>
                    <a:gd name="T5" fmla="*/ 70 h 70"/>
                    <a:gd name="T6" fmla="*/ 4 w 64"/>
                    <a:gd name="T7" fmla="*/ 70 h 70"/>
                    <a:gd name="T8" fmla="*/ 21 w 64"/>
                    <a:gd name="T9" fmla="*/ 70 h 70"/>
                    <a:gd name="T10" fmla="*/ 22 w 64"/>
                    <a:gd name="T11" fmla="*/ 70 h 70"/>
                    <a:gd name="T12" fmla="*/ 23 w 64"/>
                    <a:gd name="T13" fmla="*/ 68 h 70"/>
                    <a:gd name="T14" fmla="*/ 23 w 64"/>
                    <a:gd name="T15" fmla="*/ 50 h 70"/>
                    <a:gd name="T16" fmla="*/ 40 w 64"/>
                    <a:gd name="T17" fmla="*/ 50 h 70"/>
                    <a:gd name="T18" fmla="*/ 40 w 64"/>
                    <a:gd name="T19" fmla="*/ 68 h 70"/>
                    <a:gd name="T20" fmla="*/ 41 w 64"/>
                    <a:gd name="T21" fmla="*/ 70 h 70"/>
                    <a:gd name="T22" fmla="*/ 42 w 64"/>
                    <a:gd name="T23" fmla="*/ 70 h 70"/>
                    <a:gd name="T24" fmla="*/ 59 w 64"/>
                    <a:gd name="T25" fmla="*/ 70 h 70"/>
                    <a:gd name="T26" fmla="*/ 62 w 64"/>
                    <a:gd name="T27" fmla="*/ 70 h 70"/>
                    <a:gd name="T28" fmla="*/ 64 w 64"/>
                    <a:gd name="T29" fmla="*/ 67 h 70"/>
                    <a:gd name="T30" fmla="*/ 64 w 64"/>
                    <a:gd name="T31" fmla="*/ 29 h 70"/>
                    <a:gd name="T32" fmla="*/ 32 w 64"/>
                    <a:gd name="T33" fmla="*/ 0 h 70"/>
                    <a:gd name="T34" fmla="*/ 0 w 64"/>
                    <a:gd name="T35" fmla="*/ 2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4" h="70">
                      <a:moveTo>
                        <a:pt x="0" y="29"/>
                      </a:move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68"/>
                        <a:pt x="1" y="69"/>
                        <a:pt x="1" y="70"/>
                      </a:cubicBezTo>
                      <a:cubicBezTo>
                        <a:pt x="2" y="70"/>
                        <a:pt x="3" y="70"/>
                        <a:pt x="4" y="70"/>
                      </a:cubicBezTo>
                      <a:cubicBezTo>
                        <a:pt x="21" y="70"/>
                        <a:pt x="21" y="70"/>
                        <a:pt x="21" y="70"/>
                      </a:cubicBezTo>
                      <a:cubicBezTo>
                        <a:pt x="21" y="70"/>
                        <a:pt x="22" y="70"/>
                        <a:pt x="22" y="70"/>
                      </a:cubicBezTo>
                      <a:cubicBezTo>
                        <a:pt x="23" y="69"/>
                        <a:pt x="23" y="69"/>
                        <a:pt x="23" y="68"/>
                      </a:cubicBezTo>
                      <a:cubicBezTo>
                        <a:pt x="23" y="50"/>
                        <a:pt x="23" y="50"/>
                        <a:pt x="23" y="50"/>
                      </a:cubicBezTo>
                      <a:cubicBezTo>
                        <a:pt x="40" y="50"/>
                        <a:pt x="40" y="50"/>
                        <a:pt x="40" y="50"/>
                      </a:cubicBezTo>
                      <a:cubicBezTo>
                        <a:pt x="40" y="68"/>
                        <a:pt x="40" y="68"/>
                        <a:pt x="40" y="68"/>
                      </a:cubicBezTo>
                      <a:cubicBezTo>
                        <a:pt x="40" y="69"/>
                        <a:pt x="40" y="69"/>
                        <a:pt x="41" y="70"/>
                      </a:cubicBezTo>
                      <a:cubicBezTo>
                        <a:pt x="41" y="70"/>
                        <a:pt x="42" y="70"/>
                        <a:pt x="42" y="70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0"/>
                        <a:pt x="61" y="70"/>
                        <a:pt x="62" y="70"/>
                      </a:cubicBezTo>
                      <a:cubicBezTo>
                        <a:pt x="63" y="69"/>
                        <a:pt x="63" y="68"/>
                        <a:pt x="64" y="67"/>
                      </a:cubicBezTo>
                      <a:cubicBezTo>
                        <a:pt x="64" y="29"/>
                        <a:pt x="64" y="29"/>
                        <a:pt x="64" y="29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9" name="Freeform 54"/>
                <p:cNvSpPr>
                  <a:spLocks/>
                </p:cNvSpPr>
                <p:nvPr/>
              </p:nvSpPr>
              <p:spPr bwMode="auto">
                <a:xfrm>
                  <a:off x="6544086" y="4112055"/>
                  <a:ext cx="483671" cy="255934"/>
                </a:xfrm>
                <a:custGeom>
                  <a:avLst/>
                  <a:gdLst>
                    <a:gd name="T0" fmla="*/ 91 w 94"/>
                    <a:gd name="T1" fmla="*/ 39 h 50"/>
                    <a:gd name="T2" fmla="*/ 76 w 94"/>
                    <a:gd name="T3" fmla="*/ 26 h 50"/>
                    <a:gd name="T4" fmla="*/ 76 w 94"/>
                    <a:gd name="T5" fmla="*/ 4 h 50"/>
                    <a:gd name="T6" fmla="*/ 74 w 94"/>
                    <a:gd name="T7" fmla="*/ 2 h 50"/>
                    <a:gd name="T8" fmla="*/ 68 w 94"/>
                    <a:gd name="T9" fmla="*/ 2 h 50"/>
                    <a:gd name="T10" fmla="*/ 66 w 94"/>
                    <a:gd name="T11" fmla="*/ 4 h 50"/>
                    <a:gd name="T12" fmla="*/ 66 w 94"/>
                    <a:gd name="T13" fmla="*/ 16 h 50"/>
                    <a:gd name="T14" fmla="*/ 51 w 94"/>
                    <a:gd name="T15" fmla="*/ 2 h 50"/>
                    <a:gd name="T16" fmla="*/ 43 w 94"/>
                    <a:gd name="T17" fmla="*/ 2 h 50"/>
                    <a:gd name="T18" fmla="*/ 2 w 94"/>
                    <a:gd name="T19" fmla="*/ 39 h 50"/>
                    <a:gd name="T20" fmla="*/ 2 w 94"/>
                    <a:gd name="T21" fmla="*/ 48 h 50"/>
                    <a:gd name="T22" fmla="*/ 6 w 94"/>
                    <a:gd name="T23" fmla="*/ 50 h 50"/>
                    <a:gd name="T24" fmla="*/ 10 w 94"/>
                    <a:gd name="T25" fmla="*/ 48 h 50"/>
                    <a:gd name="T26" fmla="*/ 47 w 94"/>
                    <a:gd name="T27" fmla="*/ 15 h 50"/>
                    <a:gd name="T28" fmla="*/ 83 w 94"/>
                    <a:gd name="T29" fmla="*/ 48 h 50"/>
                    <a:gd name="T30" fmla="*/ 91 w 94"/>
                    <a:gd name="T31" fmla="*/ 48 h 50"/>
                    <a:gd name="T32" fmla="*/ 91 w 94"/>
                    <a:gd name="T33" fmla="*/ 3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4" h="50">
                      <a:moveTo>
                        <a:pt x="91" y="39"/>
                      </a:moveTo>
                      <a:cubicBezTo>
                        <a:pt x="76" y="26"/>
                        <a:pt x="76" y="26"/>
                        <a:pt x="76" y="26"/>
                      </a:cubicBezTo>
                      <a:cubicBezTo>
                        <a:pt x="76" y="4"/>
                        <a:pt x="76" y="4"/>
                        <a:pt x="76" y="4"/>
                      </a:cubicBezTo>
                      <a:cubicBezTo>
                        <a:pt x="76" y="3"/>
                        <a:pt x="75" y="2"/>
                        <a:pt x="74" y="2"/>
                      </a:cubicBezTo>
                      <a:cubicBezTo>
                        <a:pt x="68" y="2"/>
                        <a:pt x="68" y="2"/>
                        <a:pt x="68" y="2"/>
                      </a:cubicBezTo>
                      <a:cubicBezTo>
                        <a:pt x="67" y="2"/>
                        <a:pt x="66" y="3"/>
                        <a:pt x="66" y="4"/>
                      </a:cubicBezTo>
                      <a:cubicBezTo>
                        <a:pt x="66" y="16"/>
                        <a:pt x="66" y="16"/>
                        <a:pt x="66" y="16"/>
                      </a:cubicBezTo>
                      <a:cubicBezTo>
                        <a:pt x="51" y="2"/>
                        <a:pt x="51" y="2"/>
                        <a:pt x="51" y="2"/>
                      </a:cubicBezTo>
                      <a:cubicBezTo>
                        <a:pt x="48" y="0"/>
                        <a:pt x="45" y="0"/>
                        <a:pt x="43" y="2"/>
                      </a:cubicBezTo>
                      <a:cubicBezTo>
                        <a:pt x="2" y="39"/>
                        <a:pt x="2" y="39"/>
                        <a:pt x="2" y="39"/>
                      </a:cubicBezTo>
                      <a:cubicBezTo>
                        <a:pt x="0" y="41"/>
                        <a:pt x="0" y="45"/>
                        <a:pt x="2" y="48"/>
                      </a:cubicBezTo>
                      <a:cubicBezTo>
                        <a:pt x="3" y="49"/>
                        <a:pt x="5" y="50"/>
                        <a:pt x="6" y="50"/>
                      </a:cubicBezTo>
                      <a:cubicBezTo>
                        <a:pt x="8" y="50"/>
                        <a:pt x="9" y="49"/>
                        <a:pt x="10" y="48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83" y="48"/>
                        <a:pt x="83" y="48"/>
                        <a:pt x="83" y="48"/>
                      </a:cubicBezTo>
                      <a:cubicBezTo>
                        <a:pt x="85" y="50"/>
                        <a:pt x="89" y="50"/>
                        <a:pt x="91" y="48"/>
                      </a:cubicBezTo>
                      <a:cubicBezTo>
                        <a:pt x="94" y="45"/>
                        <a:pt x="93" y="41"/>
                        <a:pt x="91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70" name="组合 169"/>
            <p:cNvGrpSpPr/>
            <p:nvPr/>
          </p:nvGrpSpPr>
          <p:grpSpPr>
            <a:xfrm>
              <a:off x="4210771" y="2272447"/>
              <a:ext cx="1078180" cy="1724950"/>
              <a:chOff x="1962950" y="2247362"/>
              <a:chExt cx="1078180" cy="1724950"/>
            </a:xfrm>
          </p:grpSpPr>
          <p:sp>
            <p:nvSpPr>
              <p:cNvPr id="175" name="矩形 174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五边形 175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需求侧</a:t>
                </a:r>
                <a:r>
                  <a:rPr lang="en-US" altLang="zh-CN" sz="800" b="1" dirty="0" smtClean="0">
                    <a:latin typeface="+mj-ea"/>
                    <a:ea typeface="+mj-ea"/>
                  </a:rPr>
                  <a:t>-</a:t>
                </a:r>
                <a:r>
                  <a:rPr lang="zh-CN" altLang="en-US" sz="800" b="1" dirty="0" smtClean="0">
                    <a:latin typeface="+mj-ea"/>
                    <a:ea typeface="+mj-ea"/>
                  </a:rPr>
                  <a:t>投资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4095221" y="2502720"/>
              <a:ext cx="1235523" cy="1137801"/>
              <a:chOff x="4037055" y="2532013"/>
              <a:chExt cx="1235523" cy="1137801"/>
            </a:xfrm>
          </p:grpSpPr>
          <p:sp>
            <p:nvSpPr>
              <p:cNvPr id="178" name="文本框 177"/>
              <p:cNvSpPr txBox="1"/>
              <p:nvPr/>
            </p:nvSpPr>
            <p:spPr>
              <a:xfrm>
                <a:off x="4037055" y="2792651"/>
                <a:ext cx="1235523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</a:t>
                </a: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6.8%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↓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9" name="Group 65"/>
              <p:cNvGrpSpPr>
                <a:grpSpLocks noChangeAspect="1"/>
              </p:cNvGrpSpPr>
              <p:nvPr/>
            </p:nvGrpSpPr>
            <p:grpSpPr>
              <a:xfrm>
                <a:off x="4512038" y="2532013"/>
                <a:ext cx="292948" cy="209363"/>
                <a:chOff x="550885" y="1190671"/>
                <a:chExt cx="3840309" cy="2892537"/>
              </a:xfrm>
              <a:solidFill>
                <a:srgbClr val="67708B"/>
              </a:solidFill>
            </p:grpSpPr>
            <p:sp>
              <p:nvSpPr>
                <p:cNvPr id="180" name="Freeform 14"/>
                <p:cNvSpPr>
                  <a:spLocks noEditPoints="1"/>
                </p:cNvSpPr>
                <p:nvPr/>
              </p:nvSpPr>
              <p:spPr bwMode="auto">
                <a:xfrm>
                  <a:off x="2425794" y="2978264"/>
                  <a:ext cx="149229" cy="239723"/>
                </a:xfrm>
                <a:custGeom>
                  <a:avLst/>
                  <a:gdLst/>
                  <a:ahLst/>
                  <a:cxnLst>
                    <a:cxn ang="0">
                      <a:pos x="65" y="30"/>
                    </a:cxn>
                    <a:cxn ang="0">
                      <a:pos x="46" y="17"/>
                    </a:cxn>
                    <a:cxn ang="0">
                      <a:pos x="0" y="0"/>
                    </a:cxn>
                    <a:cxn ang="0">
                      <a:pos x="0" y="122"/>
                    </a:cxn>
                    <a:cxn ang="0">
                      <a:pos x="69" y="86"/>
                    </a:cxn>
                    <a:cxn ang="0">
                      <a:pos x="74" y="48"/>
                    </a:cxn>
                    <a:cxn ang="0">
                      <a:pos x="65" y="30"/>
                    </a:cxn>
                    <a:cxn ang="0">
                      <a:pos x="65" y="30"/>
                    </a:cxn>
                    <a:cxn ang="0">
                      <a:pos x="65" y="30"/>
                    </a:cxn>
                  </a:cxnLst>
                  <a:rect l="0" t="0" r="r" b="b"/>
                  <a:pathLst>
                    <a:path w="76" h="122">
                      <a:moveTo>
                        <a:pt x="65" y="30"/>
                      </a:moveTo>
                      <a:cubicBezTo>
                        <a:pt x="59" y="24"/>
                        <a:pt x="53" y="20"/>
                        <a:pt x="46" y="17"/>
                      </a:cubicBezTo>
                      <a:cubicBezTo>
                        <a:pt x="32" y="9"/>
                        <a:pt x="16" y="4"/>
                        <a:pt x="0" y="0"/>
                      </a:cubicBezTo>
                      <a:cubicBezTo>
                        <a:pt x="0" y="122"/>
                        <a:pt x="0" y="122"/>
                        <a:pt x="0" y="122"/>
                      </a:cubicBezTo>
                      <a:cubicBezTo>
                        <a:pt x="26" y="119"/>
                        <a:pt x="55" y="110"/>
                        <a:pt x="69" y="86"/>
                      </a:cubicBezTo>
                      <a:cubicBezTo>
                        <a:pt x="75" y="75"/>
                        <a:pt x="76" y="61"/>
                        <a:pt x="74" y="48"/>
                      </a:cubicBezTo>
                      <a:cubicBezTo>
                        <a:pt x="72" y="41"/>
                        <a:pt x="69" y="35"/>
                        <a:pt x="65" y="30"/>
                      </a:cubicBezTo>
                      <a:close/>
                      <a:moveTo>
                        <a:pt x="65" y="30"/>
                      </a:moveTo>
                      <a:cubicBezTo>
                        <a:pt x="65" y="30"/>
                        <a:pt x="65" y="30"/>
                        <a:pt x="65" y="3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Freeform 15"/>
                <p:cNvSpPr>
                  <a:spLocks noEditPoints="1"/>
                </p:cNvSpPr>
                <p:nvPr/>
              </p:nvSpPr>
              <p:spPr bwMode="auto">
                <a:xfrm>
                  <a:off x="2559149" y="3148136"/>
                  <a:ext cx="1587" cy="158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Freeform 16"/>
                <p:cNvSpPr>
                  <a:spLocks noEditPoints="1"/>
                </p:cNvSpPr>
                <p:nvPr/>
              </p:nvSpPr>
              <p:spPr bwMode="auto">
                <a:xfrm>
                  <a:off x="2174958" y="2597251"/>
                  <a:ext cx="120655" cy="214319"/>
                </a:xfrm>
                <a:custGeom>
                  <a:avLst/>
                  <a:gdLst/>
                  <a:ahLst/>
                  <a:cxnLst>
                    <a:cxn ang="0">
                      <a:pos x="9" y="30"/>
                    </a:cxn>
                    <a:cxn ang="0">
                      <a:pos x="1" y="52"/>
                    </a:cxn>
                    <a:cxn ang="0">
                      <a:pos x="4" y="75"/>
                    </a:cxn>
                    <a:cxn ang="0">
                      <a:pos x="18" y="92"/>
                    </a:cxn>
                    <a:cxn ang="0">
                      <a:pos x="40" y="103"/>
                    </a:cxn>
                    <a:cxn ang="0">
                      <a:pos x="61" y="110"/>
                    </a:cxn>
                    <a:cxn ang="0">
                      <a:pos x="61" y="0"/>
                    </a:cxn>
                    <a:cxn ang="0">
                      <a:pos x="9" y="30"/>
                    </a:cxn>
                    <a:cxn ang="0">
                      <a:pos x="9" y="30"/>
                    </a:cxn>
                    <a:cxn ang="0">
                      <a:pos x="9" y="30"/>
                    </a:cxn>
                  </a:cxnLst>
                  <a:rect l="0" t="0" r="r" b="b"/>
                  <a:pathLst>
                    <a:path w="61" h="110">
                      <a:moveTo>
                        <a:pt x="9" y="30"/>
                      </a:moveTo>
                      <a:cubicBezTo>
                        <a:pt x="4" y="37"/>
                        <a:pt x="2" y="44"/>
                        <a:pt x="1" y="52"/>
                      </a:cubicBezTo>
                      <a:cubicBezTo>
                        <a:pt x="0" y="59"/>
                        <a:pt x="1" y="68"/>
                        <a:pt x="4" y="75"/>
                      </a:cubicBezTo>
                      <a:cubicBezTo>
                        <a:pt x="6" y="82"/>
                        <a:pt x="12" y="87"/>
                        <a:pt x="18" y="92"/>
                      </a:cubicBezTo>
                      <a:cubicBezTo>
                        <a:pt x="25" y="96"/>
                        <a:pt x="33" y="100"/>
                        <a:pt x="40" y="103"/>
                      </a:cubicBezTo>
                      <a:cubicBezTo>
                        <a:pt x="47" y="105"/>
                        <a:pt x="54" y="108"/>
                        <a:pt x="61" y="110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42" y="4"/>
                        <a:pt x="21" y="13"/>
                        <a:pt x="9" y="30"/>
                      </a:cubicBezTo>
                      <a:close/>
                      <a:moveTo>
                        <a:pt x="9" y="30"/>
                      </a:moveTo>
                      <a:cubicBezTo>
                        <a:pt x="9" y="30"/>
                        <a:pt x="9" y="30"/>
                        <a:pt x="9" y="3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Freeform 17"/>
                <p:cNvSpPr>
                  <a:spLocks noEditPoints="1"/>
                </p:cNvSpPr>
                <p:nvPr/>
              </p:nvSpPr>
              <p:spPr bwMode="auto">
                <a:xfrm>
                  <a:off x="2560736" y="3144958"/>
                  <a:ext cx="1587" cy="317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Freeform 18"/>
                <p:cNvSpPr>
                  <a:spLocks noEditPoints="1"/>
                </p:cNvSpPr>
                <p:nvPr/>
              </p:nvSpPr>
              <p:spPr bwMode="auto">
                <a:xfrm>
                  <a:off x="550885" y="1190671"/>
                  <a:ext cx="3840309" cy="2892537"/>
                </a:xfrm>
                <a:custGeom>
                  <a:avLst/>
                  <a:gdLst/>
                  <a:ahLst/>
                  <a:cxnLst>
                    <a:cxn ang="0">
                      <a:pos x="1000" y="335"/>
                    </a:cxn>
                    <a:cxn ang="0">
                      <a:pos x="1130" y="44"/>
                    </a:cxn>
                    <a:cxn ang="0">
                      <a:pos x="892" y="91"/>
                    </a:cxn>
                    <a:cxn ang="0">
                      <a:pos x="664" y="57"/>
                    </a:cxn>
                    <a:cxn ang="0">
                      <a:pos x="807" y="343"/>
                    </a:cxn>
                    <a:cxn ang="0">
                      <a:pos x="822" y="1394"/>
                    </a:cxn>
                    <a:cxn ang="0">
                      <a:pos x="1000" y="335"/>
                    </a:cxn>
                    <a:cxn ang="0">
                      <a:pos x="1098" y="988"/>
                    </a:cxn>
                    <a:cxn ang="0">
                      <a:pos x="1052" y="1069"/>
                    </a:cxn>
                    <a:cxn ang="0">
                      <a:pos x="957" y="1102"/>
                    </a:cxn>
                    <a:cxn ang="0">
                      <a:pos x="957" y="1138"/>
                    </a:cxn>
                    <a:cxn ang="0">
                      <a:pos x="946" y="1163"/>
                    </a:cxn>
                    <a:cxn ang="0">
                      <a:pos x="910" y="1168"/>
                    </a:cxn>
                    <a:cxn ang="0">
                      <a:pos x="890" y="1138"/>
                    </a:cxn>
                    <a:cxn ang="0">
                      <a:pos x="890" y="1099"/>
                    </a:cxn>
                    <a:cxn ang="0">
                      <a:pos x="873" y="1095"/>
                    </a:cxn>
                    <a:cxn ang="0">
                      <a:pos x="792" y="1045"/>
                    </a:cxn>
                    <a:cxn ang="0">
                      <a:pos x="766" y="1003"/>
                    </a:cxn>
                    <a:cxn ang="0">
                      <a:pos x="762" y="991"/>
                    </a:cxn>
                    <a:cxn ang="0">
                      <a:pos x="759" y="979"/>
                    </a:cxn>
                    <a:cxn ang="0">
                      <a:pos x="763" y="961"/>
                    </a:cxn>
                    <a:cxn ang="0">
                      <a:pos x="796" y="943"/>
                    </a:cxn>
                    <a:cxn ang="0">
                      <a:pos x="825" y="966"/>
                    </a:cxn>
                    <a:cxn ang="0">
                      <a:pos x="828" y="977"/>
                    </a:cxn>
                    <a:cxn ang="0">
                      <a:pos x="833" y="988"/>
                    </a:cxn>
                    <a:cxn ang="0">
                      <a:pos x="848" y="1007"/>
                    </a:cxn>
                    <a:cxn ang="0">
                      <a:pos x="890" y="1030"/>
                    </a:cxn>
                    <a:cxn ang="0">
                      <a:pos x="890" y="898"/>
                    </a:cxn>
                    <a:cxn ang="0">
                      <a:pos x="803" y="860"/>
                    </a:cxn>
                    <a:cxn ang="0">
                      <a:pos x="773" y="824"/>
                    </a:cxn>
                    <a:cxn ang="0">
                      <a:pos x="763" y="776"/>
                    </a:cxn>
                    <a:cxn ang="0">
                      <a:pos x="773" y="728"/>
                    </a:cxn>
                    <a:cxn ang="0">
                      <a:pos x="800" y="690"/>
                    </a:cxn>
                    <a:cxn ang="0">
                      <a:pos x="890" y="650"/>
                    </a:cxn>
                    <a:cxn ang="0">
                      <a:pos x="890" y="613"/>
                    </a:cxn>
                    <a:cxn ang="0">
                      <a:pos x="902" y="588"/>
                    </a:cxn>
                    <a:cxn ang="0">
                      <a:pos x="938" y="583"/>
                    </a:cxn>
                    <a:cxn ang="0">
                      <a:pos x="957" y="613"/>
                    </a:cxn>
                    <a:cxn ang="0">
                      <a:pos x="957" y="650"/>
                    </a:cxn>
                    <a:cxn ang="0">
                      <a:pos x="970" y="652"/>
                    </a:cxn>
                    <a:cxn ang="0">
                      <a:pos x="1058" y="694"/>
                    </a:cxn>
                    <a:cxn ang="0">
                      <a:pos x="1085" y="733"/>
                    </a:cxn>
                    <a:cxn ang="0">
                      <a:pos x="1089" y="745"/>
                    </a:cxn>
                    <a:cxn ang="0">
                      <a:pos x="1092" y="757"/>
                    </a:cxn>
                    <a:cxn ang="0">
                      <a:pos x="1090" y="776"/>
                    </a:cxn>
                    <a:cxn ang="0">
                      <a:pos x="1058" y="795"/>
                    </a:cxn>
                    <a:cxn ang="0">
                      <a:pos x="1028" y="774"/>
                    </a:cxn>
                    <a:cxn ang="0">
                      <a:pos x="1025" y="763"/>
                    </a:cxn>
                    <a:cxn ang="0">
                      <a:pos x="1019" y="752"/>
                    </a:cxn>
                    <a:cxn ang="0">
                      <a:pos x="1003" y="736"/>
                    </a:cxn>
                    <a:cxn ang="0">
                      <a:pos x="957" y="718"/>
                    </a:cxn>
                    <a:cxn ang="0">
                      <a:pos x="957" y="844"/>
                    </a:cxn>
                    <a:cxn ang="0">
                      <a:pos x="1015" y="861"/>
                    </a:cxn>
                    <a:cxn ang="0">
                      <a:pos x="1084" y="916"/>
                    </a:cxn>
                    <a:cxn ang="0">
                      <a:pos x="1084" y="916"/>
                    </a:cxn>
                    <a:cxn ang="0">
                      <a:pos x="1084" y="916"/>
                    </a:cxn>
                    <a:cxn ang="0">
                      <a:pos x="1098" y="988"/>
                    </a:cxn>
                    <a:cxn ang="0">
                      <a:pos x="1098" y="988"/>
                    </a:cxn>
                    <a:cxn ang="0">
                      <a:pos x="1098" y="988"/>
                    </a:cxn>
                  </a:cxnLst>
                  <a:rect l="0" t="0" r="r" b="b"/>
                  <a:pathLst>
                    <a:path w="1960" h="1477">
                      <a:moveTo>
                        <a:pt x="1000" y="335"/>
                      </a:moveTo>
                      <a:cubicBezTo>
                        <a:pt x="1104" y="248"/>
                        <a:pt x="1173" y="53"/>
                        <a:pt x="1130" y="44"/>
                      </a:cubicBezTo>
                      <a:cubicBezTo>
                        <a:pt x="1074" y="33"/>
                        <a:pt x="951" y="83"/>
                        <a:pt x="892" y="91"/>
                      </a:cubicBezTo>
                      <a:cubicBezTo>
                        <a:pt x="808" y="102"/>
                        <a:pt x="716" y="0"/>
                        <a:pt x="664" y="57"/>
                      </a:cubicBezTo>
                      <a:cubicBezTo>
                        <a:pt x="623" y="103"/>
                        <a:pt x="694" y="270"/>
                        <a:pt x="807" y="343"/>
                      </a:cubicBezTo>
                      <a:cubicBezTo>
                        <a:pt x="472" y="507"/>
                        <a:pt x="0" y="1334"/>
                        <a:pt x="822" y="1394"/>
                      </a:cubicBezTo>
                      <a:cubicBezTo>
                        <a:pt x="1960" y="1477"/>
                        <a:pt x="1390" y="496"/>
                        <a:pt x="1000" y="335"/>
                      </a:cubicBezTo>
                      <a:close/>
                      <a:moveTo>
                        <a:pt x="1098" y="988"/>
                      </a:moveTo>
                      <a:cubicBezTo>
                        <a:pt x="1094" y="1020"/>
                        <a:pt x="1077" y="1049"/>
                        <a:pt x="1052" y="1069"/>
                      </a:cubicBezTo>
                      <a:cubicBezTo>
                        <a:pt x="1025" y="1090"/>
                        <a:pt x="991" y="1099"/>
                        <a:pt x="957" y="1102"/>
                      </a:cubicBezTo>
                      <a:cubicBezTo>
                        <a:pt x="957" y="1138"/>
                        <a:pt x="957" y="1138"/>
                        <a:pt x="957" y="1138"/>
                      </a:cubicBezTo>
                      <a:cubicBezTo>
                        <a:pt x="957" y="1147"/>
                        <a:pt x="953" y="1156"/>
                        <a:pt x="946" y="1163"/>
                      </a:cubicBezTo>
                      <a:cubicBezTo>
                        <a:pt x="936" y="1171"/>
                        <a:pt x="922" y="1174"/>
                        <a:pt x="910" y="1168"/>
                      </a:cubicBezTo>
                      <a:cubicBezTo>
                        <a:pt x="898" y="1163"/>
                        <a:pt x="890" y="1151"/>
                        <a:pt x="890" y="1138"/>
                      </a:cubicBezTo>
                      <a:cubicBezTo>
                        <a:pt x="890" y="1099"/>
                        <a:pt x="890" y="1099"/>
                        <a:pt x="890" y="1099"/>
                      </a:cubicBezTo>
                      <a:cubicBezTo>
                        <a:pt x="885" y="1098"/>
                        <a:pt x="879" y="1096"/>
                        <a:pt x="873" y="1095"/>
                      </a:cubicBezTo>
                      <a:cubicBezTo>
                        <a:pt x="842" y="1086"/>
                        <a:pt x="813" y="1069"/>
                        <a:pt x="792" y="1045"/>
                      </a:cubicBezTo>
                      <a:cubicBezTo>
                        <a:pt x="781" y="1032"/>
                        <a:pt x="772" y="1018"/>
                        <a:pt x="766" y="1003"/>
                      </a:cubicBezTo>
                      <a:cubicBezTo>
                        <a:pt x="765" y="999"/>
                        <a:pt x="763" y="995"/>
                        <a:pt x="762" y="991"/>
                      </a:cubicBezTo>
                      <a:cubicBezTo>
                        <a:pt x="761" y="987"/>
                        <a:pt x="760" y="983"/>
                        <a:pt x="759" y="979"/>
                      </a:cubicBezTo>
                      <a:cubicBezTo>
                        <a:pt x="759" y="973"/>
                        <a:pt x="760" y="966"/>
                        <a:pt x="763" y="961"/>
                      </a:cubicBezTo>
                      <a:cubicBezTo>
                        <a:pt x="769" y="949"/>
                        <a:pt x="782" y="942"/>
                        <a:pt x="796" y="943"/>
                      </a:cubicBezTo>
                      <a:cubicBezTo>
                        <a:pt x="809" y="944"/>
                        <a:pt x="820" y="953"/>
                        <a:pt x="825" y="966"/>
                      </a:cubicBezTo>
                      <a:cubicBezTo>
                        <a:pt x="826" y="969"/>
                        <a:pt x="827" y="973"/>
                        <a:pt x="828" y="977"/>
                      </a:cubicBezTo>
                      <a:cubicBezTo>
                        <a:pt x="830" y="981"/>
                        <a:pt x="831" y="985"/>
                        <a:pt x="833" y="988"/>
                      </a:cubicBezTo>
                      <a:cubicBezTo>
                        <a:pt x="837" y="995"/>
                        <a:pt x="842" y="1001"/>
                        <a:pt x="848" y="1007"/>
                      </a:cubicBezTo>
                      <a:cubicBezTo>
                        <a:pt x="860" y="1018"/>
                        <a:pt x="875" y="1026"/>
                        <a:pt x="890" y="1030"/>
                      </a:cubicBezTo>
                      <a:cubicBezTo>
                        <a:pt x="890" y="898"/>
                        <a:pt x="890" y="898"/>
                        <a:pt x="890" y="898"/>
                      </a:cubicBezTo>
                      <a:cubicBezTo>
                        <a:pt x="860" y="890"/>
                        <a:pt x="828" y="880"/>
                        <a:pt x="803" y="860"/>
                      </a:cubicBezTo>
                      <a:cubicBezTo>
                        <a:pt x="790" y="850"/>
                        <a:pt x="780" y="838"/>
                        <a:pt x="773" y="824"/>
                      </a:cubicBezTo>
                      <a:cubicBezTo>
                        <a:pt x="766" y="809"/>
                        <a:pt x="763" y="793"/>
                        <a:pt x="763" y="776"/>
                      </a:cubicBezTo>
                      <a:cubicBezTo>
                        <a:pt x="763" y="760"/>
                        <a:pt x="766" y="743"/>
                        <a:pt x="773" y="728"/>
                      </a:cubicBezTo>
                      <a:cubicBezTo>
                        <a:pt x="779" y="714"/>
                        <a:pt x="789" y="701"/>
                        <a:pt x="800" y="690"/>
                      </a:cubicBezTo>
                      <a:cubicBezTo>
                        <a:pt x="825" y="668"/>
                        <a:pt x="858" y="655"/>
                        <a:pt x="890" y="650"/>
                      </a:cubicBezTo>
                      <a:cubicBezTo>
                        <a:pt x="890" y="613"/>
                        <a:pt x="890" y="613"/>
                        <a:pt x="890" y="613"/>
                      </a:cubicBezTo>
                      <a:cubicBezTo>
                        <a:pt x="890" y="604"/>
                        <a:pt x="895" y="595"/>
                        <a:pt x="902" y="588"/>
                      </a:cubicBezTo>
                      <a:cubicBezTo>
                        <a:pt x="912" y="580"/>
                        <a:pt x="926" y="577"/>
                        <a:pt x="938" y="583"/>
                      </a:cubicBezTo>
                      <a:cubicBezTo>
                        <a:pt x="950" y="588"/>
                        <a:pt x="957" y="600"/>
                        <a:pt x="957" y="613"/>
                      </a:cubicBezTo>
                      <a:cubicBezTo>
                        <a:pt x="957" y="650"/>
                        <a:pt x="957" y="650"/>
                        <a:pt x="957" y="650"/>
                      </a:cubicBezTo>
                      <a:cubicBezTo>
                        <a:pt x="962" y="651"/>
                        <a:pt x="966" y="651"/>
                        <a:pt x="970" y="652"/>
                      </a:cubicBezTo>
                      <a:cubicBezTo>
                        <a:pt x="1003" y="658"/>
                        <a:pt x="1034" y="671"/>
                        <a:pt x="1058" y="694"/>
                      </a:cubicBezTo>
                      <a:cubicBezTo>
                        <a:pt x="1069" y="705"/>
                        <a:pt x="1078" y="719"/>
                        <a:pt x="1085" y="733"/>
                      </a:cubicBezTo>
                      <a:cubicBezTo>
                        <a:pt x="1086" y="737"/>
                        <a:pt x="1088" y="741"/>
                        <a:pt x="1089" y="745"/>
                      </a:cubicBezTo>
                      <a:cubicBezTo>
                        <a:pt x="1091" y="749"/>
                        <a:pt x="1092" y="753"/>
                        <a:pt x="1092" y="757"/>
                      </a:cubicBezTo>
                      <a:cubicBezTo>
                        <a:pt x="1093" y="763"/>
                        <a:pt x="1092" y="770"/>
                        <a:pt x="1090" y="776"/>
                      </a:cubicBezTo>
                      <a:cubicBezTo>
                        <a:pt x="1084" y="788"/>
                        <a:pt x="1071" y="796"/>
                        <a:pt x="1058" y="795"/>
                      </a:cubicBezTo>
                      <a:cubicBezTo>
                        <a:pt x="1045" y="795"/>
                        <a:pt x="1033" y="786"/>
                        <a:pt x="1028" y="774"/>
                      </a:cubicBezTo>
                      <a:cubicBezTo>
                        <a:pt x="1027" y="770"/>
                        <a:pt x="1026" y="766"/>
                        <a:pt x="1025" y="763"/>
                      </a:cubicBezTo>
                      <a:cubicBezTo>
                        <a:pt x="1023" y="759"/>
                        <a:pt x="1021" y="756"/>
                        <a:pt x="1019" y="752"/>
                      </a:cubicBezTo>
                      <a:cubicBezTo>
                        <a:pt x="1015" y="746"/>
                        <a:pt x="1010" y="740"/>
                        <a:pt x="1003" y="736"/>
                      </a:cubicBezTo>
                      <a:cubicBezTo>
                        <a:pt x="990" y="726"/>
                        <a:pt x="974" y="721"/>
                        <a:pt x="957" y="718"/>
                      </a:cubicBezTo>
                      <a:cubicBezTo>
                        <a:pt x="957" y="844"/>
                        <a:pt x="957" y="844"/>
                        <a:pt x="957" y="844"/>
                      </a:cubicBezTo>
                      <a:cubicBezTo>
                        <a:pt x="977" y="849"/>
                        <a:pt x="996" y="854"/>
                        <a:pt x="1015" y="861"/>
                      </a:cubicBezTo>
                      <a:cubicBezTo>
                        <a:pt x="1043" y="872"/>
                        <a:pt x="1069" y="889"/>
                        <a:pt x="1084" y="916"/>
                      </a:cubicBezTo>
                      <a:cubicBezTo>
                        <a:pt x="1082" y="912"/>
                        <a:pt x="1080" y="908"/>
                        <a:pt x="1084" y="916"/>
                      </a:cubicBezTo>
                      <a:cubicBezTo>
                        <a:pt x="1089" y="924"/>
                        <a:pt x="1087" y="920"/>
                        <a:pt x="1084" y="916"/>
                      </a:cubicBezTo>
                      <a:cubicBezTo>
                        <a:pt x="1097" y="938"/>
                        <a:pt x="1101" y="963"/>
                        <a:pt x="1098" y="988"/>
                      </a:cubicBezTo>
                      <a:close/>
                      <a:moveTo>
                        <a:pt x="1098" y="988"/>
                      </a:moveTo>
                      <a:cubicBezTo>
                        <a:pt x="1098" y="988"/>
                        <a:pt x="1098" y="988"/>
                        <a:pt x="1098" y="988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 19"/>
                <p:cNvSpPr>
                  <a:spLocks noEditPoints="1"/>
                </p:cNvSpPr>
                <p:nvPr/>
              </p:nvSpPr>
              <p:spPr bwMode="auto">
                <a:xfrm>
                  <a:off x="2559051" y="3149601"/>
                  <a:ext cx="1587" cy="158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6" name="组合 185"/>
            <p:cNvGrpSpPr/>
            <p:nvPr/>
          </p:nvGrpSpPr>
          <p:grpSpPr>
            <a:xfrm>
              <a:off x="5331007" y="2270876"/>
              <a:ext cx="1078180" cy="1724950"/>
              <a:chOff x="1962950" y="2247362"/>
              <a:chExt cx="1078180" cy="1724950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五边形 187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需求侧</a:t>
                </a:r>
                <a:r>
                  <a:rPr lang="en-US" altLang="zh-CN" sz="800" b="1" dirty="0" smtClean="0">
                    <a:latin typeface="+mj-ea"/>
                    <a:ea typeface="+mj-ea"/>
                  </a:rPr>
                  <a:t>-</a:t>
                </a:r>
                <a:r>
                  <a:rPr lang="zh-CN" altLang="en-US" sz="800" b="1" dirty="0" smtClean="0">
                    <a:latin typeface="+mj-ea"/>
                    <a:ea typeface="+mj-ea"/>
                  </a:rPr>
                  <a:t>消费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5180386" y="2535648"/>
              <a:ext cx="1378448" cy="1103558"/>
              <a:chOff x="5114077" y="2532013"/>
              <a:chExt cx="1378448" cy="1103558"/>
            </a:xfrm>
          </p:grpSpPr>
          <p:sp>
            <p:nvSpPr>
              <p:cNvPr id="190" name="文本框 189"/>
              <p:cNvSpPr txBox="1"/>
              <p:nvPr/>
            </p:nvSpPr>
            <p:spPr>
              <a:xfrm>
                <a:off x="5114077" y="2758408"/>
                <a:ext cx="1378448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消费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</a:t>
                </a: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4.8%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 </a:t>
                </a:r>
                <a:r>
                  <a:rPr lang="en-US" altLang="zh-CN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0.5%</a:t>
                </a:r>
                <a:r>
                  <a:rPr lang="zh-CN" altLang="en-US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↑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91" name="组合 190"/>
              <p:cNvGrpSpPr>
                <a:grpSpLocks noChangeAspect="1"/>
              </p:cNvGrpSpPr>
              <p:nvPr/>
            </p:nvGrpSpPr>
            <p:grpSpPr>
              <a:xfrm>
                <a:off x="5618394" y="2532013"/>
                <a:ext cx="332784" cy="209363"/>
                <a:chOff x="217319" y="3309551"/>
                <a:chExt cx="598625" cy="396914"/>
              </a:xfrm>
              <a:solidFill>
                <a:srgbClr val="67708B"/>
              </a:solidFill>
            </p:grpSpPr>
            <p:sp>
              <p:nvSpPr>
                <p:cNvPr id="192" name="Oval 144"/>
                <p:cNvSpPr>
                  <a:spLocks noChangeArrowheads="1"/>
                </p:cNvSpPr>
                <p:nvPr/>
              </p:nvSpPr>
              <p:spPr bwMode="auto">
                <a:xfrm>
                  <a:off x="507956" y="3628384"/>
                  <a:ext cx="78081" cy="7808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3" name="Oval 145"/>
                <p:cNvSpPr>
                  <a:spLocks noChangeArrowheads="1"/>
                </p:cNvSpPr>
                <p:nvPr/>
              </p:nvSpPr>
              <p:spPr bwMode="auto">
                <a:xfrm>
                  <a:off x="308414" y="3628384"/>
                  <a:ext cx="71575" cy="7808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4" name="Freeform 146"/>
                <p:cNvSpPr>
                  <a:spLocks/>
                </p:cNvSpPr>
                <p:nvPr/>
              </p:nvSpPr>
              <p:spPr bwMode="auto">
                <a:xfrm>
                  <a:off x="293232" y="3365943"/>
                  <a:ext cx="522712" cy="258103"/>
                </a:xfrm>
                <a:custGeom>
                  <a:avLst/>
                  <a:gdLst>
                    <a:gd name="T0" fmla="*/ 61 w 102"/>
                    <a:gd name="T1" fmla="*/ 50 h 50"/>
                    <a:gd name="T2" fmla="*/ 64 w 102"/>
                    <a:gd name="T3" fmla="*/ 47 h 50"/>
                    <a:gd name="T4" fmla="*/ 81 w 102"/>
                    <a:gd name="T5" fmla="*/ 9 h 50"/>
                    <a:gd name="T6" fmla="*/ 98 w 102"/>
                    <a:gd name="T7" fmla="*/ 9 h 50"/>
                    <a:gd name="T8" fmla="*/ 102 w 102"/>
                    <a:gd name="T9" fmla="*/ 4 h 50"/>
                    <a:gd name="T10" fmla="*/ 98 w 102"/>
                    <a:gd name="T11" fmla="*/ 0 h 50"/>
                    <a:gd name="T12" fmla="*/ 78 w 102"/>
                    <a:gd name="T13" fmla="*/ 0 h 50"/>
                    <a:gd name="T14" fmla="*/ 74 w 102"/>
                    <a:gd name="T15" fmla="*/ 3 h 50"/>
                    <a:gd name="T16" fmla="*/ 58 w 102"/>
                    <a:gd name="T17" fmla="*/ 42 h 50"/>
                    <a:gd name="T18" fmla="*/ 4 w 102"/>
                    <a:gd name="T19" fmla="*/ 42 h 50"/>
                    <a:gd name="T20" fmla="*/ 0 w 102"/>
                    <a:gd name="T21" fmla="*/ 46 h 50"/>
                    <a:gd name="T22" fmla="*/ 4 w 102"/>
                    <a:gd name="T23" fmla="*/ 50 h 50"/>
                    <a:gd name="T24" fmla="*/ 61 w 102"/>
                    <a:gd name="T25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2" h="50">
                      <a:moveTo>
                        <a:pt x="61" y="50"/>
                      </a:move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81" y="9"/>
                        <a:pt x="81" y="9"/>
                        <a:pt x="81" y="9"/>
                      </a:cubicBezTo>
                      <a:cubicBezTo>
                        <a:pt x="98" y="9"/>
                        <a:pt x="98" y="9"/>
                        <a:pt x="98" y="9"/>
                      </a:cubicBezTo>
                      <a:cubicBezTo>
                        <a:pt x="101" y="9"/>
                        <a:pt x="102" y="7"/>
                        <a:pt x="102" y="4"/>
                      </a:cubicBezTo>
                      <a:cubicBezTo>
                        <a:pt x="102" y="2"/>
                        <a:pt x="101" y="0"/>
                        <a:pt x="98" y="0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58" y="42"/>
                        <a:pt x="58" y="42"/>
                        <a:pt x="58" y="42"/>
                      </a:cubicBez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2" y="42"/>
                        <a:pt x="0" y="43"/>
                        <a:pt x="0" y="46"/>
                      </a:cubicBezTo>
                      <a:cubicBezTo>
                        <a:pt x="0" y="48"/>
                        <a:pt x="2" y="50"/>
                        <a:pt x="4" y="50"/>
                      </a:cubicBezTo>
                      <a:lnTo>
                        <a:pt x="61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5" name="Freeform 147"/>
                <p:cNvSpPr>
                  <a:spLocks noEditPoints="1"/>
                </p:cNvSpPr>
                <p:nvPr/>
              </p:nvSpPr>
              <p:spPr bwMode="auto">
                <a:xfrm>
                  <a:off x="217319" y="3309551"/>
                  <a:ext cx="440293" cy="251596"/>
                </a:xfrm>
                <a:custGeom>
                  <a:avLst/>
                  <a:gdLst>
                    <a:gd name="T0" fmla="*/ 76 w 86"/>
                    <a:gd name="T1" fmla="*/ 0 h 49"/>
                    <a:gd name="T2" fmla="*/ 56 w 86"/>
                    <a:gd name="T3" fmla="*/ 0 h 49"/>
                    <a:gd name="T4" fmla="*/ 31 w 86"/>
                    <a:gd name="T5" fmla="*/ 0 h 49"/>
                    <a:gd name="T6" fmla="*/ 11 w 86"/>
                    <a:gd name="T7" fmla="*/ 0 h 49"/>
                    <a:gd name="T8" fmla="*/ 3 w 86"/>
                    <a:gd name="T9" fmla="*/ 12 h 49"/>
                    <a:gd name="T10" fmla="*/ 13 w 86"/>
                    <a:gd name="T11" fmla="*/ 37 h 49"/>
                    <a:gd name="T12" fmla="*/ 31 w 86"/>
                    <a:gd name="T13" fmla="*/ 49 h 49"/>
                    <a:gd name="T14" fmla="*/ 56 w 86"/>
                    <a:gd name="T15" fmla="*/ 49 h 49"/>
                    <a:gd name="T16" fmla="*/ 73 w 86"/>
                    <a:gd name="T17" fmla="*/ 37 h 49"/>
                    <a:gd name="T18" fmla="*/ 83 w 86"/>
                    <a:gd name="T19" fmla="*/ 12 h 49"/>
                    <a:gd name="T20" fmla="*/ 76 w 86"/>
                    <a:gd name="T21" fmla="*/ 0 h 49"/>
                    <a:gd name="T22" fmla="*/ 64 w 86"/>
                    <a:gd name="T23" fmla="*/ 39 h 49"/>
                    <a:gd name="T24" fmla="*/ 21 w 86"/>
                    <a:gd name="T25" fmla="*/ 39 h 49"/>
                    <a:gd name="T26" fmla="*/ 20 w 86"/>
                    <a:gd name="T27" fmla="*/ 36 h 49"/>
                    <a:gd name="T28" fmla="*/ 21 w 86"/>
                    <a:gd name="T29" fmla="*/ 34 h 49"/>
                    <a:gd name="T30" fmla="*/ 64 w 86"/>
                    <a:gd name="T31" fmla="*/ 34 h 49"/>
                    <a:gd name="T32" fmla="*/ 66 w 86"/>
                    <a:gd name="T33" fmla="*/ 36 h 49"/>
                    <a:gd name="T34" fmla="*/ 64 w 86"/>
                    <a:gd name="T35" fmla="*/ 39 h 49"/>
                    <a:gd name="T36" fmla="*/ 70 w 86"/>
                    <a:gd name="T37" fmla="*/ 25 h 49"/>
                    <a:gd name="T38" fmla="*/ 16 w 86"/>
                    <a:gd name="T39" fmla="*/ 25 h 49"/>
                    <a:gd name="T40" fmla="*/ 14 w 86"/>
                    <a:gd name="T41" fmla="*/ 23 h 49"/>
                    <a:gd name="T42" fmla="*/ 16 w 86"/>
                    <a:gd name="T43" fmla="*/ 21 h 49"/>
                    <a:gd name="T44" fmla="*/ 70 w 86"/>
                    <a:gd name="T45" fmla="*/ 21 h 49"/>
                    <a:gd name="T46" fmla="*/ 72 w 86"/>
                    <a:gd name="T47" fmla="*/ 23 h 49"/>
                    <a:gd name="T48" fmla="*/ 70 w 86"/>
                    <a:gd name="T49" fmla="*/ 25 h 49"/>
                    <a:gd name="T50" fmla="*/ 74 w 86"/>
                    <a:gd name="T51" fmla="*/ 12 h 49"/>
                    <a:gd name="T52" fmla="*/ 12 w 86"/>
                    <a:gd name="T53" fmla="*/ 12 h 49"/>
                    <a:gd name="T54" fmla="*/ 9 w 86"/>
                    <a:gd name="T55" fmla="*/ 10 h 49"/>
                    <a:gd name="T56" fmla="*/ 12 w 86"/>
                    <a:gd name="T57" fmla="*/ 7 h 49"/>
                    <a:gd name="T58" fmla="*/ 74 w 86"/>
                    <a:gd name="T59" fmla="*/ 7 h 49"/>
                    <a:gd name="T60" fmla="*/ 76 w 86"/>
                    <a:gd name="T61" fmla="*/ 10 h 49"/>
                    <a:gd name="T62" fmla="*/ 74 w 86"/>
                    <a:gd name="T63" fmla="*/ 1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6" h="49">
                      <a:moveTo>
                        <a:pt x="76" y="0"/>
                      </a:move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49" y="0"/>
                        <a:pt x="38" y="0"/>
                        <a:pt x="3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4" y="0"/>
                        <a:pt x="0" y="5"/>
                        <a:pt x="3" y="12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6" y="43"/>
                        <a:pt x="24" y="49"/>
                        <a:pt x="31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63" y="49"/>
                        <a:pt x="71" y="43"/>
                        <a:pt x="73" y="37"/>
                      </a:cubicBezTo>
                      <a:cubicBezTo>
                        <a:pt x="83" y="12"/>
                        <a:pt x="83" y="12"/>
                        <a:pt x="83" y="12"/>
                      </a:cubicBezTo>
                      <a:cubicBezTo>
                        <a:pt x="86" y="5"/>
                        <a:pt x="82" y="0"/>
                        <a:pt x="76" y="0"/>
                      </a:cubicBezTo>
                      <a:close/>
                      <a:moveTo>
                        <a:pt x="64" y="39"/>
                      </a:moveTo>
                      <a:cubicBezTo>
                        <a:pt x="21" y="39"/>
                        <a:pt x="21" y="39"/>
                        <a:pt x="21" y="39"/>
                      </a:cubicBezTo>
                      <a:cubicBezTo>
                        <a:pt x="20" y="39"/>
                        <a:pt x="20" y="38"/>
                        <a:pt x="20" y="36"/>
                      </a:cubicBezTo>
                      <a:cubicBezTo>
                        <a:pt x="20" y="35"/>
                        <a:pt x="20" y="34"/>
                        <a:pt x="21" y="34"/>
                      </a:cubicBezTo>
                      <a:cubicBezTo>
                        <a:pt x="64" y="34"/>
                        <a:pt x="64" y="34"/>
                        <a:pt x="64" y="34"/>
                      </a:cubicBezTo>
                      <a:cubicBezTo>
                        <a:pt x="65" y="34"/>
                        <a:pt x="66" y="35"/>
                        <a:pt x="66" y="36"/>
                      </a:cubicBezTo>
                      <a:cubicBezTo>
                        <a:pt x="66" y="38"/>
                        <a:pt x="65" y="39"/>
                        <a:pt x="64" y="39"/>
                      </a:cubicBezTo>
                      <a:close/>
                      <a:moveTo>
                        <a:pt x="70" y="25"/>
                      </a:move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4" y="25"/>
                        <a:pt x="14" y="24"/>
                        <a:pt x="14" y="23"/>
                      </a:cubicBezTo>
                      <a:cubicBezTo>
                        <a:pt x="14" y="22"/>
                        <a:pt x="14" y="21"/>
                        <a:pt x="16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71" y="21"/>
                        <a:pt x="72" y="22"/>
                        <a:pt x="72" y="23"/>
                      </a:cubicBezTo>
                      <a:cubicBezTo>
                        <a:pt x="72" y="24"/>
                        <a:pt x="71" y="25"/>
                        <a:pt x="70" y="25"/>
                      </a:cubicBezTo>
                      <a:close/>
                      <a:moveTo>
                        <a:pt x="74" y="12"/>
                      </a:move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0" y="12"/>
                        <a:pt x="9" y="11"/>
                        <a:pt x="9" y="10"/>
                      </a:cubicBezTo>
                      <a:cubicBezTo>
                        <a:pt x="9" y="8"/>
                        <a:pt x="10" y="7"/>
                        <a:pt x="12" y="7"/>
                      </a:cubicBezTo>
                      <a:cubicBezTo>
                        <a:pt x="74" y="7"/>
                        <a:pt x="74" y="7"/>
                        <a:pt x="74" y="7"/>
                      </a:cubicBezTo>
                      <a:cubicBezTo>
                        <a:pt x="75" y="7"/>
                        <a:pt x="76" y="8"/>
                        <a:pt x="76" y="10"/>
                      </a:cubicBezTo>
                      <a:cubicBezTo>
                        <a:pt x="76" y="11"/>
                        <a:pt x="75" y="12"/>
                        <a:pt x="7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96" name="组合 195"/>
            <p:cNvGrpSpPr/>
            <p:nvPr/>
          </p:nvGrpSpPr>
          <p:grpSpPr>
            <a:xfrm>
              <a:off x="6447764" y="2276122"/>
              <a:ext cx="1078180" cy="1724950"/>
              <a:chOff x="1962950" y="2247362"/>
              <a:chExt cx="1078180" cy="1724950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五边形 197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需求侧</a:t>
                </a:r>
                <a:r>
                  <a:rPr lang="en-US" altLang="zh-CN" sz="800" b="1" dirty="0" smtClean="0">
                    <a:latin typeface="+mj-ea"/>
                    <a:ea typeface="+mj-ea"/>
                  </a:rPr>
                  <a:t>-</a:t>
                </a:r>
                <a:r>
                  <a:rPr lang="zh-CN" altLang="en-US" sz="800" b="1" dirty="0">
                    <a:latin typeface="+mj-ea"/>
                    <a:ea typeface="+mj-ea"/>
                  </a:rPr>
                  <a:t>外贸</a:t>
                </a: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6300359" y="2538147"/>
              <a:ext cx="1339229" cy="1102374"/>
              <a:chOff x="7370619" y="2532013"/>
              <a:chExt cx="1339229" cy="1102374"/>
            </a:xfrm>
          </p:grpSpPr>
          <p:sp>
            <p:nvSpPr>
              <p:cNvPr id="200" name="文本框 199"/>
              <p:cNvSpPr txBox="1"/>
              <p:nvPr/>
            </p:nvSpPr>
            <p:spPr>
              <a:xfrm>
                <a:off x="7370619" y="2757224"/>
                <a:ext cx="1339229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出口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</a:t>
                </a: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10.3%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↓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01" name="组合 200"/>
              <p:cNvGrpSpPr>
                <a:grpSpLocks noChangeAspect="1"/>
              </p:cNvGrpSpPr>
              <p:nvPr/>
            </p:nvGrpSpPr>
            <p:grpSpPr>
              <a:xfrm>
                <a:off x="7890124" y="2532013"/>
                <a:ext cx="219758" cy="209363"/>
                <a:chOff x="4750942" y="2542307"/>
                <a:chExt cx="541251" cy="543451"/>
              </a:xfrm>
              <a:solidFill>
                <a:srgbClr val="67708B"/>
              </a:solidFill>
            </p:grpSpPr>
            <p:sp>
              <p:nvSpPr>
                <p:cNvPr id="202" name="Freeform 57"/>
                <p:cNvSpPr>
                  <a:spLocks/>
                </p:cNvSpPr>
                <p:nvPr/>
              </p:nvSpPr>
              <p:spPr bwMode="auto">
                <a:xfrm>
                  <a:off x="4750942" y="2542307"/>
                  <a:ext cx="541251" cy="543451"/>
                </a:xfrm>
                <a:custGeom>
                  <a:avLst/>
                  <a:gdLst>
                    <a:gd name="T0" fmla="*/ 99 w 104"/>
                    <a:gd name="T1" fmla="*/ 89 h 104"/>
                    <a:gd name="T2" fmla="*/ 19 w 104"/>
                    <a:gd name="T3" fmla="*/ 89 h 104"/>
                    <a:gd name="T4" fmla="*/ 19 w 104"/>
                    <a:gd name="T5" fmla="*/ 4 h 104"/>
                    <a:gd name="T6" fmla="*/ 12 w 104"/>
                    <a:gd name="T7" fmla="*/ 4 h 104"/>
                    <a:gd name="T8" fmla="*/ 12 w 104"/>
                    <a:gd name="T9" fmla="*/ 89 h 104"/>
                    <a:gd name="T10" fmla="*/ 4 w 104"/>
                    <a:gd name="T11" fmla="*/ 89 h 104"/>
                    <a:gd name="T12" fmla="*/ 4 w 104"/>
                    <a:gd name="T13" fmla="*/ 95 h 104"/>
                    <a:gd name="T14" fmla="*/ 12 w 104"/>
                    <a:gd name="T15" fmla="*/ 95 h 104"/>
                    <a:gd name="T16" fmla="*/ 12 w 104"/>
                    <a:gd name="T17" fmla="*/ 99 h 104"/>
                    <a:gd name="T18" fmla="*/ 19 w 104"/>
                    <a:gd name="T19" fmla="*/ 99 h 104"/>
                    <a:gd name="T20" fmla="*/ 19 w 104"/>
                    <a:gd name="T21" fmla="*/ 95 h 104"/>
                    <a:gd name="T22" fmla="*/ 99 w 104"/>
                    <a:gd name="T23" fmla="*/ 95 h 104"/>
                    <a:gd name="T24" fmla="*/ 99 w 104"/>
                    <a:gd name="T25" fmla="*/ 89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" h="104">
                      <a:moveTo>
                        <a:pt x="99" y="89"/>
                      </a:moveTo>
                      <a:cubicBezTo>
                        <a:pt x="73" y="89"/>
                        <a:pt x="46" y="89"/>
                        <a:pt x="19" y="89"/>
                      </a:cubicBezTo>
                      <a:cubicBezTo>
                        <a:pt x="19" y="60"/>
                        <a:pt x="19" y="32"/>
                        <a:pt x="19" y="4"/>
                      </a:cubicBezTo>
                      <a:cubicBezTo>
                        <a:pt x="19" y="0"/>
                        <a:pt x="12" y="0"/>
                        <a:pt x="12" y="4"/>
                      </a:cubicBezTo>
                      <a:cubicBezTo>
                        <a:pt x="12" y="32"/>
                        <a:pt x="12" y="60"/>
                        <a:pt x="12" y="89"/>
                      </a:cubicBezTo>
                      <a:cubicBezTo>
                        <a:pt x="10" y="89"/>
                        <a:pt x="7" y="89"/>
                        <a:pt x="4" y="89"/>
                      </a:cubicBezTo>
                      <a:cubicBezTo>
                        <a:pt x="0" y="89"/>
                        <a:pt x="0" y="95"/>
                        <a:pt x="4" y="95"/>
                      </a:cubicBezTo>
                      <a:cubicBezTo>
                        <a:pt x="7" y="95"/>
                        <a:pt x="10" y="95"/>
                        <a:pt x="12" y="95"/>
                      </a:cubicBezTo>
                      <a:cubicBezTo>
                        <a:pt x="12" y="97"/>
                        <a:pt x="12" y="98"/>
                        <a:pt x="12" y="99"/>
                      </a:cubicBezTo>
                      <a:cubicBezTo>
                        <a:pt x="12" y="104"/>
                        <a:pt x="19" y="104"/>
                        <a:pt x="19" y="99"/>
                      </a:cubicBezTo>
                      <a:cubicBezTo>
                        <a:pt x="19" y="98"/>
                        <a:pt x="19" y="97"/>
                        <a:pt x="19" y="95"/>
                      </a:cubicBezTo>
                      <a:cubicBezTo>
                        <a:pt x="46" y="95"/>
                        <a:pt x="73" y="95"/>
                        <a:pt x="99" y="95"/>
                      </a:cubicBezTo>
                      <a:cubicBezTo>
                        <a:pt x="104" y="95"/>
                        <a:pt x="104" y="89"/>
                        <a:pt x="99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3" name="Freeform 58"/>
                <p:cNvSpPr>
                  <a:spLocks/>
                </p:cNvSpPr>
                <p:nvPr/>
              </p:nvSpPr>
              <p:spPr bwMode="auto">
                <a:xfrm>
                  <a:off x="4838950" y="2568709"/>
                  <a:ext cx="453243" cy="407038"/>
                </a:xfrm>
                <a:custGeom>
                  <a:avLst/>
                  <a:gdLst>
                    <a:gd name="T0" fmla="*/ 86 w 87"/>
                    <a:gd name="T1" fmla="*/ 7 h 78"/>
                    <a:gd name="T2" fmla="*/ 82 w 87"/>
                    <a:gd name="T3" fmla="*/ 5 h 78"/>
                    <a:gd name="T4" fmla="*/ 80 w 87"/>
                    <a:gd name="T5" fmla="*/ 4 h 78"/>
                    <a:gd name="T6" fmla="*/ 76 w 87"/>
                    <a:gd name="T7" fmla="*/ 4 h 78"/>
                    <a:gd name="T8" fmla="*/ 62 w 87"/>
                    <a:gd name="T9" fmla="*/ 1 h 78"/>
                    <a:gd name="T10" fmla="*/ 56 w 87"/>
                    <a:gd name="T11" fmla="*/ 5 h 78"/>
                    <a:gd name="T12" fmla="*/ 60 w 87"/>
                    <a:gd name="T13" fmla="*/ 12 h 78"/>
                    <a:gd name="T14" fmla="*/ 42 w 87"/>
                    <a:gd name="T15" fmla="*/ 33 h 78"/>
                    <a:gd name="T16" fmla="*/ 10 w 87"/>
                    <a:gd name="T17" fmla="*/ 60 h 78"/>
                    <a:gd name="T18" fmla="*/ 15 w 87"/>
                    <a:gd name="T19" fmla="*/ 76 h 78"/>
                    <a:gd name="T20" fmla="*/ 51 w 87"/>
                    <a:gd name="T21" fmla="*/ 49 h 78"/>
                    <a:gd name="T22" fmla="*/ 72 w 87"/>
                    <a:gd name="T23" fmla="*/ 23 h 78"/>
                    <a:gd name="T24" fmla="*/ 71 w 87"/>
                    <a:gd name="T25" fmla="*/ 26 h 78"/>
                    <a:gd name="T26" fmla="*/ 75 w 87"/>
                    <a:gd name="T27" fmla="*/ 33 h 78"/>
                    <a:gd name="T28" fmla="*/ 77 w 87"/>
                    <a:gd name="T29" fmla="*/ 33 h 78"/>
                    <a:gd name="T30" fmla="*/ 82 w 87"/>
                    <a:gd name="T31" fmla="*/ 29 h 78"/>
                    <a:gd name="T32" fmla="*/ 86 w 87"/>
                    <a:gd name="T33" fmla="*/ 12 h 78"/>
                    <a:gd name="T34" fmla="*/ 86 w 87"/>
                    <a:gd name="T35" fmla="*/ 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78">
                      <a:moveTo>
                        <a:pt x="86" y="7"/>
                      </a:moveTo>
                      <a:cubicBezTo>
                        <a:pt x="85" y="6"/>
                        <a:pt x="84" y="5"/>
                        <a:pt x="82" y="5"/>
                      </a:cubicBezTo>
                      <a:cubicBezTo>
                        <a:pt x="80" y="4"/>
                        <a:pt x="80" y="4"/>
                        <a:pt x="80" y="4"/>
                      </a:cubicBezTo>
                      <a:cubicBezTo>
                        <a:pt x="79" y="4"/>
                        <a:pt x="78" y="4"/>
                        <a:pt x="76" y="4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59" y="0"/>
                        <a:pt x="56" y="2"/>
                        <a:pt x="56" y="5"/>
                      </a:cubicBezTo>
                      <a:cubicBezTo>
                        <a:pt x="55" y="8"/>
                        <a:pt x="57" y="11"/>
                        <a:pt x="60" y="12"/>
                      </a:cubicBezTo>
                      <a:cubicBezTo>
                        <a:pt x="53" y="17"/>
                        <a:pt x="47" y="25"/>
                        <a:pt x="42" y="33"/>
                      </a:cubicBezTo>
                      <a:cubicBezTo>
                        <a:pt x="34" y="46"/>
                        <a:pt x="26" y="56"/>
                        <a:pt x="10" y="60"/>
                      </a:cubicBezTo>
                      <a:cubicBezTo>
                        <a:pt x="0" y="62"/>
                        <a:pt x="4" y="78"/>
                        <a:pt x="15" y="76"/>
                      </a:cubicBezTo>
                      <a:cubicBezTo>
                        <a:pt x="31" y="72"/>
                        <a:pt x="42" y="62"/>
                        <a:pt x="51" y="49"/>
                      </a:cubicBezTo>
                      <a:cubicBezTo>
                        <a:pt x="58" y="39"/>
                        <a:pt x="63" y="29"/>
                        <a:pt x="72" y="23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cubicBezTo>
                        <a:pt x="71" y="29"/>
                        <a:pt x="72" y="32"/>
                        <a:pt x="75" y="33"/>
                      </a:cubicBezTo>
                      <a:cubicBezTo>
                        <a:pt x="76" y="33"/>
                        <a:pt x="76" y="33"/>
                        <a:pt x="77" y="33"/>
                      </a:cubicBezTo>
                      <a:cubicBezTo>
                        <a:pt x="79" y="33"/>
                        <a:pt x="82" y="32"/>
                        <a:pt x="82" y="29"/>
                      </a:cubicBezTo>
                      <a:cubicBezTo>
                        <a:pt x="86" y="12"/>
                        <a:pt x="86" y="12"/>
                        <a:pt x="86" y="12"/>
                      </a:cubicBezTo>
                      <a:cubicBezTo>
                        <a:pt x="87" y="10"/>
                        <a:pt x="87" y="9"/>
                        <a:pt x="86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04" name="组合 203"/>
            <p:cNvGrpSpPr/>
            <p:nvPr/>
          </p:nvGrpSpPr>
          <p:grpSpPr>
            <a:xfrm>
              <a:off x="7568218" y="2270876"/>
              <a:ext cx="1078180" cy="1724950"/>
              <a:chOff x="1962950" y="2247362"/>
              <a:chExt cx="1078180" cy="1724950"/>
            </a:xfrm>
          </p:grpSpPr>
          <p:sp>
            <p:nvSpPr>
              <p:cNvPr id="205" name="矩形 204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五边形 205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财政货币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7448591" y="2512723"/>
              <a:ext cx="1228395" cy="1126483"/>
              <a:chOff x="4841150" y="3355040"/>
              <a:chExt cx="1228395" cy="1126483"/>
            </a:xfrm>
          </p:grpSpPr>
          <p:sp>
            <p:nvSpPr>
              <p:cNvPr id="239" name="文本框 238"/>
              <p:cNvSpPr txBox="1"/>
              <p:nvPr/>
            </p:nvSpPr>
            <p:spPr>
              <a:xfrm>
                <a:off x="4841150" y="3604360"/>
                <a:ext cx="1228395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M2</a:t>
                </a: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</a:t>
                </a: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同比</a:t>
                </a: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10.6%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↓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0" name="Freeform 77"/>
              <p:cNvSpPr>
                <a:spLocks noChangeAspect="1" noEditPoints="1"/>
              </p:cNvSpPr>
              <p:nvPr/>
            </p:nvSpPr>
            <p:spPr bwMode="auto">
              <a:xfrm>
                <a:off x="5278981" y="3355040"/>
                <a:ext cx="299076" cy="209363"/>
              </a:xfrm>
              <a:custGeom>
                <a:avLst/>
                <a:gdLst>
                  <a:gd name="T0" fmla="*/ 5 w 95"/>
                  <a:gd name="T1" fmla="*/ 0 h 70"/>
                  <a:gd name="T2" fmla="*/ 0 w 95"/>
                  <a:gd name="T3" fmla="*/ 64 h 70"/>
                  <a:gd name="T4" fmla="*/ 91 w 95"/>
                  <a:gd name="T5" fmla="*/ 70 h 70"/>
                  <a:gd name="T6" fmla="*/ 95 w 95"/>
                  <a:gd name="T7" fmla="*/ 5 h 70"/>
                  <a:gd name="T8" fmla="*/ 24 w 95"/>
                  <a:gd name="T9" fmla="*/ 49 h 70"/>
                  <a:gd name="T10" fmla="*/ 21 w 95"/>
                  <a:gd name="T11" fmla="*/ 57 h 70"/>
                  <a:gd name="T12" fmla="*/ 15 w 95"/>
                  <a:gd name="T13" fmla="*/ 57 h 70"/>
                  <a:gd name="T14" fmla="*/ 13 w 95"/>
                  <a:gd name="T15" fmla="*/ 49 h 70"/>
                  <a:gd name="T16" fmla="*/ 15 w 95"/>
                  <a:gd name="T17" fmla="*/ 34 h 70"/>
                  <a:gd name="T18" fmla="*/ 18 w 95"/>
                  <a:gd name="T19" fmla="*/ 10 h 70"/>
                  <a:gd name="T20" fmla="*/ 21 w 95"/>
                  <a:gd name="T21" fmla="*/ 34 h 70"/>
                  <a:gd name="T22" fmla="*/ 24 w 95"/>
                  <a:gd name="T23" fmla="*/ 49 h 70"/>
                  <a:gd name="T24" fmla="*/ 36 w 95"/>
                  <a:gd name="T25" fmla="*/ 43 h 70"/>
                  <a:gd name="T26" fmla="*/ 33 w 95"/>
                  <a:gd name="T27" fmla="*/ 60 h 70"/>
                  <a:gd name="T28" fmla="*/ 31 w 95"/>
                  <a:gd name="T29" fmla="*/ 43 h 70"/>
                  <a:gd name="T30" fmla="*/ 28 w 95"/>
                  <a:gd name="T31" fmla="*/ 29 h 70"/>
                  <a:gd name="T32" fmla="*/ 31 w 95"/>
                  <a:gd name="T33" fmla="*/ 12 h 70"/>
                  <a:gd name="T34" fmla="*/ 36 w 95"/>
                  <a:gd name="T35" fmla="*/ 12 h 70"/>
                  <a:gd name="T36" fmla="*/ 39 w 95"/>
                  <a:gd name="T37" fmla="*/ 29 h 70"/>
                  <a:gd name="T38" fmla="*/ 54 w 95"/>
                  <a:gd name="T39" fmla="*/ 35 h 70"/>
                  <a:gd name="T40" fmla="*/ 51 w 95"/>
                  <a:gd name="T41" fmla="*/ 57 h 70"/>
                  <a:gd name="T42" fmla="*/ 46 w 95"/>
                  <a:gd name="T43" fmla="*/ 57 h 70"/>
                  <a:gd name="T44" fmla="*/ 43 w 95"/>
                  <a:gd name="T45" fmla="*/ 35 h 70"/>
                  <a:gd name="T46" fmla="*/ 46 w 95"/>
                  <a:gd name="T47" fmla="*/ 21 h 70"/>
                  <a:gd name="T48" fmla="*/ 48 w 95"/>
                  <a:gd name="T49" fmla="*/ 10 h 70"/>
                  <a:gd name="T50" fmla="*/ 51 w 95"/>
                  <a:gd name="T51" fmla="*/ 21 h 70"/>
                  <a:gd name="T52" fmla="*/ 54 w 95"/>
                  <a:gd name="T53" fmla="*/ 35 h 70"/>
                  <a:gd name="T54" fmla="*/ 66 w 95"/>
                  <a:gd name="T55" fmla="*/ 35 h 70"/>
                  <a:gd name="T56" fmla="*/ 64 w 95"/>
                  <a:gd name="T57" fmla="*/ 60 h 70"/>
                  <a:gd name="T58" fmla="*/ 61 w 95"/>
                  <a:gd name="T59" fmla="*/ 35 h 70"/>
                  <a:gd name="T60" fmla="*/ 58 w 95"/>
                  <a:gd name="T61" fmla="*/ 21 h 70"/>
                  <a:gd name="T62" fmla="*/ 61 w 95"/>
                  <a:gd name="T63" fmla="*/ 12 h 70"/>
                  <a:gd name="T64" fmla="*/ 66 w 95"/>
                  <a:gd name="T65" fmla="*/ 12 h 70"/>
                  <a:gd name="T66" fmla="*/ 69 w 95"/>
                  <a:gd name="T67" fmla="*/ 21 h 70"/>
                  <a:gd name="T68" fmla="*/ 84 w 95"/>
                  <a:gd name="T69" fmla="*/ 37 h 70"/>
                  <a:gd name="T70" fmla="*/ 82 w 95"/>
                  <a:gd name="T71" fmla="*/ 57 h 70"/>
                  <a:gd name="T72" fmla="*/ 76 w 95"/>
                  <a:gd name="T73" fmla="*/ 57 h 70"/>
                  <a:gd name="T74" fmla="*/ 73 w 95"/>
                  <a:gd name="T75" fmla="*/ 37 h 70"/>
                  <a:gd name="T76" fmla="*/ 76 w 95"/>
                  <a:gd name="T77" fmla="*/ 22 h 70"/>
                  <a:gd name="T78" fmla="*/ 79 w 95"/>
                  <a:gd name="T79" fmla="*/ 10 h 70"/>
                  <a:gd name="T80" fmla="*/ 82 w 95"/>
                  <a:gd name="T81" fmla="*/ 22 h 70"/>
                  <a:gd name="T82" fmla="*/ 84 w 95"/>
                  <a:gd name="T83" fmla="*/ 3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70">
                    <a:moveTo>
                      <a:pt x="9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7"/>
                      <a:pt x="2" y="70"/>
                      <a:pt x="5" y="70"/>
                    </a:cubicBezTo>
                    <a:cubicBezTo>
                      <a:pt x="91" y="70"/>
                      <a:pt x="91" y="70"/>
                      <a:pt x="91" y="70"/>
                    </a:cubicBezTo>
                    <a:cubicBezTo>
                      <a:pt x="93" y="70"/>
                      <a:pt x="95" y="67"/>
                      <a:pt x="95" y="64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5" y="2"/>
                      <a:pt x="93" y="0"/>
                      <a:pt x="91" y="0"/>
                    </a:cubicBezTo>
                    <a:close/>
                    <a:moveTo>
                      <a:pt x="24" y="49"/>
                    </a:moveTo>
                    <a:cubicBezTo>
                      <a:pt x="24" y="50"/>
                      <a:pt x="22" y="51"/>
                      <a:pt x="21" y="51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9"/>
                      <a:pt x="20" y="60"/>
                      <a:pt x="18" y="60"/>
                    </a:cubicBezTo>
                    <a:cubicBezTo>
                      <a:pt x="17" y="60"/>
                      <a:pt x="15" y="59"/>
                      <a:pt x="15" y="57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4" y="51"/>
                      <a:pt x="13" y="50"/>
                      <a:pt x="13" y="49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5"/>
                      <a:pt x="14" y="34"/>
                      <a:pt x="15" y="34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1"/>
                      <a:pt x="17" y="10"/>
                      <a:pt x="18" y="10"/>
                    </a:cubicBezTo>
                    <a:cubicBezTo>
                      <a:pt x="20" y="10"/>
                      <a:pt x="21" y="11"/>
                      <a:pt x="21" y="12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2" y="34"/>
                      <a:pt x="24" y="35"/>
                      <a:pt x="24" y="37"/>
                    </a:cubicBezTo>
                    <a:lnTo>
                      <a:pt x="24" y="49"/>
                    </a:lnTo>
                    <a:close/>
                    <a:moveTo>
                      <a:pt x="39" y="41"/>
                    </a:moveTo>
                    <a:cubicBezTo>
                      <a:pt x="39" y="42"/>
                      <a:pt x="38" y="43"/>
                      <a:pt x="36" y="43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6" y="59"/>
                      <a:pt x="35" y="60"/>
                      <a:pt x="33" y="60"/>
                    </a:cubicBezTo>
                    <a:cubicBezTo>
                      <a:pt x="32" y="60"/>
                      <a:pt x="31" y="59"/>
                      <a:pt x="31" y="57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29" y="43"/>
                      <a:pt x="28" y="42"/>
                      <a:pt x="28" y="41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27"/>
                      <a:pt x="29" y="26"/>
                      <a:pt x="31" y="2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2" y="10"/>
                      <a:pt x="33" y="10"/>
                    </a:cubicBezTo>
                    <a:cubicBezTo>
                      <a:pt x="35" y="10"/>
                      <a:pt x="36" y="11"/>
                      <a:pt x="36" y="12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8" y="26"/>
                      <a:pt x="39" y="27"/>
                      <a:pt x="39" y="29"/>
                    </a:cubicBezTo>
                    <a:lnTo>
                      <a:pt x="39" y="41"/>
                    </a:lnTo>
                    <a:close/>
                    <a:moveTo>
                      <a:pt x="54" y="35"/>
                    </a:moveTo>
                    <a:cubicBezTo>
                      <a:pt x="54" y="36"/>
                      <a:pt x="53" y="37"/>
                      <a:pt x="51" y="38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1" y="59"/>
                      <a:pt x="50" y="60"/>
                      <a:pt x="48" y="60"/>
                    </a:cubicBezTo>
                    <a:cubicBezTo>
                      <a:pt x="47" y="60"/>
                      <a:pt x="46" y="59"/>
                      <a:pt x="46" y="57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4" y="37"/>
                      <a:pt x="43" y="36"/>
                      <a:pt x="43" y="35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3" y="22"/>
                      <a:pt x="44" y="21"/>
                      <a:pt x="46" y="21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6" y="11"/>
                      <a:pt x="47" y="10"/>
                      <a:pt x="48" y="10"/>
                    </a:cubicBezTo>
                    <a:cubicBezTo>
                      <a:pt x="50" y="10"/>
                      <a:pt x="51" y="11"/>
                      <a:pt x="51" y="12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3" y="21"/>
                      <a:pt x="54" y="22"/>
                      <a:pt x="54" y="23"/>
                    </a:cubicBezTo>
                    <a:lnTo>
                      <a:pt x="54" y="35"/>
                    </a:lnTo>
                    <a:close/>
                    <a:moveTo>
                      <a:pt x="69" y="33"/>
                    </a:moveTo>
                    <a:cubicBezTo>
                      <a:pt x="69" y="34"/>
                      <a:pt x="68" y="35"/>
                      <a:pt x="66" y="35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9"/>
                      <a:pt x="65" y="60"/>
                      <a:pt x="64" y="60"/>
                    </a:cubicBezTo>
                    <a:cubicBezTo>
                      <a:pt x="62" y="60"/>
                      <a:pt x="61" y="59"/>
                      <a:pt x="61" y="57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9" y="35"/>
                      <a:pt x="58" y="34"/>
                      <a:pt x="58" y="3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9"/>
                      <a:pt x="59" y="18"/>
                      <a:pt x="61" y="18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2" y="10"/>
                      <a:pt x="64" y="10"/>
                    </a:cubicBezTo>
                    <a:cubicBezTo>
                      <a:pt x="65" y="10"/>
                      <a:pt x="66" y="11"/>
                      <a:pt x="66" y="12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8" y="18"/>
                      <a:pt x="69" y="19"/>
                      <a:pt x="69" y="21"/>
                    </a:cubicBezTo>
                    <a:lnTo>
                      <a:pt x="69" y="33"/>
                    </a:lnTo>
                    <a:close/>
                    <a:moveTo>
                      <a:pt x="84" y="37"/>
                    </a:moveTo>
                    <a:cubicBezTo>
                      <a:pt x="84" y="38"/>
                      <a:pt x="83" y="39"/>
                      <a:pt x="82" y="39"/>
                    </a:cubicBezTo>
                    <a:cubicBezTo>
                      <a:pt x="82" y="57"/>
                      <a:pt x="82" y="57"/>
                      <a:pt x="82" y="57"/>
                    </a:cubicBezTo>
                    <a:cubicBezTo>
                      <a:pt x="82" y="59"/>
                      <a:pt x="80" y="60"/>
                      <a:pt x="79" y="60"/>
                    </a:cubicBezTo>
                    <a:cubicBezTo>
                      <a:pt x="77" y="60"/>
                      <a:pt x="76" y="59"/>
                      <a:pt x="76" y="57"/>
                    </a:cubicBezTo>
                    <a:cubicBezTo>
                      <a:pt x="76" y="39"/>
                      <a:pt x="76" y="39"/>
                      <a:pt x="76" y="39"/>
                    </a:cubicBezTo>
                    <a:cubicBezTo>
                      <a:pt x="75" y="39"/>
                      <a:pt x="73" y="38"/>
                      <a:pt x="73" y="37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3"/>
                      <a:pt x="75" y="22"/>
                      <a:pt x="76" y="2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1"/>
                      <a:pt x="77" y="10"/>
                      <a:pt x="79" y="10"/>
                    </a:cubicBezTo>
                    <a:cubicBezTo>
                      <a:pt x="80" y="10"/>
                      <a:pt x="82" y="11"/>
                      <a:pt x="82" y="12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83" y="22"/>
                      <a:pt x="84" y="23"/>
                      <a:pt x="84" y="25"/>
                    </a:cubicBezTo>
                    <a:lnTo>
                      <a:pt x="84" y="37"/>
                    </a:lnTo>
                    <a:close/>
                  </a:path>
                </a:pathLst>
              </a:custGeom>
              <a:solidFill>
                <a:srgbClr val="67708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1" name="组合 240"/>
            <p:cNvGrpSpPr/>
            <p:nvPr/>
          </p:nvGrpSpPr>
          <p:grpSpPr>
            <a:xfrm>
              <a:off x="8686327" y="2277348"/>
              <a:ext cx="1078180" cy="1724950"/>
              <a:chOff x="1962950" y="2247362"/>
              <a:chExt cx="1078180" cy="1724950"/>
            </a:xfrm>
          </p:grpSpPr>
          <p:sp>
            <p:nvSpPr>
              <p:cNvPr id="242" name="矩形 241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五边形 242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汽车工业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8570967" y="2536835"/>
              <a:ext cx="1340229" cy="1101676"/>
              <a:chOff x="5745325" y="3416393"/>
              <a:chExt cx="1340229" cy="1101676"/>
            </a:xfrm>
          </p:grpSpPr>
          <p:sp>
            <p:nvSpPr>
              <p:cNvPr id="245" name="文本框 244"/>
              <p:cNvSpPr txBox="1"/>
              <p:nvPr/>
            </p:nvSpPr>
            <p:spPr>
              <a:xfrm>
                <a:off x="5745325" y="3640906"/>
                <a:ext cx="1340229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价格指数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当月指数： 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98.5%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指数环比：</a:t>
                </a:r>
                <a:r>
                  <a:rPr lang="en-US" altLang="zh-CN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0.7%</a:t>
                </a:r>
                <a:r>
                  <a:rPr lang="zh-CN" altLang="en-US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↑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6" name="组合 245"/>
              <p:cNvGrpSpPr>
                <a:grpSpLocks noChangeAspect="1"/>
              </p:cNvGrpSpPr>
              <p:nvPr/>
            </p:nvGrpSpPr>
            <p:grpSpPr>
              <a:xfrm>
                <a:off x="6162996" y="3416393"/>
                <a:ext cx="286070" cy="209363"/>
                <a:chOff x="6530909" y="2595112"/>
                <a:chExt cx="567653" cy="437841"/>
              </a:xfrm>
              <a:solidFill>
                <a:srgbClr val="67708B"/>
              </a:solidFill>
            </p:grpSpPr>
            <p:sp>
              <p:nvSpPr>
                <p:cNvPr id="261" name="Freeform 68"/>
                <p:cNvSpPr>
                  <a:spLocks/>
                </p:cNvSpPr>
                <p:nvPr/>
              </p:nvSpPr>
              <p:spPr bwMode="auto">
                <a:xfrm>
                  <a:off x="6530909" y="3013151"/>
                  <a:ext cx="567653" cy="19802"/>
                </a:xfrm>
                <a:custGeom>
                  <a:avLst/>
                  <a:gdLst>
                    <a:gd name="T0" fmla="*/ 2 w 109"/>
                    <a:gd name="T1" fmla="*/ 4 h 4"/>
                    <a:gd name="T2" fmla="*/ 0 w 109"/>
                    <a:gd name="T3" fmla="*/ 2 h 4"/>
                    <a:gd name="T4" fmla="*/ 2 w 109"/>
                    <a:gd name="T5" fmla="*/ 0 h 4"/>
                    <a:gd name="T6" fmla="*/ 107 w 109"/>
                    <a:gd name="T7" fmla="*/ 0 h 4"/>
                    <a:gd name="T8" fmla="*/ 109 w 109"/>
                    <a:gd name="T9" fmla="*/ 2 h 4"/>
                    <a:gd name="T10" fmla="*/ 107 w 109"/>
                    <a:gd name="T11" fmla="*/ 4 h 4"/>
                    <a:gd name="T12" fmla="*/ 2 w 109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9" h="4">
                      <a:moveTo>
                        <a:pt x="2" y="4"/>
                      </a:move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8" y="0"/>
                        <a:pt x="109" y="1"/>
                        <a:pt x="109" y="2"/>
                      </a:cubicBezTo>
                      <a:cubicBezTo>
                        <a:pt x="109" y="3"/>
                        <a:pt x="108" y="4"/>
                        <a:pt x="107" y="4"/>
                      </a:cubicBezTo>
                      <a:lnTo>
                        <a:pt x="2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6" name="Rectangle 69"/>
                <p:cNvSpPr>
                  <a:spLocks noChangeArrowheads="1"/>
                </p:cNvSpPr>
                <p:nvPr/>
              </p:nvSpPr>
              <p:spPr bwMode="auto">
                <a:xfrm>
                  <a:off x="6599115" y="2694121"/>
                  <a:ext cx="81408" cy="27722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7" name="Rectangle 70"/>
                <p:cNvSpPr>
                  <a:spLocks noChangeArrowheads="1"/>
                </p:cNvSpPr>
                <p:nvPr/>
              </p:nvSpPr>
              <p:spPr bwMode="auto">
                <a:xfrm>
                  <a:off x="6722327" y="2595112"/>
                  <a:ext cx="83608" cy="3762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6" name="Rectangle 71"/>
                <p:cNvSpPr>
                  <a:spLocks noChangeArrowheads="1"/>
                </p:cNvSpPr>
                <p:nvPr/>
              </p:nvSpPr>
              <p:spPr bwMode="auto">
                <a:xfrm>
                  <a:off x="6836738" y="2709522"/>
                  <a:ext cx="83608" cy="2618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7" name="Rectangle 72"/>
                <p:cNvSpPr>
                  <a:spLocks noChangeArrowheads="1"/>
                </p:cNvSpPr>
                <p:nvPr/>
              </p:nvSpPr>
              <p:spPr bwMode="auto">
                <a:xfrm>
                  <a:off x="6962149" y="2797531"/>
                  <a:ext cx="83608" cy="17381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pic>
          <p:nvPicPr>
            <p:cNvPr id="328" name="图片 327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99550" y="1713126"/>
              <a:ext cx="96680" cy="5760000"/>
            </a:xfrm>
            <a:prstGeom prst="rect">
              <a:avLst/>
            </a:prstGeom>
          </p:spPr>
        </p:pic>
      </p:grpSp>
      <p:grpSp>
        <p:nvGrpSpPr>
          <p:cNvPr id="210" name="组合 209"/>
          <p:cNvGrpSpPr/>
          <p:nvPr/>
        </p:nvGrpSpPr>
        <p:grpSpPr>
          <a:xfrm>
            <a:off x="1871339" y="4304368"/>
            <a:ext cx="8068139" cy="2693591"/>
            <a:chOff x="4593908" y="3735382"/>
            <a:chExt cx="5151355" cy="2167159"/>
          </a:xfrm>
        </p:grpSpPr>
        <p:sp>
          <p:nvSpPr>
            <p:cNvPr id="219" name="圆角矩形 218"/>
            <p:cNvSpPr/>
            <p:nvPr/>
          </p:nvSpPr>
          <p:spPr>
            <a:xfrm>
              <a:off x="4702466" y="3964967"/>
              <a:ext cx="729550" cy="20382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整体消费</a:t>
              </a:r>
              <a:endParaRPr lang="zh-CN" alt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0" name="圆角矩形 219"/>
            <p:cNvSpPr/>
            <p:nvPr/>
          </p:nvSpPr>
          <p:spPr>
            <a:xfrm>
              <a:off x="7209584" y="3965279"/>
              <a:ext cx="874921" cy="201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消费信心指数</a:t>
              </a:r>
              <a:endParaRPr lang="zh-CN" alt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8232722" y="3741500"/>
              <a:ext cx="4915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8531086" y="3740197"/>
              <a:ext cx="4915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u="sng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</a:t>
              </a:r>
              <a:endParaRPr lang="en-US" altLang="zh-CN" sz="800" u="sng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8829450" y="3735382"/>
              <a:ext cx="491567" cy="173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外贸</a:t>
              </a:r>
              <a:endParaRPr lang="en-US" altLang="zh-CN" sz="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24" name="图表 223"/>
            <p:cNvGraphicFramePr/>
            <p:nvPr>
              <p:extLst>
                <p:ext uri="{D42A27DB-BD31-4B8C-83A1-F6EECF244321}">
                  <p14:modId xmlns:p14="http://schemas.microsoft.com/office/powerpoint/2010/main" val="3585525601"/>
                </p:ext>
              </p:extLst>
            </p:nvPr>
          </p:nvGraphicFramePr>
          <p:xfrm>
            <a:off x="4593908" y="4116717"/>
            <a:ext cx="2529899" cy="17858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225" name="图表 224"/>
            <p:cNvGraphicFramePr/>
            <p:nvPr>
              <p:extLst>
                <p:ext uri="{D42A27DB-BD31-4B8C-83A1-F6EECF244321}">
                  <p14:modId xmlns:p14="http://schemas.microsoft.com/office/powerpoint/2010/main" val="2078356623"/>
                </p:ext>
              </p:extLst>
            </p:nvPr>
          </p:nvGraphicFramePr>
          <p:xfrm>
            <a:off x="7159542" y="4068972"/>
            <a:ext cx="2585721" cy="18180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</p:grpSp>
      <p:sp>
        <p:nvSpPr>
          <p:cNvPr id="226" name="Freeform 89"/>
          <p:cNvSpPr>
            <a:spLocks noChangeAspect="1" noEditPoints="1"/>
          </p:cNvSpPr>
          <p:nvPr/>
        </p:nvSpPr>
        <p:spPr bwMode="auto">
          <a:xfrm>
            <a:off x="1972343" y="4646112"/>
            <a:ext cx="179322" cy="108410"/>
          </a:xfrm>
          <a:custGeom>
            <a:avLst/>
            <a:gdLst/>
            <a:ahLst/>
            <a:cxnLst>
              <a:cxn ang="0">
                <a:pos x="191" y="0"/>
              </a:cxn>
              <a:cxn ang="0">
                <a:pos x="160" y="30"/>
              </a:cxn>
              <a:cxn ang="0">
                <a:pos x="177" y="57"/>
              </a:cxn>
              <a:cxn ang="0">
                <a:pos x="161" y="103"/>
              </a:cxn>
              <a:cxn ang="0">
                <a:pos x="155" y="102"/>
              </a:cxn>
              <a:cxn ang="0">
                <a:pos x="142" y="105"/>
              </a:cxn>
              <a:cxn ang="0">
                <a:pos x="107" y="68"/>
              </a:cxn>
              <a:cxn ang="0">
                <a:pos x="109" y="56"/>
              </a:cxn>
              <a:cxn ang="0">
                <a:pos x="79" y="26"/>
              </a:cxn>
              <a:cxn ang="0">
                <a:pos x="48" y="56"/>
              </a:cxn>
              <a:cxn ang="0">
                <a:pos x="59" y="79"/>
              </a:cxn>
              <a:cxn ang="0">
                <a:pos x="44" y="112"/>
              </a:cxn>
              <a:cxn ang="0">
                <a:pos x="30" y="109"/>
              </a:cxn>
              <a:cxn ang="0">
                <a:pos x="0" y="139"/>
              </a:cxn>
              <a:cxn ang="0">
                <a:pos x="30" y="170"/>
              </a:cxn>
              <a:cxn ang="0">
                <a:pos x="61" y="139"/>
              </a:cxn>
              <a:cxn ang="0">
                <a:pos x="54" y="120"/>
              </a:cxn>
              <a:cxn ang="0">
                <a:pos x="70" y="85"/>
              </a:cxn>
              <a:cxn ang="0">
                <a:pos x="78" y="86"/>
              </a:cxn>
              <a:cxn ang="0">
                <a:pos x="99" y="78"/>
              </a:cxn>
              <a:cxn ang="0">
                <a:pos x="132" y="113"/>
              </a:cxn>
              <a:cxn ang="0">
                <a:pos x="125" y="132"/>
              </a:cxn>
              <a:cxn ang="0">
                <a:pos x="156" y="163"/>
              </a:cxn>
              <a:cxn ang="0">
                <a:pos x="186" y="132"/>
              </a:cxn>
              <a:cxn ang="0">
                <a:pos x="173" y="108"/>
              </a:cxn>
              <a:cxn ang="0">
                <a:pos x="189" y="60"/>
              </a:cxn>
              <a:cxn ang="0">
                <a:pos x="191" y="60"/>
              </a:cxn>
              <a:cxn ang="0">
                <a:pos x="221" y="30"/>
              </a:cxn>
              <a:cxn ang="0">
                <a:pos x="191" y="0"/>
              </a:cxn>
              <a:cxn ang="0">
                <a:pos x="31" y="157"/>
              </a:cxn>
              <a:cxn ang="0">
                <a:pos x="13" y="139"/>
              </a:cxn>
              <a:cxn ang="0">
                <a:pos x="31" y="122"/>
              </a:cxn>
              <a:cxn ang="0">
                <a:pos x="48" y="139"/>
              </a:cxn>
              <a:cxn ang="0">
                <a:pos x="31" y="157"/>
              </a:cxn>
              <a:cxn ang="0">
                <a:pos x="79" y="74"/>
              </a:cxn>
              <a:cxn ang="0">
                <a:pos x="61" y="56"/>
              </a:cxn>
              <a:cxn ang="0">
                <a:pos x="79" y="38"/>
              </a:cxn>
              <a:cxn ang="0">
                <a:pos x="96" y="56"/>
              </a:cxn>
              <a:cxn ang="0">
                <a:pos x="79" y="74"/>
              </a:cxn>
              <a:cxn ang="0">
                <a:pos x="156" y="150"/>
              </a:cxn>
              <a:cxn ang="0">
                <a:pos x="138" y="133"/>
              </a:cxn>
              <a:cxn ang="0">
                <a:pos x="156" y="115"/>
              </a:cxn>
              <a:cxn ang="0">
                <a:pos x="173" y="133"/>
              </a:cxn>
              <a:cxn ang="0">
                <a:pos x="156" y="150"/>
              </a:cxn>
              <a:cxn ang="0">
                <a:pos x="191" y="48"/>
              </a:cxn>
              <a:cxn ang="0">
                <a:pos x="173" y="30"/>
              </a:cxn>
              <a:cxn ang="0">
                <a:pos x="191" y="13"/>
              </a:cxn>
              <a:cxn ang="0">
                <a:pos x="208" y="30"/>
              </a:cxn>
              <a:cxn ang="0">
                <a:pos x="191" y="48"/>
              </a:cxn>
              <a:cxn ang="0">
                <a:pos x="191" y="48"/>
              </a:cxn>
              <a:cxn ang="0">
                <a:pos x="191" y="48"/>
              </a:cxn>
            </a:cxnLst>
            <a:rect l="0" t="0" r="r" b="b"/>
            <a:pathLst>
              <a:path w="221" h="170">
                <a:moveTo>
                  <a:pt x="191" y="0"/>
                </a:moveTo>
                <a:cubicBezTo>
                  <a:pt x="174" y="0"/>
                  <a:pt x="160" y="14"/>
                  <a:pt x="160" y="30"/>
                </a:cubicBezTo>
                <a:cubicBezTo>
                  <a:pt x="160" y="42"/>
                  <a:pt x="167" y="52"/>
                  <a:pt x="177" y="57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59" y="103"/>
                  <a:pt x="157" y="102"/>
                  <a:pt x="155" y="102"/>
                </a:cubicBezTo>
                <a:cubicBezTo>
                  <a:pt x="150" y="102"/>
                  <a:pt x="146" y="103"/>
                  <a:pt x="142" y="105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08" y="64"/>
                  <a:pt x="109" y="60"/>
                  <a:pt x="109" y="56"/>
                </a:cubicBezTo>
                <a:cubicBezTo>
                  <a:pt x="109" y="39"/>
                  <a:pt x="95" y="26"/>
                  <a:pt x="79" y="26"/>
                </a:cubicBezTo>
                <a:cubicBezTo>
                  <a:pt x="62" y="26"/>
                  <a:pt x="48" y="39"/>
                  <a:pt x="48" y="56"/>
                </a:cubicBezTo>
                <a:cubicBezTo>
                  <a:pt x="48" y="65"/>
                  <a:pt x="52" y="74"/>
                  <a:pt x="59" y="79"/>
                </a:cubicBezTo>
                <a:cubicBezTo>
                  <a:pt x="44" y="112"/>
                  <a:pt x="44" y="112"/>
                  <a:pt x="44" y="112"/>
                </a:cubicBezTo>
                <a:cubicBezTo>
                  <a:pt x="40" y="110"/>
                  <a:pt x="35" y="109"/>
                  <a:pt x="30" y="109"/>
                </a:cubicBezTo>
                <a:cubicBezTo>
                  <a:pt x="14" y="109"/>
                  <a:pt x="0" y="123"/>
                  <a:pt x="0" y="139"/>
                </a:cubicBezTo>
                <a:cubicBezTo>
                  <a:pt x="0" y="156"/>
                  <a:pt x="14" y="170"/>
                  <a:pt x="30" y="170"/>
                </a:cubicBezTo>
                <a:cubicBezTo>
                  <a:pt x="47" y="170"/>
                  <a:pt x="61" y="156"/>
                  <a:pt x="61" y="139"/>
                </a:cubicBezTo>
                <a:cubicBezTo>
                  <a:pt x="61" y="132"/>
                  <a:pt x="58" y="125"/>
                  <a:pt x="54" y="120"/>
                </a:cubicBezTo>
                <a:cubicBezTo>
                  <a:pt x="70" y="85"/>
                  <a:pt x="70" y="85"/>
                  <a:pt x="70" y="85"/>
                </a:cubicBezTo>
                <a:cubicBezTo>
                  <a:pt x="73" y="86"/>
                  <a:pt x="76" y="86"/>
                  <a:pt x="78" y="86"/>
                </a:cubicBezTo>
                <a:cubicBezTo>
                  <a:pt x="86" y="86"/>
                  <a:pt x="93" y="83"/>
                  <a:pt x="99" y="78"/>
                </a:cubicBezTo>
                <a:cubicBezTo>
                  <a:pt x="132" y="113"/>
                  <a:pt x="132" y="113"/>
                  <a:pt x="132" y="113"/>
                </a:cubicBezTo>
                <a:cubicBezTo>
                  <a:pt x="128" y="118"/>
                  <a:pt x="125" y="125"/>
                  <a:pt x="125" y="132"/>
                </a:cubicBezTo>
                <a:cubicBezTo>
                  <a:pt x="125" y="149"/>
                  <a:pt x="139" y="163"/>
                  <a:pt x="156" y="163"/>
                </a:cubicBezTo>
                <a:cubicBezTo>
                  <a:pt x="172" y="163"/>
                  <a:pt x="186" y="149"/>
                  <a:pt x="186" y="132"/>
                </a:cubicBezTo>
                <a:cubicBezTo>
                  <a:pt x="186" y="122"/>
                  <a:pt x="181" y="113"/>
                  <a:pt x="173" y="108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91" y="60"/>
                  <a:pt x="191" y="60"/>
                  <a:pt x="191" y="60"/>
                </a:cubicBezTo>
                <a:cubicBezTo>
                  <a:pt x="207" y="60"/>
                  <a:pt x="221" y="47"/>
                  <a:pt x="221" y="30"/>
                </a:cubicBezTo>
                <a:cubicBezTo>
                  <a:pt x="221" y="14"/>
                  <a:pt x="207" y="0"/>
                  <a:pt x="191" y="0"/>
                </a:cubicBezTo>
                <a:close/>
                <a:moveTo>
                  <a:pt x="31" y="157"/>
                </a:moveTo>
                <a:cubicBezTo>
                  <a:pt x="21" y="157"/>
                  <a:pt x="13" y="149"/>
                  <a:pt x="13" y="139"/>
                </a:cubicBezTo>
                <a:cubicBezTo>
                  <a:pt x="13" y="130"/>
                  <a:pt x="21" y="122"/>
                  <a:pt x="31" y="122"/>
                </a:cubicBezTo>
                <a:cubicBezTo>
                  <a:pt x="40" y="122"/>
                  <a:pt x="48" y="130"/>
                  <a:pt x="48" y="139"/>
                </a:cubicBezTo>
                <a:cubicBezTo>
                  <a:pt x="48" y="149"/>
                  <a:pt x="40" y="157"/>
                  <a:pt x="31" y="157"/>
                </a:cubicBezTo>
                <a:close/>
                <a:moveTo>
                  <a:pt x="79" y="74"/>
                </a:moveTo>
                <a:cubicBezTo>
                  <a:pt x="69" y="74"/>
                  <a:pt x="61" y="66"/>
                  <a:pt x="61" y="56"/>
                </a:cubicBezTo>
                <a:cubicBezTo>
                  <a:pt x="61" y="46"/>
                  <a:pt x="69" y="38"/>
                  <a:pt x="79" y="38"/>
                </a:cubicBezTo>
                <a:cubicBezTo>
                  <a:pt x="88" y="38"/>
                  <a:pt x="96" y="46"/>
                  <a:pt x="96" y="56"/>
                </a:cubicBezTo>
                <a:cubicBezTo>
                  <a:pt x="96" y="66"/>
                  <a:pt x="88" y="74"/>
                  <a:pt x="79" y="74"/>
                </a:cubicBezTo>
                <a:close/>
                <a:moveTo>
                  <a:pt x="156" y="150"/>
                </a:moveTo>
                <a:cubicBezTo>
                  <a:pt x="146" y="150"/>
                  <a:pt x="138" y="142"/>
                  <a:pt x="138" y="133"/>
                </a:cubicBezTo>
                <a:cubicBezTo>
                  <a:pt x="138" y="123"/>
                  <a:pt x="146" y="115"/>
                  <a:pt x="156" y="115"/>
                </a:cubicBezTo>
                <a:cubicBezTo>
                  <a:pt x="165" y="115"/>
                  <a:pt x="173" y="123"/>
                  <a:pt x="173" y="133"/>
                </a:cubicBezTo>
                <a:cubicBezTo>
                  <a:pt x="173" y="142"/>
                  <a:pt x="165" y="150"/>
                  <a:pt x="156" y="150"/>
                </a:cubicBezTo>
                <a:close/>
                <a:moveTo>
                  <a:pt x="191" y="48"/>
                </a:moveTo>
                <a:cubicBezTo>
                  <a:pt x="181" y="48"/>
                  <a:pt x="173" y="40"/>
                  <a:pt x="173" y="30"/>
                </a:cubicBezTo>
                <a:cubicBezTo>
                  <a:pt x="173" y="21"/>
                  <a:pt x="181" y="13"/>
                  <a:pt x="191" y="13"/>
                </a:cubicBezTo>
                <a:cubicBezTo>
                  <a:pt x="200" y="13"/>
                  <a:pt x="208" y="21"/>
                  <a:pt x="208" y="30"/>
                </a:cubicBezTo>
                <a:cubicBezTo>
                  <a:pt x="208" y="40"/>
                  <a:pt x="200" y="48"/>
                  <a:pt x="191" y="48"/>
                </a:cubicBezTo>
                <a:close/>
                <a:moveTo>
                  <a:pt x="191" y="48"/>
                </a:moveTo>
                <a:cubicBezTo>
                  <a:pt x="191" y="48"/>
                  <a:pt x="191" y="48"/>
                  <a:pt x="191" y="48"/>
                </a:cubicBezTo>
              </a:path>
            </a:pathLst>
          </a:custGeom>
          <a:solidFill>
            <a:srgbClr val="67708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6" name="Freeform 16"/>
          <p:cNvSpPr>
            <a:spLocks noChangeAspect="1" noEditPoints="1"/>
          </p:cNvSpPr>
          <p:nvPr/>
        </p:nvSpPr>
        <p:spPr bwMode="auto">
          <a:xfrm>
            <a:off x="5894735" y="4671132"/>
            <a:ext cx="146637" cy="108410"/>
          </a:xfrm>
          <a:custGeom>
            <a:avLst/>
            <a:gdLst>
              <a:gd name="T0" fmla="*/ 74 w 74"/>
              <a:gd name="T1" fmla="*/ 53 h 70"/>
              <a:gd name="T2" fmla="*/ 54 w 74"/>
              <a:gd name="T3" fmla="*/ 48 h 70"/>
              <a:gd name="T4" fmla="*/ 71 w 74"/>
              <a:gd name="T5" fmla="*/ 22 h 70"/>
              <a:gd name="T6" fmla="*/ 74 w 74"/>
              <a:gd name="T7" fmla="*/ 5 h 70"/>
              <a:gd name="T8" fmla="*/ 4 w 74"/>
              <a:gd name="T9" fmla="*/ 0 h 70"/>
              <a:gd name="T10" fmla="*/ 0 w 74"/>
              <a:gd name="T11" fmla="*/ 18 h 70"/>
              <a:gd name="T12" fmla="*/ 18 w 74"/>
              <a:gd name="T13" fmla="*/ 22 h 70"/>
              <a:gd name="T14" fmla="*/ 4 w 74"/>
              <a:gd name="T15" fmla="*/ 48 h 70"/>
              <a:gd name="T16" fmla="*/ 0 w 74"/>
              <a:gd name="T17" fmla="*/ 66 h 70"/>
              <a:gd name="T18" fmla="*/ 71 w 74"/>
              <a:gd name="T19" fmla="*/ 70 h 70"/>
              <a:gd name="T20" fmla="*/ 62 w 74"/>
              <a:gd name="T21" fmla="*/ 4 h 70"/>
              <a:gd name="T22" fmla="*/ 66 w 74"/>
              <a:gd name="T23" fmla="*/ 14 h 70"/>
              <a:gd name="T24" fmla="*/ 60 w 74"/>
              <a:gd name="T25" fmla="*/ 18 h 70"/>
              <a:gd name="T26" fmla="*/ 56 w 74"/>
              <a:gd name="T27" fmla="*/ 9 h 70"/>
              <a:gd name="T28" fmla="*/ 62 w 74"/>
              <a:gd name="T29" fmla="*/ 4 h 70"/>
              <a:gd name="T30" fmla="*/ 49 w 74"/>
              <a:gd name="T31" fmla="*/ 9 h 70"/>
              <a:gd name="T32" fmla="*/ 46 w 74"/>
              <a:gd name="T33" fmla="*/ 18 h 70"/>
              <a:gd name="T34" fmla="*/ 40 w 74"/>
              <a:gd name="T35" fmla="*/ 14 h 70"/>
              <a:gd name="T36" fmla="*/ 44 w 74"/>
              <a:gd name="T37" fmla="*/ 4 h 70"/>
              <a:gd name="T38" fmla="*/ 29 w 74"/>
              <a:gd name="T39" fmla="*/ 4 h 70"/>
              <a:gd name="T40" fmla="*/ 33 w 74"/>
              <a:gd name="T41" fmla="*/ 14 h 70"/>
              <a:gd name="T42" fmla="*/ 28 w 74"/>
              <a:gd name="T43" fmla="*/ 18 h 70"/>
              <a:gd name="T44" fmla="*/ 24 w 74"/>
              <a:gd name="T45" fmla="*/ 9 h 70"/>
              <a:gd name="T46" fmla="*/ 29 w 74"/>
              <a:gd name="T47" fmla="*/ 4 h 70"/>
              <a:gd name="T48" fmla="*/ 8 w 74"/>
              <a:gd name="T49" fmla="*/ 14 h 70"/>
              <a:gd name="T50" fmla="*/ 11 w 74"/>
              <a:gd name="T51" fmla="*/ 4 h 70"/>
              <a:gd name="T52" fmla="*/ 17 w 74"/>
              <a:gd name="T53" fmla="*/ 9 h 70"/>
              <a:gd name="T54" fmla="*/ 13 w 74"/>
              <a:gd name="T55" fmla="*/ 18 h 70"/>
              <a:gd name="T56" fmla="*/ 22 w 74"/>
              <a:gd name="T57" fmla="*/ 22 h 70"/>
              <a:gd name="T58" fmla="*/ 49 w 74"/>
              <a:gd name="T59" fmla="*/ 48 h 70"/>
              <a:gd name="T60" fmla="*/ 22 w 74"/>
              <a:gd name="T61" fmla="*/ 22 h 70"/>
              <a:gd name="T62" fmla="*/ 8 w 74"/>
              <a:gd name="T63" fmla="*/ 62 h 70"/>
              <a:gd name="T64" fmla="*/ 11 w 74"/>
              <a:gd name="T65" fmla="*/ 53 h 70"/>
              <a:gd name="T66" fmla="*/ 17 w 74"/>
              <a:gd name="T67" fmla="*/ 57 h 70"/>
              <a:gd name="T68" fmla="*/ 13 w 74"/>
              <a:gd name="T69" fmla="*/ 66 h 70"/>
              <a:gd name="T70" fmla="*/ 28 w 74"/>
              <a:gd name="T71" fmla="*/ 66 h 70"/>
              <a:gd name="T72" fmla="*/ 24 w 74"/>
              <a:gd name="T73" fmla="*/ 57 h 70"/>
              <a:gd name="T74" fmla="*/ 29 w 74"/>
              <a:gd name="T75" fmla="*/ 53 h 70"/>
              <a:gd name="T76" fmla="*/ 33 w 74"/>
              <a:gd name="T77" fmla="*/ 62 h 70"/>
              <a:gd name="T78" fmla="*/ 28 w 74"/>
              <a:gd name="T79" fmla="*/ 66 h 70"/>
              <a:gd name="T80" fmla="*/ 40 w 74"/>
              <a:gd name="T81" fmla="*/ 62 h 70"/>
              <a:gd name="T82" fmla="*/ 44 w 74"/>
              <a:gd name="T83" fmla="*/ 53 h 70"/>
              <a:gd name="T84" fmla="*/ 49 w 74"/>
              <a:gd name="T85" fmla="*/ 57 h 70"/>
              <a:gd name="T86" fmla="*/ 46 w 74"/>
              <a:gd name="T87" fmla="*/ 66 h 70"/>
              <a:gd name="T88" fmla="*/ 60 w 74"/>
              <a:gd name="T89" fmla="*/ 66 h 70"/>
              <a:gd name="T90" fmla="*/ 56 w 74"/>
              <a:gd name="T91" fmla="*/ 57 h 70"/>
              <a:gd name="T92" fmla="*/ 62 w 74"/>
              <a:gd name="T93" fmla="*/ 53 h 70"/>
              <a:gd name="T94" fmla="*/ 66 w 74"/>
              <a:gd name="T95" fmla="*/ 62 h 70"/>
              <a:gd name="T96" fmla="*/ 60 w 74"/>
              <a:gd name="T97" fmla="*/ 6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70">
                <a:moveTo>
                  <a:pt x="74" y="66"/>
                </a:moveTo>
                <a:cubicBezTo>
                  <a:pt x="74" y="53"/>
                  <a:pt x="74" y="53"/>
                  <a:pt x="74" y="53"/>
                </a:cubicBezTo>
                <a:cubicBezTo>
                  <a:pt x="74" y="50"/>
                  <a:pt x="73" y="48"/>
                  <a:pt x="71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4" y="22"/>
                  <a:pt x="54" y="22"/>
                  <a:pt x="54" y="22"/>
                </a:cubicBezTo>
                <a:cubicBezTo>
                  <a:pt x="71" y="22"/>
                  <a:pt x="71" y="22"/>
                  <a:pt x="71" y="22"/>
                </a:cubicBezTo>
                <a:cubicBezTo>
                  <a:pt x="73" y="22"/>
                  <a:pt x="74" y="20"/>
                  <a:pt x="74" y="18"/>
                </a:cubicBezTo>
                <a:cubicBezTo>
                  <a:pt x="74" y="5"/>
                  <a:pt x="74" y="5"/>
                  <a:pt x="74" y="5"/>
                </a:cubicBezTo>
                <a:cubicBezTo>
                  <a:pt x="74" y="2"/>
                  <a:pt x="73" y="0"/>
                  <a:pt x="71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0"/>
                  <a:pt x="2" y="22"/>
                  <a:pt x="4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48"/>
                  <a:pt x="18" y="48"/>
                  <a:pt x="1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8"/>
                  <a:pt x="2" y="70"/>
                  <a:pt x="4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3" y="70"/>
                  <a:pt x="74" y="68"/>
                  <a:pt x="74" y="66"/>
                </a:cubicBezTo>
                <a:close/>
                <a:moveTo>
                  <a:pt x="62" y="4"/>
                </a:moveTo>
                <a:cubicBezTo>
                  <a:pt x="64" y="4"/>
                  <a:pt x="66" y="6"/>
                  <a:pt x="66" y="9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6"/>
                  <a:pt x="64" y="18"/>
                  <a:pt x="62" y="18"/>
                </a:cubicBezTo>
                <a:cubicBezTo>
                  <a:pt x="60" y="18"/>
                  <a:pt x="60" y="18"/>
                  <a:pt x="60" y="18"/>
                </a:cubicBezTo>
                <a:cubicBezTo>
                  <a:pt x="58" y="18"/>
                  <a:pt x="56" y="16"/>
                  <a:pt x="56" y="14"/>
                </a:cubicBezTo>
                <a:cubicBezTo>
                  <a:pt x="56" y="9"/>
                  <a:pt x="56" y="9"/>
                  <a:pt x="56" y="9"/>
                </a:cubicBezTo>
                <a:cubicBezTo>
                  <a:pt x="56" y="6"/>
                  <a:pt x="58" y="4"/>
                  <a:pt x="60" y="4"/>
                </a:cubicBezTo>
                <a:lnTo>
                  <a:pt x="62" y="4"/>
                </a:lnTo>
                <a:close/>
                <a:moveTo>
                  <a:pt x="46" y="4"/>
                </a:moveTo>
                <a:cubicBezTo>
                  <a:pt x="48" y="4"/>
                  <a:pt x="49" y="6"/>
                  <a:pt x="49" y="9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6"/>
                  <a:pt x="48" y="18"/>
                  <a:pt x="46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2" y="18"/>
                  <a:pt x="40" y="16"/>
                  <a:pt x="40" y="14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6"/>
                  <a:pt x="42" y="4"/>
                  <a:pt x="44" y="4"/>
                </a:cubicBezTo>
                <a:lnTo>
                  <a:pt x="46" y="4"/>
                </a:lnTo>
                <a:close/>
                <a:moveTo>
                  <a:pt x="29" y="4"/>
                </a:moveTo>
                <a:cubicBezTo>
                  <a:pt x="32" y="4"/>
                  <a:pt x="33" y="6"/>
                  <a:pt x="33" y="9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6"/>
                  <a:pt x="32" y="18"/>
                  <a:pt x="29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5" y="18"/>
                  <a:pt x="24" y="16"/>
                  <a:pt x="24" y="14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6"/>
                  <a:pt x="25" y="4"/>
                  <a:pt x="28" y="4"/>
                </a:cubicBezTo>
                <a:lnTo>
                  <a:pt x="29" y="4"/>
                </a:lnTo>
                <a:close/>
                <a:moveTo>
                  <a:pt x="11" y="18"/>
                </a:moveTo>
                <a:cubicBezTo>
                  <a:pt x="9" y="18"/>
                  <a:pt x="8" y="16"/>
                  <a:pt x="8" y="14"/>
                </a:cubicBezTo>
                <a:cubicBezTo>
                  <a:pt x="8" y="9"/>
                  <a:pt x="8" y="9"/>
                  <a:pt x="8" y="9"/>
                </a:cubicBezTo>
                <a:cubicBezTo>
                  <a:pt x="8" y="6"/>
                  <a:pt x="9" y="4"/>
                  <a:pt x="11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7" y="6"/>
                  <a:pt x="17" y="9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6"/>
                  <a:pt x="15" y="18"/>
                  <a:pt x="13" y="18"/>
                </a:cubicBezTo>
                <a:lnTo>
                  <a:pt x="11" y="18"/>
                </a:lnTo>
                <a:close/>
                <a:moveTo>
                  <a:pt x="22" y="22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48"/>
                  <a:pt x="49" y="48"/>
                  <a:pt x="49" y="48"/>
                </a:cubicBezTo>
                <a:cubicBezTo>
                  <a:pt x="22" y="48"/>
                  <a:pt x="22" y="48"/>
                  <a:pt x="22" y="48"/>
                </a:cubicBezTo>
                <a:lnTo>
                  <a:pt x="22" y="22"/>
                </a:lnTo>
                <a:close/>
                <a:moveTo>
                  <a:pt x="11" y="66"/>
                </a:moveTo>
                <a:cubicBezTo>
                  <a:pt x="9" y="66"/>
                  <a:pt x="8" y="64"/>
                  <a:pt x="8" y="62"/>
                </a:cubicBezTo>
                <a:cubicBezTo>
                  <a:pt x="8" y="57"/>
                  <a:pt x="8" y="57"/>
                  <a:pt x="8" y="57"/>
                </a:cubicBezTo>
                <a:cubicBezTo>
                  <a:pt x="8" y="54"/>
                  <a:pt x="9" y="53"/>
                  <a:pt x="11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5" y="53"/>
                  <a:pt x="17" y="54"/>
                  <a:pt x="17" y="57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64"/>
                  <a:pt x="15" y="66"/>
                  <a:pt x="13" y="66"/>
                </a:cubicBezTo>
                <a:lnTo>
                  <a:pt x="11" y="66"/>
                </a:lnTo>
                <a:close/>
                <a:moveTo>
                  <a:pt x="28" y="66"/>
                </a:moveTo>
                <a:cubicBezTo>
                  <a:pt x="25" y="66"/>
                  <a:pt x="24" y="64"/>
                  <a:pt x="24" y="62"/>
                </a:cubicBezTo>
                <a:cubicBezTo>
                  <a:pt x="24" y="57"/>
                  <a:pt x="24" y="57"/>
                  <a:pt x="24" y="57"/>
                </a:cubicBezTo>
                <a:cubicBezTo>
                  <a:pt x="24" y="54"/>
                  <a:pt x="25" y="53"/>
                  <a:pt x="28" y="53"/>
                </a:cubicBezTo>
                <a:cubicBezTo>
                  <a:pt x="29" y="53"/>
                  <a:pt x="29" y="53"/>
                  <a:pt x="29" y="53"/>
                </a:cubicBezTo>
                <a:cubicBezTo>
                  <a:pt x="32" y="53"/>
                  <a:pt x="33" y="54"/>
                  <a:pt x="33" y="57"/>
                </a:cubicBezTo>
                <a:cubicBezTo>
                  <a:pt x="33" y="62"/>
                  <a:pt x="33" y="62"/>
                  <a:pt x="33" y="62"/>
                </a:cubicBezTo>
                <a:cubicBezTo>
                  <a:pt x="33" y="64"/>
                  <a:pt x="32" y="66"/>
                  <a:pt x="29" y="66"/>
                </a:cubicBezTo>
                <a:lnTo>
                  <a:pt x="28" y="66"/>
                </a:lnTo>
                <a:close/>
                <a:moveTo>
                  <a:pt x="44" y="66"/>
                </a:moveTo>
                <a:cubicBezTo>
                  <a:pt x="42" y="66"/>
                  <a:pt x="40" y="64"/>
                  <a:pt x="40" y="62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4"/>
                  <a:pt x="42" y="53"/>
                  <a:pt x="44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8" y="53"/>
                  <a:pt x="49" y="54"/>
                  <a:pt x="49" y="57"/>
                </a:cubicBezTo>
                <a:cubicBezTo>
                  <a:pt x="49" y="62"/>
                  <a:pt x="49" y="62"/>
                  <a:pt x="49" y="62"/>
                </a:cubicBezTo>
                <a:cubicBezTo>
                  <a:pt x="49" y="64"/>
                  <a:pt x="48" y="66"/>
                  <a:pt x="46" y="66"/>
                </a:cubicBezTo>
                <a:lnTo>
                  <a:pt x="44" y="66"/>
                </a:lnTo>
                <a:close/>
                <a:moveTo>
                  <a:pt x="60" y="66"/>
                </a:moveTo>
                <a:cubicBezTo>
                  <a:pt x="58" y="66"/>
                  <a:pt x="56" y="64"/>
                  <a:pt x="56" y="62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54"/>
                  <a:pt x="58" y="53"/>
                  <a:pt x="60" y="53"/>
                </a:cubicBezTo>
                <a:cubicBezTo>
                  <a:pt x="62" y="53"/>
                  <a:pt x="62" y="53"/>
                  <a:pt x="62" y="53"/>
                </a:cubicBezTo>
                <a:cubicBezTo>
                  <a:pt x="64" y="53"/>
                  <a:pt x="66" y="54"/>
                  <a:pt x="66" y="57"/>
                </a:cubicBezTo>
                <a:cubicBezTo>
                  <a:pt x="66" y="62"/>
                  <a:pt x="66" y="62"/>
                  <a:pt x="66" y="62"/>
                </a:cubicBezTo>
                <a:cubicBezTo>
                  <a:pt x="66" y="64"/>
                  <a:pt x="64" y="66"/>
                  <a:pt x="62" y="66"/>
                </a:cubicBezTo>
                <a:lnTo>
                  <a:pt x="60" y="66"/>
                </a:lnTo>
                <a:close/>
              </a:path>
            </a:pathLst>
          </a:custGeom>
          <a:solidFill>
            <a:srgbClr val="6770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37" name="组合 236"/>
          <p:cNvGrpSpPr>
            <a:grpSpLocks noChangeAspect="1"/>
          </p:cNvGrpSpPr>
          <p:nvPr/>
        </p:nvGrpSpPr>
        <p:grpSpPr>
          <a:xfrm>
            <a:off x="2634673" y="4625744"/>
            <a:ext cx="176520" cy="167491"/>
            <a:chOff x="3958722" y="3227132"/>
            <a:chExt cx="446799" cy="446799"/>
          </a:xfrm>
        </p:grpSpPr>
        <p:sp>
          <p:nvSpPr>
            <p:cNvPr id="248" name="Freeform 127"/>
            <p:cNvSpPr>
              <a:spLocks/>
            </p:cNvSpPr>
            <p:nvPr/>
          </p:nvSpPr>
          <p:spPr bwMode="auto">
            <a:xfrm>
              <a:off x="3958722" y="3227132"/>
              <a:ext cx="446799" cy="446799"/>
            </a:xfrm>
            <a:custGeom>
              <a:avLst/>
              <a:gdLst>
                <a:gd name="T0" fmla="*/ 0 w 87"/>
                <a:gd name="T1" fmla="*/ 43 h 87"/>
                <a:gd name="T2" fmla="*/ 43 w 87"/>
                <a:gd name="T3" fmla="*/ 0 h 87"/>
                <a:gd name="T4" fmla="*/ 43 w 87"/>
                <a:gd name="T5" fmla="*/ 2 h 87"/>
                <a:gd name="T6" fmla="*/ 43 w 87"/>
                <a:gd name="T7" fmla="*/ 5 h 87"/>
                <a:gd name="T8" fmla="*/ 5 w 87"/>
                <a:gd name="T9" fmla="*/ 43 h 87"/>
                <a:gd name="T10" fmla="*/ 43 w 87"/>
                <a:gd name="T11" fmla="*/ 82 h 87"/>
                <a:gd name="T12" fmla="*/ 82 w 87"/>
                <a:gd name="T13" fmla="*/ 43 h 87"/>
                <a:gd name="T14" fmla="*/ 43 w 87"/>
                <a:gd name="T15" fmla="*/ 5 h 87"/>
                <a:gd name="T16" fmla="*/ 43 w 87"/>
                <a:gd name="T17" fmla="*/ 2 h 87"/>
                <a:gd name="T18" fmla="*/ 43 w 87"/>
                <a:gd name="T19" fmla="*/ 0 h 87"/>
                <a:gd name="T20" fmla="*/ 87 w 87"/>
                <a:gd name="T21" fmla="*/ 43 h 87"/>
                <a:gd name="T22" fmla="*/ 43 w 87"/>
                <a:gd name="T23" fmla="*/ 87 h 87"/>
                <a:gd name="T24" fmla="*/ 0 w 87"/>
                <a:gd name="T25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cubicBezTo>
                    <a:pt x="0" y="19"/>
                    <a:pt x="19" y="0"/>
                    <a:pt x="43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22" y="5"/>
                    <a:pt x="5" y="22"/>
                    <a:pt x="5" y="43"/>
                  </a:cubicBezTo>
                  <a:cubicBezTo>
                    <a:pt x="5" y="64"/>
                    <a:pt x="22" y="81"/>
                    <a:pt x="43" y="82"/>
                  </a:cubicBezTo>
                  <a:cubicBezTo>
                    <a:pt x="64" y="81"/>
                    <a:pt x="82" y="64"/>
                    <a:pt x="82" y="43"/>
                  </a:cubicBezTo>
                  <a:cubicBezTo>
                    <a:pt x="82" y="22"/>
                    <a:pt x="64" y="5"/>
                    <a:pt x="43" y="5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87" y="19"/>
                    <a:pt x="87" y="43"/>
                  </a:cubicBezTo>
                  <a:cubicBezTo>
                    <a:pt x="87" y="67"/>
                    <a:pt x="67" y="87"/>
                    <a:pt x="43" y="87"/>
                  </a:cubicBezTo>
                  <a:cubicBezTo>
                    <a:pt x="19" y="87"/>
                    <a:pt x="0" y="67"/>
                    <a:pt x="0" y="43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Freeform 128"/>
            <p:cNvSpPr>
              <a:spLocks noEditPoints="1"/>
            </p:cNvSpPr>
            <p:nvPr/>
          </p:nvSpPr>
          <p:spPr bwMode="auto">
            <a:xfrm>
              <a:off x="4101872" y="3309551"/>
              <a:ext cx="214724" cy="292805"/>
            </a:xfrm>
            <a:custGeom>
              <a:avLst/>
              <a:gdLst>
                <a:gd name="T0" fmla="*/ 26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7 w 42"/>
                <a:gd name="T41" fmla="*/ 35 h 57"/>
                <a:gd name="T42" fmla="*/ 26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6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2" y="12"/>
                    <a:pt x="21" y="12"/>
                  </a:cubicBezTo>
                  <a:cubicBezTo>
                    <a:pt x="19" y="12"/>
                    <a:pt x="17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4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8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7" y="35"/>
                  </a:cubicBezTo>
                  <a:cubicBezTo>
                    <a:pt x="27" y="36"/>
                    <a:pt x="26" y="37"/>
                    <a:pt x="26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3" y="43"/>
                    <a:pt x="27" y="46"/>
                    <a:pt x="27" y="50"/>
                  </a:cubicBezTo>
                  <a:cubicBezTo>
                    <a:pt x="27" y="54"/>
                    <a:pt x="23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Freeform 129"/>
            <p:cNvSpPr>
              <a:spLocks noEditPoints="1"/>
            </p:cNvSpPr>
            <p:nvPr/>
          </p:nvSpPr>
          <p:spPr bwMode="auto">
            <a:xfrm>
              <a:off x="4080182" y="3309551"/>
              <a:ext cx="216893" cy="292805"/>
            </a:xfrm>
            <a:custGeom>
              <a:avLst/>
              <a:gdLst>
                <a:gd name="T0" fmla="*/ 27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8 w 42"/>
                <a:gd name="T41" fmla="*/ 35 h 57"/>
                <a:gd name="T42" fmla="*/ 27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7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3" y="12"/>
                    <a:pt x="21" y="12"/>
                  </a:cubicBezTo>
                  <a:cubicBezTo>
                    <a:pt x="19" y="12"/>
                    <a:pt x="18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5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9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8" y="35"/>
                  </a:cubicBezTo>
                  <a:cubicBezTo>
                    <a:pt x="27" y="36"/>
                    <a:pt x="27" y="37"/>
                    <a:pt x="27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4" y="43"/>
                    <a:pt x="27" y="46"/>
                    <a:pt x="27" y="50"/>
                  </a:cubicBezTo>
                  <a:cubicBezTo>
                    <a:pt x="27" y="54"/>
                    <a:pt x="24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1" name="组合 250"/>
          <p:cNvGrpSpPr>
            <a:grpSpLocks noChangeAspect="1"/>
          </p:cNvGrpSpPr>
          <p:nvPr/>
        </p:nvGrpSpPr>
        <p:grpSpPr>
          <a:xfrm>
            <a:off x="6726603" y="4611444"/>
            <a:ext cx="176520" cy="167491"/>
            <a:chOff x="3958722" y="3227132"/>
            <a:chExt cx="446799" cy="446799"/>
          </a:xfrm>
        </p:grpSpPr>
        <p:sp>
          <p:nvSpPr>
            <p:cNvPr id="252" name="Freeform 127"/>
            <p:cNvSpPr>
              <a:spLocks/>
            </p:cNvSpPr>
            <p:nvPr/>
          </p:nvSpPr>
          <p:spPr bwMode="auto">
            <a:xfrm>
              <a:off x="3958722" y="3227132"/>
              <a:ext cx="446799" cy="446799"/>
            </a:xfrm>
            <a:custGeom>
              <a:avLst/>
              <a:gdLst>
                <a:gd name="T0" fmla="*/ 0 w 87"/>
                <a:gd name="T1" fmla="*/ 43 h 87"/>
                <a:gd name="T2" fmla="*/ 43 w 87"/>
                <a:gd name="T3" fmla="*/ 0 h 87"/>
                <a:gd name="T4" fmla="*/ 43 w 87"/>
                <a:gd name="T5" fmla="*/ 2 h 87"/>
                <a:gd name="T6" fmla="*/ 43 w 87"/>
                <a:gd name="T7" fmla="*/ 5 h 87"/>
                <a:gd name="T8" fmla="*/ 5 w 87"/>
                <a:gd name="T9" fmla="*/ 43 h 87"/>
                <a:gd name="T10" fmla="*/ 43 w 87"/>
                <a:gd name="T11" fmla="*/ 82 h 87"/>
                <a:gd name="T12" fmla="*/ 82 w 87"/>
                <a:gd name="T13" fmla="*/ 43 h 87"/>
                <a:gd name="T14" fmla="*/ 43 w 87"/>
                <a:gd name="T15" fmla="*/ 5 h 87"/>
                <a:gd name="T16" fmla="*/ 43 w 87"/>
                <a:gd name="T17" fmla="*/ 2 h 87"/>
                <a:gd name="T18" fmla="*/ 43 w 87"/>
                <a:gd name="T19" fmla="*/ 0 h 87"/>
                <a:gd name="T20" fmla="*/ 87 w 87"/>
                <a:gd name="T21" fmla="*/ 43 h 87"/>
                <a:gd name="T22" fmla="*/ 43 w 87"/>
                <a:gd name="T23" fmla="*/ 87 h 87"/>
                <a:gd name="T24" fmla="*/ 0 w 87"/>
                <a:gd name="T25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cubicBezTo>
                    <a:pt x="0" y="19"/>
                    <a:pt x="19" y="0"/>
                    <a:pt x="43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22" y="5"/>
                    <a:pt x="5" y="22"/>
                    <a:pt x="5" y="43"/>
                  </a:cubicBezTo>
                  <a:cubicBezTo>
                    <a:pt x="5" y="64"/>
                    <a:pt x="22" y="81"/>
                    <a:pt x="43" y="82"/>
                  </a:cubicBezTo>
                  <a:cubicBezTo>
                    <a:pt x="64" y="81"/>
                    <a:pt x="82" y="64"/>
                    <a:pt x="82" y="43"/>
                  </a:cubicBezTo>
                  <a:cubicBezTo>
                    <a:pt x="82" y="22"/>
                    <a:pt x="64" y="5"/>
                    <a:pt x="43" y="5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87" y="19"/>
                    <a:pt x="87" y="43"/>
                  </a:cubicBezTo>
                  <a:cubicBezTo>
                    <a:pt x="87" y="67"/>
                    <a:pt x="67" y="87"/>
                    <a:pt x="43" y="87"/>
                  </a:cubicBezTo>
                  <a:cubicBezTo>
                    <a:pt x="19" y="87"/>
                    <a:pt x="0" y="67"/>
                    <a:pt x="0" y="43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5" name="Freeform 128"/>
            <p:cNvSpPr>
              <a:spLocks noEditPoints="1"/>
            </p:cNvSpPr>
            <p:nvPr/>
          </p:nvSpPr>
          <p:spPr bwMode="auto">
            <a:xfrm>
              <a:off x="4101872" y="3309551"/>
              <a:ext cx="214724" cy="292805"/>
            </a:xfrm>
            <a:custGeom>
              <a:avLst/>
              <a:gdLst>
                <a:gd name="T0" fmla="*/ 26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7 w 42"/>
                <a:gd name="T41" fmla="*/ 35 h 57"/>
                <a:gd name="T42" fmla="*/ 26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6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2" y="12"/>
                    <a:pt x="21" y="12"/>
                  </a:cubicBezTo>
                  <a:cubicBezTo>
                    <a:pt x="19" y="12"/>
                    <a:pt x="17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4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8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7" y="35"/>
                  </a:cubicBezTo>
                  <a:cubicBezTo>
                    <a:pt x="27" y="36"/>
                    <a:pt x="26" y="37"/>
                    <a:pt x="26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3" y="43"/>
                    <a:pt x="27" y="46"/>
                    <a:pt x="27" y="50"/>
                  </a:cubicBezTo>
                  <a:cubicBezTo>
                    <a:pt x="27" y="54"/>
                    <a:pt x="23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" name="Freeform 129"/>
            <p:cNvSpPr>
              <a:spLocks noEditPoints="1"/>
            </p:cNvSpPr>
            <p:nvPr/>
          </p:nvSpPr>
          <p:spPr bwMode="auto">
            <a:xfrm>
              <a:off x="4080182" y="3309551"/>
              <a:ext cx="216893" cy="292805"/>
            </a:xfrm>
            <a:custGeom>
              <a:avLst/>
              <a:gdLst>
                <a:gd name="T0" fmla="*/ 27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8 w 42"/>
                <a:gd name="T41" fmla="*/ 35 h 57"/>
                <a:gd name="T42" fmla="*/ 27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7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3" y="12"/>
                    <a:pt x="21" y="12"/>
                  </a:cubicBezTo>
                  <a:cubicBezTo>
                    <a:pt x="19" y="12"/>
                    <a:pt x="18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5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9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8" y="35"/>
                  </a:cubicBezTo>
                  <a:cubicBezTo>
                    <a:pt x="27" y="36"/>
                    <a:pt x="27" y="37"/>
                    <a:pt x="27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4" y="43"/>
                    <a:pt x="27" y="46"/>
                    <a:pt x="27" y="50"/>
                  </a:cubicBezTo>
                  <a:cubicBezTo>
                    <a:pt x="27" y="54"/>
                    <a:pt x="24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8" name="文本框 217"/>
          <p:cNvSpPr txBox="1"/>
          <p:nvPr/>
        </p:nvSpPr>
        <p:spPr>
          <a:xfrm>
            <a:off x="5717270" y="4394503"/>
            <a:ext cx="3366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注解</a:t>
            </a:r>
            <a:r>
              <a:rPr lang="zh-CN" altLang="en-US" sz="800" dirty="0" smtClean="0"/>
              <a:t>：消费者信心处于高位，未来消费前景依旧乐观，需刺激消费</a:t>
            </a:r>
            <a:endParaRPr lang="zh-CN" altLang="en-US" sz="800" dirty="0"/>
          </a:p>
        </p:txBody>
      </p:sp>
      <p:sp>
        <p:nvSpPr>
          <p:cNvPr id="227" name="文本框 226"/>
          <p:cNvSpPr txBox="1"/>
          <p:nvPr/>
        </p:nvSpPr>
        <p:spPr>
          <a:xfrm>
            <a:off x="1839378" y="4425748"/>
            <a:ext cx="3366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注解：消费者消费力有所下滑，终端市场不景气</a:t>
            </a:r>
          </a:p>
        </p:txBody>
      </p:sp>
    </p:spTree>
    <p:extLst>
      <p:ext uri="{BB962C8B-B14F-4D97-AF65-F5344CB8AC3E}">
        <p14:creationId xmlns:p14="http://schemas.microsoft.com/office/powerpoint/2010/main" val="136978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宏观经济影响分析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业务设计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49260" y="979786"/>
            <a:ext cx="12331206" cy="6581477"/>
            <a:chOff x="649260" y="936035"/>
            <a:chExt cx="12331206" cy="6581477"/>
          </a:xfrm>
        </p:grpSpPr>
        <p:sp>
          <p:nvSpPr>
            <p:cNvPr id="208" name="TextBox 28"/>
            <p:cNvSpPr txBox="1"/>
            <p:nvPr/>
          </p:nvSpPr>
          <p:spPr>
            <a:xfrm>
              <a:off x="5384059" y="3920661"/>
              <a:ext cx="2346148" cy="3310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此处贴设计图</a:t>
              </a:r>
              <a:endParaRPr kumimoji="0" lang="en-US" altLang="zh-CN" sz="11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9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60" y="936035"/>
              <a:ext cx="12331206" cy="6581477"/>
            </a:xfrm>
            <a:prstGeom prst="rect">
              <a:avLst/>
            </a:prstGeom>
          </p:spPr>
        </p:pic>
        <p:pic>
          <p:nvPicPr>
            <p:cNvPr id="211" name="图片 2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8156" y="1756137"/>
              <a:ext cx="1961583" cy="280877"/>
            </a:xfrm>
            <a:prstGeom prst="rect">
              <a:avLst/>
            </a:prstGeom>
          </p:spPr>
        </p:pic>
        <p:pic>
          <p:nvPicPr>
            <p:cNvPr id="212" name="图片 2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93136" y="1646861"/>
              <a:ext cx="1961583" cy="298943"/>
            </a:xfrm>
            <a:prstGeom prst="rect">
              <a:avLst/>
            </a:prstGeom>
          </p:spPr>
        </p:pic>
        <p:pic>
          <p:nvPicPr>
            <p:cNvPr id="213" name="图片 2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1886" y="1666133"/>
              <a:ext cx="1961583" cy="280877"/>
            </a:xfrm>
            <a:prstGeom prst="rect">
              <a:avLst/>
            </a:prstGeom>
          </p:spPr>
        </p:pic>
        <p:grpSp>
          <p:nvGrpSpPr>
            <p:cNvPr id="214" name="组合 213"/>
            <p:cNvGrpSpPr/>
            <p:nvPr/>
          </p:nvGrpSpPr>
          <p:grpSpPr>
            <a:xfrm>
              <a:off x="649264" y="4861753"/>
              <a:ext cx="748025" cy="1133224"/>
              <a:chOff x="3668578" y="4622418"/>
              <a:chExt cx="508101" cy="974289"/>
            </a:xfrm>
          </p:grpSpPr>
          <p:sp>
            <p:nvSpPr>
              <p:cNvPr id="324" name="文本框 323"/>
              <p:cNvSpPr txBox="1"/>
              <p:nvPr/>
            </p:nvSpPr>
            <p:spPr>
              <a:xfrm>
                <a:off x="3668578" y="4622418"/>
                <a:ext cx="493914" cy="317533"/>
              </a:xfrm>
              <a:prstGeom prst="rect">
                <a:avLst/>
              </a:prstGeom>
              <a:solidFill>
                <a:srgbClr val="FBF2F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rgbClr val="C00000"/>
                    </a:solidFill>
                  </a:rPr>
                  <a:t>宏观经济影响分析</a:t>
                </a:r>
              </a:p>
            </p:txBody>
          </p:sp>
          <p:pic>
            <p:nvPicPr>
              <p:cNvPr id="325" name="图片 3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8251" y="5075854"/>
                <a:ext cx="498428" cy="520853"/>
              </a:xfrm>
              <a:prstGeom prst="rect">
                <a:avLst/>
              </a:prstGeom>
            </p:spPr>
          </p:pic>
        </p:grpSp>
        <p:sp>
          <p:nvSpPr>
            <p:cNvPr id="215" name="矩形 214"/>
            <p:cNvSpPr/>
            <p:nvPr/>
          </p:nvSpPr>
          <p:spPr>
            <a:xfrm>
              <a:off x="1651885" y="1947010"/>
              <a:ext cx="10944231" cy="5450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745358" y="2037014"/>
              <a:ext cx="8083511" cy="2032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017482" y="2035867"/>
              <a:ext cx="12323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主要经济指标概览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9" name="组合 228"/>
            <p:cNvGrpSpPr>
              <a:grpSpLocks noChangeAspect="1"/>
            </p:cNvGrpSpPr>
            <p:nvPr/>
          </p:nvGrpSpPr>
          <p:grpSpPr>
            <a:xfrm>
              <a:off x="1866851" y="2098471"/>
              <a:ext cx="137984" cy="125618"/>
              <a:chOff x="8459251" y="3227132"/>
              <a:chExt cx="481502" cy="461982"/>
            </a:xfrm>
            <a:solidFill>
              <a:schemeClr val="bg1">
                <a:lumMod val="50000"/>
              </a:schemeClr>
            </a:solidFill>
          </p:grpSpPr>
          <p:sp>
            <p:nvSpPr>
              <p:cNvPr id="293" name="Freeform 87"/>
              <p:cNvSpPr>
                <a:spLocks/>
              </p:cNvSpPr>
              <p:nvPr/>
            </p:nvSpPr>
            <p:spPr bwMode="auto">
              <a:xfrm>
                <a:off x="8459251" y="3643566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4" name="Freeform 88"/>
              <p:cNvSpPr>
                <a:spLocks/>
              </p:cNvSpPr>
              <p:nvPr/>
            </p:nvSpPr>
            <p:spPr bwMode="auto">
              <a:xfrm>
                <a:off x="8459251" y="3582836"/>
                <a:ext cx="86757" cy="49885"/>
              </a:xfrm>
              <a:custGeom>
                <a:avLst/>
                <a:gdLst>
                  <a:gd name="T0" fmla="*/ 17 w 17"/>
                  <a:gd name="T1" fmla="*/ 7 h 10"/>
                  <a:gd name="T2" fmla="*/ 15 w 17"/>
                  <a:gd name="T3" fmla="*/ 10 h 10"/>
                  <a:gd name="T4" fmla="*/ 3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3 w 17"/>
                  <a:gd name="T11" fmla="*/ 0 h 10"/>
                  <a:gd name="T12" fmla="*/ 15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5" name="Freeform 89"/>
              <p:cNvSpPr>
                <a:spLocks/>
              </p:cNvSpPr>
              <p:nvPr/>
            </p:nvSpPr>
            <p:spPr bwMode="auto">
              <a:xfrm>
                <a:off x="8459251" y="3526444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6" name="Freeform 90"/>
              <p:cNvSpPr>
                <a:spLocks/>
              </p:cNvSpPr>
              <p:nvPr/>
            </p:nvSpPr>
            <p:spPr bwMode="auto">
              <a:xfrm>
                <a:off x="8459251" y="3463545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7" name="Freeform 91"/>
              <p:cNvSpPr>
                <a:spLocks/>
              </p:cNvSpPr>
              <p:nvPr/>
            </p:nvSpPr>
            <p:spPr bwMode="auto">
              <a:xfrm>
                <a:off x="8459251" y="3402815"/>
                <a:ext cx="86757" cy="49885"/>
              </a:xfrm>
              <a:custGeom>
                <a:avLst/>
                <a:gdLst>
                  <a:gd name="T0" fmla="*/ 17 w 17"/>
                  <a:gd name="T1" fmla="*/ 8 h 10"/>
                  <a:gd name="T2" fmla="*/ 15 w 17"/>
                  <a:gd name="T3" fmla="*/ 10 h 10"/>
                  <a:gd name="T4" fmla="*/ 3 w 17"/>
                  <a:gd name="T5" fmla="*/ 10 h 10"/>
                  <a:gd name="T6" fmla="*/ 0 w 17"/>
                  <a:gd name="T7" fmla="*/ 8 h 10"/>
                  <a:gd name="T8" fmla="*/ 0 w 17"/>
                  <a:gd name="T9" fmla="*/ 3 h 10"/>
                  <a:gd name="T10" fmla="*/ 3 w 17"/>
                  <a:gd name="T11" fmla="*/ 0 h 10"/>
                  <a:gd name="T12" fmla="*/ 15 w 17"/>
                  <a:gd name="T13" fmla="*/ 0 h 10"/>
                  <a:gd name="T14" fmla="*/ 17 w 17"/>
                  <a:gd name="T15" fmla="*/ 3 h 10"/>
                  <a:gd name="T16" fmla="*/ 17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8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3"/>
                    </a:cubicBezTo>
                    <a:lnTo>
                      <a:pt x="1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8" name="Freeform 92"/>
              <p:cNvSpPr>
                <a:spLocks/>
              </p:cNvSpPr>
              <p:nvPr/>
            </p:nvSpPr>
            <p:spPr bwMode="auto">
              <a:xfrm>
                <a:off x="8459251" y="3346423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9" name="Freeform 93"/>
              <p:cNvSpPr>
                <a:spLocks/>
              </p:cNvSpPr>
              <p:nvPr/>
            </p:nvSpPr>
            <p:spPr bwMode="auto">
              <a:xfrm>
                <a:off x="8459251" y="3283524"/>
                <a:ext cx="86757" cy="52054"/>
              </a:xfrm>
              <a:custGeom>
                <a:avLst/>
                <a:gdLst>
                  <a:gd name="T0" fmla="*/ 17 w 17"/>
                  <a:gd name="T1" fmla="*/ 7 h 10"/>
                  <a:gd name="T2" fmla="*/ 15 w 17"/>
                  <a:gd name="T3" fmla="*/ 10 h 10"/>
                  <a:gd name="T4" fmla="*/ 3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3 w 17"/>
                  <a:gd name="T11" fmla="*/ 0 h 10"/>
                  <a:gd name="T12" fmla="*/ 15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0" name="Freeform 94"/>
              <p:cNvSpPr>
                <a:spLocks/>
              </p:cNvSpPr>
              <p:nvPr/>
            </p:nvSpPr>
            <p:spPr bwMode="auto">
              <a:xfrm>
                <a:off x="8459251" y="3227132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1" name="Freeform 95"/>
              <p:cNvSpPr>
                <a:spLocks/>
              </p:cNvSpPr>
              <p:nvPr/>
            </p:nvSpPr>
            <p:spPr bwMode="auto">
              <a:xfrm>
                <a:off x="8561190" y="3643566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2" name="Freeform 96"/>
              <p:cNvSpPr>
                <a:spLocks/>
              </p:cNvSpPr>
              <p:nvPr/>
            </p:nvSpPr>
            <p:spPr bwMode="auto">
              <a:xfrm>
                <a:off x="8561190" y="3582836"/>
                <a:ext cx="82419" cy="49885"/>
              </a:xfrm>
              <a:custGeom>
                <a:avLst/>
                <a:gdLst>
                  <a:gd name="T0" fmla="*/ 16 w 16"/>
                  <a:gd name="T1" fmla="*/ 7 h 10"/>
                  <a:gd name="T2" fmla="*/ 14 w 16"/>
                  <a:gd name="T3" fmla="*/ 10 h 10"/>
                  <a:gd name="T4" fmla="*/ 2 w 16"/>
                  <a:gd name="T5" fmla="*/ 10 h 10"/>
                  <a:gd name="T6" fmla="*/ 0 w 16"/>
                  <a:gd name="T7" fmla="*/ 7 h 10"/>
                  <a:gd name="T8" fmla="*/ 0 w 16"/>
                  <a:gd name="T9" fmla="*/ 2 h 10"/>
                  <a:gd name="T10" fmla="*/ 2 w 16"/>
                  <a:gd name="T11" fmla="*/ 0 h 10"/>
                  <a:gd name="T12" fmla="*/ 14 w 16"/>
                  <a:gd name="T13" fmla="*/ 0 h 10"/>
                  <a:gd name="T14" fmla="*/ 16 w 16"/>
                  <a:gd name="T15" fmla="*/ 2 h 10"/>
                  <a:gd name="T16" fmla="*/ 16 w 16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6" y="7"/>
                    </a:moveTo>
                    <a:cubicBezTo>
                      <a:pt x="16" y="9"/>
                      <a:pt x="15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3" name="Freeform 97"/>
              <p:cNvSpPr>
                <a:spLocks/>
              </p:cNvSpPr>
              <p:nvPr/>
            </p:nvSpPr>
            <p:spPr bwMode="auto">
              <a:xfrm>
                <a:off x="8561190" y="3526444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4" name="Freeform 98"/>
              <p:cNvSpPr>
                <a:spLocks/>
              </p:cNvSpPr>
              <p:nvPr/>
            </p:nvSpPr>
            <p:spPr bwMode="auto">
              <a:xfrm>
                <a:off x="8561190" y="3463545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5" name="Freeform 99"/>
              <p:cNvSpPr>
                <a:spLocks/>
              </p:cNvSpPr>
              <p:nvPr/>
            </p:nvSpPr>
            <p:spPr bwMode="auto">
              <a:xfrm>
                <a:off x="8561190" y="3402815"/>
                <a:ext cx="82419" cy="49885"/>
              </a:xfrm>
              <a:custGeom>
                <a:avLst/>
                <a:gdLst>
                  <a:gd name="T0" fmla="*/ 16 w 16"/>
                  <a:gd name="T1" fmla="*/ 8 h 10"/>
                  <a:gd name="T2" fmla="*/ 14 w 16"/>
                  <a:gd name="T3" fmla="*/ 10 h 10"/>
                  <a:gd name="T4" fmla="*/ 2 w 16"/>
                  <a:gd name="T5" fmla="*/ 10 h 10"/>
                  <a:gd name="T6" fmla="*/ 0 w 16"/>
                  <a:gd name="T7" fmla="*/ 8 h 10"/>
                  <a:gd name="T8" fmla="*/ 0 w 16"/>
                  <a:gd name="T9" fmla="*/ 3 h 10"/>
                  <a:gd name="T10" fmla="*/ 2 w 16"/>
                  <a:gd name="T11" fmla="*/ 0 h 10"/>
                  <a:gd name="T12" fmla="*/ 14 w 16"/>
                  <a:gd name="T13" fmla="*/ 0 h 10"/>
                  <a:gd name="T14" fmla="*/ 16 w 16"/>
                  <a:gd name="T15" fmla="*/ 3 h 10"/>
                  <a:gd name="T16" fmla="*/ 16 w 16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6" y="8"/>
                    </a:moveTo>
                    <a:cubicBezTo>
                      <a:pt x="16" y="9"/>
                      <a:pt x="15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3"/>
                    </a:cubicBezTo>
                    <a:lnTo>
                      <a:pt x="1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6" name="Freeform 100"/>
              <p:cNvSpPr>
                <a:spLocks/>
              </p:cNvSpPr>
              <p:nvPr/>
            </p:nvSpPr>
            <p:spPr bwMode="auto">
              <a:xfrm>
                <a:off x="8658792" y="3643566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Freeform 101"/>
              <p:cNvSpPr>
                <a:spLocks/>
              </p:cNvSpPr>
              <p:nvPr/>
            </p:nvSpPr>
            <p:spPr bwMode="auto">
              <a:xfrm>
                <a:off x="8658792" y="3582836"/>
                <a:ext cx="82419" cy="49885"/>
              </a:xfrm>
              <a:custGeom>
                <a:avLst/>
                <a:gdLst>
                  <a:gd name="T0" fmla="*/ 16 w 16"/>
                  <a:gd name="T1" fmla="*/ 7 h 10"/>
                  <a:gd name="T2" fmla="*/ 14 w 16"/>
                  <a:gd name="T3" fmla="*/ 10 h 10"/>
                  <a:gd name="T4" fmla="*/ 2 w 16"/>
                  <a:gd name="T5" fmla="*/ 10 h 10"/>
                  <a:gd name="T6" fmla="*/ 0 w 16"/>
                  <a:gd name="T7" fmla="*/ 7 h 10"/>
                  <a:gd name="T8" fmla="*/ 0 w 16"/>
                  <a:gd name="T9" fmla="*/ 2 h 10"/>
                  <a:gd name="T10" fmla="*/ 2 w 16"/>
                  <a:gd name="T11" fmla="*/ 0 h 10"/>
                  <a:gd name="T12" fmla="*/ 14 w 16"/>
                  <a:gd name="T13" fmla="*/ 0 h 10"/>
                  <a:gd name="T14" fmla="*/ 16 w 16"/>
                  <a:gd name="T15" fmla="*/ 2 h 10"/>
                  <a:gd name="T16" fmla="*/ 16 w 16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6" y="7"/>
                    </a:moveTo>
                    <a:cubicBezTo>
                      <a:pt x="16" y="9"/>
                      <a:pt x="15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8" name="Freeform 102"/>
              <p:cNvSpPr>
                <a:spLocks/>
              </p:cNvSpPr>
              <p:nvPr/>
            </p:nvSpPr>
            <p:spPr bwMode="auto">
              <a:xfrm>
                <a:off x="8658792" y="3526444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Freeform 103"/>
              <p:cNvSpPr>
                <a:spLocks/>
              </p:cNvSpPr>
              <p:nvPr/>
            </p:nvSpPr>
            <p:spPr bwMode="auto">
              <a:xfrm>
                <a:off x="8658792" y="3463545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0" name="Freeform 104"/>
              <p:cNvSpPr>
                <a:spLocks/>
              </p:cNvSpPr>
              <p:nvPr/>
            </p:nvSpPr>
            <p:spPr bwMode="auto">
              <a:xfrm>
                <a:off x="8658792" y="3402815"/>
                <a:ext cx="82419" cy="49885"/>
              </a:xfrm>
              <a:custGeom>
                <a:avLst/>
                <a:gdLst>
                  <a:gd name="T0" fmla="*/ 16 w 16"/>
                  <a:gd name="T1" fmla="*/ 8 h 10"/>
                  <a:gd name="T2" fmla="*/ 14 w 16"/>
                  <a:gd name="T3" fmla="*/ 10 h 10"/>
                  <a:gd name="T4" fmla="*/ 2 w 16"/>
                  <a:gd name="T5" fmla="*/ 10 h 10"/>
                  <a:gd name="T6" fmla="*/ 0 w 16"/>
                  <a:gd name="T7" fmla="*/ 8 h 10"/>
                  <a:gd name="T8" fmla="*/ 0 w 16"/>
                  <a:gd name="T9" fmla="*/ 3 h 10"/>
                  <a:gd name="T10" fmla="*/ 2 w 16"/>
                  <a:gd name="T11" fmla="*/ 0 h 10"/>
                  <a:gd name="T12" fmla="*/ 14 w 16"/>
                  <a:gd name="T13" fmla="*/ 0 h 10"/>
                  <a:gd name="T14" fmla="*/ 16 w 16"/>
                  <a:gd name="T15" fmla="*/ 3 h 10"/>
                  <a:gd name="T16" fmla="*/ 16 w 16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6" y="8"/>
                    </a:moveTo>
                    <a:cubicBezTo>
                      <a:pt x="16" y="9"/>
                      <a:pt x="15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3"/>
                    </a:cubicBezTo>
                    <a:lnTo>
                      <a:pt x="1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1" name="Freeform 105"/>
              <p:cNvSpPr>
                <a:spLocks/>
              </p:cNvSpPr>
              <p:nvPr/>
            </p:nvSpPr>
            <p:spPr bwMode="auto">
              <a:xfrm>
                <a:off x="8658792" y="3346423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2" name="Freeform 106"/>
              <p:cNvSpPr>
                <a:spLocks/>
              </p:cNvSpPr>
              <p:nvPr/>
            </p:nvSpPr>
            <p:spPr bwMode="auto">
              <a:xfrm>
                <a:off x="8756394" y="3643566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4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4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3" name="Freeform 107"/>
              <p:cNvSpPr>
                <a:spLocks/>
              </p:cNvSpPr>
              <p:nvPr/>
            </p:nvSpPr>
            <p:spPr bwMode="auto">
              <a:xfrm>
                <a:off x="8756394" y="3582836"/>
                <a:ext cx="86757" cy="49885"/>
              </a:xfrm>
              <a:custGeom>
                <a:avLst/>
                <a:gdLst>
                  <a:gd name="T0" fmla="*/ 17 w 17"/>
                  <a:gd name="T1" fmla="*/ 7 h 10"/>
                  <a:gd name="T2" fmla="*/ 14 w 17"/>
                  <a:gd name="T3" fmla="*/ 10 h 10"/>
                  <a:gd name="T4" fmla="*/ 2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2 w 17"/>
                  <a:gd name="T11" fmla="*/ 0 h 10"/>
                  <a:gd name="T12" fmla="*/ 14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4" name="Freeform 108"/>
              <p:cNvSpPr>
                <a:spLocks/>
              </p:cNvSpPr>
              <p:nvPr/>
            </p:nvSpPr>
            <p:spPr bwMode="auto">
              <a:xfrm>
                <a:off x="8756394" y="3526444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4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4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5" name="Freeform 109"/>
              <p:cNvSpPr>
                <a:spLocks/>
              </p:cNvSpPr>
              <p:nvPr/>
            </p:nvSpPr>
            <p:spPr bwMode="auto">
              <a:xfrm>
                <a:off x="8756394" y="3463545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4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4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6" name="Freeform 110"/>
              <p:cNvSpPr>
                <a:spLocks/>
              </p:cNvSpPr>
              <p:nvPr/>
            </p:nvSpPr>
            <p:spPr bwMode="auto">
              <a:xfrm>
                <a:off x="8756394" y="3402815"/>
                <a:ext cx="86757" cy="49885"/>
              </a:xfrm>
              <a:custGeom>
                <a:avLst/>
                <a:gdLst>
                  <a:gd name="T0" fmla="*/ 17 w 17"/>
                  <a:gd name="T1" fmla="*/ 8 h 10"/>
                  <a:gd name="T2" fmla="*/ 14 w 17"/>
                  <a:gd name="T3" fmla="*/ 10 h 10"/>
                  <a:gd name="T4" fmla="*/ 2 w 17"/>
                  <a:gd name="T5" fmla="*/ 10 h 10"/>
                  <a:gd name="T6" fmla="*/ 0 w 17"/>
                  <a:gd name="T7" fmla="*/ 8 h 10"/>
                  <a:gd name="T8" fmla="*/ 0 w 17"/>
                  <a:gd name="T9" fmla="*/ 3 h 10"/>
                  <a:gd name="T10" fmla="*/ 2 w 17"/>
                  <a:gd name="T11" fmla="*/ 0 h 10"/>
                  <a:gd name="T12" fmla="*/ 14 w 17"/>
                  <a:gd name="T13" fmla="*/ 0 h 10"/>
                  <a:gd name="T14" fmla="*/ 17 w 17"/>
                  <a:gd name="T15" fmla="*/ 3 h 10"/>
                  <a:gd name="T16" fmla="*/ 17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8"/>
                    </a:moveTo>
                    <a:cubicBezTo>
                      <a:pt x="17" y="9"/>
                      <a:pt x="16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3"/>
                    </a:cubicBezTo>
                    <a:lnTo>
                      <a:pt x="1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7" name="Freeform 111"/>
              <p:cNvSpPr>
                <a:spLocks/>
              </p:cNvSpPr>
              <p:nvPr/>
            </p:nvSpPr>
            <p:spPr bwMode="auto">
              <a:xfrm>
                <a:off x="8853996" y="3643566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8" name="Freeform 112"/>
              <p:cNvSpPr>
                <a:spLocks/>
              </p:cNvSpPr>
              <p:nvPr/>
            </p:nvSpPr>
            <p:spPr bwMode="auto">
              <a:xfrm>
                <a:off x="8853996" y="3582836"/>
                <a:ext cx="86757" cy="49885"/>
              </a:xfrm>
              <a:custGeom>
                <a:avLst/>
                <a:gdLst>
                  <a:gd name="T0" fmla="*/ 17 w 17"/>
                  <a:gd name="T1" fmla="*/ 7 h 10"/>
                  <a:gd name="T2" fmla="*/ 15 w 17"/>
                  <a:gd name="T3" fmla="*/ 10 h 10"/>
                  <a:gd name="T4" fmla="*/ 2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2 w 17"/>
                  <a:gd name="T11" fmla="*/ 0 h 10"/>
                  <a:gd name="T12" fmla="*/ 15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9" name="Freeform 113"/>
              <p:cNvSpPr>
                <a:spLocks/>
              </p:cNvSpPr>
              <p:nvPr/>
            </p:nvSpPr>
            <p:spPr bwMode="auto">
              <a:xfrm>
                <a:off x="8853996" y="3526444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0" name="Freeform 114"/>
              <p:cNvSpPr>
                <a:spLocks/>
              </p:cNvSpPr>
              <p:nvPr/>
            </p:nvSpPr>
            <p:spPr bwMode="auto">
              <a:xfrm>
                <a:off x="8853996" y="3463545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1" name="Freeform 115"/>
              <p:cNvSpPr>
                <a:spLocks/>
              </p:cNvSpPr>
              <p:nvPr/>
            </p:nvSpPr>
            <p:spPr bwMode="auto">
              <a:xfrm>
                <a:off x="8853996" y="3402815"/>
                <a:ext cx="86757" cy="49885"/>
              </a:xfrm>
              <a:custGeom>
                <a:avLst/>
                <a:gdLst>
                  <a:gd name="T0" fmla="*/ 17 w 17"/>
                  <a:gd name="T1" fmla="*/ 8 h 10"/>
                  <a:gd name="T2" fmla="*/ 15 w 17"/>
                  <a:gd name="T3" fmla="*/ 10 h 10"/>
                  <a:gd name="T4" fmla="*/ 2 w 17"/>
                  <a:gd name="T5" fmla="*/ 10 h 10"/>
                  <a:gd name="T6" fmla="*/ 0 w 17"/>
                  <a:gd name="T7" fmla="*/ 8 h 10"/>
                  <a:gd name="T8" fmla="*/ 0 w 17"/>
                  <a:gd name="T9" fmla="*/ 3 h 10"/>
                  <a:gd name="T10" fmla="*/ 2 w 17"/>
                  <a:gd name="T11" fmla="*/ 0 h 10"/>
                  <a:gd name="T12" fmla="*/ 15 w 17"/>
                  <a:gd name="T13" fmla="*/ 0 h 10"/>
                  <a:gd name="T14" fmla="*/ 17 w 17"/>
                  <a:gd name="T15" fmla="*/ 3 h 10"/>
                  <a:gd name="T16" fmla="*/ 17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8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3"/>
                    </a:cubicBezTo>
                    <a:lnTo>
                      <a:pt x="1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2" name="Freeform 116"/>
              <p:cNvSpPr>
                <a:spLocks/>
              </p:cNvSpPr>
              <p:nvPr/>
            </p:nvSpPr>
            <p:spPr bwMode="auto">
              <a:xfrm>
                <a:off x="8853996" y="3346423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3" name="Freeform 117"/>
              <p:cNvSpPr>
                <a:spLocks/>
              </p:cNvSpPr>
              <p:nvPr/>
            </p:nvSpPr>
            <p:spPr bwMode="auto">
              <a:xfrm>
                <a:off x="8853996" y="3283524"/>
                <a:ext cx="86757" cy="52054"/>
              </a:xfrm>
              <a:custGeom>
                <a:avLst/>
                <a:gdLst>
                  <a:gd name="T0" fmla="*/ 17 w 17"/>
                  <a:gd name="T1" fmla="*/ 7 h 10"/>
                  <a:gd name="T2" fmla="*/ 15 w 17"/>
                  <a:gd name="T3" fmla="*/ 10 h 10"/>
                  <a:gd name="T4" fmla="*/ 2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2 w 17"/>
                  <a:gd name="T11" fmla="*/ 0 h 10"/>
                  <a:gd name="T12" fmla="*/ 15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8" name="矩形 237"/>
            <p:cNvSpPr/>
            <p:nvPr/>
          </p:nvSpPr>
          <p:spPr>
            <a:xfrm>
              <a:off x="1757836" y="4194202"/>
              <a:ext cx="8075691" cy="3064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974380" y="4427320"/>
              <a:ext cx="7790126" cy="2693322"/>
              <a:chOff x="1725584" y="4176669"/>
              <a:chExt cx="7790126" cy="2693322"/>
            </a:xfrm>
          </p:grpSpPr>
          <p:sp>
            <p:nvSpPr>
              <p:cNvPr id="253" name="矩形 252"/>
              <p:cNvSpPr/>
              <p:nvPr/>
            </p:nvSpPr>
            <p:spPr>
              <a:xfrm>
                <a:off x="1725584" y="4176669"/>
                <a:ext cx="3739278" cy="26933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矩形 253"/>
              <p:cNvSpPr/>
              <p:nvPr/>
            </p:nvSpPr>
            <p:spPr>
              <a:xfrm>
                <a:off x="5659779" y="4176669"/>
                <a:ext cx="3855931" cy="26933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8" name="组合 267"/>
            <p:cNvGrpSpPr>
              <a:grpSpLocks noChangeAspect="1"/>
            </p:cNvGrpSpPr>
            <p:nvPr/>
          </p:nvGrpSpPr>
          <p:grpSpPr>
            <a:xfrm>
              <a:off x="9535274" y="2098471"/>
              <a:ext cx="176520" cy="167491"/>
              <a:chOff x="3958722" y="3227132"/>
              <a:chExt cx="446799" cy="446799"/>
            </a:xfrm>
          </p:grpSpPr>
          <p:sp>
            <p:nvSpPr>
              <p:cNvPr id="269" name="Freeform 127"/>
              <p:cNvSpPr>
                <a:spLocks/>
              </p:cNvSpPr>
              <p:nvPr/>
            </p:nvSpPr>
            <p:spPr bwMode="auto">
              <a:xfrm>
                <a:off x="3958722" y="3227132"/>
                <a:ext cx="446799" cy="446799"/>
              </a:xfrm>
              <a:custGeom>
                <a:avLst/>
                <a:gdLst>
                  <a:gd name="T0" fmla="*/ 0 w 87"/>
                  <a:gd name="T1" fmla="*/ 43 h 87"/>
                  <a:gd name="T2" fmla="*/ 43 w 87"/>
                  <a:gd name="T3" fmla="*/ 0 h 87"/>
                  <a:gd name="T4" fmla="*/ 43 w 87"/>
                  <a:gd name="T5" fmla="*/ 2 h 87"/>
                  <a:gd name="T6" fmla="*/ 43 w 87"/>
                  <a:gd name="T7" fmla="*/ 5 h 87"/>
                  <a:gd name="T8" fmla="*/ 5 w 87"/>
                  <a:gd name="T9" fmla="*/ 43 h 87"/>
                  <a:gd name="T10" fmla="*/ 43 w 87"/>
                  <a:gd name="T11" fmla="*/ 82 h 87"/>
                  <a:gd name="T12" fmla="*/ 82 w 87"/>
                  <a:gd name="T13" fmla="*/ 43 h 87"/>
                  <a:gd name="T14" fmla="*/ 43 w 87"/>
                  <a:gd name="T15" fmla="*/ 5 h 87"/>
                  <a:gd name="T16" fmla="*/ 43 w 87"/>
                  <a:gd name="T17" fmla="*/ 2 h 87"/>
                  <a:gd name="T18" fmla="*/ 43 w 87"/>
                  <a:gd name="T19" fmla="*/ 0 h 87"/>
                  <a:gd name="T20" fmla="*/ 87 w 87"/>
                  <a:gd name="T21" fmla="*/ 43 h 87"/>
                  <a:gd name="T22" fmla="*/ 43 w 87"/>
                  <a:gd name="T23" fmla="*/ 87 h 87"/>
                  <a:gd name="T24" fmla="*/ 0 w 87"/>
                  <a:gd name="T25" fmla="*/ 4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87">
                    <a:moveTo>
                      <a:pt x="0" y="43"/>
                    </a:moveTo>
                    <a:cubicBezTo>
                      <a:pt x="0" y="19"/>
                      <a:pt x="19" y="0"/>
                      <a:pt x="43" y="0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22" y="5"/>
                      <a:pt x="5" y="22"/>
                      <a:pt x="5" y="43"/>
                    </a:cubicBezTo>
                    <a:cubicBezTo>
                      <a:pt x="5" y="64"/>
                      <a:pt x="22" y="81"/>
                      <a:pt x="43" y="82"/>
                    </a:cubicBezTo>
                    <a:cubicBezTo>
                      <a:pt x="64" y="81"/>
                      <a:pt x="82" y="64"/>
                      <a:pt x="82" y="43"/>
                    </a:cubicBezTo>
                    <a:cubicBezTo>
                      <a:pt x="82" y="22"/>
                      <a:pt x="64" y="5"/>
                      <a:pt x="43" y="5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67" y="0"/>
                      <a:pt x="87" y="19"/>
                      <a:pt x="87" y="43"/>
                    </a:cubicBezTo>
                    <a:cubicBezTo>
                      <a:pt x="87" y="67"/>
                      <a:pt x="67" y="87"/>
                      <a:pt x="43" y="87"/>
                    </a:cubicBezTo>
                    <a:cubicBezTo>
                      <a:pt x="19" y="87"/>
                      <a:pt x="0" y="67"/>
                      <a:pt x="0" y="43"/>
                    </a:cubicBezTo>
                    <a:close/>
                  </a:path>
                </a:pathLst>
              </a:custGeom>
              <a:solidFill>
                <a:srgbClr val="55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Freeform 128"/>
              <p:cNvSpPr>
                <a:spLocks noEditPoints="1"/>
              </p:cNvSpPr>
              <p:nvPr/>
            </p:nvSpPr>
            <p:spPr bwMode="auto">
              <a:xfrm>
                <a:off x="4101872" y="3309551"/>
                <a:ext cx="214724" cy="292805"/>
              </a:xfrm>
              <a:custGeom>
                <a:avLst/>
                <a:gdLst>
                  <a:gd name="T0" fmla="*/ 26 w 42"/>
                  <a:gd name="T1" fmla="*/ 39 h 57"/>
                  <a:gd name="T2" fmla="*/ 24 w 42"/>
                  <a:gd name="T3" fmla="*/ 39 h 57"/>
                  <a:gd name="T4" fmla="*/ 12 w 42"/>
                  <a:gd name="T5" fmla="*/ 39 h 57"/>
                  <a:gd name="T6" fmla="*/ 12 w 42"/>
                  <a:gd name="T7" fmla="*/ 34 h 57"/>
                  <a:gd name="T8" fmla="*/ 13 w 42"/>
                  <a:gd name="T9" fmla="*/ 32 h 57"/>
                  <a:gd name="T10" fmla="*/ 15 w 42"/>
                  <a:gd name="T11" fmla="*/ 28 h 57"/>
                  <a:gd name="T12" fmla="*/ 23 w 42"/>
                  <a:gd name="T13" fmla="*/ 21 h 57"/>
                  <a:gd name="T14" fmla="*/ 26 w 42"/>
                  <a:gd name="T15" fmla="*/ 17 h 57"/>
                  <a:gd name="T16" fmla="*/ 25 w 42"/>
                  <a:gd name="T17" fmla="*/ 13 h 57"/>
                  <a:gd name="T18" fmla="*/ 21 w 42"/>
                  <a:gd name="T19" fmla="*/ 12 h 57"/>
                  <a:gd name="T20" fmla="*/ 16 w 42"/>
                  <a:gd name="T21" fmla="*/ 14 h 57"/>
                  <a:gd name="T22" fmla="*/ 14 w 42"/>
                  <a:gd name="T23" fmla="*/ 20 h 57"/>
                  <a:gd name="T24" fmla="*/ 11 w 42"/>
                  <a:gd name="T25" fmla="*/ 20 h 57"/>
                  <a:gd name="T26" fmla="*/ 2 w 42"/>
                  <a:gd name="T27" fmla="*/ 9 h 57"/>
                  <a:gd name="T28" fmla="*/ 5 w 42"/>
                  <a:gd name="T29" fmla="*/ 5 h 57"/>
                  <a:gd name="T30" fmla="*/ 21 w 42"/>
                  <a:gd name="T31" fmla="*/ 0 h 57"/>
                  <a:gd name="T32" fmla="*/ 35 w 42"/>
                  <a:gd name="T33" fmla="*/ 4 h 57"/>
                  <a:gd name="T34" fmla="*/ 42 w 42"/>
                  <a:gd name="T35" fmla="*/ 16 h 57"/>
                  <a:gd name="T36" fmla="*/ 40 w 42"/>
                  <a:gd name="T37" fmla="*/ 22 h 57"/>
                  <a:gd name="T38" fmla="*/ 32 w 42"/>
                  <a:gd name="T39" fmla="*/ 30 h 57"/>
                  <a:gd name="T40" fmla="*/ 27 w 42"/>
                  <a:gd name="T41" fmla="*/ 35 h 57"/>
                  <a:gd name="T42" fmla="*/ 26 w 42"/>
                  <a:gd name="T43" fmla="*/ 39 h 57"/>
                  <a:gd name="T44" fmla="*/ 11 w 42"/>
                  <a:gd name="T45" fmla="*/ 50 h 57"/>
                  <a:gd name="T46" fmla="*/ 19 w 42"/>
                  <a:gd name="T47" fmla="*/ 43 h 57"/>
                  <a:gd name="T48" fmla="*/ 27 w 42"/>
                  <a:gd name="T49" fmla="*/ 50 h 57"/>
                  <a:gd name="T50" fmla="*/ 19 w 42"/>
                  <a:gd name="T51" fmla="*/ 57 h 57"/>
                  <a:gd name="T52" fmla="*/ 11 w 42"/>
                  <a:gd name="T53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57">
                    <a:moveTo>
                      <a:pt x="26" y="39"/>
                    </a:moveTo>
                    <a:cubicBezTo>
                      <a:pt x="24" y="39"/>
                      <a:pt x="24" y="39"/>
                      <a:pt x="24" y="39"/>
                    </a:cubicBezTo>
                    <a:cubicBezTo>
                      <a:pt x="17" y="39"/>
                      <a:pt x="12" y="39"/>
                      <a:pt x="12" y="39"/>
                    </a:cubicBezTo>
                    <a:cubicBezTo>
                      <a:pt x="12" y="38"/>
                      <a:pt x="12" y="36"/>
                      <a:pt x="12" y="34"/>
                    </a:cubicBezTo>
                    <a:cubicBezTo>
                      <a:pt x="12" y="34"/>
                      <a:pt x="12" y="34"/>
                      <a:pt x="13" y="32"/>
                    </a:cubicBezTo>
                    <a:cubicBezTo>
                      <a:pt x="13" y="31"/>
                      <a:pt x="14" y="29"/>
                      <a:pt x="15" y="28"/>
                    </a:cubicBezTo>
                    <a:cubicBezTo>
                      <a:pt x="16" y="27"/>
                      <a:pt x="19" y="24"/>
                      <a:pt x="23" y="21"/>
                    </a:cubicBezTo>
                    <a:cubicBezTo>
                      <a:pt x="25" y="19"/>
                      <a:pt x="26" y="18"/>
                      <a:pt x="26" y="17"/>
                    </a:cubicBezTo>
                    <a:cubicBezTo>
                      <a:pt x="26" y="15"/>
                      <a:pt x="25" y="14"/>
                      <a:pt x="25" y="13"/>
                    </a:cubicBezTo>
                    <a:cubicBezTo>
                      <a:pt x="24" y="13"/>
                      <a:pt x="22" y="12"/>
                      <a:pt x="21" y="12"/>
                    </a:cubicBezTo>
                    <a:cubicBezTo>
                      <a:pt x="19" y="12"/>
                      <a:pt x="17" y="13"/>
                      <a:pt x="16" y="14"/>
                    </a:cubicBezTo>
                    <a:cubicBezTo>
                      <a:pt x="15" y="15"/>
                      <a:pt x="14" y="17"/>
                      <a:pt x="14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4" y="19"/>
                      <a:pt x="0" y="14"/>
                      <a:pt x="2" y="9"/>
                    </a:cubicBezTo>
                    <a:cubicBezTo>
                      <a:pt x="2" y="9"/>
                      <a:pt x="2" y="9"/>
                      <a:pt x="5" y="5"/>
                    </a:cubicBezTo>
                    <a:cubicBezTo>
                      <a:pt x="8" y="2"/>
                      <a:pt x="14" y="0"/>
                      <a:pt x="21" y="0"/>
                    </a:cubicBezTo>
                    <a:cubicBezTo>
                      <a:pt x="27" y="0"/>
                      <a:pt x="31" y="1"/>
                      <a:pt x="35" y="4"/>
                    </a:cubicBezTo>
                    <a:cubicBezTo>
                      <a:pt x="39" y="7"/>
                      <a:pt x="42" y="11"/>
                      <a:pt x="42" y="16"/>
                    </a:cubicBezTo>
                    <a:cubicBezTo>
                      <a:pt x="42" y="18"/>
                      <a:pt x="41" y="20"/>
                      <a:pt x="40" y="22"/>
                    </a:cubicBezTo>
                    <a:cubicBezTo>
                      <a:pt x="39" y="24"/>
                      <a:pt x="36" y="27"/>
                      <a:pt x="32" y="30"/>
                    </a:cubicBezTo>
                    <a:cubicBezTo>
                      <a:pt x="30" y="32"/>
                      <a:pt x="28" y="33"/>
                      <a:pt x="27" y="35"/>
                    </a:cubicBezTo>
                    <a:cubicBezTo>
                      <a:pt x="27" y="36"/>
                      <a:pt x="26" y="37"/>
                      <a:pt x="26" y="39"/>
                    </a:cubicBezTo>
                    <a:close/>
                    <a:moveTo>
                      <a:pt x="11" y="50"/>
                    </a:moveTo>
                    <a:cubicBezTo>
                      <a:pt x="11" y="46"/>
                      <a:pt x="15" y="43"/>
                      <a:pt x="19" y="43"/>
                    </a:cubicBezTo>
                    <a:cubicBezTo>
                      <a:pt x="23" y="43"/>
                      <a:pt x="27" y="46"/>
                      <a:pt x="27" y="50"/>
                    </a:cubicBezTo>
                    <a:cubicBezTo>
                      <a:pt x="27" y="54"/>
                      <a:pt x="23" y="57"/>
                      <a:pt x="19" y="57"/>
                    </a:cubicBezTo>
                    <a:cubicBezTo>
                      <a:pt x="15" y="57"/>
                      <a:pt x="11" y="54"/>
                      <a:pt x="11" y="50"/>
                    </a:cubicBezTo>
                    <a:close/>
                  </a:path>
                </a:pathLst>
              </a:custGeom>
              <a:solidFill>
                <a:srgbClr val="55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Freeform 129"/>
              <p:cNvSpPr>
                <a:spLocks noEditPoints="1"/>
              </p:cNvSpPr>
              <p:nvPr/>
            </p:nvSpPr>
            <p:spPr bwMode="auto">
              <a:xfrm>
                <a:off x="4080182" y="3309551"/>
                <a:ext cx="216893" cy="292805"/>
              </a:xfrm>
              <a:custGeom>
                <a:avLst/>
                <a:gdLst>
                  <a:gd name="T0" fmla="*/ 27 w 42"/>
                  <a:gd name="T1" fmla="*/ 39 h 57"/>
                  <a:gd name="T2" fmla="*/ 24 w 42"/>
                  <a:gd name="T3" fmla="*/ 39 h 57"/>
                  <a:gd name="T4" fmla="*/ 12 w 42"/>
                  <a:gd name="T5" fmla="*/ 39 h 57"/>
                  <a:gd name="T6" fmla="*/ 12 w 42"/>
                  <a:gd name="T7" fmla="*/ 34 h 57"/>
                  <a:gd name="T8" fmla="*/ 13 w 42"/>
                  <a:gd name="T9" fmla="*/ 32 h 57"/>
                  <a:gd name="T10" fmla="*/ 15 w 42"/>
                  <a:gd name="T11" fmla="*/ 28 h 57"/>
                  <a:gd name="T12" fmla="*/ 23 w 42"/>
                  <a:gd name="T13" fmla="*/ 21 h 57"/>
                  <a:gd name="T14" fmla="*/ 26 w 42"/>
                  <a:gd name="T15" fmla="*/ 17 h 57"/>
                  <a:gd name="T16" fmla="*/ 25 w 42"/>
                  <a:gd name="T17" fmla="*/ 13 h 57"/>
                  <a:gd name="T18" fmla="*/ 21 w 42"/>
                  <a:gd name="T19" fmla="*/ 12 h 57"/>
                  <a:gd name="T20" fmla="*/ 16 w 42"/>
                  <a:gd name="T21" fmla="*/ 14 h 57"/>
                  <a:gd name="T22" fmla="*/ 14 w 42"/>
                  <a:gd name="T23" fmla="*/ 20 h 57"/>
                  <a:gd name="T24" fmla="*/ 11 w 42"/>
                  <a:gd name="T25" fmla="*/ 20 h 57"/>
                  <a:gd name="T26" fmla="*/ 2 w 42"/>
                  <a:gd name="T27" fmla="*/ 9 h 57"/>
                  <a:gd name="T28" fmla="*/ 5 w 42"/>
                  <a:gd name="T29" fmla="*/ 5 h 57"/>
                  <a:gd name="T30" fmla="*/ 21 w 42"/>
                  <a:gd name="T31" fmla="*/ 0 h 57"/>
                  <a:gd name="T32" fmla="*/ 35 w 42"/>
                  <a:gd name="T33" fmla="*/ 4 h 57"/>
                  <a:gd name="T34" fmla="*/ 42 w 42"/>
                  <a:gd name="T35" fmla="*/ 16 h 57"/>
                  <a:gd name="T36" fmla="*/ 40 w 42"/>
                  <a:gd name="T37" fmla="*/ 22 h 57"/>
                  <a:gd name="T38" fmla="*/ 32 w 42"/>
                  <a:gd name="T39" fmla="*/ 30 h 57"/>
                  <a:gd name="T40" fmla="*/ 28 w 42"/>
                  <a:gd name="T41" fmla="*/ 35 h 57"/>
                  <a:gd name="T42" fmla="*/ 27 w 42"/>
                  <a:gd name="T43" fmla="*/ 39 h 57"/>
                  <a:gd name="T44" fmla="*/ 11 w 42"/>
                  <a:gd name="T45" fmla="*/ 50 h 57"/>
                  <a:gd name="T46" fmla="*/ 19 w 42"/>
                  <a:gd name="T47" fmla="*/ 43 h 57"/>
                  <a:gd name="T48" fmla="*/ 27 w 42"/>
                  <a:gd name="T49" fmla="*/ 50 h 57"/>
                  <a:gd name="T50" fmla="*/ 19 w 42"/>
                  <a:gd name="T51" fmla="*/ 57 h 57"/>
                  <a:gd name="T52" fmla="*/ 11 w 42"/>
                  <a:gd name="T53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57">
                    <a:moveTo>
                      <a:pt x="27" y="39"/>
                    </a:moveTo>
                    <a:cubicBezTo>
                      <a:pt x="24" y="39"/>
                      <a:pt x="24" y="39"/>
                      <a:pt x="24" y="39"/>
                    </a:cubicBezTo>
                    <a:cubicBezTo>
                      <a:pt x="17" y="39"/>
                      <a:pt x="12" y="39"/>
                      <a:pt x="12" y="39"/>
                    </a:cubicBezTo>
                    <a:cubicBezTo>
                      <a:pt x="12" y="38"/>
                      <a:pt x="12" y="36"/>
                      <a:pt x="12" y="34"/>
                    </a:cubicBezTo>
                    <a:cubicBezTo>
                      <a:pt x="12" y="34"/>
                      <a:pt x="12" y="34"/>
                      <a:pt x="13" y="32"/>
                    </a:cubicBezTo>
                    <a:cubicBezTo>
                      <a:pt x="13" y="31"/>
                      <a:pt x="14" y="29"/>
                      <a:pt x="15" y="28"/>
                    </a:cubicBezTo>
                    <a:cubicBezTo>
                      <a:pt x="16" y="27"/>
                      <a:pt x="19" y="24"/>
                      <a:pt x="23" y="21"/>
                    </a:cubicBezTo>
                    <a:cubicBezTo>
                      <a:pt x="25" y="19"/>
                      <a:pt x="26" y="18"/>
                      <a:pt x="26" y="17"/>
                    </a:cubicBezTo>
                    <a:cubicBezTo>
                      <a:pt x="26" y="15"/>
                      <a:pt x="25" y="14"/>
                      <a:pt x="25" y="13"/>
                    </a:cubicBezTo>
                    <a:cubicBezTo>
                      <a:pt x="24" y="13"/>
                      <a:pt x="23" y="12"/>
                      <a:pt x="21" y="12"/>
                    </a:cubicBezTo>
                    <a:cubicBezTo>
                      <a:pt x="19" y="12"/>
                      <a:pt x="18" y="13"/>
                      <a:pt x="16" y="14"/>
                    </a:cubicBezTo>
                    <a:cubicBezTo>
                      <a:pt x="15" y="15"/>
                      <a:pt x="14" y="17"/>
                      <a:pt x="14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5" y="19"/>
                      <a:pt x="0" y="14"/>
                      <a:pt x="2" y="9"/>
                    </a:cubicBezTo>
                    <a:cubicBezTo>
                      <a:pt x="2" y="9"/>
                      <a:pt x="2" y="9"/>
                      <a:pt x="5" y="5"/>
                    </a:cubicBezTo>
                    <a:cubicBezTo>
                      <a:pt x="9" y="2"/>
                      <a:pt x="14" y="0"/>
                      <a:pt x="21" y="0"/>
                    </a:cubicBezTo>
                    <a:cubicBezTo>
                      <a:pt x="27" y="0"/>
                      <a:pt x="31" y="1"/>
                      <a:pt x="35" y="4"/>
                    </a:cubicBezTo>
                    <a:cubicBezTo>
                      <a:pt x="39" y="7"/>
                      <a:pt x="42" y="11"/>
                      <a:pt x="42" y="16"/>
                    </a:cubicBezTo>
                    <a:cubicBezTo>
                      <a:pt x="42" y="18"/>
                      <a:pt x="41" y="20"/>
                      <a:pt x="40" y="22"/>
                    </a:cubicBezTo>
                    <a:cubicBezTo>
                      <a:pt x="39" y="24"/>
                      <a:pt x="36" y="27"/>
                      <a:pt x="32" y="30"/>
                    </a:cubicBezTo>
                    <a:cubicBezTo>
                      <a:pt x="30" y="32"/>
                      <a:pt x="28" y="33"/>
                      <a:pt x="28" y="35"/>
                    </a:cubicBezTo>
                    <a:cubicBezTo>
                      <a:pt x="27" y="36"/>
                      <a:pt x="27" y="37"/>
                      <a:pt x="27" y="39"/>
                    </a:cubicBezTo>
                    <a:close/>
                    <a:moveTo>
                      <a:pt x="11" y="50"/>
                    </a:moveTo>
                    <a:cubicBezTo>
                      <a:pt x="11" y="46"/>
                      <a:pt x="15" y="43"/>
                      <a:pt x="19" y="43"/>
                    </a:cubicBezTo>
                    <a:cubicBezTo>
                      <a:pt x="24" y="43"/>
                      <a:pt x="27" y="46"/>
                      <a:pt x="27" y="50"/>
                    </a:cubicBezTo>
                    <a:cubicBezTo>
                      <a:pt x="27" y="54"/>
                      <a:pt x="24" y="57"/>
                      <a:pt x="19" y="57"/>
                    </a:cubicBezTo>
                    <a:cubicBezTo>
                      <a:pt x="15" y="57"/>
                      <a:pt x="11" y="54"/>
                      <a:pt x="11" y="50"/>
                    </a:cubicBezTo>
                    <a:close/>
                  </a:path>
                </a:pathLst>
              </a:custGeom>
              <a:solidFill>
                <a:srgbClr val="55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4" name="文本框 163"/>
            <p:cNvSpPr txBox="1"/>
            <p:nvPr/>
          </p:nvSpPr>
          <p:spPr>
            <a:xfrm>
              <a:off x="2005766" y="4207005"/>
              <a:ext cx="1929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u="sng" dirty="0">
                  <a:solidFill>
                    <a:srgbClr val="6770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</a:t>
              </a:r>
              <a:r>
                <a:rPr lang="zh-CN" altLang="en-US" sz="1000" b="1" u="sng" dirty="0" smtClean="0">
                  <a:solidFill>
                    <a:srgbClr val="6770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侧</a:t>
              </a:r>
              <a:r>
                <a:rPr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主要经济指标</a:t>
              </a:r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趋势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Freeform 89"/>
            <p:cNvSpPr>
              <a:spLocks noChangeAspect="1" noEditPoints="1"/>
            </p:cNvSpPr>
            <p:nvPr/>
          </p:nvSpPr>
          <p:spPr bwMode="auto">
            <a:xfrm>
              <a:off x="1871129" y="4262124"/>
              <a:ext cx="172176" cy="126000"/>
            </a:xfrm>
            <a:custGeom>
              <a:avLst/>
              <a:gdLst/>
              <a:ahLst/>
              <a:cxnLst>
                <a:cxn ang="0">
                  <a:pos x="191" y="0"/>
                </a:cxn>
                <a:cxn ang="0">
                  <a:pos x="160" y="30"/>
                </a:cxn>
                <a:cxn ang="0">
                  <a:pos x="177" y="57"/>
                </a:cxn>
                <a:cxn ang="0">
                  <a:pos x="161" y="103"/>
                </a:cxn>
                <a:cxn ang="0">
                  <a:pos x="155" y="102"/>
                </a:cxn>
                <a:cxn ang="0">
                  <a:pos x="142" y="105"/>
                </a:cxn>
                <a:cxn ang="0">
                  <a:pos x="107" y="68"/>
                </a:cxn>
                <a:cxn ang="0">
                  <a:pos x="109" y="56"/>
                </a:cxn>
                <a:cxn ang="0">
                  <a:pos x="79" y="26"/>
                </a:cxn>
                <a:cxn ang="0">
                  <a:pos x="48" y="56"/>
                </a:cxn>
                <a:cxn ang="0">
                  <a:pos x="59" y="79"/>
                </a:cxn>
                <a:cxn ang="0">
                  <a:pos x="44" y="112"/>
                </a:cxn>
                <a:cxn ang="0">
                  <a:pos x="30" y="109"/>
                </a:cxn>
                <a:cxn ang="0">
                  <a:pos x="0" y="139"/>
                </a:cxn>
                <a:cxn ang="0">
                  <a:pos x="30" y="170"/>
                </a:cxn>
                <a:cxn ang="0">
                  <a:pos x="61" y="139"/>
                </a:cxn>
                <a:cxn ang="0">
                  <a:pos x="54" y="120"/>
                </a:cxn>
                <a:cxn ang="0">
                  <a:pos x="70" y="85"/>
                </a:cxn>
                <a:cxn ang="0">
                  <a:pos x="78" y="86"/>
                </a:cxn>
                <a:cxn ang="0">
                  <a:pos x="99" y="78"/>
                </a:cxn>
                <a:cxn ang="0">
                  <a:pos x="132" y="113"/>
                </a:cxn>
                <a:cxn ang="0">
                  <a:pos x="125" y="132"/>
                </a:cxn>
                <a:cxn ang="0">
                  <a:pos x="156" y="163"/>
                </a:cxn>
                <a:cxn ang="0">
                  <a:pos x="186" y="132"/>
                </a:cxn>
                <a:cxn ang="0">
                  <a:pos x="173" y="108"/>
                </a:cxn>
                <a:cxn ang="0">
                  <a:pos x="189" y="60"/>
                </a:cxn>
                <a:cxn ang="0">
                  <a:pos x="191" y="60"/>
                </a:cxn>
                <a:cxn ang="0">
                  <a:pos x="221" y="30"/>
                </a:cxn>
                <a:cxn ang="0">
                  <a:pos x="191" y="0"/>
                </a:cxn>
                <a:cxn ang="0">
                  <a:pos x="31" y="157"/>
                </a:cxn>
                <a:cxn ang="0">
                  <a:pos x="13" y="139"/>
                </a:cxn>
                <a:cxn ang="0">
                  <a:pos x="31" y="122"/>
                </a:cxn>
                <a:cxn ang="0">
                  <a:pos x="48" y="139"/>
                </a:cxn>
                <a:cxn ang="0">
                  <a:pos x="31" y="157"/>
                </a:cxn>
                <a:cxn ang="0">
                  <a:pos x="79" y="74"/>
                </a:cxn>
                <a:cxn ang="0">
                  <a:pos x="61" y="56"/>
                </a:cxn>
                <a:cxn ang="0">
                  <a:pos x="79" y="38"/>
                </a:cxn>
                <a:cxn ang="0">
                  <a:pos x="96" y="56"/>
                </a:cxn>
                <a:cxn ang="0">
                  <a:pos x="79" y="74"/>
                </a:cxn>
                <a:cxn ang="0">
                  <a:pos x="156" y="150"/>
                </a:cxn>
                <a:cxn ang="0">
                  <a:pos x="138" y="133"/>
                </a:cxn>
                <a:cxn ang="0">
                  <a:pos x="156" y="115"/>
                </a:cxn>
                <a:cxn ang="0">
                  <a:pos x="173" y="133"/>
                </a:cxn>
                <a:cxn ang="0">
                  <a:pos x="156" y="150"/>
                </a:cxn>
                <a:cxn ang="0">
                  <a:pos x="191" y="48"/>
                </a:cxn>
                <a:cxn ang="0">
                  <a:pos x="173" y="30"/>
                </a:cxn>
                <a:cxn ang="0">
                  <a:pos x="191" y="13"/>
                </a:cxn>
                <a:cxn ang="0">
                  <a:pos x="208" y="30"/>
                </a:cxn>
                <a:cxn ang="0">
                  <a:pos x="191" y="48"/>
                </a:cxn>
                <a:cxn ang="0">
                  <a:pos x="191" y="48"/>
                </a:cxn>
                <a:cxn ang="0">
                  <a:pos x="191" y="48"/>
                </a:cxn>
              </a:cxnLst>
              <a:rect l="0" t="0" r="r" b="b"/>
              <a:pathLst>
                <a:path w="221" h="170">
                  <a:moveTo>
                    <a:pt x="191" y="0"/>
                  </a:moveTo>
                  <a:cubicBezTo>
                    <a:pt x="174" y="0"/>
                    <a:pt x="160" y="14"/>
                    <a:pt x="160" y="30"/>
                  </a:cubicBezTo>
                  <a:cubicBezTo>
                    <a:pt x="160" y="42"/>
                    <a:pt x="167" y="52"/>
                    <a:pt x="177" y="57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59" y="103"/>
                    <a:pt x="157" y="102"/>
                    <a:pt x="155" y="102"/>
                  </a:cubicBezTo>
                  <a:cubicBezTo>
                    <a:pt x="150" y="102"/>
                    <a:pt x="146" y="103"/>
                    <a:pt x="142" y="105"/>
                  </a:cubicBezTo>
                  <a:cubicBezTo>
                    <a:pt x="107" y="68"/>
                    <a:pt x="107" y="68"/>
                    <a:pt x="107" y="68"/>
                  </a:cubicBezTo>
                  <a:cubicBezTo>
                    <a:pt x="108" y="64"/>
                    <a:pt x="109" y="60"/>
                    <a:pt x="109" y="56"/>
                  </a:cubicBezTo>
                  <a:cubicBezTo>
                    <a:pt x="109" y="39"/>
                    <a:pt x="95" y="26"/>
                    <a:pt x="79" y="26"/>
                  </a:cubicBezTo>
                  <a:cubicBezTo>
                    <a:pt x="62" y="26"/>
                    <a:pt x="48" y="39"/>
                    <a:pt x="48" y="56"/>
                  </a:cubicBezTo>
                  <a:cubicBezTo>
                    <a:pt x="48" y="65"/>
                    <a:pt x="52" y="74"/>
                    <a:pt x="59" y="79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0" y="110"/>
                    <a:pt x="35" y="109"/>
                    <a:pt x="30" y="109"/>
                  </a:cubicBezTo>
                  <a:cubicBezTo>
                    <a:pt x="14" y="109"/>
                    <a:pt x="0" y="123"/>
                    <a:pt x="0" y="139"/>
                  </a:cubicBezTo>
                  <a:cubicBezTo>
                    <a:pt x="0" y="156"/>
                    <a:pt x="14" y="170"/>
                    <a:pt x="30" y="170"/>
                  </a:cubicBezTo>
                  <a:cubicBezTo>
                    <a:pt x="47" y="170"/>
                    <a:pt x="61" y="156"/>
                    <a:pt x="61" y="139"/>
                  </a:cubicBezTo>
                  <a:cubicBezTo>
                    <a:pt x="61" y="132"/>
                    <a:pt x="58" y="125"/>
                    <a:pt x="54" y="120"/>
                  </a:cubicBezTo>
                  <a:cubicBezTo>
                    <a:pt x="70" y="85"/>
                    <a:pt x="70" y="85"/>
                    <a:pt x="70" y="85"/>
                  </a:cubicBezTo>
                  <a:cubicBezTo>
                    <a:pt x="73" y="86"/>
                    <a:pt x="76" y="86"/>
                    <a:pt x="78" y="86"/>
                  </a:cubicBezTo>
                  <a:cubicBezTo>
                    <a:pt x="86" y="86"/>
                    <a:pt x="93" y="83"/>
                    <a:pt x="99" y="78"/>
                  </a:cubicBezTo>
                  <a:cubicBezTo>
                    <a:pt x="132" y="113"/>
                    <a:pt x="132" y="113"/>
                    <a:pt x="132" y="113"/>
                  </a:cubicBezTo>
                  <a:cubicBezTo>
                    <a:pt x="128" y="118"/>
                    <a:pt x="125" y="125"/>
                    <a:pt x="125" y="132"/>
                  </a:cubicBezTo>
                  <a:cubicBezTo>
                    <a:pt x="125" y="149"/>
                    <a:pt x="139" y="163"/>
                    <a:pt x="156" y="163"/>
                  </a:cubicBezTo>
                  <a:cubicBezTo>
                    <a:pt x="172" y="163"/>
                    <a:pt x="186" y="149"/>
                    <a:pt x="186" y="132"/>
                  </a:cubicBezTo>
                  <a:cubicBezTo>
                    <a:pt x="186" y="122"/>
                    <a:pt x="181" y="113"/>
                    <a:pt x="173" y="108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207" y="60"/>
                    <a:pt x="221" y="47"/>
                    <a:pt x="221" y="30"/>
                  </a:cubicBezTo>
                  <a:cubicBezTo>
                    <a:pt x="221" y="14"/>
                    <a:pt x="207" y="0"/>
                    <a:pt x="191" y="0"/>
                  </a:cubicBezTo>
                  <a:close/>
                  <a:moveTo>
                    <a:pt x="31" y="157"/>
                  </a:moveTo>
                  <a:cubicBezTo>
                    <a:pt x="21" y="157"/>
                    <a:pt x="13" y="149"/>
                    <a:pt x="13" y="139"/>
                  </a:cubicBezTo>
                  <a:cubicBezTo>
                    <a:pt x="13" y="130"/>
                    <a:pt x="21" y="122"/>
                    <a:pt x="31" y="122"/>
                  </a:cubicBezTo>
                  <a:cubicBezTo>
                    <a:pt x="40" y="122"/>
                    <a:pt x="48" y="130"/>
                    <a:pt x="48" y="139"/>
                  </a:cubicBezTo>
                  <a:cubicBezTo>
                    <a:pt x="48" y="149"/>
                    <a:pt x="40" y="157"/>
                    <a:pt x="31" y="157"/>
                  </a:cubicBezTo>
                  <a:close/>
                  <a:moveTo>
                    <a:pt x="79" y="74"/>
                  </a:moveTo>
                  <a:cubicBezTo>
                    <a:pt x="69" y="74"/>
                    <a:pt x="61" y="66"/>
                    <a:pt x="61" y="56"/>
                  </a:cubicBezTo>
                  <a:cubicBezTo>
                    <a:pt x="61" y="46"/>
                    <a:pt x="69" y="38"/>
                    <a:pt x="79" y="38"/>
                  </a:cubicBezTo>
                  <a:cubicBezTo>
                    <a:pt x="88" y="38"/>
                    <a:pt x="96" y="46"/>
                    <a:pt x="96" y="56"/>
                  </a:cubicBezTo>
                  <a:cubicBezTo>
                    <a:pt x="96" y="66"/>
                    <a:pt x="88" y="74"/>
                    <a:pt x="79" y="74"/>
                  </a:cubicBezTo>
                  <a:close/>
                  <a:moveTo>
                    <a:pt x="156" y="150"/>
                  </a:moveTo>
                  <a:cubicBezTo>
                    <a:pt x="146" y="150"/>
                    <a:pt x="138" y="142"/>
                    <a:pt x="138" y="133"/>
                  </a:cubicBezTo>
                  <a:cubicBezTo>
                    <a:pt x="138" y="123"/>
                    <a:pt x="146" y="115"/>
                    <a:pt x="156" y="115"/>
                  </a:cubicBezTo>
                  <a:cubicBezTo>
                    <a:pt x="165" y="115"/>
                    <a:pt x="173" y="123"/>
                    <a:pt x="173" y="133"/>
                  </a:cubicBezTo>
                  <a:cubicBezTo>
                    <a:pt x="173" y="142"/>
                    <a:pt x="165" y="150"/>
                    <a:pt x="156" y="150"/>
                  </a:cubicBezTo>
                  <a:close/>
                  <a:moveTo>
                    <a:pt x="191" y="48"/>
                  </a:moveTo>
                  <a:cubicBezTo>
                    <a:pt x="181" y="48"/>
                    <a:pt x="173" y="40"/>
                    <a:pt x="173" y="30"/>
                  </a:cubicBezTo>
                  <a:cubicBezTo>
                    <a:pt x="173" y="21"/>
                    <a:pt x="181" y="13"/>
                    <a:pt x="191" y="13"/>
                  </a:cubicBezTo>
                  <a:cubicBezTo>
                    <a:pt x="200" y="13"/>
                    <a:pt x="208" y="21"/>
                    <a:pt x="208" y="30"/>
                  </a:cubicBezTo>
                  <a:cubicBezTo>
                    <a:pt x="208" y="40"/>
                    <a:pt x="200" y="48"/>
                    <a:pt x="191" y="48"/>
                  </a:cubicBezTo>
                  <a:close/>
                  <a:moveTo>
                    <a:pt x="191" y="48"/>
                  </a:moveTo>
                  <a:cubicBezTo>
                    <a:pt x="191" y="48"/>
                    <a:pt x="191" y="48"/>
                    <a:pt x="191" y="48"/>
                  </a:cubicBezTo>
                </a:path>
              </a:pathLst>
            </a:custGeom>
            <a:solidFill>
              <a:srgbClr val="67708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0071096" y="2037014"/>
              <a:ext cx="2446080" cy="5221638"/>
              <a:chOff x="10071096" y="2037014"/>
              <a:chExt cx="2446080" cy="522163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071096" y="2037014"/>
                <a:ext cx="2436739" cy="52216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10112366" y="2523630"/>
                <a:ext cx="2358000" cy="1258923"/>
                <a:chOff x="10115578" y="2523630"/>
                <a:chExt cx="2358000" cy="1258923"/>
              </a:xfrm>
            </p:grpSpPr>
            <p:sp>
              <p:nvSpPr>
                <p:cNvPr id="262" name="矩形 261"/>
                <p:cNvSpPr/>
                <p:nvPr/>
              </p:nvSpPr>
              <p:spPr>
                <a:xfrm>
                  <a:off x="10115578" y="2523630"/>
                  <a:ext cx="2358000" cy="1258923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63" name="图片 26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37049" y="2576512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264" name="矩形 263"/>
                <p:cNvSpPr/>
                <p:nvPr/>
              </p:nvSpPr>
              <p:spPr>
                <a:xfrm>
                  <a:off x="10662882" y="2590006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11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月宏观经济月报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>
                  <a:off x="10137574" y="2864512"/>
                  <a:ext cx="2287036" cy="7940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报告简介：</a:t>
                  </a:r>
                  <a:endParaRPr lang="en-US" altLang="zh-CN" sz="6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10000"/>
                    </a:lnSpc>
                  </a:pP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2019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月，中国制造业采购经理指数（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PMI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）为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49.3%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，比上月下降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0.5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个百分点，制造业景气回落 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2019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月，国际油价环比持平，国内成品油价环比持平 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2019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月份，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CPI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同比增长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3.8%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，环比上涨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0.9%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，国庆节出行增加，住宿、旅行社收费和飞机票价格分别上涨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2.1%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0.7%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和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0.5%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，三项合计影响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CPI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上涨约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1%</a:t>
                  </a:r>
                  <a:endParaRPr lang="zh-CN" altLang="en-US" sz="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6" name="文本框 165"/>
              <p:cNvSpPr txBox="1"/>
              <p:nvPr/>
            </p:nvSpPr>
            <p:spPr>
              <a:xfrm>
                <a:off x="10164451" y="2044792"/>
                <a:ext cx="14497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宏观经济解读月报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KSO_Shape"/>
              <p:cNvSpPr>
                <a:spLocks noChangeAspect="1"/>
              </p:cNvSpPr>
              <p:nvPr/>
            </p:nvSpPr>
            <p:spPr bwMode="auto">
              <a:xfrm>
                <a:off x="10124846" y="2079395"/>
                <a:ext cx="179365" cy="180000"/>
              </a:xfrm>
              <a:custGeom>
                <a:avLst/>
                <a:gdLst>
                  <a:gd name="T0" fmla="*/ 1471697 w 3279"/>
                  <a:gd name="T1" fmla="*/ 1584787 h 3290"/>
                  <a:gd name="T2" fmla="*/ 1292182 w 3279"/>
                  <a:gd name="T3" fmla="*/ 1800397 h 3290"/>
                  <a:gd name="T4" fmla="*/ 0 w 3279"/>
                  <a:gd name="T5" fmla="*/ 1620905 h 3290"/>
                  <a:gd name="T6" fmla="*/ 179515 w 3279"/>
                  <a:gd name="T7" fmla="*/ 5472 h 3290"/>
                  <a:gd name="T8" fmla="*/ 963253 w 3279"/>
                  <a:gd name="T9" fmla="*/ 5472 h 3290"/>
                  <a:gd name="T10" fmla="*/ 968726 w 3279"/>
                  <a:gd name="T11" fmla="*/ 5472 h 3290"/>
                  <a:gd name="T12" fmla="*/ 969273 w 3279"/>
                  <a:gd name="T13" fmla="*/ 6020 h 3290"/>
                  <a:gd name="T14" fmla="*/ 1471697 w 3279"/>
                  <a:gd name="T15" fmla="*/ 543950 h 3290"/>
                  <a:gd name="T16" fmla="*/ 1473887 w 3279"/>
                  <a:gd name="T17" fmla="*/ 552705 h 3290"/>
                  <a:gd name="T18" fmla="*/ 1471697 w 3279"/>
                  <a:gd name="T19" fmla="*/ 974622 h 3290"/>
                  <a:gd name="T20" fmla="*/ 1794606 w 3279"/>
                  <a:gd name="T21" fmla="*/ 1154115 h 3290"/>
                  <a:gd name="T22" fmla="*/ 1615091 w 3279"/>
                  <a:gd name="T23" fmla="*/ 1584787 h 3290"/>
                  <a:gd name="T24" fmla="*/ 969273 w 3279"/>
                  <a:gd name="T25" fmla="*/ 364457 h 3290"/>
                  <a:gd name="T26" fmla="*/ 1355669 w 3279"/>
                  <a:gd name="T27" fmla="*/ 543950 h 3290"/>
                  <a:gd name="T28" fmla="*/ 1400001 w 3279"/>
                  <a:gd name="T29" fmla="*/ 615637 h 3290"/>
                  <a:gd name="T30" fmla="*/ 897577 w 3279"/>
                  <a:gd name="T31" fmla="*/ 436145 h 3290"/>
                  <a:gd name="T32" fmla="*/ 251212 w 3279"/>
                  <a:gd name="T33" fmla="*/ 77707 h 3290"/>
                  <a:gd name="T34" fmla="*/ 71697 w 3279"/>
                  <a:gd name="T35" fmla="*/ 1549217 h 3290"/>
                  <a:gd name="T36" fmla="*/ 1220485 w 3279"/>
                  <a:gd name="T37" fmla="*/ 1728709 h 3290"/>
                  <a:gd name="T38" fmla="*/ 574121 w 3279"/>
                  <a:gd name="T39" fmla="*/ 1584787 h 3290"/>
                  <a:gd name="T40" fmla="*/ 394605 w 3279"/>
                  <a:gd name="T41" fmla="*/ 1154115 h 3290"/>
                  <a:gd name="T42" fmla="*/ 1400001 w 3279"/>
                  <a:gd name="T43" fmla="*/ 974622 h 3290"/>
                  <a:gd name="T44" fmla="*/ 1100079 w 3279"/>
                  <a:gd name="T45" fmla="*/ 1339627 h 3290"/>
                  <a:gd name="T46" fmla="*/ 1196951 w 3279"/>
                  <a:gd name="T47" fmla="*/ 1320474 h 3290"/>
                  <a:gd name="T48" fmla="*/ 1233073 w 3279"/>
                  <a:gd name="T49" fmla="*/ 1242219 h 3290"/>
                  <a:gd name="T50" fmla="*/ 1171228 w 3279"/>
                  <a:gd name="T51" fmla="*/ 1151926 h 3290"/>
                  <a:gd name="T52" fmla="*/ 997186 w 3279"/>
                  <a:gd name="T53" fmla="*/ 1147548 h 3290"/>
                  <a:gd name="T54" fmla="*/ 1059031 w 3279"/>
                  <a:gd name="T55" fmla="*/ 1455640 h 3290"/>
                  <a:gd name="T56" fmla="*/ 1100079 w 3279"/>
                  <a:gd name="T57" fmla="*/ 1339627 h 3290"/>
                  <a:gd name="T58" fmla="*/ 866380 w 3279"/>
                  <a:gd name="T59" fmla="*/ 1334702 h 3290"/>
                  <a:gd name="T60" fmla="*/ 924942 w 3279"/>
                  <a:gd name="T61" fmla="*/ 1289828 h 3290"/>
                  <a:gd name="T62" fmla="*/ 917280 w 3279"/>
                  <a:gd name="T63" fmla="*/ 1182024 h 3290"/>
                  <a:gd name="T64" fmla="*/ 798515 w 3279"/>
                  <a:gd name="T65" fmla="*/ 1147548 h 3290"/>
                  <a:gd name="T66" fmla="*/ 698906 w 3279"/>
                  <a:gd name="T67" fmla="*/ 1455640 h 3290"/>
                  <a:gd name="T68" fmla="*/ 761298 w 3279"/>
                  <a:gd name="T69" fmla="*/ 1339627 h 3290"/>
                  <a:gd name="T70" fmla="*/ 1518218 w 3279"/>
                  <a:gd name="T71" fmla="*/ 1147548 h 3290"/>
                  <a:gd name="T72" fmla="*/ 1273026 w 3279"/>
                  <a:gd name="T73" fmla="*/ 1199535 h 3290"/>
                  <a:gd name="T74" fmla="*/ 1364426 w 3279"/>
                  <a:gd name="T75" fmla="*/ 1455640 h 3290"/>
                  <a:gd name="T76" fmla="*/ 1426818 w 3279"/>
                  <a:gd name="T77" fmla="*/ 1199535 h 3290"/>
                  <a:gd name="T78" fmla="*/ 1518218 w 3279"/>
                  <a:gd name="T79" fmla="*/ 1147548 h 3290"/>
                  <a:gd name="T80" fmla="*/ 791400 w 3279"/>
                  <a:gd name="T81" fmla="*/ 1199535 h 3290"/>
                  <a:gd name="T82" fmla="*/ 860907 w 3279"/>
                  <a:gd name="T83" fmla="*/ 1215405 h 3290"/>
                  <a:gd name="T84" fmla="*/ 863644 w 3279"/>
                  <a:gd name="T85" fmla="*/ 1266845 h 3290"/>
                  <a:gd name="T86" fmla="*/ 795231 w 3279"/>
                  <a:gd name="T87" fmla="*/ 1287092 h 3290"/>
                  <a:gd name="T88" fmla="*/ 761298 w 3279"/>
                  <a:gd name="T89" fmla="*/ 1199535 h 3290"/>
                  <a:gd name="T90" fmla="*/ 1089133 w 3279"/>
                  <a:gd name="T91" fmla="*/ 1199535 h 3290"/>
                  <a:gd name="T92" fmla="*/ 1159187 w 3279"/>
                  <a:gd name="T93" fmla="*/ 1215405 h 3290"/>
                  <a:gd name="T94" fmla="*/ 1161924 w 3279"/>
                  <a:gd name="T95" fmla="*/ 1266845 h 3290"/>
                  <a:gd name="T96" fmla="*/ 1093511 w 3279"/>
                  <a:gd name="T97" fmla="*/ 1287092 h 3290"/>
                  <a:gd name="T98" fmla="*/ 1059031 w 3279"/>
                  <a:gd name="T99" fmla="*/ 1199535 h 3290"/>
                  <a:gd name="T100" fmla="*/ 179515 w 3279"/>
                  <a:gd name="T101" fmla="*/ 795130 h 3290"/>
                  <a:gd name="T102" fmla="*/ 322909 w 3279"/>
                  <a:gd name="T103" fmla="*/ 364457 h 3290"/>
                  <a:gd name="T104" fmla="*/ 394605 w 3279"/>
                  <a:gd name="T105" fmla="*/ 795130 h 3290"/>
                  <a:gd name="T106" fmla="*/ 538546 w 3279"/>
                  <a:gd name="T107" fmla="*/ 221082 h 3290"/>
                  <a:gd name="T108" fmla="*/ 610243 w 3279"/>
                  <a:gd name="T109" fmla="*/ 795130 h 3290"/>
                  <a:gd name="T110" fmla="*/ 753636 w 3279"/>
                  <a:gd name="T111" fmla="*/ 472262 h 3290"/>
                  <a:gd name="T112" fmla="*/ 789758 w 3279"/>
                  <a:gd name="T113" fmla="*/ 795130 h 3290"/>
                  <a:gd name="T114" fmla="*/ 143393 w 3279"/>
                  <a:gd name="T115" fmla="*/ 831247 h 329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279" h="3290">
                    <a:moveTo>
                      <a:pt x="2951" y="2896"/>
                    </a:moveTo>
                    <a:cubicBezTo>
                      <a:pt x="2689" y="2896"/>
                      <a:pt x="2689" y="2896"/>
                      <a:pt x="2689" y="2896"/>
                    </a:cubicBezTo>
                    <a:cubicBezTo>
                      <a:pt x="2689" y="2962"/>
                      <a:pt x="2689" y="2962"/>
                      <a:pt x="2689" y="2962"/>
                    </a:cubicBezTo>
                    <a:cubicBezTo>
                      <a:pt x="2689" y="3143"/>
                      <a:pt x="2542" y="3290"/>
                      <a:pt x="2361" y="3290"/>
                    </a:cubicBezTo>
                    <a:cubicBezTo>
                      <a:pt x="328" y="3290"/>
                      <a:pt x="328" y="3290"/>
                      <a:pt x="328" y="3290"/>
                    </a:cubicBezTo>
                    <a:cubicBezTo>
                      <a:pt x="146" y="3290"/>
                      <a:pt x="0" y="3143"/>
                      <a:pt x="0" y="2962"/>
                    </a:cubicBezTo>
                    <a:cubicBezTo>
                      <a:pt x="0" y="338"/>
                      <a:pt x="0" y="338"/>
                      <a:pt x="0" y="338"/>
                    </a:cubicBezTo>
                    <a:cubicBezTo>
                      <a:pt x="0" y="157"/>
                      <a:pt x="146" y="10"/>
                      <a:pt x="328" y="10"/>
                    </a:cubicBezTo>
                    <a:cubicBezTo>
                      <a:pt x="1640" y="10"/>
                      <a:pt x="1640" y="10"/>
                      <a:pt x="1640" y="10"/>
                    </a:cubicBezTo>
                    <a:cubicBezTo>
                      <a:pt x="1760" y="10"/>
                      <a:pt x="1760" y="10"/>
                      <a:pt x="1760" y="10"/>
                    </a:cubicBezTo>
                    <a:cubicBezTo>
                      <a:pt x="1760" y="0"/>
                      <a:pt x="1760" y="0"/>
                      <a:pt x="1760" y="0"/>
                    </a:cubicBezTo>
                    <a:cubicBezTo>
                      <a:pt x="1770" y="10"/>
                      <a:pt x="1770" y="10"/>
                      <a:pt x="1770" y="10"/>
                    </a:cubicBezTo>
                    <a:cubicBezTo>
                      <a:pt x="1771" y="10"/>
                      <a:pt x="1771" y="10"/>
                      <a:pt x="1771" y="10"/>
                    </a:cubicBezTo>
                    <a:cubicBezTo>
                      <a:pt x="1771" y="11"/>
                      <a:pt x="1771" y="11"/>
                      <a:pt x="1771" y="11"/>
                    </a:cubicBezTo>
                    <a:cubicBezTo>
                      <a:pt x="2679" y="994"/>
                      <a:pt x="2679" y="994"/>
                      <a:pt x="2679" y="994"/>
                    </a:cubicBezTo>
                    <a:cubicBezTo>
                      <a:pt x="2689" y="994"/>
                      <a:pt x="2689" y="994"/>
                      <a:pt x="2689" y="994"/>
                    </a:cubicBezTo>
                    <a:cubicBezTo>
                      <a:pt x="2689" y="1005"/>
                      <a:pt x="2689" y="1005"/>
                      <a:pt x="2689" y="1005"/>
                    </a:cubicBezTo>
                    <a:cubicBezTo>
                      <a:pt x="2693" y="1010"/>
                      <a:pt x="2693" y="1010"/>
                      <a:pt x="2693" y="1010"/>
                    </a:cubicBezTo>
                    <a:cubicBezTo>
                      <a:pt x="2689" y="1010"/>
                      <a:pt x="2689" y="1010"/>
                      <a:pt x="2689" y="1010"/>
                    </a:cubicBezTo>
                    <a:cubicBezTo>
                      <a:pt x="2689" y="1781"/>
                      <a:pt x="2689" y="1781"/>
                      <a:pt x="2689" y="1781"/>
                    </a:cubicBezTo>
                    <a:cubicBezTo>
                      <a:pt x="2951" y="1781"/>
                      <a:pt x="2951" y="1781"/>
                      <a:pt x="2951" y="1781"/>
                    </a:cubicBezTo>
                    <a:cubicBezTo>
                      <a:pt x="3133" y="1781"/>
                      <a:pt x="3279" y="1928"/>
                      <a:pt x="3279" y="2109"/>
                    </a:cubicBezTo>
                    <a:cubicBezTo>
                      <a:pt x="3279" y="2568"/>
                      <a:pt x="3279" y="2568"/>
                      <a:pt x="3279" y="2568"/>
                    </a:cubicBezTo>
                    <a:cubicBezTo>
                      <a:pt x="3279" y="2750"/>
                      <a:pt x="3133" y="2896"/>
                      <a:pt x="2951" y="2896"/>
                    </a:cubicBezTo>
                    <a:close/>
                    <a:moveTo>
                      <a:pt x="1771" y="246"/>
                    </a:moveTo>
                    <a:cubicBezTo>
                      <a:pt x="1771" y="666"/>
                      <a:pt x="1771" y="666"/>
                      <a:pt x="1771" y="666"/>
                    </a:cubicBezTo>
                    <a:cubicBezTo>
                      <a:pt x="1771" y="847"/>
                      <a:pt x="1918" y="994"/>
                      <a:pt x="2099" y="994"/>
                    </a:cubicBezTo>
                    <a:cubicBezTo>
                      <a:pt x="2477" y="994"/>
                      <a:pt x="2477" y="994"/>
                      <a:pt x="2477" y="994"/>
                    </a:cubicBezTo>
                    <a:lnTo>
                      <a:pt x="1771" y="246"/>
                    </a:lnTo>
                    <a:close/>
                    <a:moveTo>
                      <a:pt x="2558" y="1125"/>
                    </a:moveTo>
                    <a:cubicBezTo>
                      <a:pt x="1968" y="1125"/>
                      <a:pt x="1968" y="1125"/>
                      <a:pt x="1968" y="1125"/>
                    </a:cubicBezTo>
                    <a:cubicBezTo>
                      <a:pt x="1786" y="1125"/>
                      <a:pt x="1640" y="979"/>
                      <a:pt x="1640" y="797"/>
                    </a:cubicBezTo>
                    <a:cubicBezTo>
                      <a:pt x="1640" y="142"/>
                      <a:pt x="1640" y="142"/>
                      <a:pt x="1640" y="142"/>
                    </a:cubicBezTo>
                    <a:cubicBezTo>
                      <a:pt x="459" y="142"/>
                      <a:pt x="459" y="142"/>
                      <a:pt x="459" y="142"/>
                    </a:cubicBezTo>
                    <a:cubicBezTo>
                      <a:pt x="278" y="142"/>
                      <a:pt x="131" y="288"/>
                      <a:pt x="131" y="469"/>
                    </a:cubicBezTo>
                    <a:cubicBezTo>
                      <a:pt x="131" y="2831"/>
                      <a:pt x="131" y="2831"/>
                      <a:pt x="131" y="2831"/>
                    </a:cubicBezTo>
                    <a:cubicBezTo>
                      <a:pt x="131" y="3012"/>
                      <a:pt x="278" y="3159"/>
                      <a:pt x="459" y="3159"/>
                    </a:cubicBezTo>
                    <a:cubicBezTo>
                      <a:pt x="2230" y="3159"/>
                      <a:pt x="2230" y="3159"/>
                      <a:pt x="2230" y="3159"/>
                    </a:cubicBezTo>
                    <a:cubicBezTo>
                      <a:pt x="2388" y="3159"/>
                      <a:pt x="2521" y="3046"/>
                      <a:pt x="2551" y="2896"/>
                    </a:cubicBezTo>
                    <a:cubicBezTo>
                      <a:pt x="1049" y="2896"/>
                      <a:pt x="1049" y="2896"/>
                      <a:pt x="1049" y="2896"/>
                    </a:cubicBezTo>
                    <a:cubicBezTo>
                      <a:pt x="868" y="2896"/>
                      <a:pt x="721" y="2750"/>
                      <a:pt x="721" y="2568"/>
                    </a:cubicBezTo>
                    <a:cubicBezTo>
                      <a:pt x="721" y="2109"/>
                      <a:pt x="721" y="2109"/>
                      <a:pt x="721" y="2109"/>
                    </a:cubicBezTo>
                    <a:cubicBezTo>
                      <a:pt x="721" y="1928"/>
                      <a:pt x="868" y="1781"/>
                      <a:pt x="1049" y="1781"/>
                    </a:cubicBezTo>
                    <a:cubicBezTo>
                      <a:pt x="2558" y="1781"/>
                      <a:pt x="2558" y="1781"/>
                      <a:pt x="2558" y="1781"/>
                    </a:cubicBezTo>
                    <a:lnTo>
                      <a:pt x="2558" y="1125"/>
                    </a:lnTo>
                    <a:close/>
                    <a:moveTo>
                      <a:pt x="2010" y="2448"/>
                    </a:moveTo>
                    <a:cubicBezTo>
                      <a:pt x="2061" y="2448"/>
                      <a:pt x="2101" y="2445"/>
                      <a:pt x="2127" y="2439"/>
                    </a:cubicBezTo>
                    <a:cubicBezTo>
                      <a:pt x="2148" y="2435"/>
                      <a:pt x="2167" y="2426"/>
                      <a:pt x="2187" y="2413"/>
                    </a:cubicBezTo>
                    <a:cubicBezTo>
                      <a:pt x="2206" y="2400"/>
                      <a:pt x="2222" y="2381"/>
                      <a:pt x="2235" y="2357"/>
                    </a:cubicBezTo>
                    <a:cubicBezTo>
                      <a:pt x="2247" y="2334"/>
                      <a:pt x="2253" y="2305"/>
                      <a:pt x="2253" y="2270"/>
                    </a:cubicBezTo>
                    <a:cubicBezTo>
                      <a:pt x="2253" y="2225"/>
                      <a:pt x="2242" y="2189"/>
                      <a:pt x="2221" y="2160"/>
                    </a:cubicBezTo>
                    <a:cubicBezTo>
                      <a:pt x="2199" y="2132"/>
                      <a:pt x="2172" y="2114"/>
                      <a:pt x="2140" y="2105"/>
                    </a:cubicBezTo>
                    <a:cubicBezTo>
                      <a:pt x="2118" y="2100"/>
                      <a:pt x="2073" y="2097"/>
                      <a:pt x="2004" y="2097"/>
                    </a:cubicBezTo>
                    <a:cubicBezTo>
                      <a:pt x="1822" y="2097"/>
                      <a:pt x="1822" y="2097"/>
                      <a:pt x="1822" y="2097"/>
                    </a:cubicBezTo>
                    <a:cubicBezTo>
                      <a:pt x="1822" y="2660"/>
                      <a:pt x="1822" y="2660"/>
                      <a:pt x="1822" y="2660"/>
                    </a:cubicBezTo>
                    <a:cubicBezTo>
                      <a:pt x="1935" y="2660"/>
                      <a:pt x="1935" y="2660"/>
                      <a:pt x="1935" y="2660"/>
                    </a:cubicBezTo>
                    <a:cubicBezTo>
                      <a:pt x="1935" y="2448"/>
                      <a:pt x="1935" y="2448"/>
                      <a:pt x="1935" y="2448"/>
                    </a:cubicBezTo>
                    <a:lnTo>
                      <a:pt x="2010" y="2448"/>
                    </a:lnTo>
                    <a:close/>
                    <a:moveTo>
                      <a:pt x="1465" y="2448"/>
                    </a:moveTo>
                    <a:cubicBezTo>
                      <a:pt x="1516" y="2448"/>
                      <a:pt x="1556" y="2445"/>
                      <a:pt x="1583" y="2439"/>
                    </a:cubicBezTo>
                    <a:cubicBezTo>
                      <a:pt x="1603" y="2435"/>
                      <a:pt x="1622" y="2426"/>
                      <a:pt x="1642" y="2413"/>
                    </a:cubicBezTo>
                    <a:cubicBezTo>
                      <a:pt x="1661" y="2400"/>
                      <a:pt x="1677" y="2381"/>
                      <a:pt x="1690" y="2357"/>
                    </a:cubicBezTo>
                    <a:cubicBezTo>
                      <a:pt x="1702" y="2334"/>
                      <a:pt x="1709" y="2305"/>
                      <a:pt x="1709" y="2270"/>
                    </a:cubicBezTo>
                    <a:cubicBezTo>
                      <a:pt x="1709" y="2225"/>
                      <a:pt x="1698" y="2189"/>
                      <a:pt x="1676" y="2160"/>
                    </a:cubicBezTo>
                    <a:cubicBezTo>
                      <a:pt x="1654" y="2132"/>
                      <a:pt x="1627" y="2114"/>
                      <a:pt x="1595" y="2105"/>
                    </a:cubicBezTo>
                    <a:cubicBezTo>
                      <a:pt x="1574" y="2100"/>
                      <a:pt x="1529" y="2097"/>
                      <a:pt x="1459" y="2097"/>
                    </a:cubicBezTo>
                    <a:cubicBezTo>
                      <a:pt x="1277" y="2097"/>
                      <a:pt x="1277" y="2097"/>
                      <a:pt x="1277" y="2097"/>
                    </a:cubicBezTo>
                    <a:cubicBezTo>
                      <a:pt x="1277" y="2660"/>
                      <a:pt x="1277" y="2660"/>
                      <a:pt x="1277" y="2660"/>
                    </a:cubicBezTo>
                    <a:cubicBezTo>
                      <a:pt x="1391" y="2660"/>
                      <a:pt x="1391" y="2660"/>
                      <a:pt x="1391" y="2660"/>
                    </a:cubicBezTo>
                    <a:cubicBezTo>
                      <a:pt x="1391" y="2448"/>
                      <a:pt x="1391" y="2448"/>
                      <a:pt x="1391" y="2448"/>
                    </a:cubicBezTo>
                    <a:lnTo>
                      <a:pt x="1465" y="2448"/>
                    </a:lnTo>
                    <a:close/>
                    <a:moveTo>
                      <a:pt x="2774" y="2097"/>
                    </a:moveTo>
                    <a:cubicBezTo>
                      <a:pt x="2326" y="2097"/>
                      <a:pt x="2326" y="2097"/>
                      <a:pt x="2326" y="2097"/>
                    </a:cubicBezTo>
                    <a:cubicBezTo>
                      <a:pt x="2326" y="2192"/>
                      <a:pt x="2326" y="2192"/>
                      <a:pt x="2326" y="2192"/>
                    </a:cubicBezTo>
                    <a:cubicBezTo>
                      <a:pt x="2493" y="2192"/>
                      <a:pt x="2493" y="2192"/>
                      <a:pt x="2493" y="2192"/>
                    </a:cubicBezTo>
                    <a:cubicBezTo>
                      <a:pt x="2493" y="2660"/>
                      <a:pt x="2493" y="2660"/>
                      <a:pt x="2493" y="2660"/>
                    </a:cubicBezTo>
                    <a:cubicBezTo>
                      <a:pt x="2607" y="2660"/>
                      <a:pt x="2607" y="2660"/>
                      <a:pt x="2607" y="2660"/>
                    </a:cubicBezTo>
                    <a:cubicBezTo>
                      <a:pt x="2607" y="2192"/>
                      <a:pt x="2607" y="2192"/>
                      <a:pt x="2607" y="2192"/>
                    </a:cubicBezTo>
                    <a:cubicBezTo>
                      <a:pt x="2774" y="2192"/>
                      <a:pt x="2774" y="2192"/>
                      <a:pt x="2774" y="2192"/>
                    </a:cubicBezTo>
                    <a:lnTo>
                      <a:pt x="2774" y="2097"/>
                    </a:lnTo>
                    <a:close/>
                    <a:moveTo>
                      <a:pt x="1391" y="2192"/>
                    </a:moveTo>
                    <a:cubicBezTo>
                      <a:pt x="1446" y="2192"/>
                      <a:pt x="1446" y="2192"/>
                      <a:pt x="1446" y="2192"/>
                    </a:cubicBezTo>
                    <a:cubicBezTo>
                      <a:pt x="1487" y="2192"/>
                      <a:pt x="1514" y="2193"/>
                      <a:pt x="1527" y="2196"/>
                    </a:cubicBezTo>
                    <a:cubicBezTo>
                      <a:pt x="1546" y="2199"/>
                      <a:pt x="1561" y="2208"/>
                      <a:pt x="1573" y="2221"/>
                    </a:cubicBezTo>
                    <a:cubicBezTo>
                      <a:pt x="1585" y="2234"/>
                      <a:pt x="1591" y="2251"/>
                      <a:pt x="1591" y="2272"/>
                    </a:cubicBezTo>
                    <a:cubicBezTo>
                      <a:pt x="1591" y="2288"/>
                      <a:pt x="1587" y="2303"/>
                      <a:pt x="1578" y="2315"/>
                    </a:cubicBezTo>
                    <a:cubicBezTo>
                      <a:pt x="1570" y="2328"/>
                      <a:pt x="1558" y="2337"/>
                      <a:pt x="1543" y="2343"/>
                    </a:cubicBezTo>
                    <a:cubicBezTo>
                      <a:pt x="1528" y="2349"/>
                      <a:pt x="1498" y="2352"/>
                      <a:pt x="1453" y="2352"/>
                    </a:cubicBezTo>
                    <a:cubicBezTo>
                      <a:pt x="1391" y="2352"/>
                      <a:pt x="1391" y="2352"/>
                      <a:pt x="1391" y="2352"/>
                    </a:cubicBezTo>
                    <a:lnTo>
                      <a:pt x="1391" y="2192"/>
                    </a:lnTo>
                    <a:close/>
                    <a:moveTo>
                      <a:pt x="1935" y="2192"/>
                    </a:moveTo>
                    <a:cubicBezTo>
                      <a:pt x="1990" y="2192"/>
                      <a:pt x="1990" y="2192"/>
                      <a:pt x="1990" y="2192"/>
                    </a:cubicBezTo>
                    <a:cubicBezTo>
                      <a:pt x="2031" y="2192"/>
                      <a:pt x="2059" y="2193"/>
                      <a:pt x="2072" y="2196"/>
                    </a:cubicBezTo>
                    <a:cubicBezTo>
                      <a:pt x="2091" y="2199"/>
                      <a:pt x="2106" y="2208"/>
                      <a:pt x="2118" y="2221"/>
                    </a:cubicBezTo>
                    <a:cubicBezTo>
                      <a:pt x="2130" y="2234"/>
                      <a:pt x="2136" y="2251"/>
                      <a:pt x="2136" y="2272"/>
                    </a:cubicBezTo>
                    <a:cubicBezTo>
                      <a:pt x="2136" y="2288"/>
                      <a:pt x="2132" y="2303"/>
                      <a:pt x="2123" y="2315"/>
                    </a:cubicBezTo>
                    <a:cubicBezTo>
                      <a:pt x="2115" y="2328"/>
                      <a:pt x="2103" y="2337"/>
                      <a:pt x="2088" y="2343"/>
                    </a:cubicBezTo>
                    <a:cubicBezTo>
                      <a:pt x="2072" y="2349"/>
                      <a:pt x="2042" y="2352"/>
                      <a:pt x="1998" y="2352"/>
                    </a:cubicBezTo>
                    <a:cubicBezTo>
                      <a:pt x="1935" y="2352"/>
                      <a:pt x="1935" y="2352"/>
                      <a:pt x="1935" y="2352"/>
                    </a:cubicBezTo>
                    <a:lnTo>
                      <a:pt x="1935" y="2192"/>
                    </a:lnTo>
                    <a:close/>
                    <a:moveTo>
                      <a:pt x="262" y="1453"/>
                    </a:moveTo>
                    <a:cubicBezTo>
                      <a:pt x="328" y="1453"/>
                      <a:pt x="328" y="1453"/>
                      <a:pt x="328" y="1453"/>
                    </a:cubicBezTo>
                    <a:cubicBezTo>
                      <a:pt x="328" y="666"/>
                      <a:pt x="328" y="666"/>
                      <a:pt x="328" y="666"/>
                    </a:cubicBezTo>
                    <a:cubicBezTo>
                      <a:pt x="590" y="666"/>
                      <a:pt x="590" y="666"/>
                      <a:pt x="590" y="666"/>
                    </a:cubicBezTo>
                    <a:cubicBezTo>
                      <a:pt x="590" y="1453"/>
                      <a:pt x="590" y="1453"/>
                      <a:pt x="590" y="1453"/>
                    </a:cubicBezTo>
                    <a:cubicBezTo>
                      <a:pt x="721" y="1453"/>
                      <a:pt x="721" y="1453"/>
                      <a:pt x="721" y="1453"/>
                    </a:cubicBezTo>
                    <a:cubicBezTo>
                      <a:pt x="721" y="404"/>
                      <a:pt x="721" y="404"/>
                      <a:pt x="721" y="404"/>
                    </a:cubicBezTo>
                    <a:cubicBezTo>
                      <a:pt x="984" y="404"/>
                      <a:pt x="984" y="404"/>
                      <a:pt x="984" y="404"/>
                    </a:cubicBezTo>
                    <a:cubicBezTo>
                      <a:pt x="984" y="1453"/>
                      <a:pt x="984" y="1453"/>
                      <a:pt x="984" y="1453"/>
                    </a:cubicBezTo>
                    <a:cubicBezTo>
                      <a:pt x="1115" y="1453"/>
                      <a:pt x="1115" y="1453"/>
                      <a:pt x="1115" y="1453"/>
                    </a:cubicBezTo>
                    <a:cubicBezTo>
                      <a:pt x="1115" y="863"/>
                      <a:pt x="1115" y="863"/>
                      <a:pt x="1115" y="863"/>
                    </a:cubicBezTo>
                    <a:cubicBezTo>
                      <a:pt x="1377" y="863"/>
                      <a:pt x="1377" y="863"/>
                      <a:pt x="1377" y="863"/>
                    </a:cubicBezTo>
                    <a:cubicBezTo>
                      <a:pt x="1377" y="1453"/>
                      <a:pt x="1377" y="1453"/>
                      <a:pt x="1377" y="1453"/>
                    </a:cubicBezTo>
                    <a:cubicBezTo>
                      <a:pt x="1443" y="1453"/>
                      <a:pt x="1443" y="1453"/>
                      <a:pt x="1443" y="1453"/>
                    </a:cubicBezTo>
                    <a:cubicBezTo>
                      <a:pt x="1443" y="1519"/>
                      <a:pt x="1443" y="1519"/>
                      <a:pt x="1443" y="1519"/>
                    </a:cubicBezTo>
                    <a:cubicBezTo>
                      <a:pt x="262" y="1519"/>
                      <a:pt x="262" y="1519"/>
                      <a:pt x="262" y="1519"/>
                    </a:cubicBezTo>
                    <a:lnTo>
                      <a:pt x="262" y="1453"/>
                    </a:lnTo>
                    <a:close/>
                  </a:path>
                </a:pathLst>
              </a:custGeom>
              <a:solidFill>
                <a:srgbClr val="88898A"/>
              </a:solidFill>
              <a:ln>
                <a:noFill/>
              </a:ln>
              <a:extLst/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1353098" y="2191298"/>
                <a:ext cx="8391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 smtClean="0"/>
                  <a:t>报告时间：</a:t>
                </a:r>
                <a:endParaRPr lang="zh-CN" altLang="en-US" sz="800" dirty="0"/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11929859" y="2211278"/>
                <a:ext cx="513434" cy="15247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KSO_Shape"/>
              <p:cNvSpPr>
                <a:spLocks noChangeAspect="1"/>
              </p:cNvSpPr>
              <p:nvPr/>
            </p:nvSpPr>
            <p:spPr bwMode="auto">
              <a:xfrm>
                <a:off x="12280516" y="2222358"/>
                <a:ext cx="128957" cy="126000"/>
              </a:xfrm>
              <a:custGeom>
                <a:avLst/>
                <a:gdLst>
                  <a:gd name="T0" fmla="*/ 0 w 3951"/>
                  <a:gd name="T1" fmla="*/ 1583116 h 3950"/>
                  <a:gd name="T2" fmla="*/ 108452 w 3951"/>
                  <a:gd name="T3" fmla="*/ 1477575 h 3950"/>
                  <a:gd name="T4" fmla="*/ 1692401 w 3951"/>
                  <a:gd name="T5" fmla="*/ 1477575 h 3950"/>
                  <a:gd name="T6" fmla="*/ 1800397 w 3951"/>
                  <a:gd name="T7" fmla="*/ 1583116 h 3950"/>
                  <a:gd name="T8" fmla="*/ 756431 w 3951"/>
                  <a:gd name="T9" fmla="*/ 771741 h 3950"/>
                  <a:gd name="T10" fmla="*/ 1044422 w 3951"/>
                  <a:gd name="T11" fmla="*/ 771741 h 3950"/>
                  <a:gd name="T12" fmla="*/ 1512406 w 3951"/>
                  <a:gd name="T13" fmla="*/ 771741 h 3950"/>
                  <a:gd name="T14" fmla="*/ 1512406 w 3951"/>
                  <a:gd name="T15" fmla="*/ 1547936 h 3950"/>
                  <a:gd name="T16" fmla="*/ 1044422 w 3951"/>
                  <a:gd name="T17" fmla="*/ 1547936 h 3950"/>
                  <a:gd name="T18" fmla="*/ 756431 w 3951"/>
                  <a:gd name="T19" fmla="*/ 1547936 h 3950"/>
                  <a:gd name="T20" fmla="*/ 288446 w 3951"/>
                  <a:gd name="T21" fmla="*/ 1547936 h 3950"/>
                  <a:gd name="T22" fmla="*/ 288446 w 3951"/>
                  <a:gd name="T23" fmla="*/ 771741 h 3950"/>
                  <a:gd name="T24" fmla="*/ 1296413 w 3951"/>
                  <a:gd name="T25" fmla="*/ 1512755 h 3950"/>
                  <a:gd name="T26" fmla="*/ 1296413 w 3951"/>
                  <a:gd name="T27" fmla="*/ 1301673 h 3950"/>
                  <a:gd name="T28" fmla="*/ 1512406 w 3951"/>
                  <a:gd name="T29" fmla="*/ 1266493 h 3950"/>
                  <a:gd name="T30" fmla="*/ 1296413 w 3951"/>
                  <a:gd name="T31" fmla="*/ 1266493 h 3950"/>
                  <a:gd name="T32" fmla="*/ 1512406 w 3951"/>
                  <a:gd name="T33" fmla="*/ 806922 h 3950"/>
                  <a:gd name="T34" fmla="*/ 1044422 w 3951"/>
                  <a:gd name="T35" fmla="*/ 1512755 h 3950"/>
                  <a:gd name="T36" fmla="*/ 1044422 w 3951"/>
                  <a:gd name="T37" fmla="*/ 1301673 h 3950"/>
                  <a:gd name="T38" fmla="*/ 1260415 w 3951"/>
                  <a:gd name="T39" fmla="*/ 1266493 h 3950"/>
                  <a:gd name="T40" fmla="*/ 1044422 w 3951"/>
                  <a:gd name="T41" fmla="*/ 1266493 h 3950"/>
                  <a:gd name="T42" fmla="*/ 1260415 w 3951"/>
                  <a:gd name="T43" fmla="*/ 806922 h 3950"/>
                  <a:gd name="T44" fmla="*/ 792430 w 3951"/>
                  <a:gd name="T45" fmla="*/ 1512755 h 3950"/>
                  <a:gd name="T46" fmla="*/ 792430 w 3951"/>
                  <a:gd name="T47" fmla="*/ 1301673 h 3950"/>
                  <a:gd name="T48" fmla="*/ 1008423 w 3951"/>
                  <a:gd name="T49" fmla="*/ 1266493 h 3950"/>
                  <a:gd name="T50" fmla="*/ 792430 w 3951"/>
                  <a:gd name="T51" fmla="*/ 1266493 h 3950"/>
                  <a:gd name="T52" fmla="*/ 1008423 w 3951"/>
                  <a:gd name="T53" fmla="*/ 806922 h 3950"/>
                  <a:gd name="T54" fmla="*/ 540438 w 3951"/>
                  <a:gd name="T55" fmla="*/ 1512755 h 3950"/>
                  <a:gd name="T56" fmla="*/ 540438 w 3951"/>
                  <a:gd name="T57" fmla="*/ 1301673 h 3950"/>
                  <a:gd name="T58" fmla="*/ 756431 w 3951"/>
                  <a:gd name="T59" fmla="*/ 1266493 h 3950"/>
                  <a:gd name="T60" fmla="*/ 540438 w 3951"/>
                  <a:gd name="T61" fmla="*/ 1266493 h 3950"/>
                  <a:gd name="T62" fmla="*/ 756431 w 3951"/>
                  <a:gd name="T63" fmla="*/ 806922 h 3950"/>
                  <a:gd name="T64" fmla="*/ 288446 w 3951"/>
                  <a:gd name="T65" fmla="*/ 1512755 h 3950"/>
                  <a:gd name="T66" fmla="*/ 288446 w 3951"/>
                  <a:gd name="T67" fmla="*/ 1301673 h 3950"/>
                  <a:gd name="T68" fmla="*/ 504439 w 3951"/>
                  <a:gd name="T69" fmla="*/ 1266493 h 3950"/>
                  <a:gd name="T70" fmla="*/ 288446 w 3951"/>
                  <a:gd name="T71" fmla="*/ 1266493 h 3950"/>
                  <a:gd name="T72" fmla="*/ 504439 w 3951"/>
                  <a:gd name="T73" fmla="*/ 806922 h 3950"/>
                  <a:gd name="T74" fmla="*/ 0 w 3951"/>
                  <a:gd name="T75" fmla="*/ 316623 h 3950"/>
                  <a:gd name="T76" fmla="*/ 252447 w 3951"/>
                  <a:gd name="T77" fmla="*/ 492525 h 3950"/>
                  <a:gd name="T78" fmla="*/ 1260415 w 3951"/>
                  <a:gd name="T79" fmla="*/ 140721 h 3950"/>
                  <a:gd name="T80" fmla="*/ 1548405 w 3951"/>
                  <a:gd name="T81" fmla="*/ 140721 h 3950"/>
                  <a:gd name="T82" fmla="*/ 1800397 w 3951"/>
                  <a:gd name="T83" fmla="*/ 703607 h 3950"/>
                  <a:gd name="T84" fmla="*/ 1296413 w 3951"/>
                  <a:gd name="T85" fmla="*/ 105541 h 3950"/>
                  <a:gd name="T86" fmla="*/ 1512406 w 3951"/>
                  <a:gd name="T87" fmla="*/ 457345 h 3950"/>
                  <a:gd name="T88" fmla="*/ 288446 w 3951"/>
                  <a:gd name="T89" fmla="*/ 105541 h 3950"/>
                  <a:gd name="T90" fmla="*/ 504439 w 3951"/>
                  <a:gd name="T91" fmla="*/ 457345 h 395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51" h="3950">
                    <a:moveTo>
                      <a:pt x="3556" y="3950"/>
                    </a:moveTo>
                    <a:cubicBezTo>
                      <a:pt x="396" y="3950"/>
                      <a:pt x="396" y="3950"/>
                      <a:pt x="396" y="3950"/>
                    </a:cubicBezTo>
                    <a:cubicBezTo>
                      <a:pt x="177" y="3950"/>
                      <a:pt x="0" y="3773"/>
                      <a:pt x="0" y="3555"/>
                    </a:cubicBezTo>
                    <a:cubicBezTo>
                      <a:pt x="0" y="1738"/>
                      <a:pt x="0" y="1738"/>
                      <a:pt x="0" y="1738"/>
                    </a:cubicBezTo>
                    <a:cubicBezTo>
                      <a:pt x="244" y="1738"/>
                      <a:pt x="244" y="1738"/>
                      <a:pt x="244" y="1738"/>
                    </a:cubicBezTo>
                    <a:cubicBezTo>
                      <a:pt x="243" y="2424"/>
                      <a:pt x="238" y="3318"/>
                      <a:pt x="238" y="3318"/>
                    </a:cubicBezTo>
                    <a:cubicBezTo>
                      <a:pt x="238" y="3536"/>
                      <a:pt x="494" y="3713"/>
                      <a:pt x="712" y="3713"/>
                    </a:cubicBezTo>
                    <a:cubicBezTo>
                      <a:pt x="3240" y="3713"/>
                      <a:pt x="3240" y="3713"/>
                      <a:pt x="3240" y="3713"/>
                    </a:cubicBezTo>
                    <a:cubicBezTo>
                      <a:pt x="3458" y="3713"/>
                      <a:pt x="3714" y="3536"/>
                      <a:pt x="3714" y="3318"/>
                    </a:cubicBezTo>
                    <a:cubicBezTo>
                      <a:pt x="3714" y="3318"/>
                      <a:pt x="3709" y="2404"/>
                      <a:pt x="3707" y="1738"/>
                    </a:cubicBezTo>
                    <a:cubicBezTo>
                      <a:pt x="3951" y="1738"/>
                      <a:pt x="3951" y="1738"/>
                      <a:pt x="3951" y="1738"/>
                    </a:cubicBezTo>
                    <a:cubicBezTo>
                      <a:pt x="3951" y="3555"/>
                      <a:pt x="3951" y="3555"/>
                      <a:pt x="3951" y="3555"/>
                    </a:cubicBezTo>
                    <a:cubicBezTo>
                      <a:pt x="3951" y="3773"/>
                      <a:pt x="3774" y="3950"/>
                      <a:pt x="3556" y="3950"/>
                    </a:cubicBezTo>
                    <a:close/>
                    <a:moveTo>
                      <a:pt x="1186" y="1733"/>
                    </a:moveTo>
                    <a:cubicBezTo>
                      <a:pt x="1660" y="1733"/>
                      <a:pt x="1660" y="1733"/>
                      <a:pt x="1660" y="1733"/>
                    </a:cubicBezTo>
                    <a:cubicBezTo>
                      <a:pt x="1739" y="1733"/>
                      <a:pt x="1739" y="1733"/>
                      <a:pt x="1739" y="1733"/>
                    </a:cubicBezTo>
                    <a:cubicBezTo>
                      <a:pt x="2213" y="1733"/>
                      <a:pt x="2213" y="1733"/>
                      <a:pt x="2213" y="1733"/>
                    </a:cubicBezTo>
                    <a:cubicBezTo>
                      <a:pt x="2292" y="1733"/>
                      <a:pt x="2292" y="1733"/>
                      <a:pt x="2292" y="1733"/>
                    </a:cubicBezTo>
                    <a:cubicBezTo>
                      <a:pt x="2766" y="1733"/>
                      <a:pt x="2766" y="1733"/>
                      <a:pt x="2766" y="1733"/>
                    </a:cubicBezTo>
                    <a:cubicBezTo>
                      <a:pt x="2845" y="1733"/>
                      <a:pt x="2845" y="1733"/>
                      <a:pt x="2845" y="1733"/>
                    </a:cubicBezTo>
                    <a:cubicBezTo>
                      <a:pt x="3319" y="1733"/>
                      <a:pt x="3319" y="1733"/>
                      <a:pt x="3319" y="1733"/>
                    </a:cubicBezTo>
                    <a:cubicBezTo>
                      <a:pt x="3398" y="1733"/>
                      <a:pt x="3398" y="1733"/>
                      <a:pt x="3398" y="1733"/>
                    </a:cubicBezTo>
                    <a:cubicBezTo>
                      <a:pt x="3398" y="3476"/>
                      <a:pt x="3398" y="3476"/>
                      <a:pt x="3398" y="3476"/>
                    </a:cubicBezTo>
                    <a:cubicBezTo>
                      <a:pt x="3319" y="3476"/>
                      <a:pt x="3319" y="3476"/>
                      <a:pt x="3319" y="3476"/>
                    </a:cubicBezTo>
                    <a:cubicBezTo>
                      <a:pt x="2845" y="3476"/>
                      <a:pt x="2845" y="3476"/>
                      <a:pt x="2845" y="3476"/>
                    </a:cubicBezTo>
                    <a:cubicBezTo>
                      <a:pt x="2766" y="3476"/>
                      <a:pt x="2766" y="3476"/>
                      <a:pt x="2766" y="3476"/>
                    </a:cubicBezTo>
                    <a:cubicBezTo>
                      <a:pt x="2292" y="3476"/>
                      <a:pt x="2292" y="3476"/>
                      <a:pt x="2292" y="3476"/>
                    </a:cubicBezTo>
                    <a:cubicBezTo>
                      <a:pt x="2213" y="3476"/>
                      <a:pt x="2213" y="3476"/>
                      <a:pt x="2213" y="3476"/>
                    </a:cubicBezTo>
                    <a:cubicBezTo>
                      <a:pt x="1739" y="3476"/>
                      <a:pt x="1739" y="3476"/>
                      <a:pt x="1739" y="3476"/>
                    </a:cubicBezTo>
                    <a:cubicBezTo>
                      <a:pt x="1660" y="3476"/>
                      <a:pt x="1660" y="3476"/>
                      <a:pt x="1660" y="3476"/>
                    </a:cubicBezTo>
                    <a:cubicBezTo>
                      <a:pt x="1186" y="3476"/>
                      <a:pt x="1186" y="3476"/>
                      <a:pt x="1186" y="3476"/>
                    </a:cubicBezTo>
                    <a:cubicBezTo>
                      <a:pt x="1107" y="3476"/>
                      <a:pt x="1107" y="3476"/>
                      <a:pt x="1107" y="3476"/>
                    </a:cubicBezTo>
                    <a:cubicBezTo>
                      <a:pt x="633" y="3476"/>
                      <a:pt x="633" y="3476"/>
                      <a:pt x="633" y="3476"/>
                    </a:cubicBezTo>
                    <a:cubicBezTo>
                      <a:pt x="554" y="3476"/>
                      <a:pt x="554" y="3476"/>
                      <a:pt x="554" y="3476"/>
                    </a:cubicBezTo>
                    <a:cubicBezTo>
                      <a:pt x="554" y="1733"/>
                      <a:pt x="554" y="1733"/>
                      <a:pt x="554" y="1733"/>
                    </a:cubicBezTo>
                    <a:cubicBezTo>
                      <a:pt x="633" y="1733"/>
                      <a:pt x="633" y="1733"/>
                      <a:pt x="633" y="1733"/>
                    </a:cubicBezTo>
                    <a:cubicBezTo>
                      <a:pt x="1107" y="1733"/>
                      <a:pt x="1107" y="1733"/>
                      <a:pt x="1107" y="1733"/>
                    </a:cubicBezTo>
                    <a:lnTo>
                      <a:pt x="1186" y="1733"/>
                    </a:lnTo>
                    <a:close/>
                    <a:moveTo>
                      <a:pt x="2845" y="3397"/>
                    </a:moveTo>
                    <a:cubicBezTo>
                      <a:pt x="3319" y="3397"/>
                      <a:pt x="3319" y="3397"/>
                      <a:pt x="3319" y="3397"/>
                    </a:cubicBezTo>
                    <a:cubicBezTo>
                      <a:pt x="3319" y="2923"/>
                      <a:pt x="3319" y="2923"/>
                      <a:pt x="3319" y="2923"/>
                    </a:cubicBezTo>
                    <a:cubicBezTo>
                      <a:pt x="2845" y="2923"/>
                      <a:pt x="2845" y="2923"/>
                      <a:pt x="2845" y="2923"/>
                    </a:cubicBezTo>
                    <a:lnTo>
                      <a:pt x="2845" y="3397"/>
                    </a:lnTo>
                    <a:close/>
                    <a:moveTo>
                      <a:pt x="2845" y="2844"/>
                    </a:moveTo>
                    <a:cubicBezTo>
                      <a:pt x="3319" y="2844"/>
                      <a:pt x="3319" y="2844"/>
                      <a:pt x="3319" y="2844"/>
                    </a:cubicBezTo>
                    <a:cubicBezTo>
                      <a:pt x="3319" y="2370"/>
                      <a:pt x="3319" y="2370"/>
                      <a:pt x="3319" y="2370"/>
                    </a:cubicBezTo>
                    <a:cubicBezTo>
                      <a:pt x="2845" y="2370"/>
                      <a:pt x="2845" y="2370"/>
                      <a:pt x="2845" y="2370"/>
                    </a:cubicBezTo>
                    <a:lnTo>
                      <a:pt x="2845" y="2844"/>
                    </a:lnTo>
                    <a:close/>
                    <a:moveTo>
                      <a:pt x="2845" y="2291"/>
                    </a:moveTo>
                    <a:cubicBezTo>
                      <a:pt x="3319" y="2291"/>
                      <a:pt x="3319" y="2291"/>
                      <a:pt x="3319" y="2291"/>
                    </a:cubicBezTo>
                    <a:cubicBezTo>
                      <a:pt x="3319" y="1812"/>
                      <a:pt x="3319" y="1812"/>
                      <a:pt x="3319" y="1812"/>
                    </a:cubicBezTo>
                    <a:cubicBezTo>
                      <a:pt x="2845" y="1812"/>
                      <a:pt x="2845" y="1812"/>
                      <a:pt x="2845" y="1812"/>
                    </a:cubicBezTo>
                    <a:lnTo>
                      <a:pt x="2845" y="2291"/>
                    </a:lnTo>
                    <a:close/>
                    <a:moveTo>
                      <a:pt x="2292" y="3397"/>
                    </a:moveTo>
                    <a:cubicBezTo>
                      <a:pt x="2766" y="3397"/>
                      <a:pt x="2766" y="3397"/>
                      <a:pt x="2766" y="3397"/>
                    </a:cubicBezTo>
                    <a:cubicBezTo>
                      <a:pt x="2766" y="2923"/>
                      <a:pt x="2766" y="2923"/>
                      <a:pt x="2766" y="2923"/>
                    </a:cubicBezTo>
                    <a:cubicBezTo>
                      <a:pt x="2292" y="2923"/>
                      <a:pt x="2292" y="2923"/>
                      <a:pt x="2292" y="2923"/>
                    </a:cubicBezTo>
                    <a:lnTo>
                      <a:pt x="2292" y="3397"/>
                    </a:lnTo>
                    <a:close/>
                    <a:moveTo>
                      <a:pt x="2292" y="2844"/>
                    </a:moveTo>
                    <a:cubicBezTo>
                      <a:pt x="2766" y="2844"/>
                      <a:pt x="2766" y="2844"/>
                      <a:pt x="2766" y="2844"/>
                    </a:cubicBezTo>
                    <a:cubicBezTo>
                      <a:pt x="2766" y="2370"/>
                      <a:pt x="2766" y="2370"/>
                      <a:pt x="2766" y="2370"/>
                    </a:cubicBezTo>
                    <a:cubicBezTo>
                      <a:pt x="2292" y="2370"/>
                      <a:pt x="2292" y="2370"/>
                      <a:pt x="2292" y="2370"/>
                    </a:cubicBezTo>
                    <a:lnTo>
                      <a:pt x="2292" y="2844"/>
                    </a:lnTo>
                    <a:close/>
                    <a:moveTo>
                      <a:pt x="2292" y="2291"/>
                    </a:moveTo>
                    <a:cubicBezTo>
                      <a:pt x="2766" y="2291"/>
                      <a:pt x="2766" y="2291"/>
                      <a:pt x="2766" y="2291"/>
                    </a:cubicBezTo>
                    <a:cubicBezTo>
                      <a:pt x="2766" y="1812"/>
                      <a:pt x="2766" y="1812"/>
                      <a:pt x="2766" y="1812"/>
                    </a:cubicBezTo>
                    <a:cubicBezTo>
                      <a:pt x="2292" y="1812"/>
                      <a:pt x="2292" y="1812"/>
                      <a:pt x="2292" y="1812"/>
                    </a:cubicBezTo>
                    <a:lnTo>
                      <a:pt x="2292" y="2291"/>
                    </a:lnTo>
                    <a:close/>
                    <a:moveTo>
                      <a:pt x="1739" y="3397"/>
                    </a:moveTo>
                    <a:cubicBezTo>
                      <a:pt x="2213" y="3397"/>
                      <a:pt x="2213" y="3397"/>
                      <a:pt x="2213" y="3397"/>
                    </a:cubicBezTo>
                    <a:cubicBezTo>
                      <a:pt x="2213" y="2923"/>
                      <a:pt x="2213" y="2923"/>
                      <a:pt x="2213" y="2923"/>
                    </a:cubicBezTo>
                    <a:cubicBezTo>
                      <a:pt x="1739" y="2923"/>
                      <a:pt x="1739" y="2923"/>
                      <a:pt x="1739" y="2923"/>
                    </a:cubicBezTo>
                    <a:lnTo>
                      <a:pt x="1739" y="3397"/>
                    </a:lnTo>
                    <a:close/>
                    <a:moveTo>
                      <a:pt x="1739" y="2844"/>
                    </a:moveTo>
                    <a:cubicBezTo>
                      <a:pt x="2213" y="2844"/>
                      <a:pt x="2213" y="2844"/>
                      <a:pt x="2213" y="2844"/>
                    </a:cubicBezTo>
                    <a:cubicBezTo>
                      <a:pt x="2213" y="2370"/>
                      <a:pt x="2213" y="2370"/>
                      <a:pt x="2213" y="2370"/>
                    </a:cubicBezTo>
                    <a:cubicBezTo>
                      <a:pt x="1739" y="2370"/>
                      <a:pt x="1739" y="2370"/>
                      <a:pt x="1739" y="2370"/>
                    </a:cubicBezTo>
                    <a:lnTo>
                      <a:pt x="1739" y="2844"/>
                    </a:lnTo>
                    <a:close/>
                    <a:moveTo>
                      <a:pt x="1739" y="2291"/>
                    </a:moveTo>
                    <a:cubicBezTo>
                      <a:pt x="2213" y="2291"/>
                      <a:pt x="2213" y="2291"/>
                      <a:pt x="2213" y="2291"/>
                    </a:cubicBezTo>
                    <a:cubicBezTo>
                      <a:pt x="2213" y="1812"/>
                      <a:pt x="2213" y="1812"/>
                      <a:pt x="2213" y="1812"/>
                    </a:cubicBezTo>
                    <a:cubicBezTo>
                      <a:pt x="1739" y="1812"/>
                      <a:pt x="1739" y="1812"/>
                      <a:pt x="1739" y="1812"/>
                    </a:cubicBezTo>
                    <a:lnTo>
                      <a:pt x="1739" y="2291"/>
                    </a:lnTo>
                    <a:close/>
                    <a:moveTo>
                      <a:pt x="1186" y="3397"/>
                    </a:moveTo>
                    <a:cubicBezTo>
                      <a:pt x="1660" y="3397"/>
                      <a:pt x="1660" y="3397"/>
                      <a:pt x="1660" y="3397"/>
                    </a:cubicBezTo>
                    <a:cubicBezTo>
                      <a:pt x="1660" y="2923"/>
                      <a:pt x="1660" y="2923"/>
                      <a:pt x="1660" y="2923"/>
                    </a:cubicBezTo>
                    <a:cubicBezTo>
                      <a:pt x="1186" y="2923"/>
                      <a:pt x="1186" y="2923"/>
                      <a:pt x="1186" y="2923"/>
                    </a:cubicBezTo>
                    <a:lnTo>
                      <a:pt x="1186" y="3397"/>
                    </a:lnTo>
                    <a:close/>
                    <a:moveTo>
                      <a:pt x="1186" y="2844"/>
                    </a:moveTo>
                    <a:cubicBezTo>
                      <a:pt x="1660" y="2844"/>
                      <a:pt x="1660" y="2844"/>
                      <a:pt x="1660" y="2844"/>
                    </a:cubicBezTo>
                    <a:cubicBezTo>
                      <a:pt x="1660" y="2370"/>
                      <a:pt x="1660" y="2370"/>
                      <a:pt x="1660" y="2370"/>
                    </a:cubicBezTo>
                    <a:cubicBezTo>
                      <a:pt x="1186" y="2370"/>
                      <a:pt x="1186" y="2370"/>
                      <a:pt x="1186" y="2370"/>
                    </a:cubicBezTo>
                    <a:lnTo>
                      <a:pt x="1186" y="2844"/>
                    </a:lnTo>
                    <a:close/>
                    <a:moveTo>
                      <a:pt x="1186" y="2291"/>
                    </a:moveTo>
                    <a:cubicBezTo>
                      <a:pt x="1660" y="2291"/>
                      <a:pt x="1660" y="2291"/>
                      <a:pt x="1660" y="2291"/>
                    </a:cubicBezTo>
                    <a:cubicBezTo>
                      <a:pt x="1660" y="1812"/>
                      <a:pt x="1660" y="1812"/>
                      <a:pt x="1660" y="1812"/>
                    </a:cubicBezTo>
                    <a:cubicBezTo>
                      <a:pt x="1186" y="1812"/>
                      <a:pt x="1186" y="1812"/>
                      <a:pt x="1186" y="1812"/>
                    </a:cubicBezTo>
                    <a:lnTo>
                      <a:pt x="1186" y="2291"/>
                    </a:lnTo>
                    <a:close/>
                    <a:moveTo>
                      <a:pt x="633" y="3397"/>
                    </a:moveTo>
                    <a:cubicBezTo>
                      <a:pt x="1107" y="3397"/>
                      <a:pt x="1107" y="3397"/>
                      <a:pt x="1107" y="3397"/>
                    </a:cubicBezTo>
                    <a:cubicBezTo>
                      <a:pt x="1107" y="2923"/>
                      <a:pt x="1107" y="2923"/>
                      <a:pt x="1107" y="2923"/>
                    </a:cubicBezTo>
                    <a:cubicBezTo>
                      <a:pt x="633" y="2923"/>
                      <a:pt x="633" y="2923"/>
                      <a:pt x="633" y="2923"/>
                    </a:cubicBezTo>
                    <a:lnTo>
                      <a:pt x="633" y="3397"/>
                    </a:lnTo>
                    <a:close/>
                    <a:moveTo>
                      <a:pt x="633" y="2844"/>
                    </a:moveTo>
                    <a:cubicBezTo>
                      <a:pt x="1107" y="2844"/>
                      <a:pt x="1107" y="2844"/>
                      <a:pt x="1107" y="2844"/>
                    </a:cubicBezTo>
                    <a:cubicBezTo>
                      <a:pt x="1107" y="2370"/>
                      <a:pt x="1107" y="2370"/>
                      <a:pt x="1107" y="2370"/>
                    </a:cubicBezTo>
                    <a:cubicBezTo>
                      <a:pt x="633" y="2370"/>
                      <a:pt x="633" y="2370"/>
                      <a:pt x="633" y="2370"/>
                    </a:cubicBezTo>
                    <a:lnTo>
                      <a:pt x="633" y="2844"/>
                    </a:lnTo>
                    <a:close/>
                    <a:moveTo>
                      <a:pt x="633" y="2291"/>
                    </a:moveTo>
                    <a:cubicBezTo>
                      <a:pt x="1107" y="2291"/>
                      <a:pt x="1107" y="2291"/>
                      <a:pt x="1107" y="2291"/>
                    </a:cubicBezTo>
                    <a:cubicBezTo>
                      <a:pt x="1107" y="1812"/>
                      <a:pt x="1107" y="1812"/>
                      <a:pt x="1107" y="1812"/>
                    </a:cubicBezTo>
                    <a:cubicBezTo>
                      <a:pt x="633" y="1812"/>
                      <a:pt x="633" y="1812"/>
                      <a:pt x="633" y="1812"/>
                    </a:cubicBezTo>
                    <a:lnTo>
                      <a:pt x="633" y="2291"/>
                    </a:lnTo>
                    <a:close/>
                    <a:moveTo>
                      <a:pt x="0" y="711"/>
                    </a:moveTo>
                    <a:cubicBezTo>
                      <a:pt x="0" y="493"/>
                      <a:pt x="177" y="316"/>
                      <a:pt x="396" y="316"/>
                    </a:cubicBezTo>
                    <a:cubicBezTo>
                      <a:pt x="554" y="316"/>
                      <a:pt x="554" y="316"/>
                      <a:pt x="554" y="316"/>
                    </a:cubicBezTo>
                    <a:cubicBezTo>
                      <a:pt x="554" y="1106"/>
                      <a:pt x="554" y="1106"/>
                      <a:pt x="554" y="1106"/>
                    </a:cubicBezTo>
                    <a:cubicBezTo>
                      <a:pt x="870" y="1106"/>
                      <a:pt x="858" y="1106"/>
                      <a:pt x="1186" y="1106"/>
                    </a:cubicBezTo>
                    <a:cubicBezTo>
                      <a:pt x="1186" y="316"/>
                      <a:pt x="1186" y="316"/>
                      <a:pt x="1186" y="316"/>
                    </a:cubicBezTo>
                    <a:cubicBezTo>
                      <a:pt x="2766" y="316"/>
                      <a:pt x="2766" y="316"/>
                      <a:pt x="2766" y="316"/>
                    </a:cubicBezTo>
                    <a:cubicBezTo>
                      <a:pt x="2766" y="1106"/>
                      <a:pt x="2766" y="1106"/>
                      <a:pt x="2766" y="1106"/>
                    </a:cubicBezTo>
                    <a:cubicBezTo>
                      <a:pt x="3070" y="1106"/>
                      <a:pt x="3070" y="1106"/>
                      <a:pt x="3398" y="1106"/>
                    </a:cubicBezTo>
                    <a:cubicBezTo>
                      <a:pt x="3398" y="316"/>
                      <a:pt x="3398" y="316"/>
                      <a:pt x="3398" y="316"/>
                    </a:cubicBezTo>
                    <a:cubicBezTo>
                      <a:pt x="3556" y="316"/>
                      <a:pt x="3556" y="316"/>
                      <a:pt x="3556" y="316"/>
                    </a:cubicBezTo>
                    <a:cubicBezTo>
                      <a:pt x="3774" y="316"/>
                      <a:pt x="3951" y="493"/>
                      <a:pt x="3951" y="711"/>
                    </a:cubicBezTo>
                    <a:cubicBezTo>
                      <a:pt x="3951" y="1580"/>
                      <a:pt x="3951" y="1580"/>
                      <a:pt x="3951" y="1580"/>
                    </a:cubicBezTo>
                    <a:cubicBezTo>
                      <a:pt x="2260" y="1580"/>
                      <a:pt x="1897" y="1580"/>
                      <a:pt x="0" y="1580"/>
                    </a:cubicBezTo>
                    <a:lnTo>
                      <a:pt x="0" y="711"/>
                    </a:lnTo>
                    <a:close/>
                    <a:moveTo>
                      <a:pt x="2845" y="237"/>
                    </a:moveTo>
                    <a:cubicBezTo>
                      <a:pt x="2845" y="106"/>
                      <a:pt x="2951" y="0"/>
                      <a:pt x="3082" y="0"/>
                    </a:cubicBezTo>
                    <a:cubicBezTo>
                      <a:pt x="3213" y="0"/>
                      <a:pt x="3319" y="106"/>
                      <a:pt x="3319" y="237"/>
                    </a:cubicBezTo>
                    <a:cubicBezTo>
                      <a:pt x="3319" y="1027"/>
                      <a:pt x="3319" y="1027"/>
                      <a:pt x="3319" y="1027"/>
                    </a:cubicBezTo>
                    <a:cubicBezTo>
                      <a:pt x="3319" y="1027"/>
                      <a:pt x="3138" y="1027"/>
                      <a:pt x="2845" y="1027"/>
                    </a:cubicBezTo>
                    <a:cubicBezTo>
                      <a:pt x="2845" y="891"/>
                      <a:pt x="2845" y="237"/>
                      <a:pt x="2845" y="237"/>
                    </a:cubicBezTo>
                    <a:close/>
                    <a:moveTo>
                      <a:pt x="633" y="237"/>
                    </a:moveTo>
                    <a:cubicBezTo>
                      <a:pt x="633" y="106"/>
                      <a:pt x="739" y="0"/>
                      <a:pt x="870" y="0"/>
                    </a:cubicBezTo>
                    <a:cubicBezTo>
                      <a:pt x="1001" y="0"/>
                      <a:pt x="1107" y="106"/>
                      <a:pt x="1107" y="237"/>
                    </a:cubicBezTo>
                    <a:cubicBezTo>
                      <a:pt x="1107" y="1027"/>
                      <a:pt x="1107" y="1027"/>
                      <a:pt x="1107" y="1027"/>
                    </a:cubicBezTo>
                    <a:cubicBezTo>
                      <a:pt x="1107" y="1027"/>
                      <a:pt x="847" y="1027"/>
                      <a:pt x="633" y="1027"/>
                    </a:cubicBezTo>
                    <a:cubicBezTo>
                      <a:pt x="633" y="1072"/>
                      <a:pt x="633" y="237"/>
                      <a:pt x="633" y="23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10112366" y="3899786"/>
                <a:ext cx="2404810" cy="462354"/>
                <a:chOff x="10102092" y="3848930"/>
                <a:chExt cx="2404810" cy="462354"/>
              </a:xfrm>
            </p:grpSpPr>
            <p:pic>
              <p:nvPicPr>
                <p:cNvPr id="172" name="图片 171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59825" y="3978509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73" name="矩形 172"/>
                <p:cNvSpPr/>
                <p:nvPr/>
              </p:nvSpPr>
              <p:spPr>
                <a:xfrm>
                  <a:off x="10685658" y="3992003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11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月宏观经济月报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10102092" y="3848930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0" name="图片 11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70373" y="3901314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21" name="矩形 120"/>
                <p:cNvSpPr/>
                <p:nvPr/>
              </p:nvSpPr>
              <p:spPr>
                <a:xfrm>
                  <a:off x="10696206" y="3914808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10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10112366" y="4479373"/>
                <a:ext cx="2404810" cy="462354"/>
                <a:chOff x="10112301" y="4431715"/>
                <a:chExt cx="2404810" cy="462354"/>
              </a:xfrm>
            </p:grpSpPr>
            <p:sp>
              <p:nvSpPr>
                <p:cNvPr id="122" name="矩形 121"/>
                <p:cNvSpPr/>
                <p:nvPr/>
              </p:nvSpPr>
              <p:spPr>
                <a:xfrm>
                  <a:off x="10112301" y="4431715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3" name="图片 12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80582" y="4484099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24" name="矩形 123"/>
                <p:cNvSpPr/>
                <p:nvPr/>
              </p:nvSpPr>
              <p:spPr>
                <a:xfrm>
                  <a:off x="10706415" y="4497593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09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10112366" y="5058960"/>
                <a:ext cx="2404810" cy="462354"/>
                <a:chOff x="10102092" y="5066506"/>
                <a:chExt cx="2404810" cy="462354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10102092" y="5066506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6" name="图片 125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70373" y="5118890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27" name="矩形 126"/>
                <p:cNvSpPr/>
                <p:nvPr/>
              </p:nvSpPr>
              <p:spPr>
                <a:xfrm>
                  <a:off x="10696206" y="5132384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08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10112366" y="5638547"/>
                <a:ext cx="2404810" cy="462354"/>
                <a:chOff x="10123963" y="5625838"/>
                <a:chExt cx="2404810" cy="462354"/>
              </a:xfrm>
            </p:grpSpPr>
            <p:sp>
              <p:nvSpPr>
                <p:cNvPr id="128" name="矩形 127"/>
                <p:cNvSpPr/>
                <p:nvPr/>
              </p:nvSpPr>
              <p:spPr>
                <a:xfrm>
                  <a:off x="10123963" y="5625838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9" name="图片 12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92244" y="5678222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30" name="矩形 129"/>
                <p:cNvSpPr/>
                <p:nvPr/>
              </p:nvSpPr>
              <p:spPr>
                <a:xfrm>
                  <a:off x="10718077" y="5691716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07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0112366" y="6218132"/>
                <a:ext cx="2404810" cy="462354"/>
                <a:chOff x="10112301" y="6218132"/>
                <a:chExt cx="2404810" cy="462354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10112301" y="6218132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32" name="图片 131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80582" y="6270516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33" name="矩形 132"/>
                <p:cNvSpPr/>
                <p:nvPr/>
              </p:nvSpPr>
              <p:spPr>
                <a:xfrm>
                  <a:off x="10706415" y="6284010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06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60225" y="6854523"/>
                <a:ext cx="1768771" cy="249709"/>
              </a:xfrm>
              <a:prstGeom prst="rect">
                <a:avLst/>
              </a:prstGeom>
            </p:spPr>
          </p:pic>
        </p:grpSp>
        <p:grpSp>
          <p:nvGrpSpPr>
            <p:cNvPr id="24" name="组合 23"/>
            <p:cNvGrpSpPr/>
            <p:nvPr/>
          </p:nvGrpSpPr>
          <p:grpSpPr>
            <a:xfrm>
              <a:off x="1974380" y="2268205"/>
              <a:ext cx="1078180" cy="1724950"/>
              <a:chOff x="1962950" y="2247362"/>
              <a:chExt cx="1078180" cy="1724950"/>
            </a:xfrm>
          </p:grpSpPr>
          <p:sp>
            <p:nvSpPr>
              <p:cNvPr id="217" name="矩形 216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五边形 22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整体经济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1844813" y="2532013"/>
              <a:ext cx="1317766" cy="1097649"/>
              <a:chOff x="1748670" y="2532013"/>
              <a:chExt cx="1359617" cy="1097649"/>
            </a:xfrm>
          </p:grpSpPr>
          <p:sp>
            <p:nvSpPr>
              <p:cNvPr id="155" name="文本框 154"/>
              <p:cNvSpPr txBox="1"/>
              <p:nvPr/>
            </p:nvSpPr>
            <p:spPr>
              <a:xfrm>
                <a:off x="1748670" y="2752499"/>
                <a:ext cx="1359617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GDP</a:t>
                </a: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6.8%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↓ 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Freeform 89"/>
              <p:cNvSpPr>
                <a:spLocks noChangeAspect="1" noEditPoints="1"/>
              </p:cNvSpPr>
              <p:nvPr/>
            </p:nvSpPr>
            <p:spPr bwMode="auto">
              <a:xfrm>
                <a:off x="2277526" y="2532013"/>
                <a:ext cx="286089" cy="209363"/>
              </a:xfrm>
              <a:custGeom>
                <a:avLst/>
                <a:gdLst/>
                <a:ahLst/>
                <a:cxnLst>
                  <a:cxn ang="0">
                    <a:pos x="191" y="0"/>
                  </a:cxn>
                  <a:cxn ang="0">
                    <a:pos x="160" y="30"/>
                  </a:cxn>
                  <a:cxn ang="0">
                    <a:pos x="177" y="57"/>
                  </a:cxn>
                  <a:cxn ang="0">
                    <a:pos x="161" y="103"/>
                  </a:cxn>
                  <a:cxn ang="0">
                    <a:pos x="155" y="102"/>
                  </a:cxn>
                  <a:cxn ang="0">
                    <a:pos x="142" y="105"/>
                  </a:cxn>
                  <a:cxn ang="0">
                    <a:pos x="107" y="68"/>
                  </a:cxn>
                  <a:cxn ang="0">
                    <a:pos x="109" y="56"/>
                  </a:cxn>
                  <a:cxn ang="0">
                    <a:pos x="79" y="26"/>
                  </a:cxn>
                  <a:cxn ang="0">
                    <a:pos x="48" y="56"/>
                  </a:cxn>
                  <a:cxn ang="0">
                    <a:pos x="59" y="79"/>
                  </a:cxn>
                  <a:cxn ang="0">
                    <a:pos x="44" y="112"/>
                  </a:cxn>
                  <a:cxn ang="0">
                    <a:pos x="30" y="109"/>
                  </a:cxn>
                  <a:cxn ang="0">
                    <a:pos x="0" y="139"/>
                  </a:cxn>
                  <a:cxn ang="0">
                    <a:pos x="30" y="170"/>
                  </a:cxn>
                  <a:cxn ang="0">
                    <a:pos x="61" y="139"/>
                  </a:cxn>
                  <a:cxn ang="0">
                    <a:pos x="54" y="120"/>
                  </a:cxn>
                  <a:cxn ang="0">
                    <a:pos x="70" y="85"/>
                  </a:cxn>
                  <a:cxn ang="0">
                    <a:pos x="78" y="86"/>
                  </a:cxn>
                  <a:cxn ang="0">
                    <a:pos x="99" y="78"/>
                  </a:cxn>
                  <a:cxn ang="0">
                    <a:pos x="132" y="113"/>
                  </a:cxn>
                  <a:cxn ang="0">
                    <a:pos x="125" y="132"/>
                  </a:cxn>
                  <a:cxn ang="0">
                    <a:pos x="156" y="163"/>
                  </a:cxn>
                  <a:cxn ang="0">
                    <a:pos x="186" y="132"/>
                  </a:cxn>
                  <a:cxn ang="0">
                    <a:pos x="173" y="108"/>
                  </a:cxn>
                  <a:cxn ang="0">
                    <a:pos x="189" y="60"/>
                  </a:cxn>
                  <a:cxn ang="0">
                    <a:pos x="191" y="60"/>
                  </a:cxn>
                  <a:cxn ang="0">
                    <a:pos x="221" y="30"/>
                  </a:cxn>
                  <a:cxn ang="0">
                    <a:pos x="191" y="0"/>
                  </a:cxn>
                  <a:cxn ang="0">
                    <a:pos x="31" y="157"/>
                  </a:cxn>
                  <a:cxn ang="0">
                    <a:pos x="13" y="139"/>
                  </a:cxn>
                  <a:cxn ang="0">
                    <a:pos x="31" y="122"/>
                  </a:cxn>
                  <a:cxn ang="0">
                    <a:pos x="48" y="139"/>
                  </a:cxn>
                  <a:cxn ang="0">
                    <a:pos x="31" y="157"/>
                  </a:cxn>
                  <a:cxn ang="0">
                    <a:pos x="79" y="74"/>
                  </a:cxn>
                  <a:cxn ang="0">
                    <a:pos x="61" y="56"/>
                  </a:cxn>
                  <a:cxn ang="0">
                    <a:pos x="79" y="38"/>
                  </a:cxn>
                  <a:cxn ang="0">
                    <a:pos x="96" y="56"/>
                  </a:cxn>
                  <a:cxn ang="0">
                    <a:pos x="79" y="74"/>
                  </a:cxn>
                  <a:cxn ang="0">
                    <a:pos x="156" y="150"/>
                  </a:cxn>
                  <a:cxn ang="0">
                    <a:pos x="138" y="133"/>
                  </a:cxn>
                  <a:cxn ang="0">
                    <a:pos x="156" y="115"/>
                  </a:cxn>
                  <a:cxn ang="0">
                    <a:pos x="173" y="133"/>
                  </a:cxn>
                  <a:cxn ang="0">
                    <a:pos x="156" y="150"/>
                  </a:cxn>
                  <a:cxn ang="0">
                    <a:pos x="191" y="48"/>
                  </a:cxn>
                  <a:cxn ang="0">
                    <a:pos x="173" y="30"/>
                  </a:cxn>
                  <a:cxn ang="0">
                    <a:pos x="191" y="13"/>
                  </a:cxn>
                  <a:cxn ang="0">
                    <a:pos x="208" y="30"/>
                  </a:cxn>
                  <a:cxn ang="0">
                    <a:pos x="191" y="48"/>
                  </a:cxn>
                  <a:cxn ang="0">
                    <a:pos x="191" y="48"/>
                  </a:cxn>
                  <a:cxn ang="0">
                    <a:pos x="191" y="48"/>
                  </a:cxn>
                </a:cxnLst>
                <a:rect l="0" t="0" r="r" b="b"/>
                <a:pathLst>
                  <a:path w="221" h="170">
                    <a:moveTo>
                      <a:pt x="191" y="0"/>
                    </a:moveTo>
                    <a:cubicBezTo>
                      <a:pt x="174" y="0"/>
                      <a:pt x="160" y="14"/>
                      <a:pt x="160" y="30"/>
                    </a:cubicBezTo>
                    <a:cubicBezTo>
                      <a:pt x="160" y="42"/>
                      <a:pt x="167" y="52"/>
                      <a:pt x="177" y="57"/>
                    </a:cubicBezTo>
                    <a:cubicBezTo>
                      <a:pt x="161" y="103"/>
                      <a:pt x="161" y="103"/>
                      <a:pt x="161" y="103"/>
                    </a:cubicBezTo>
                    <a:cubicBezTo>
                      <a:pt x="159" y="103"/>
                      <a:pt x="157" y="102"/>
                      <a:pt x="155" y="102"/>
                    </a:cubicBezTo>
                    <a:cubicBezTo>
                      <a:pt x="150" y="102"/>
                      <a:pt x="146" y="103"/>
                      <a:pt x="142" y="105"/>
                    </a:cubicBezTo>
                    <a:cubicBezTo>
                      <a:pt x="107" y="68"/>
                      <a:pt x="107" y="68"/>
                      <a:pt x="107" y="68"/>
                    </a:cubicBezTo>
                    <a:cubicBezTo>
                      <a:pt x="108" y="64"/>
                      <a:pt x="109" y="60"/>
                      <a:pt x="109" y="56"/>
                    </a:cubicBezTo>
                    <a:cubicBezTo>
                      <a:pt x="109" y="39"/>
                      <a:pt x="95" y="26"/>
                      <a:pt x="79" y="26"/>
                    </a:cubicBezTo>
                    <a:cubicBezTo>
                      <a:pt x="62" y="26"/>
                      <a:pt x="48" y="39"/>
                      <a:pt x="48" y="56"/>
                    </a:cubicBezTo>
                    <a:cubicBezTo>
                      <a:pt x="48" y="65"/>
                      <a:pt x="52" y="74"/>
                      <a:pt x="59" y="79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0" y="110"/>
                      <a:pt x="35" y="109"/>
                      <a:pt x="30" y="109"/>
                    </a:cubicBezTo>
                    <a:cubicBezTo>
                      <a:pt x="14" y="109"/>
                      <a:pt x="0" y="123"/>
                      <a:pt x="0" y="139"/>
                    </a:cubicBezTo>
                    <a:cubicBezTo>
                      <a:pt x="0" y="156"/>
                      <a:pt x="14" y="170"/>
                      <a:pt x="30" y="170"/>
                    </a:cubicBezTo>
                    <a:cubicBezTo>
                      <a:pt x="47" y="170"/>
                      <a:pt x="61" y="156"/>
                      <a:pt x="61" y="139"/>
                    </a:cubicBezTo>
                    <a:cubicBezTo>
                      <a:pt x="61" y="132"/>
                      <a:pt x="58" y="125"/>
                      <a:pt x="54" y="120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3" y="86"/>
                      <a:pt x="76" y="86"/>
                      <a:pt x="78" y="86"/>
                    </a:cubicBezTo>
                    <a:cubicBezTo>
                      <a:pt x="86" y="86"/>
                      <a:pt x="93" y="83"/>
                      <a:pt x="99" y="78"/>
                    </a:cubicBezTo>
                    <a:cubicBezTo>
                      <a:pt x="132" y="113"/>
                      <a:pt x="132" y="113"/>
                      <a:pt x="132" y="113"/>
                    </a:cubicBezTo>
                    <a:cubicBezTo>
                      <a:pt x="128" y="118"/>
                      <a:pt x="125" y="125"/>
                      <a:pt x="125" y="132"/>
                    </a:cubicBezTo>
                    <a:cubicBezTo>
                      <a:pt x="125" y="149"/>
                      <a:pt x="139" y="163"/>
                      <a:pt x="156" y="163"/>
                    </a:cubicBezTo>
                    <a:cubicBezTo>
                      <a:pt x="172" y="163"/>
                      <a:pt x="186" y="149"/>
                      <a:pt x="186" y="132"/>
                    </a:cubicBezTo>
                    <a:cubicBezTo>
                      <a:pt x="186" y="122"/>
                      <a:pt x="181" y="113"/>
                      <a:pt x="173" y="108"/>
                    </a:cubicBezTo>
                    <a:cubicBezTo>
                      <a:pt x="189" y="60"/>
                      <a:pt x="189" y="60"/>
                      <a:pt x="189" y="60"/>
                    </a:cubicBezTo>
                    <a:cubicBezTo>
                      <a:pt x="191" y="60"/>
                      <a:pt x="191" y="60"/>
                      <a:pt x="191" y="60"/>
                    </a:cubicBezTo>
                    <a:cubicBezTo>
                      <a:pt x="207" y="60"/>
                      <a:pt x="221" y="47"/>
                      <a:pt x="221" y="30"/>
                    </a:cubicBezTo>
                    <a:cubicBezTo>
                      <a:pt x="221" y="14"/>
                      <a:pt x="207" y="0"/>
                      <a:pt x="191" y="0"/>
                    </a:cubicBezTo>
                    <a:close/>
                    <a:moveTo>
                      <a:pt x="31" y="157"/>
                    </a:moveTo>
                    <a:cubicBezTo>
                      <a:pt x="21" y="157"/>
                      <a:pt x="13" y="149"/>
                      <a:pt x="13" y="139"/>
                    </a:cubicBezTo>
                    <a:cubicBezTo>
                      <a:pt x="13" y="130"/>
                      <a:pt x="21" y="122"/>
                      <a:pt x="31" y="122"/>
                    </a:cubicBezTo>
                    <a:cubicBezTo>
                      <a:pt x="40" y="122"/>
                      <a:pt x="48" y="130"/>
                      <a:pt x="48" y="139"/>
                    </a:cubicBezTo>
                    <a:cubicBezTo>
                      <a:pt x="48" y="149"/>
                      <a:pt x="40" y="157"/>
                      <a:pt x="31" y="157"/>
                    </a:cubicBezTo>
                    <a:close/>
                    <a:moveTo>
                      <a:pt x="79" y="74"/>
                    </a:moveTo>
                    <a:cubicBezTo>
                      <a:pt x="69" y="74"/>
                      <a:pt x="61" y="66"/>
                      <a:pt x="61" y="56"/>
                    </a:cubicBezTo>
                    <a:cubicBezTo>
                      <a:pt x="61" y="46"/>
                      <a:pt x="69" y="38"/>
                      <a:pt x="79" y="38"/>
                    </a:cubicBezTo>
                    <a:cubicBezTo>
                      <a:pt x="88" y="38"/>
                      <a:pt x="96" y="46"/>
                      <a:pt x="96" y="56"/>
                    </a:cubicBezTo>
                    <a:cubicBezTo>
                      <a:pt x="96" y="66"/>
                      <a:pt x="88" y="74"/>
                      <a:pt x="79" y="74"/>
                    </a:cubicBezTo>
                    <a:close/>
                    <a:moveTo>
                      <a:pt x="156" y="150"/>
                    </a:moveTo>
                    <a:cubicBezTo>
                      <a:pt x="146" y="150"/>
                      <a:pt x="138" y="142"/>
                      <a:pt x="138" y="133"/>
                    </a:cubicBezTo>
                    <a:cubicBezTo>
                      <a:pt x="138" y="123"/>
                      <a:pt x="146" y="115"/>
                      <a:pt x="156" y="115"/>
                    </a:cubicBezTo>
                    <a:cubicBezTo>
                      <a:pt x="165" y="115"/>
                      <a:pt x="173" y="123"/>
                      <a:pt x="173" y="133"/>
                    </a:cubicBezTo>
                    <a:cubicBezTo>
                      <a:pt x="173" y="142"/>
                      <a:pt x="165" y="150"/>
                      <a:pt x="156" y="150"/>
                    </a:cubicBezTo>
                    <a:close/>
                    <a:moveTo>
                      <a:pt x="191" y="48"/>
                    </a:moveTo>
                    <a:cubicBezTo>
                      <a:pt x="181" y="48"/>
                      <a:pt x="173" y="40"/>
                      <a:pt x="173" y="30"/>
                    </a:cubicBezTo>
                    <a:cubicBezTo>
                      <a:pt x="173" y="21"/>
                      <a:pt x="181" y="13"/>
                      <a:pt x="191" y="13"/>
                    </a:cubicBezTo>
                    <a:cubicBezTo>
                      <a:pt x="200" y="13"/>
                      <a:pt x="208" y="21"/>
                      <a:pt x="208" y="30"/>
                    </a:cubicBezTo>
                    <a:cubicBezTo>
                      <a:pt x="208" y="40"/>
                      <a:pt x="200" y="48"/>
                      <a:pt x="191" y="48"/>
                    </a:cubicBezTo>
                    <a:close/>
                    <a:moveTo>
                      <a:pt x="191" y="48"/>
                    </a:moveTo>
                    <a:cubicBezTo>
                      <a:pt x="191" y="48"/>
                      <a:pt x="191" y="48"/>
                      <a:pt x="191" y="48"/>
                    </a:cubicBezTo>
                  </a:path>
                </a:pathLst>
              </a:custGeom>
              <a:solidFill>
                <a:srgbClr val="67708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58" name="组合 157"/>
            <p:cNvGrpSpPr/>
            <p:nvPr/>
          </p:nvGrpSpPr>
          <p:grpSpPr>
            <a:xfrm>
              <a:off x="3092518" y="2268205"/>
              <a:ext cx="1078180" cy="1724950"/>
              <a:chOff x="1962950" y="2247362"/>
              <a:chExt cx="1078180" cy="1724950"/>
            </a:xfrm>
          </p:grpSpPr>
          <p:sp>
            <p:nvSpPr>
              <p:cNvPr id="159" name="矩形 158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五边形 159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供给侧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2987495" y="2532013"/>
              <a:ext cx="1248760" cy="1108508"/>
              <a:chOff x="2936831" y="2532013"/>
              <a:chExt cx="1248760" cy="1108508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2936831" y="2763358"/>
                <a:ext cx="1248760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工业增加</a:t>
                </a:r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当月同比： 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7.0%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↑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3" name="组合 162"/>
              <p:cNvGrpSpPr>
                <a:grpSpLocks noChangeAspect="1"/>
              </p:cNvGrpSpPr>
              <p:nvPr/>
            </p:nvGrpSpPr>
            <p:grpSpPr>
              <a:xfrm>
                <a:off x="3412470" y="2532013"/>
                <a:ext cx="231011" cy="209363"/>
                <a:chOff x="6544086" y="4112055"/>
                <a:chExt cx="483671" cy="461981"/>
              </a:xfrm>
              <a:solidFill>
                <a:srgbClr val="67708B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6622167" y="4213994"/>
                  <a:ext cx="327508" cy="360042"/>
                </a:xfrm>
                <a:custGeom>
                  <a:avLst/>
                  <a:gdLst>
                    <a:gd name="T0" fmla="*/ 0 w 64"/>
                    <a:gd name="T1" fmla="*/ 29 h 70"/>
                    <a:gd name="T2" fmla="*/ 0 w 64"/>
                    <a:gd name="T3" fmla="*/ 67 h 70"/>
                    <a:gd name="T4" fmla="*/ 1 w 64"/>
                    <a:gd name="T5" fmla="*/ 70 h 70"/>
                    <a:gd name="T6" fmla="*/ 4 w 64"/>
                    <a:gd name="T7" fmla="*/ 70 h 70"/>
                    <a:gd name="T8" fmla="*/ 21 w 64"/>
                    <a:gd name="T9" fmla="*/ 70 h 70"/>
                    <a:gd name="T10" fmla="*/ 22 w 64"/>
                    <a:gd name="T11" fmla="*/ 70 h 70"/>
                    <a:gd name="T12" fmla="*/ 23 w 64"/>
                    <a:gd name="T13" fmla="*/ 68 h 70"/>
                    <a:gd name="T14" fmla="*/ 23 w 64"/>
                    <a:gd name="T15" fmla="*/ 50 h 70"/>
                    <a:gd name="T16" fmla="*/ 40 w 64"/>
                    <a:gd name="T17" fmla="*/ 50 h 70"/>
                    <a:gd name="T18" fmla="*/ 40 w 64"/>
                    <a:gd name="T19" fmla="*/ 68 h 70"/>
                    <a:gd name="T20" fmla="*/ 41 w 64"/>
                    <a:gd name="T21" fmla="*/ 70 h 70"/>
                    <a:gd name="T22" fmla="*/ 42 w 64"/>
                    <a:gd name="T23" fmla="*/ 70 h 70"/>
                    <a:gd name="T24" fmla="*/ 59 w 64"/>
                    <a:gd name="T25" fmla="*/ 70 h 70"/>
                    <a:gd name="T26" fmla="*/ 62 w 64"/>
                    <a:gd name="T27" fmla="*/ 70 h 70"/>
                    <a:gd name="T28" fmla="*/ 64 w 64"/>
                    <a:gd name="T29" fmla="*/ 67 h 70"/>
                    <a:gd name="T30" fmla="*/ 64 w 64"/>
                    <a:gd name="T31" fmla="*/ 29 h 70"/>
                    <a:gd name="T32" fmla="*/ 32 w 64"/>
                    <a:gd name="T33" fmla="*/ 0 h 70"/>
                    <a:gd name="T34" fmla="*/ 0 w 64"/>
                    <a:gd name="T35" fmla="*/ 2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4" h="70">
                      <a:moveTo>
                        <a:pt x="0" y="29"/>
                      </a:move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68"/>
                        <a:pt x="1" y="69"/>
                        <a:pt x="1" y="70"/>
                      </a:cubicBezTo>
                      <a:cubicBezTo>
                        <a:pt x="2" y="70"/>
                        <a:pt x="3" y="70"/>
                        <a:pt x="4" y="70"/>
                      </a:cubicBezTo>
                      <a:cubicBezTo>
                        <a:pt x="21" y="70"/>
                        <a:pt x="21" y="70"/>
                        <a:pt x="21" y="70"/>
                      </a:cubicBezTo>
                      <a:cubicBezTo>
                        <a:pt x="21" y="70"/>
                        <a:pt x="22" y="70"/>
                        <a:pt x="22" y="70"/>
                      </a:cubicBezTo>
                      <a:cubicBezTo>
                        <a:pt x="23" y="69"/>
                        <a:pt x="23" y="69"/>
                        <a:pt x="23" y="68"/>
                      </a:cubicBezTo>
                      <a:cubicBezTo>
                        <a:pt x="23" y="50"/>
                        <a:pt x="23" y="50"/>
                        <a:pt x="23" y="50"/>
                      </a:cubicBezTo>
                      <a:cubicBezTo>
                        <a:pt x="40" y="50"/>
                        <a:pt x="40" y="50"/>
                        <a:pt x="40" y="50"/>
                      </a:cubicBezTo>
                      <a:cubicBezTo>
                        <a:pt x="40" y="68"/>
                        <a:pt x="40" y="68"/>
                        <a:pt x="40" y="68"/>
                      </a:cubicBezTo>
                      <a:cubicBezTo>
                        <a:pt x="40" y="69"/>
                        <a:pt x="40" y="69"/>
                        <a:pt x="41" y="70"/>
                      </a:cubicBezTo>
                      <a:cubicBezTo>
                        <a:pt x="41" y="70"/>
                        <a:pt x="42" y="70"/>
                        <a:pt x="42" y="70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0"/>
                        <a:pt x="61" y="70"/>
                        <a:pt x="62" y="70"/>
                      </a:cubicBezTo>
                      <a:cubicBezTo>
                        <a:pt x="63" y="69"/>
                        <a:pt x="63" y="68"/>
                        <a:pt x="64" y="67"/>
                      </a:cubicBezTo>
                      <a:cubicBezTo>
                        <a:pt x="64" y="29"/>
                        <a:pt x="64" y="29"/>
                        <a:pt x="64" y="29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9" name="Freeform 54"/>
                <p:cNvSpPr>
                  <a:spLocks/>
                </p:cNvSpPr>
                <p:nvPr/>
              </p:nvSpPr>
              <p:spPr bwMode="auto">
                <a:xfrm>
                  <a:off x="6544086" y="4112055"/>
                  <a:ext cx="483671" cy="255934"/>
                </a:xfrm>
                <a:custGeom>
                  <a:avLst/>
                  <a:gdLst>
                    <a:gd name="T0" fmla="*/ 91 w 94"/>
                    <a:gd name="T1" fmla="*/ 39 h 50"/>
                    <a:gd name="T2" fmla="*/ 76 w 94"/>
                    <a:gd name="T3" fmla="*/ 26 h 50"/>
                    <a:gd name="T4" fmla="*/ 76 w 94"/>
                    <a:gd name="T5" fmla="*/ 4 h 50"/>
                    <a:gd name="T6" fmla="*/ 74 w 94"/>
                    <a:gd name="T7" fmla="*/ 2 h 50"/>
                    <a:gd name="T8" fmla="*/ 68 w 94"/>
                    <a:gd name="T9" fmla="*/ 2 h 50"/>
                    <a:gd name="T10" fmla="*/ 66 w 94"/>
                    <a:gd name="T11" fmla="*/ 4 h 50"/>
                    <a:gd name="T12" fmla="*/ 66 w 94"/>
                    <a:gd name="T13" fmla="*/ 16 h 50"/>
                    <a:gd name="T14" fmla="*/ 51 w 94"/>
                    <a:gd name="T15" fmla="*/ 2 h 50"/>
                    <a:gd name="T16" fmla="*/ 43 w 94"/>
                    <a:gd name="T17" fmla="*/ 2 h 50"/>
                    <a:gd name="T18" fmla="*/ 2 w 94"/>
                    <a:gd name="T19" fmla="*/ 39 h 50"/>
                    <a:gd name="T20" fmla="*/ 2 w 94"/>
                    <a:gd name="T21" fmla="*/ 48 h 50"/>
                    <a:gd name="T22" fmla="*/ 6 w 94"/>
                    <a:gd name="T23" fmla="*/ 50 h 50"/>
                    <a:gd name="T24" fmla="*/ 10 w 94"/>
                    <a:gd name="T25" fmla="*/ 48 h 50"/>
                    <a:gd name="T26" fmla="*/ 47 w 94"/>
                    <a:gd name="T27" fmla="*/ 15 h 50"/>
                    <a:gd name="T28" fmla="*/ 83 w 94"/>
                    <a:gd name="T29" fmla="*/ 48 h 50"/>
                    <a:gd name="T30" fmla="*/ 91 w 94"/>
                    <a:gd name="T31" fmla="*/ 48 h 50"/>
                    <a:gd name="T32" fmla="*/ 91 w 94"/>
                    <a:gd name="T33" fmla="*/ 3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4" h="50">
                      <a:moveTo>
                        <a:pt x="91" y="39"/>
                      </a:moveTo>
                      <a:cubicBezTo>
                        <a:pt x="76" y="26"/>
                        <a:pt x="76" y="26"/>
                        <a:pt x="76" y="26"/>
                      </a:cubicBezTo>
                      <a:cubicBezTo>
                        <a:pt x="76" y="4"/>
                        <a:pt x="76" y="4"/>
                        <a:pt x="76" y="4"/>
                      </a:cubicBezTo>
                      <a:cubicBezTo>
                        <a:pt x="76" y="3"/>
                        <a:pt x="75" y="2"/>
                        <a:pt x="74" y="2"/>
                      </a:cubicBezTo>
                      <a:cubicBezTo>
                        <a:pt x="68" y="2"/>
                        <a:pt x="68" y="2"/>
                        <a:pt x="68" y="2"/>
                      </a:cubicBezTo>
                      <a:cubicBezTo>
                        <a:pt x="67" y="2"/>
                        <a:pt x="66" y="3"/>
                        <a:pt x="66" y="4"/>
                      </a:cubicBezTo>
                      <a:cubicBezTo>
                        <a:pt x="66" y="16"/>
                        <a:pt x="66" y="16"/>
                        <a:pt x="66" y="16"/>
                      </a:cubicBezTo>
                      <a:cubicBezTo>
                        <a:pt x="51" y="2"/>
                        <a:pt x="51" y="2"/>
                        <a:pt x="51" y="2"/>
                      </a:cubicBezTo>
                      <a:cubicBezTo>
                        <a:pt x="48" y="0"/>
                        <a:pt x="45" y="0"/>
                        <a:pt x="43" y="2"/>
                      </a:cubicBezTo>
                      <a:cubicBezTo>
                        <a:pt x="2" y="39"/>
                        <a:pt x="2" y="39"/>
                        <a:pt x="2" y="39"/>
                      </a:cubicBezTo>
                      <a:cubicBezTo>
                        <a:pt x="0" y="41"/>
                        <a:pt x="0" y="45"/>
                        <a:pt x="2" y="48"/>
                      </a:cubicBezTo>
                      <a:cubicBezTo>
                        <a:pt x="3" y="49"/>
                        <a:pt x="5" y="50"/>
                        <a:pt x="6" y="50"/>
                      </a:cubicBezTo>
                      <a:cubicBezTo>
                        <a:pt x="8" y="50"/>
                        <a:pt x="9" y="49"/>
                        <a:pt x="10" y="48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83" y="48"/>
                        <a:pt x="83" y="48"/>
                        <a:pt x="83" y="48"/>
                      </a:cubicBezTo>
                      <a:cubicBezTo>
                        <a:pt x="85" y="50"/>
                        <a:pt x="89" y="50"/>
                        <a:pt x="91" y="48"/>
                      </a:cubicBezTo>
                      <a:cubicBezTo>
                        <a:pt x="94" y="45"/>
                        <a:pt x="93" y="41"/>
                        <a:pt x="91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70" name="组合 169"/>
            <p:cNvGrpSpPr/>
            <p:nvPr/>
          </p:nvGrpSpPr>
          <p:grpSpPr>
            <a:xfrm>
              <a:off x="4210771" y="2272447"/>
              <a:ext cx="1078180" cy="1724950"/>
              <a:chOff x="1962950" y="2247362"/>
              <a:chExt cx="1078180" cy="1724950"/>
            </a:xfrm>
          </p:grpSpPr>
          <p:sp>
            <p:nvSpPr>
              <p:cNvPr id="175" name="矩形 174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五边形 175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需求侧</a:t>
                </a:r>
                <a:r>
                  <a:rPr lang="en-US" altLang="zh-CN" sz="800" b="1" dirty="0" smtClean="0">
                    <a:latin typeface="+mj-ea"/>
                    <a:ea typeface="+mj-ea"/>
                  </a:rPr>
                  <a:t>-</a:t>
                </a:r>
                <a:r>
                  <a:rPr lang="zh-CN" altLang="en-US" sz="800" b="1" dirty="0" smtClean="0">
                    <a:latin typeface="+mj-ea"/>
                    <a:ea typeface="+mj-ea"/>
                  </a:rPr>
                  <a:t>投资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4095221" y="2502720"/>
              <a:ext cx="1235523" cy="1137801"/>
              <a:chOff x="4037055" y="2532013"/>
              <a:chExt cx="1235523" cy="1137801"/>
            </a:xfrm>
          </p:grpSpPr>
          <p:sp>
            <p:nvSpPr>
              <p:cNvPr id="178" name="文本框 177"/>
              <p:cNvSpPr txBox="1"/>
              <p:nvPr/>
            </p:nvSpPr>
            <p:spPr>
              <a:xfrm>
                <a:off x="4037055" y="2792651"/>
                <a:ext cx="1235523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</a:t>
                </a: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6.8%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↓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9" name="Group 65"/>
              <p:cNvGrpSpPr>
                <a:grpSpLocks noChangeAspect="1"/>
              </p:cNvGrpSpPr>
              <p:nvPr/>
            </p:nvGrpSpPr>
            <p:grpSpPr>
              <a:xfrm>
                <a:off x="4512038" y="2532013"/>
                <a:ext cx="292948" cy="209363"/>
                <a:chOff x="550885" y="1190671"/>
                <a:chExt cx="3840309" cy="2892537"/>
              </a:xfrm>
              <a:solidFill>
                <a:srgbClr val="67708B"/>
              </a:solidFill>
            </p:grpSpPr>
            <p:sp>
              <p:nvSpPr>
                <p:cNvPr id="180" name="Freeform 14"/>
                <p:cNvSpPr>
                  <a:spLocks noEditPoints="1"/>
                </p:cNvSpPr>
                <p:nvPr/>
              </p:nvSpPr>
              <p:spPr bwMode="auto">
                <a:xfrm>
                  <a:off x="2425794" y="2978264"/>
                  <a:ext cx="149229" cy="239723"/>
                </a:xfrm>
                <a:custGeom>
                  <a:avLst/>
                  <a:gdLst/>
                  <a:ahLst/>
                  <a:cxnLst>
                    <a:cxn ang="0">
                      <a:pos x="65" y="30"/>
                    </a:cxn>
                    <a:cxn ang="0">
                      <a:pos x="46" y="17"/>
                    </a:cxn>
                    <a:cxn ang="0">
                      <a:pos x="0" y="0"/>
                    </a:cxn>
                    <a:cxn ang="0">
                      <a:pos x="0" y="122"/>
                    </a:cxn>
                    <a:cxn ang="0">
                      <a:pos x="69" y="86"/>
                    </a:cxn>
                    <a:cxn ang="0">
                      <a:pos x="74" y="48"/>
                    </a:cxn>
                    <a:cxn ang="0">
                      <a:pos x="65" y="30"/>
                    </a:cxn>
                    <a:cxn ang="0">
                      <a:pos x="65" y="30"/>
                    </a:cxn>
                    <a:cxn ang="0">
                      <a:pos x="65" y="30"/>
                    </a:cxn>
                  </a:cxnLst>
                  <a:rect l="0" t="0" r="r" b="b"/>
                  <a:pathLst>
                    <a:path w="76" h="122">
                      <a:moveTo>
                        <a:pt x="65" y="30"/>
                      </a:moveTo>
                      <a:cubicBezTo>
                        <a:pt x="59" y="24"/>
                        <a:pt x="53" y="20"/>
                        <a:pt x="46" y="17"/>
                      </a:cubicBezTo>
                      <a:cubicBezTo>
                        <a:pt x="32" y="9"/>
                        <a:pt x="16" y="4"/>
                        <a:pt x="0" y="0"/>
                      </a:cubicBezTo>
                      <a:cubicBezTo>
                        <a:pt x="0" y="122"/>
                        <a:pt x="0" y="122"/>
                        <a:pt x="0" y="122"/>
                      </a:cubicBezTo>
                      <a:cubicBezTo>
                        <a:pt x="26" y="119"/>
                        <a:pt x="55" y="110"/>
                        <a:pt x="69" y="86"/>
                      </a:cubicBezTo>
                      <a:cubicBezTo>
                        <a:pt x="75" y="75"/>
                        <a:pt x="76" y="61"/>
                        <a:pt x="74" y="48"/>
                      </a:cubicBezTo>
                      <a:cubicBezTo>
                        <a:pt x="72" y="41"/>
                        <a:pt x="69" y="35"/>
                        <a:pt x="65" y="30"/>
                      </a:cubicBezTo>
                      <a:close/>
                      <a:moveTo>
                        <a:pt x="65" y="30"/>
                      </a:moveTo>
                      <a:cubicBezTo>
                        <a:pt x="65" y="30"/>
                        <a:pt x="65" y="30"/>
                        <a:pt x="65" y="3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Freeform 15"/>
                <p:cNvSpPr>
                  <a:spLocks noEditPoints="1"/>
                </p:cNvSpPr>
                <p:nvPr/>
              </p:nvSpPr>
              <p:spPr bwMode="auto">
                <a:xfrm>
                  <a:off x="2559149" y="3148136"/>
                  <a:ext cx="1587" cy="158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Freeform 16"/>
                <p:cNvSpPr>
                  <a:spLocks noEditPoints="1"/>
                </p:cNvSpPr>
                <p:nvPr/>
              </p:nvSpPr>
              <p:spPr bwMode="auto">
                <a:xfrm>
                  <a:off x="2174958" y="2597251"/>
                  <a:ext cx="120655" cy="214319"/>
                </a:xfrm>
                <a:custGeom>
                  <a:avLst/>
                  <a:gdLst/>
                  <a:ahLst/>
                  <a:cxnLst>
                    <a:cxn ang="0">
                      <a:pos x="9" y="30"/>
                    </a:cxn>
                    <a:cxn ang="0">
                      <a:pos x="1" y="52"/>
                    </a:cxn>
                    <a:cxn ang="0">
                      <a:pos x="4" y="75"/>
                    </a:cxn>
                    <a:cxn ang="0">
                      <a:pos x="18" y="92"/>
                    </a:cxn>
                    <a:cxn ang="0">
                      <a:pos x="40" y="103"/>
                    </a:cxn>
                    <a:cxn ang="0">
                      <a:pos x="61" y="110"/>
                    </a:cxn>
                    <a:cxn ang="0">
                      <a:pos x="61" y="0"/>
                    </a:cxn>
                    <a:cxn ang="0">
                      <a:pos x="9" y="30"/>
                    </a:cxn>
                    <a:cxn ang="0">
                      <a:pos x="9" y="30"/>
                    </a:cxn>
                    <a:cxn ang="0">
                      <a:pos x="9" y="30"/>
                    </a:cxn>
                  </a:cxnLst>
                  <a:rect l="0" t="0" r="r" b="b"/>
                  <a:pathLst>
                    <a:path w="61" h="110">
                      <a:moveTo>
                        <a:pt x="9" y="30"/>
                      </a:moveTo>
                      <a:cubicBezTo>
                        <a:pt x="4" y="37"/>
                        <a:pt x="2" y="44"/>
                        <a:pt x="1" y="52"/>
                      </a:cubicBezTo>
                      <a:cubicBezTo>
                        <a:pt x="0" y="59"/>
                        <a:pt x="1" y="68"/>
                        <a:pt x="4" y="75"/>
                      </a:cubicBezTo>
                      <a:cubicBezTo>
                        <a:pt x="6" y="82"/>
                        <a:pt x="12" y="87"/>
                        <a:pt x="18" y="92"/>
                      </a:cubicBezTo>
                      <a:cubicBezTo>
                        <a:pt x="25" y="96"/>
                        <a:pt x="33" y="100"/>
                        <a:pt x="40" y="103"/>
                      </a:cubicBezTo>
                      <a:cubicBezTo>
                        <a:pt x="47" y="105"/>
                        <a:pt x="54" y="108"/>
                        <a:pt x="61" y="110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42" y="4"/>
                        <a:pt x="21" y="13"/>
                        <a:pt x="9" y="30"/>
                      </a:cubicBezTo>
                      <a:close/>
                      <a:moveTo>
                        <a:pt x="9" y="30"/>
                      </a:moveTo>
                      <a:cubicBezTo>
                        <a:pt x="9" y="30"/>
                        <a:pt x="9" y="30"/>
                        <a:pt x="9" y="3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Freeform 17"/>
                <p:cNvSpPr>
                  <a:spLocks noEditPoints="1"/>
                </p:cNvSpPr>
                <p:nvPr/>
              </p:nvSpPr>
              <p:spPr bwMode="auto">
                <a:xfrm>
                  <a:off x="2560736" y="3144958"/>
                  <a:ext cx="1587" cy="317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Freeform 18"/>
                <p:cNvSpPr>
                  <a:spLocks noEditPoints="1"/>
                </p:cNvSpPr>
                <p:nvPr/>
              </p:nvSpPr>
              <p:spPr bwMode="auto">
                <a:xfrm>
                  <a:off x="550885" y="1190671"/>
                  <a:ext cx="3840309" cy="2892537"/>
                </a:xfrm>
                <a:custGeom>
                  <a:avLst/>
                  <a:gdLst/>
                  <a:ahLst/>
                  <a:cxnLst>
                    <a:cxn ang="0">
                      <a:pos x="1000" y="335"/>
                    </a:cxn>
                    <a:cxn ang="0">
                      <a:pos x="1130" y="44"/>
                    </a:cxn>
                    <a:cxn ang="0">
                      <a:pos x="892" y="91"/>
                    </a:cxn>
                    <a:cxn ang="0">
                      <a:pos x="664" y="57"/>
                    </a:cxn>
                    <a:cxn ang="0">
                      <a:pos x="807" y="343"/>
                    </a:cxn>
                    <a:cxn ang="0">
                      <a:pos x="822" y="1394"/>
                    </a:cxn>
                    <a:cxn ang="0">
                      <a:pos x="1000" y="335"/>
                    </a:cxn>
                    <a:cxn ang="0">
                      <a:pos x="1098" y="988"/>
                    </a:cxn>
                    <a:cxn ang="0">
                      <a:pos x="1052" y="1069"/>
                    </a:cxn>
                    <a:cxn ang="0">
                      <a:pos x="957" y="1102"/>
                    </a:cxn>
                    <a:cxn ang="0">
                      <a:pos x="957" y="1138"/>
                    </a:cxn>
                    <a:cxn ang="0">
                      <a:pos x="946" y="1163"/>
                    </a:cxn>
                    <a:cxn ang="0">
                      <a:pos x="910" y="1168"/>
                    </a:cxn>
                    <a:cxn ang="0">
                      <a:pos x="890" y="1138"/>
                    </a:cxn>
                    <a:cxn ang="0">
                      <a:pos x="890" y="1099"/>
                    </a:cxn>
                    <a:cxn ang="0">
                      <a:pos x="873" y="1095"/>
                    </a:cxn>
                    <a:cxn ang="0">
                      <a:pos x="792" y="1045"/>
                    </a:cxn>
                    <a:cxn ang="0">
                      <a:pos x="766" y="1003"/>
                    </a:cxn>
                    <a:cxn ang="0">
                      <a:pos x="762" y="991"/>
                    </a:cxn>
                    <a:cxn ang="0">
                      <a:pos x="759" y="979"/>
                    </a:cxn>
                    <a:cxn ang="0">
                      <a:pos x="763" y="961"/>
                    </a:cxn>
                    <a:cxn ang="0">
                      <a:pos x="796" y="943"/>
                    </a:cxn>
                    <a:cxn ang="0">
                      <a:pos x="825" y="966"/>
                    </a:cxn>
                    <a:cxn ang="0">
                      <a:pos x="828" y="977"/>
                    </a:cxn>
                    <a:cxn ang="0">
                      <a:pos x="833" y="988"/>
                    </a:cxn>
                    <a:cxn ang="0">
                      <a:pos x="848" y="1007"/>
                    </a:cxn>
                    <a:cxn ang="0">
                      <a:pos x="890" y="1030"/>
                    </a:cxn>
                    <a:cxn ang="0">
                      <a:pos x="890" y="898"/>
                    </a:cxn>
                    <a:cxn ang="0">
                      <a:pos x="803" y="860"/>
                    </a:cxn>
                    <a:cxn ang="0">
                      <a:pos x="773" y="824"/>
                    </a:cxn>
                    <a:cxn ang="0">
                      <a:pos x="763" y="776"/>
                    </a:cxn>
                    <a:cxn ang="0">
                      <a:pos x="773" y="728"/>
                    </a:cxn>
                    <a:cxn ang="0">
                      <a:pos x="800" y="690"/>
                    </a:cxn>
                    <a:cxn ang="0">
                      <a:pos x="890" y="650"/>
                    </a:cxn>
                    <a:cxn ang="0">
                      <a:pos x="890" y="613"/>
                    </a:cxn>
                    <a:cxn ang="0">
                      <a:pos x="902" y="588"/>
                    </a:cxn>
                    <a:cxn ang="0">
                      <a:pos x="938" y="583"/>
                    </a:cxn>
                    <a:cxn ang="0">
                      <a:pos x="957" y="613"/>
                    </a:cxn>
                    <a:cxn ang="0">
                      <a:pos x="957" y="650"/>
                    </a:cxn>
                    <a:cxn ang="0">
                      <a:pos x="970" y="652"/>
                    </a:cxn>
                    <a:cxn ang="0">
                      <a:pos x="1058" y="694"/>
                    </a:cxn>
                    <a:cxn ang="0">
                      <a:pos x="1085" y="733"/>
                    </a:cxn>
                    <a:cxn ang="0">
                      <a:pos x="1089" y="745"/>
                    </a:cxn>
                    <a:cxn ang="0">
                      <a:pos x="1092" y="757"/>
                    </a:cxn>
                    <a:cxn ang="0">
                      <a:pos x="1090" y="776"/>
                    </a:cxn>
                    <a:cxn ang="0">
                      <a:pos x="1058" y="795"/>
                    </a:cxn>
                    <a:cxn ang="0">
                      <a:pos x="1028" y="774"/>
                    </a:cxn>
                    <a:cxn ang="0">
                      <a:pos x="1025" y="763"/>
                    </a:cxn>
                    <a:cxn ang="0">
                      <a:pos x="1019" y="752"/>
                    </a:cxn>
                    <a:cxn ang="0">
                      <a:pos x="1003" y="736"/>
                    </a:cxn>
                    <a:cxn ang="0">
                      <a:pos x="957" y="718"/>
                    </a:cxn>
                    <a:cxn ang="0">
                      <a:pos x="957" y="844"/>
                    </a:cxn>
                    <a:cxn ang="0">
                      <a:pos x="1015" y="861"/>
                    </a:cxn>
                    <a:cxn ang="0">
                      <a:pos x="1084" y="916"/>
                    </a:cxn>
                    <a:cxn ang="0">
                      <a:pos x="1084" y="916"/>
                    </a:cxn>
                    <a:cxn ang="0">
                      <a:pos x="1084" y="916"/>
                    </a:cxn>
                    <a:cxn ang="0">
                      <a:pos x="1098" y="988"/>
                    </a:cxn>
                    <a:cxn ang="0">
                      <a:pos x="1098" y="988"/>
                    </a:cxn>
                    <a:cxn ang="0">
                      <a:pos x="1098" y="988"/>
                    </a:cxn>
                  </a:cxnLst>
                  <a:rect l="0" t="0" r="r" b="b"/>
                  <a:pathLst>
                    <a:path w="1960" h="1477">
                      <a:moveTo>
                        <a:pt x="1000" y="335"/>
                      </a:moveTo>
                      <a:cubicBezTo>
                        <a:pt x="1104" y="248"/>
                        <a:pt x="1173" y="53"/>
                        <a:pt x="1130" y="44"/>
                      </a:cubicBezTo>
                      <a:cubicBezTo>
                        <a:pt x="1074" y="33"/>
                        <a:pt x="951" y="83"/>
                        <a:pt x="892" y="91"/>
                      </a:cubicBezTo>
                      <a:cubicBezTo>
                        <a:pt x="808" y="102"/>
                        <a:pt x="716" y="0"/>
                        <a:pt x="664" y="57"/>
                      </a:cubicBezTo>
                      <a:cubicBezTo>
                        <a:pt x="623" y="103"/>
                        <a:pt x="694" y="270"/>
                        <a:pt x="807" y="343"/>
                      </a:cubicBezTo>
                      <a:cubicBezTo>
                        <a:pt x="472" y="507"/>
                        <a:pt x="0" y="1334"/>
                        <a:pt x="822" y="1394"/>
                      </a:cubicBezTo>
                      <a:cubicBezTo>
                        <a:pt x="1960" y="1477"/>
                        <a:pt x="1390" y="496"/>
                        <a:pt x="1000" y="335"/>
                      </a:cubicBezTo>
                      <a:close/>
                      <a:moveTo>
                        <a:pt x="1098" y="988"/>
                      </a:moveTo>
                      <a:cubicBezTo>
                        <a:pt x="1094" y="1020"/>
                        <a:pt x="1077" y="1049"/>
                        <a:pt x="1052" y="1069"/>
                      </a:cubicBezTo>
                      <a:cubicBezTo>
                        <a:pt x="1025" y="1090"/>
                        <a:pt x="991" y="1099"/>
                        <a:pt x="957" y="1102"/>
                      </a:cubicBezTo>
                      <a:cubicBezTo>
                        <a:pt x="957" y="1138"/>
                        <a:pt x="957" y="1138"/>
                        <a:pt x="957" y="1138"/>
                      </a:cubicBezTo>
                      <a:cubicBezTo>
                        <a:pt x="957" y="1147"/>
                        <a:pt x="953" y="1156"/>
                        <a:pt x="946" y="1163"/>
                      </a:cubicBezTo>
                      <a:cubicBezTo>
                        <a:pt x="936" y="1171"/>
                        <a:pt x="922" y="1174"/>
                        <a:pt x="910" y="1168"/>
                      </a:cubicBezTo>
                      <a:cubicBezTo>
                        <a:pt x="898" y="1163"/>
                        <a:pt x="890" y="1151"/>
                        <a:pt x="890" y="1138"/>
                      </a:cubicBezTo>
                      <a:cubicBezTo>
                        <a:pt x="890" y="1099"/>
                        <a:pt x="890" y="1099"/>
                        <a:pt x="890" y="1099"/>
                      </a:cubicBezTo>
                      <a:cubicBezTo>
                        <a:pt x="885" y="1098"/>
                        <a:pt x="879" y="1096"/>
                        <a:pt x="873" y="1095"/>
                      </a:cubicBezTo>
                      <a:cubicBezTo>
                        <a:pt x="842" y="1086"/>
                        <a:pt x="813" y="1069"/>
                        <a:pt x="792" y="1045"/>
                      </a:cubicBezTo>
                      <a:cubicBezTo>
                        <a:pt x="781" y="1032"/>
                        <a:pt x="772" y="1018"/>
                        <a:pt x="766" y="1003"/>
                      </a:cubicBezTo>
                      <a:cubicBezTo>
                        <a:pt x="765" y="999"/>
                        <a:pt x="763" y="995"/>
                        <a:pt x="762" y="991"/>
                      </a:cubicBezTo>
                      <a:cubicBezTo>
                        <a:pt x="761" y="987"/>
                        <a:pt x="760" y="983"/>
                        <a:pt x="759" y="979"/>
                      </a:cubicBezTo>
                      <a:cubicBezTo>
                        <a:pt x="759" y="973"/>
                        <a:pt x="760" y="966"/>
                        <a:pt x="763" y="961"/>
                      </a:cubicBezTo>
                      <a:cubicBezTo>
                        <a:pt x="769" y="949"/>
                        <a:pt x="782" y="942"/>
                        <a:pt x="796" y="943"/>
                      </a:cubicBezTo>
                      <a:cubicBezTo>
                        <a:pt x="809" y="944"/>
                        <a:pt x="820" y="953"/>
                        <a:pt x="825" y="966"/>
                      </a:cubicBezTo>
                      <a:cubicBezTo>
                        <a:pt x="826" y="969"/>
                        <a:pt x="827" y="973"/>
                        <a:pt x="828" y="977"/>
                      </a:cubicBezTo>
                      <a:cubicBezTo>
                        <a:pt x="830" y="981"/>
                        <a:pt x="831" y="985"/>
                        <a:pt x="833" y="988"/>
                      </a:cubicBezTo>
                      <a:cubicBezTo>
                        <a:pt x="837" y="995"/>
                        <a:pt x="842" y="1001"/>
                        <a:pt x="848" y="1007"/>
                      </a:cubicBezTo>
                      <a:cubicBezTo>
                        <a:pt x="860" y="1018"/>
                        <a:pt x="875" y="1026"/>
                        <a:pt x="890" y="1030"/>
                      </a:cubicBezTo>
                      <a:cubicBezTo>
                        <a:pt x="890" y="898"/>
                        <a:pt x="890" y="898"/>
                        <a:pt x="890" y="898"/>
                      </a:cubicBezTo>
                      <a:cubicBezTo>
                        <a:pt x="860" y="890"/>
                        <a:pt x="828" y="880"/>
                        <a:pt x="803" y="860"/>
                      </a:cubicBezTo>
                      <a:cubicBezTo>
                        <a:pt x="790" y="850"/>
                        <a:pt x="780" y="838"/>
                        <a:pt x="773" y="824"/>
                      </a:cubicBezTo>
                      <a:cubicBezTo>
                        <a:pt x="766" y="809"/>
                        <a:pt x="763" y="793"/>
                        <a:pt x="763" y="776"/>
                      </a:cubicBezTo>
                      <a:cubicBezTo>
                        <a:pt x="763" y="760"/>
                        <a:pt x="766" y="743"/>
                        <a:pt x="773" y="728"/>
                      </a:cubicBezTo>
                      <a:cubicBezTo>
                        <a:pt x="779" y="714"/>
                        <a:pt x="789" y="701"/>
                        <a:pt x="800" y="690"/>
                      </a:cubicBezTo>
                      <a:cubicBezTo>
                        <a:pt x="825" y="668"/>
                        <a:pt x="858" y="655"/>
                        <a:pt x="890" y="650"/>
                      </a:cubicBezTo>
                      <a:cubicBezTo>
                        <a:pt x="890" y="613"/>
                        <a:pt x="890" y="613"/>
                        <a:pt x="890" y="613"/>
                      </a:cubicBezTo>
                      <a:cubicBezTo>
                        <a:pt x="890" y="604"/>
                        <a:pt x="895" y="595"/>
                        <a:pt x="902" y="588"/>
                      </a:cubicBezTo>
                      <a:cubicBezTo>
                        <a:pt x="912" y="580"/>
                        <a:pt x="926" y="577"/>
                        <a:pt x="938" y="583"/>
                      </a:cubicBezTo>
                      <a:cubicBezTo>
                        <a:pt x="950" y="588"/>
                        <a:pt x="957" y="600"/>
                        <a:pt x="957" y="613"/>
                      </a:cubicBezTo>
                      <a:cubicBezTo>
                        <a:pt x="957" y="650"/>
                        <a:pt x="957" y="650"/>
                        <a:pt x="957" y="650"/>
                      </a:cubicBezTo>
                      <a:cubicBezTo>
                        <a:pt x="962" y="651"/>
                        <a:pt x="966" y="651"/>
                        <a:pt x="970" y="652"/>
                      </a:cubicBezTo>
                      <a:cubicBezTo>
                        <a:pt x="1003" y="658"/>
                        <a:pt x="1034" y="671"/>
                        <a:pt x="1058" y="694"/>
                      </a:cubicBezTo>
                      <a:cubicBezTo>
                        <a:pt x="1069" y="705"/>
                        <a:pt x="1078" y="719"/>
                        <a:pt x="1085" y="733"/>
                      </a:cubicBezTo>
                      <a:cubicBezTo>
                        <a:pt x="1086" y="737"/>
                        <a:pt x="1088" y="741"/>
                        <a:pt x="1089" y="745"/>
                      </a:cubicBezTo>
                      <a:cubicBezTo>
                        <a:pt x="1091" y="749"/>
                        <a:pt x="1092" y="753"/>
                        <a:pt x="1092" y="757"/>
                      </a:cubicBezTo>
                      <a:cubicBezTo>
                        <a:pt x="1093" y="763"/>
                        <a:pt x="1092" y="770"/>
                        <a:pt x="1090" y="776"/>
                      </a:cubicBezTo>
                      <a:cubicBezTo>
                        <a:pt x="1084" y="788"/>
                        <a:pt x="1071" y="796"/>
                        <a:pt x="1058" y="795"/>
                      </a:cubicBezTo>
                      <a:cubicBezTo>
                        <a:pt x="1045" y="795"/>
                        <a:pt x="1033" y="786"/>
                        <a:pt x="1028" y="774"/>
                      </a:cubicBezTo>
                      <a:cubicBezTo>
                        <a:pt x="1027" y="770"/>
                        <a:pt x="1026" y="766"/>
                        <a:pt x="1025" y="763"/>
                      </a:cubicBezTo>
                      <a:cubicBezTo>
                        <a:pt x="1023" y="759"/>
                        <a:pt x="1021" y="756"/>
                        <a:pt x="1019" y="752"/>
                      </a:cubicBezTo>
                      <a:cubicBezTo>
                        <a:pt x="1015" y="746"/>
                        <a:pt x="1010" y="740"/>
                        <a:pt x="1003" y="736"/>
                      </a:cubicBezTo>
                      <a:cubicBezTo>
                        <a:pt x="990" y="726"/>
                        <a:pt x="974" y="721"/>
                        <a:pt x="957" y="718"/>
                      </a:cubicBezTo>
                      <a:cubicBezTo>
                        <a:pt x="957" y="844"/>
                        <a:pt x="957" y="844"/>
                        <a:pt x="957" y="844"/>
                      </a:cubicBezTo>
                      <a:cubicBezTo>
                        <a:pt x="977" y="849"/>
                        <a:pt x="996" y="854"/>
                        <a:pt x="1015" y="861"/>
                      </a:cubicBezTo>
                      <a:cubicBezTo>
                        <a:pt x="1043" y="872"/>
                        <a:pt x="1069" y="889"/>
                        <a:pt x="1084" y="916"/>
                      </a:cubicBezTo>
                      <a:cubicBezTo>
                        <a:pt x="1082" y="912"/>
                        <a:pt x="1080" y="908"/>
                        <a:pt x="1084" y="916"/>
                      </a:cubicBezTo>
                      <a:cubicBezTo>
                        <a:pt x="1089" y="924"/>
                        <a:pt x="1087" y="920"/>
                        <a:pt x="1084" y="916"/>
                      </a:cubicBezTo>
                      <a:cubicBezTo>
                        <a:pt x="1097" y="938"/>
                        <a:pt x="1101" y="963"/>
                        <a:pt x="1098" y="988"/>
                      </a:cubicBezTo>
                      <a:close/>
                      <a:moveTo>
                        <a:pt x="1098" y="988"/>
                      </a:moveTo>
                      <a:cubicBezTo>
                        <a:pt x="1098" y="988"/>
                        <a:pt x="1098" y="988"/>
                        <a:pt x="1098" y="988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 19"/>
                <p:cNvSpPr>
                  <a:spLocks noEditPoints="1"/>
                </p:cNvSpPr>
                <p:nvPr/>
              </p:nvSpPr>
              <p:spPr bwMode="auto">
                <a:xfrm>
                  <a:off x="2559051" y="3149601"/>
                  <a:ext cx="1587" cy="158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6" name="组合 185"/>
            <p:cNvGrpSpPr/>
            <p:nvPr/>
          </p:nvGrpSpPr>
          <p:grpSpPr>
            <a:xfrm>
              <a:off x="5331007" y="2270876"/>
              <a:ext cx="1078180" cy="1724950"/>
              <a:chOff x="1962950" y="2247362"/>
              <a:chExt cx="1078180" cy="1724950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五边形 187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需求侧</a:t>
                </a:r>
                <a:r>
                  <a:rPr lang="en-US" altLang="zh-CN" sz="800" b="1" dirty="0" smtClean="0">
                    <a:latin typeface="+mj-ea"/>
                    <a:ea typeface="+mj-ea"/>
                  </a:rPr>
                  <a:t>-</a:t>
                </a:r>
                <a:r>
                  <a:rPr lang="zh-CN" altLang="en-US" sz="800" b="1" dirty="0" smtClean="0">
                    <a:latin typeface="+mj-ea"/>
                    <a:ea typeface="+mj-ea"/>
                  </a:rPr>
                  <a:t>消费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5180386" y="2535648"/>
              <a:ext cx="1378448" cy="1103558"/>
              <a:chOff x="5114077" y="2532013"/>
              <a:chExt cx="1378448" cy="1103558"/>
            </a:xfrm>
          </p:grpSpPr>
          <p:sp>
            <p:nvSpPr>
              <p:cNvPr id="190" name="文本框 189"/>
              <p:cNvSpPr txBox="1"/>
              <p:nvPr/>
            </p:nvSpPr>
            <p:spPr>
              <a:xfrm>
                <a:off x="5114077" y="2758408"/>
                <a:ext cx="1378448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消费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</a:t>
                </a: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4.8%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 </a:t>
                </a:r>
                <a:r>
                  <a:rPr lang="en-US" altLang="zh-CN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0.5%</a:t>
                </a:r>
                <a:r>
                  <a:rPr lang="zh-CN" altLang="en-US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↑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91" name="组合 190"/>
              <p:cNvGrpSpPr>
                <a:grpSpLocks noChangeAspect="1"/>
              </p:cNvGrpSpPr>
              <p:nvPr/>
            </p:nvGrpSpPr>
            <p:grpSpPr>
              <a:xfrm>
                <a:off x="5618394" y="2532013"/>
                <a:ext cx="332784" cy="209363"/>
                <a:chOff x="217319" y="3309551"/>
                <a:chExt cx="598625" cy="396914"/>
              </a:xfrm>
              <a:solidFill>
                <a:srgbClr val="67708B"/>
              </a:solidFill>
            </p:grpSpPr>
            <p:sp>
              <p:nvSpPr>
                <p:cNvPr id="192" name="Oval 144"/>
                <p:cNvSpPr>
                  <a:spLocks noChangeArrowheads="1"/>
                </p:cNvSpPr>
                <p:nvPr/>
              </p:nvSpPr>
              <p:spPr bwMode="auto">
                <a:xfrm>
                  <a:off x="507956" y="3628384"/>
                  <a:ext cx="78081" cy="7808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3" name="Oval 145"/>
                <p:cNvSpPr>
                  <a:spLocks noChangeArrowheads="1"/>
                </p:cNvSpPr>
                <p:nvPr/>
              </p:nvSpPr>
              <p:spPr bwMode="auto">
                <a:xfrm>
                  <a:off x="308414" y="3628384"/>
                  <a:ext cx="71575" cy="7808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4" name="Freeform 146"/>
                <p:cNvSpPr>
                  <a:spLocks/>
                </p:cNvSpPr>
                <p:nvPr/>
              </p:nvSpPr>
              <p:spPr bwMode="auto">
                <a:xfrm>
                  <a:off x="293232" y="3365943"/>
                  <a:ext cx="522712" cy="258103"/>
                </a:xfrm>
                <a:custGeom>
                  <a:avLst/>
                  <a:gdLst>
                    <a:gd name="T0" fmla="*/ 61 w 102"/>
                    <a:gd name="T1" fmla="*/ 50 h 50"/>
                    <a:gd name="T2" fmla="*/ 64 w 102"/>
                    <a:gd name="T3" fmla="*/ 47 h 50"/>
                    <a:gd name="T4" fmla="*/ 81 w 102"/>
                    <a:gd name="T5" fmla="*/ 9 h 50"/>
                    <a:gd name="T6" fmla="*/ 98 w 102"/>
                    <a:gd name="T7" fmla="*/ 9 h 50"/>
                    <a:gd name="T8" fmla="*/ 102 w 102"/>
                    <a:gd name="T9" fmla="*/ 4 h 50"/>
                    <a:gd name="T10" fmla="*/ 98 w 102"/>
                    <a:gd name="T11" fmla="*/ 0 h 50"/>
                    <a:gd name="T12" fmla="*/ 78 w 102"/>
                    <a:gd name="T13" fmla="*/ 0 h 50"/>
                    <a:gd name="T14" fmla="*/ 74 w 102"/>
                    <a:gd name="T15" fmla="*/ 3 h 50"/>
                    <a:gd name="T16" fmla="*/ 58 w 102"/>
                    <a:gd name="T17" fmla="*/ 42 h 50"/>
                    <a:gd name="T18" fmla="*/ 4 w 102"/>
                    <a:gd name="T19" fmla="*/ 42 h 50"/>
                    <a:gd name="T20" fmla="*/ 0 w 102"/>
                    <a:gd name="T21" fmla="*/ 46 h 50"/>
                    <a:gd name="T22" fmla="*/ 4 w 102"/>
                    <a:gd name="T23" fmla="*/ 50 h 50"/>
                    <a:gd name="T24" fmla="*/ 61 w 102"/>
                    <a:gd name="T25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2" h="50">
                      <a:moveTo>
                        <a:pt x="61" y="50"/>
                      </a:move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81" y="9"/>
                        <a:pt x="81" y="9"/>
                        <a:pt x="81" y="9"/>
                      </a:cubicBezTo>
                      <a:cubicBezTo>
                        <a:pt x="98" y="9"/>
                        <a:pt x="98" y="9"/>
                        <a:pt x="98" y="9"/>
                      </a:cubicBezTo>
                      <a:cubicBezTo>
                        <a:pt x="101" y="9"/>
                        <a:pt x="102" y="7"/>
                        <a:pt x="102" y="4"/>
                      </a:cubicBezTo>
                      <a:cubicBezTo>
                        <a:pt x="102" y="2"/>
                        <a:pt x="101" y="0"/>
                        <a:pt x="98" y="0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58" y="42"/>
                        <a:pt x="58" y="42"/>
                        <a:pt x="58" y="42"/>
                      </a:cubicBez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2" y="42"/>
                        <a:pt x="0" y="43"/>
                        <a:pt x="0" y="46"/>
                      </a:cubicBezTo>
                      <a:cubicBezTo>
                        <a:pt x="0" y="48"/>
                        <a:pt x="2" y="50"/>
                        <a:pt x="4" y="50"/>
                      </a:cubicBezTo>
                      <a:lnTo>
                        <a:pt x="61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5" name="Freeform 147"/>
                <p:cNvSpPr>
                  <a:spLocks noEditPoints="1"/>
                </p:cNvSpPr>
                <p:nvPr/>
              </p:nvSpPr>
              <p:spPr bwMode="auto">
                <a:xfrm>
                  <a:off x="217319" y="3309551"/>
                  <a:ext cx="440293" cy="251596"/>
                </a:xfrm>
                <a:custGeom>
                  <a:avLst/>
                  <a:gdLst>
                    <a:gd name="T0" fmla="*/ 76 w 86"/>
                    <a:gd name="T1" fmla="*/ 0 h 49"/>
                    <a:gd name="T2" fmla="*/ 56 w 86"/>
                    <a:gd name="T3" fmla="*/ 0 h 49"/>
                    <a:gd name="T4" fmla="*/ 31 w 86"/>
                    <a:gd name="T5" fmla="*/ 0 h 49"/>
                    <a:gd name="T6" fmla="*/ 11 w 86"/>
                    <a:gd name="T7" fmla="*/ 0 h 49"/>
                    <a:gd name="T8" fmla="*/ 3 w 86"/>
                    <a:gd name="T9" fmla="*/ 12 h 49"/>
                    <a:gd name="T10" fmla="*/ 13 w 86"/>
                    <a:gd name="T11" fmla="*/ 37 h 49"/>
                    <a:gd name="T12" fmla="*/ 31 w 86"/>
                    <a:gd name="T13" fmla="*/ 49 h 49"/>
                    <a:gd name="T14" fmla="*/ 56 w 86"/>
                    <a:gd name="T15" fmla="*/ 49 h 49"/>
                    <a:gd name="T16" fmla="*/ 73 w 86"/>
                    <a:gd name="T17" fmla="*/ 37 h 49"/>
                    <a:gd name="T18" fmla="*/ 83 w 86"/>
                    <a:gd name="T19" fmla="*/ 12 h 49"/>
                    <a:gd name="T20" fmla="*/ 76 w 86"/>
                    <a:gd name="T21" fmla="*/ 0 h 49"/>
                    <a:gd name="T22" fmla="*/ 64 w 86"/>
                    <a:gd name="T23" fmla="*/ 39 h 49"/>
                    <a:gd name="T24" fmla="*/ 21 w 86"/>
                    <a:gd name="T25" fmla="*/ 39 h 49"/>
                    <a:gd name="T26" fmla="*/ 20 w 86"/>
                    <a:gd name="T27" fmla="*/ 36 h 49"/>
                    <a:gd name="T28" fmla="*/ 21 w 86"/>
                    <a:gd name="T29" fmla="*/ 34 h 49"/>
                    <a:gd name="T30" fmla="*/ 64 w 86"/>
                    <a:gd name="T31" fmla="*/ 34 h 49"/>
                    <a:gd name="T32" fmla="*/ 66 w 86"/>
                    <a:gd name="T33" fmla="*/ 36 h 49"/>
                    <a:gd name="T34" fmla="*/ 64 w 86"/>
                    <a:gd name="T35" fmla="*/ 39 h 49"/>
                    <a:gd name="T36" fmla="*/ 70 w 86"/>
                    <a:gd name="T37" fmla="*/ 25 h 49"/>
                    <a:gd name="T38" fmla="*/ 16 w 86"/>
                    <a:gd name="T39" fmla="*/ 25 h 49"/>
                    <a:gd name="T40" fmla="*/ 14 w 86"/>
                    <a:gd name="T41" fmla="*/ 23 h 49"/>
                    <a:gd name="T42" fmla="*/ 16 w 86"/>
                    <a:gd name="T43" fmla="*/ 21 h 49"/>
                    <a:gd name="T44" fmla="*/ 70 w 86"/>
                    <a:gd name="T45" fmla="*/ 21 h 49"/>
                    <a:gd name="T46" fmla="*/ 72 w 86"/>
                    <a:gd name="T47" fmla="*/ 23 h 49"/>
                    <a:gd name="T48" fmla="*/ 70 w 86"/>
                    <a:gd name="T49" fmla="*/ 25 h 49"/>
                    <a:gd name="T50" fmla="*/ 74 w 86"/>
                    <a:gd name="T51" fmla="*/ 12 h 49"/>
                    <a:gd name="T52" fmla="*/ 12 w 86"/>
                    <a:gd name="T53" fmla="*/ 12 h 49"/>
                    <a:gd name="T54" fmla="*/ 9 w 86"/>
                    <a:gd name="T55" fmla="*/ 10 h 49"/>
                    <a:gd name="T56" fmla="*/ 12 w 86"/>
                    <a:gd name="T57" fmla="*/ 7 h 49"/>
                    <a:gd name="T58" fmla="*/ 74 w 86"/>
                    <a:gd name="T59" fmla="*/ 7 h 49"/>
                    <a:gd name="T60" fmla="*/ 76 w 86"/>
                    <a:gd name="T61" fmla="*/ 10 h 49"/>
                    <a:gd name="T62" fmla="*/ 74 w 86"/>
                    <a:gd name="T63" fmla="*/ 1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6" h="49">
                      <a:moveTo>
                        <a:pt x="76" y="0"/>
                      </a:move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49" y="0"/>
                        <a:pt x="38" y="0"/>
                        <a:pt x="3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4" y="0"/>
                        <a:pt x="0" y="5"/>
                        <a:pt x="3" y="12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6" y="43"/>
                        <a:pt x="24" y="49"/>
                        <a:pt x="31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63" y="49"/>
                        <a:pt x="71" y="43"/>
                        <a:pt x="73" y="37"/>
                      </a:cubicBezTo>
                      <a:cubicBezTo>
                        <a:pt x="83" y="12"/>
                        <a:pt x="83" y="12"/>
                        <a:pt x="83" y="12"/>
                      </a:cubicBezTo>
                      <a:cubicBezTo>
                        <a:pt x="86" y="5"/>
                        <a:pt x="82" y="0"/>
                        <a:pt x="76" y="0"/>
                      </a:cubicBezTo>
                      <a:close/>
                      <a:moveTo>
                        <a:pt x="64" y="39"/>
                      </a:moveTo>
                      <a:cubicBezTo>
                        <a:pt x="21" y="39"/>
                        <a:pt x="21" y="39"/>
                        <a:pt x="21" y="39"/>
                      </a:cubicBezTo>
                      <a:cubicBezTo>
                        <a:pt x="20" y="39"/>
                        <a:pt x="20" y="38"/>
                        <a:pt x="20" y="36"/>
                      </a:cubicBezTo>
                      <a:cubicBezTo>
                        <a:pt x="20" y="35"/>
                        <a:pt x="20" y="34"/>
                        <a:pt x="21" y="34"/>
                      </a:cubicBezTo>
                      <a:cubicBezTo>
                        <a:pt x="64" y="34"/>
                        <a:pt x="64" y="34"/>
                        <a:pt x="64" y="34"/>
                      </a:cubicBezTo>
                      <a:cubicBezTo>
                        <a:pt x="65" y="34"/>
                        <a:pt x="66" y="35"/>
                        <a:pt x="66" y="36"/>
                      </a:cubicBezTo>
                      <a:cubicBezTo>
                        <a:pt x="66" y="38"/>
                        <a:pt x="65" y="39"/>
                        <a:pt x="64" y="39"/>
                      </a:cubicBezTo>
                      <a:close/>
                      <a:moveTo>
                        <a:pt x="70" y="25"/>
                      </a:move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4" y="25"/>
                        <a:pt x="14" y="24"/>
                        <a:pt x="14" y="23"/>
                      </a:cubicBezTo>
                      <a:cubicBezTo>
                        <a:pt x="14" y="22"/>
                        <a:pt x="14" y="21"/>
                        <a:pt x="16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71" y="21"/>
                        <a:pt x="72" y="22"/>
                        <a:pt x="72" y="23"/>
                      </a:cubicBezTo>
                      <a:cubicBezTo>
                        <a:pt x="72" y="24"/>
                        <a:pt x="71" y="25"/>
                        <a:pt x="70" y="25"/>
                      </a:cubicBezTo>
                      <a:close/>
                      <a:moveTo>
                        <a:pt x="74" y="12"/>
                      </a:move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0" y="12"/>
                        <a:pt x="9" y="11"/>
                        <a:pt x="9" y="10"/>
                      </a:cubicBezTo>
                      <a:cubicBezTo>
                        <a:pt x="9" y="8"/>
                        <a:pt x="10" y="7"/>
                        <a:pt x="12" y="7"/>
                      </a:cubicBezTo>
                      <a:cubicBezTo>
                        <a:pt x="74" y="7"/>
                        <a:pt x="74" y="7"/>
                        <a:pt x="74" y="7"/>
                      </a:cubicBezTo>
                      <a:cubicBezTo>
                        <a:pt x="75" y="7"/>
                        <a:pt x="76" y="8"/>
                        <a:pt x="76" y="10"/>
                      </a:cubicBezTo>
                      <a:cubicBezTo>
                        <a:pt x="76" y="11"/>
                        <a:pt x="75" y="12"/>
                        <a:pt x="7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96" name="组合 195"/>
            <p:cNvGrpSpPr/>
            <p:nvPr/>
          </p:nvGrpSpPr>
          <p:grpSpPr>
            <a:xfrm>
              <a:off x="6447764" y="2276122"/>
              <a:ext cx="1078180" cy="1724950"/>
              <a:chOff x="1962950" y="2247362"/>
              <a:chExt cx="1078180" cy="1724950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五边形 197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需求侧</a:t>
                </a:r>
                <a:r>
                  <a:rPr lang="en-US" altLang="zh-CN" sz="800" b="1" dirty="0" smtClean="0">
                    <a:latin typeface="+mj-ea"/>
                    <a:ea typeface="+mj-ea"/>
                  </a:rPr>
                  <a:t>-</a:t>
                </a:r>
                <a:r>
                  <a:rPr lang="zh-CN" altLang="en-US" sz="800" b="1" dirty="0">
                    <a:latin typeface="+mj-ea"/>
                    <a:ea typeface="+mj-ea"/>
                  </a:rPr>
                  <a:t>外贸</a:t>
                </a: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6300359" y="2538147"/>
              <a:ext cx="1339229" cy="1102374"/>
              <a:chOff x="7370619" y="2532013"/>
              <a:chExt cx="1339229" cy="1102374"/>
            </a:xfrm>
          </p:grpSpPr>
          <p:sp>
            <p:nvSpPr>
              <p:cNvPr id="200" name="文本框 199"/>
              <p:cNvSpPr txBox="1"/>
              <p:nvPr/>
            </p:nvSpPr>
            <p:spPr>
              <a:xfrm>
                <a:off x="7370619" y="2757224"/>
                <a:ext cx="1339229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出口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</a:t>
                </a: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10.3%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↓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01" name="组合 200"/>
              <p:cNvGrpSpPr>
                <a:grpSpLocks noChangeAspect="1"/>
              </p:cNvGrpSpPr>
              <p:nvPr/>
            </p:nvGrpSpPr>
            <p:grpSpPr>
              <a:xfrm>
                <a:off x="7890124" y="2532013"/>
                <a:ext cx="219758" cy="209363"/>
                <a:chOff x="4750942" y="2542307"/>
                <a:chExt cx="541251" cy="543451"/>
              </a:xfrm>
              <a:solidFill>
                <a:srgbClr val="67708B"/>
              </a:solidFill>
            </p:grpSpPr>
            <p:sp>
              <p:nvSpPr>
                <p:cNvPr id="202" name="Freeform 57"/>
                <p:cNvSpPr>
                  <a:spLocks/>
                </p:cNvSpPr>
                <p:nvPr/>
              </p:nvSpPr>
              <p:spPr bwMode="auto">
                <a:xfrm>
                  <a:off x="4750942" y="2542307"/>
                  <a:ext cx="541251" cy="543451"/>
                </a:xfrm>
                <a:custGeom>
                  <a:avLst/>
                  <a:gdLst>
                    <a:gd name="T0" fmla="*/ 99 w 104"/>
                    <a:gd name="T1" fmla="*/ 89 h 104"/>
                    <a:gd name="T2" fmla="*/ 19 w 104"/>
                    <a:gd name="T3" fmla="*/ 89 h 104"/>
                    <a:gd name="T4" fmla="*/ 19 w 104"/>
                    <a:gd name="T5" fmla="*/ 4 h 104"/>
                    <a:gd name="T6" fmla="*/ 12 w 104"/>
                    <a:gd name="T7" fmla="*/ 4 h 104"/>
                    <a:gd name="T8" fmla="*/ 12 w 104"/>
                    <a:gd name="T9" fmla="*/ 89 h 104"/>
                    <a:gd name="T10" fmla="*/ 4 w 104"/>
                    <a:gd name="T11" fmla="*/ 89 h 104"/>
                    <a:gd name="T12" fmla="*/ 4 w 104"/>
                    <a:gd name="T13" fmla="*/ 95 h 104"/>
                    <a:gd name="T14" fmla="*/ 12 w 104"/>
                    <a:gd name="T15" fmla="*/ 95 h 104"/>
                    <a:gd name="T16" fmla="*/ 12 w 104"/>
                    <a:gd name="T17" fmla="*/ 99 h 104"/>
                    <a:gd name="T18" fmla="*/ 19 w 104"/>
                    <a:gd name="T19" fmla="*/ 99 h 104"/>
                    <a:gd name="T20" fmla="*/ 19 w 104"/>
                    <a:gd name="T21" fmla="*/ 95 h 104"/>
                    <a:gd name="T22" fmla="*/ 99 w 104"/>
                    <a:gd name="T23" fmla="*/ 95 h 104"/>
                    <a:gd name="T24" fmla="*/ 99 w 104"/>
                    <a:gd name="T25" fmla="*/ 89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" h="104">
                      <a:moveTo>
                        <a:pt x="99" y="89"/>
                      </a:moveTo>
                      <a:cubicBezTo>
                        <a:pt x="73" y="89"/>
                        <a:pt x="46" y="89"/>
                        <a:pt x="19" y="89"/>
                      </a:cubicBezTo>
                      <a:cubicBezTo>
                        <a:pt x="19" y="60"/>
                        <a:pt x="19" y="32"/>
                        <a:pt x="19" y="4"/>
                      </a:cubicBezTo>
                      <a:cubicBezTo>
                        <a:pt x="19" y="0"/>
                        <a:pt x="12" y="0"/>
                        <a:pt x="12" y="4"/>
                      </a:cubicBezTo>
                      <a:cubicBezTo>
                        <a:pt x="12" y="32"/>
                        <a:pt x="12" y="60"/>
                        <a:pt x="12" y="89"/>
                      </a:cubicBezTo>
                      <a:cubicBezTo>
                        <a:pt x="10" y="89"/>
                        <a:pt x="7" y="89"/>
                        <a:pt x="4" y="89"/>
                      </a:cubicBezTo>
                      <a:cubicBezTo>
                        <a:pt x="0" y="89"/>
                        <a:pt x="0" y="95"/>
                        <a:pt x="4" y="95"/>
                      </a:cubicBezTo>
                      <a:cubicBezTo>
                        <a:pt x="7" y="95"/>
                        <a:pt x="10" y="95"/>
                        <a:pt x="12" y="95"/>
                      </a:cubicBezTo>
                      <a:cubicBezTo>
                        <a:pt x="12" y="97"/>
                        <a:pt x="12" y="98"/>
                        <a:pt x="12" y="99"/>
                      </a:cubicBezTo>
                      <a:cubicBezTo>
                        <a:pt x="12" y="104"/>
                        <a:pt x="19" y="104"/>
                        <a:pt x="19" y="99"/>
                      </a:cubicBezTo>
                      <a:cubicBezTo>
                        <a:pt x="19" y="98"/>
                        <a:pt x="19" y="97"/>
                        <a:pt x="19" y="95"/>
                      </a:cubicBezTo>
                      <a:cubicBezTo>
                        <a:pt x="46" y="95"/>
                        <a:pt x="73" y="95"/>
                        <a:pt x="99" y="95"/>
                      </a:cubicBezTo>
                      <a:cubicBezTo>
                        <a:pt x="104" y="95"/>
                        <a:pt x="104" y="89"/>
                        <a:pt x="99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3" name="Freeform 58"/>
                <p:cNvSpPr>
                  <a:spLocks/>
                </p:cNvSpPr>
                <p:nvPr/>
              </p:nvSpPr>
              <p:spPr bwMode="auto">
                <a:xfrm>
                  <a:off x="4838950" y="2568709"/>
                  <a:ext cx="453243" cy="407038"/>
                </a:xfrm>
                <a:custGeom>
                  <a:avLst/>
                  <a:gdLst>
                    <a:gd name="T0" fmla="*/ 86 w 87"/>
                    <a:gd name="T1" fmla="*/ 7 h 78"/>
                    <a:gd name="T2" fmla="*/ 82 w 87"/>
                    <a:gd name="T3" fmla="*/ 5 h 78"/>
                    <a:gd name="T4" fmla="*/ 80 w 87"/>
                    <a:gd name="T5" fmla="*/ 4 h 78"/>
                    <a:gd name="T6" fmla="*/ 76 w 87"/>
                    <a:gd name="T7" fmla="*/ 4 h 78"/>
                    <a:gd name="T8" fmla="*/ 62 w 87"/>
                    <a:gd name="T9" fmla="*/ 1 h 78"/>
                    <a:gd name="T10" fmla="*/ 56 w 87"/>
                    <a:gd name="T11" fmla="*/ 5 h 78"/>
                    <a:gd name="T12" fmla="*/ 60 w 87"/>
                    <a:gd name="T13" fmla="*/ 12 h 78"/>
                    <a:gd name="T14" fmla="*/ 42 w 87"/>
                    <a:gd name="T15" fmla="*/ 33 h 78"/>
                    <a:gd name="T16" fmla="*/ 10 w 87"/>
                    <a:gd name="T17" fmla="*/ 60 h 78"/>
                    <a:gd name="T18" fmla="*/ 15 w 87"/>
                    <a:gd name="T19" fmla="*/ 76 h 78"/>
                    <a:gd name="T20" fmla="*/ 51 w 87"/>
                    <a:gd name="T21" fmla="*/ 49 h 78"/>
                    <a:gd name="T22" fmla="*/ 72 w 87"/>
                    <a:gd name="T23" fmla="*/ 23 h 78"/>
                    <a:gd name="T24" fmla="*/ 71 w 87"/>
                    <a:gd name="T25" fmla="*/ 26 h 78"/>
                    <a:gd name="T26" fmla="*/ 75 w 87"/>
                    <a:gd name="T27" fmla="*/ 33 h 78"/>
                    <a:gd name="T28" fmla="*/ 77 w 87"/>
                    <a:gd name="T29" fmla="*/ 33 h 78"/>
                    <a:gd name="T30" fmla="*/ 82 w 87"/>
                    <a:gd name="T31" fmla="*/ 29 h 78"/>
                    <a:gd name="T32" fmla="*/ 86 w 87"/>
                    <a:gd name="T33" fmla="*/ 12 h 78"/>
                    <a:gd name="T34" fmla="*/ 86 w 87"/>
                    <a:gd name="T35" fmla="*/ 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78">
                      <a:moveTo>
                        <a:pt x="86" y="7"/>
                      </a:moveTo>
                      <a:cubicBezTo>
                        <a:pt x="85" y="6"/>
                        <a:pt x="84" y="5"/>
                        <a:pt x="82" y="5"/>
                      </a:cubicBezTo>
                      <a:cubicBezTo>
                        <a:pt x="80" y="4"/>
                        <a:pt x="80" y="4"/>
                        <a:pt x="80" y="4"/>
                      </a:cubicBezTo>
                      <a:cubicBezTo>
                        <a:pt x="79" y="4"/>
                        <a:pt x="78" y="4"/>
                        <a:pt x="76" y="4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59" y="0"/>
                        <a:pt x="56" y="2"/>
                        <a:pt x="56" y="5"/>
                      </a:cubicBezTo>
                      <a:cubicBezTo>
                        <a:pt x="55" y="8"/>
                        <a:pt x="57" y="11"/>
                        <a:pt x="60" y="12"/>
                      </a:cubicBezTo>
                      <a:cubicBezTo>
                        <a:pt x="53" y="17"/>
                        <a:pt x="47" y="25"/>
                        <a:pt x="42" y="33"/>
                      </a:cubicBezTo>
                      <a:cubicBezTo>
                        <a:pt x="34" y="46"/>
                        <a:pt x="26" y="56"/>
                        <a:pt x="10" y="60"/>
                      </a:cubicBezTo>
                      <a:cubicBezTo>
                        <a:pt x="0" y="62"/>
                        <a:pt x="4" y="78"/>
                        <a:pt x="15" y="76"/>
                      </a:cubicBezTo>
                      <a:cubicBezTo>
                        <a:pt x="31" y="72"/>
                        <a:pt x="42" y="62"/>
                        <a:pt x="51" y="49"/>
                      </a:cubicBezTo>
                      <a:cubicBezTo>
                        <a:pt x="58" y="39"/>
                        <a:pt x="63" y="29"/>
                        <a:pt x="72" y="23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cubicBezTo>
                        <a:pt x="71" y="29"/>
                        <a:pt x="72" y="32"/>
                        <a:pt x="75" y="33"/>
                      </a:cubicBezTo>
                      <a:cubicBezTo>
                        <a:pt x="76" y="33"/>
                        <a:pt x="76" y="33"/>
                        <a:pt x="77" y="33"/>
                      </a:cubicBezTo>
                      <a:cubicBezTo>
                        <a:pt x="79" y="33"/>
                        <a:pt x="82" y="32"/>
                        <a:pt x="82" y="29"/>
                      </a:cubicBezTo>
                      <a:cubicBezTo>
                        <a:pt x="86" y="12"/>
                        <a:pt x="86" y="12"/>
                        <a:pt x="86" y="12"/>
                      </a:cubicBezTo>
                      <a:cubicBezTo>
                        <a:pt x="87" y="10"/>
                        <a:pt x="87" y="9"/>
                        <a:pt x="86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04" name="组合 203"/>
            <p:cNvGrpSpPr/>
            <p:nvPr/>
          </p:nvGrpSpPr>
          <p:grpSpPr>
            <a:xfrm>
              <a:off x="7568218" y="2270876"/>
              <a:ext cx="1078180" cy="1724950"/>
              <a:chOff x="1962950" y="2247362"/>
              <a:chExt cx="1078180" cy="1724950"/>
            </a:xfrm>
          </p:grpSpPr>
          <p:sp>
            <p:nvSpPr>
              <p:cNvPr id="205" name="矩形 204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五边形 205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财政货币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7448591" y="2512723"/>
              <a:ext cx="1228395" cy="1126483"/>
              <a:chOff x="4841150" y="3355040"/>
              <a:chExt cx="1228395" cy="1126483"/>
            </a:xfrm>
          </p:grpSpPr>
          <p:sp>
            <p:nvSpPr>
              <p:cNvPr id="239" name="文本框 238"/>
              <p:cNvSpPr txBox="1"/>
              <p:nvPr/>
            </p:nvSpPr>
            <p:spPr>
              <a:xfrm>
                <a:off x="4841150" y="3604360"/>
                <a:ext cx="1228395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M2</a:t>
                </a: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</a:t>
                </a: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同比</a:t>
                </a: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10.6%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↓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0" name="Freeform 77"/>
              <p:cNvSpPr>
                <a:spLocks noChangeAspect="1" noEditPoints="1"/>
              </p:cNvSpPr>
              <p:nvPr/>
            </p:nvSpPr>
            <p:spPr bwMode="auto">
              <a:xfrm>
                <a:off x="5278981" y="3355040"/>
                <a:ext cx="299076" cy="209363"/>
              </a:xfrm>
              <a:custGeom>
                <a:avLst/>
                <a:gdLst>
                  <a:gd name="T0" fmla="*/ 5 w 95"/>
                  <a:gd name="T1" fmla="*/ 0 h 70"/>
                  <a:gd name="T2" fmla="*/ 0 w 95"/>
                  <a:gd name="T3" fmla="*/ 64 h 70"/>
                  <a:gd name="T4" fmla="*/ 91 w 95"/>
                  <a:gd name="T5" fmla="*/ 70 h 70"/>
                  <a:gd name="T6" fmla="*/ 95 w 95"/>
                  <a:gd name="T7" fmla="*/ 5 h 70"/>
                  <a:gd name="T8" fmla="*/ 24 w 95"/>
                  <a:gd name="T9" fmla="*/ 49 h 70"/>
                  <a:gd name="T10" fmla="*/ 21 w 95"/>
                  <a:gd name="T11" fmla="*/ 57 h 70"/>
                  <a:gd name="T12" fmla="*/ 15 w 95"/>
                  <a:gd name="T13" fmla="*/ 57 h 70"/>
                  <a:gd name="T14" fmla="*/ 13 w 95"/>
                  <a:gd name="T15" fmla="*/ 49 h 70"/>
                  <a:gd name="T16" fmla="*/ 15 w 95"/>
                  <a:gd name="T17" fmla="*/ 34 h 70"/>
                  <a:gd name="T18" fmla="*/ 18 w 95"/>
                  <a:gd name="T19" fmla="*/ 10 h 70"/>
                  <a:gd name="T20" fmla="*/ 21 w 95"/>
                  <a:gd name="T21" fmla="*/ 34 h 70"/>
                  <a:gd name="T22" fmla="*/ 24 w 95"/>
                  <a:gd name="T23" fmla="*/ 49 h 70"/>
                  <a:gd name="T24" fmla="*/ 36 w 95"/>
                  <a:gd name="T25" fmla="*/ 43 h 70"/>
                  <a:gd name="T26" fmla="*/ 33 w 95"/>
                  <a:gd name="T27" fmla="*/ 60 h 70"/>
                  <a:gd name="T28" fmla="*/ 31 w 95"/>
                  <a:gd name="T29" fmla="*/ 43 h 70"/>
                  <a:gd name="T30" fmla="*/ 28 w 95"/>
                  <a:gd name="T31" fmla="*/ 29 h 70"/>
                  <a:gd name="T32" fmla="*/ 31 w 95"/>
                  <a:gd name="T33" fmla="*/ 12 h 70"/>
                  <a:gd name="T34" fmla="*/ 36 w 95"/>
                  <a:gd name="T35" fmla="*/ 12 h 70"/>
                  <a:gd name="T36" fmla="*/ 39 w 95"/>
                  <a:gd name="T37" fmla="*/ 29 h 70"/>
                  <a:gd name="T38" fmla="*/ 54 w 95"/>
                  <a:gd name="T39" fmla="*/ 35 h 70"/>
                  <a:gd name="T40" fmla="*/ 51 w 95"/>
                  <a:gd name="T41" fmla="*/ 57 h 70"/>
                  <a:gd name="T42" fmla="*/ 46 w 95"/>
                  <a:gd name="T43" fmla="*/ 57 h 70"/>
                  <a:gd name="T44" fmla="*/ 43 w 95"/>
                  <a:gd name="T45" fmla="*/ 35 h 70"/>
                  <a:gd name="T46" fmla="*/ 46 w 95"/>
                  <a:gd name="T47" fmla="*/ 21 h 70"/>
                  <a:gd name="T48" fmla="*/ 48 w 95"/>
                  <a:gd name="T49" fmla="*/ 10 h 70"/>
                  <a:gd name="T50" fmla="*/ 51 w 95"/>
                  <a:gd name="T51" fmla="*/ 21 h 70"/>
                  <a:gd name="T52" fmla="*/ 54 w 95"/>
                  <a:gd name="T53" fmla="*/ 35 h 70"/>
                  <a:gd name="T54" fmla="*/ 66 w 95"/>
                  <a:gd name="T55" fmla="*/ 35 h 70"/>
                  <a:gd name="T56" fmla="*/ 64 w 95"/>
                  <a:gd name="T57" fmla="*/ 60 h 70"/>
                  <a:gd name="T58" fmla="*/ 61 w 95"/>
                  <a:gd name="T59" fmla="*/ 35 h 70"/>
                  <a:gd name="T60" fmla="*/ 58 w 95"/>
                  <a:gd name="T61" fmla="*/ 21 h 70"/>
                  <a:gd name="T62" fmla="*/ 61 w 95"/>
                  <a:gd name="T63" fmla="*/ 12 h 70"/>
                  <a:gd name="T64" fmla="*/ 66 w 95"/>
                  <a:gd name="T65" fmla="*/ 12 h 70"/>
                  <a:gd name="T66" fmla="*/ 69 w 95"/>
                  <a:gd name="T67" fmla="*/ 21 h 70"/>
                  <a:gd name="T68" fmla="*/ 84 w 95"/>
                  <a:gd name="T69" fmla="*/ 37 h 70"/>
                  <a:gd name="T70" fmla="*/ 82 w 95"/>
                  <a:gd name="T71" fmla="*/ 57 h 70"/>
                  <a:gd name="T72" fmla="*/ 76 w 95"/>
                  <a:gd name="T73" fmla="*/ 57 h 70"/>
                  <a:gd name="T74" fmla="*/ 73 w 95"/>
                  <a:gd name="T75" fmla="*/ 37 h 70"/>
                  <a:gd name="T76" fmla="*/ 76 w 95"/>
                  <a:gd name="T77" fmla="*/ 22 h 70"/>
                  <a:gd name="T78" fmla="*/ 79 w 95"/>
                  <a:gd name="T79" fmla="*/ 10 h 70"/>
                  <a:gd name="T80" fmla="*/ 82 w 95"/>
                  <a:gd name="T81" fmla="*/ 22 h 70"/>
                  <a:gd name="T82" fmla="*/ 84 w 95"/>
                  <a:gd name="T83" fmla="*/ 3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70">
                    <a:moveTo>
                      <a:pt x="9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7"/>
                      <a:pt x="2" y="70"/>
                      <a:pt x="5" y="70"/>
                    </a:cubicBezTo>
                    <a:cubicBezTo>
                      <a:pt x="91" y="70"/>
                      <a:pt x="91" y="70"/>
                      <a:pt x="91" y="70"/>
                    </a:cubicBezTo>
                    <a:cubicBezTo>
                      <a:pt x="93" y="70"/>
                      <a:pt x="95" y="67"/>
                      <a:pt x="95" y="64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5" y="2"/>
                      <a:pt x="93" y="0"/>
                      <a:pt x="91" y="0"/>
                    </a:cubicBezTo>
                    <a:close/>
                    <a:moveTo>
                      <a:pt x="24" y="49"/>
                    </a:moveTo>
                    <a:cubicBezTo>
                      <a:pt x="24" y="50"/>
                      <a:pt x="22" y="51"/>
                      <a:pt x="21" y="51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9"/>
                      <a:pt x="20" y="60"/>
                      <a:pt x="18" y="60"/>
                    </a:cubicBezTo>
                    <a:cubicBezTo>
                      <a:pt x="17" y="60"/>
                      <a:pt x="15" y="59"/>
                      <a:pt x="15" y="57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4" y="51"/>
                      <a:pt x="13" y="50"/>
                      <a:pt x="13" y="49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5"/>
                      <a:pt x="14" y="34"/>
                      <a:pt x="15" y="34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1"/>
                      <a:pt x="17" y="10"/>
                      <a:pt x="18" y="10"/>
                    </a:cubicBezTo>
                    <a:cubicBezTo>
                      <a:pt x="20" y="10"/>
                      <a:pt x="21" y="11"/>
                      <a:pt x="21" y="12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2" y="34"/>
                      <a:pt x="24" y="35"/>
                      <a:pt x="24" y="37"/>
                    </a:cubicBezTo>
                    <a:lnTo>
                      <a:pt x="24" y="49"/>
                    </a:lnTo>
                    <a:close/>
                    <a:moveTo>
                      <a:pt x="39" y="41"/>
                    </a:moveTo>
                    <a:cubicBezTo>
                      <a:pt x="39" y="42"/>
                      <a:pt x="38" y="43"/>
                      <a:pt x="36" y="43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6" y="59"/>
                      <a:pt x="35" y="60"/>
                      <a:pt x="33" y="60"/>
                    </a:cubicBezTo>
                    <a:cubicBezTo>
                      <a:pt x="32" y="60"/>
                      <a:pt x="31" y="59"/>
                      <a:pt x="31" y="57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29" y="43"/>
                      <a:pt x="28" y="42"/>
                      <a:pt x="28" y="41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27"/>
                      <a:pt x="29" y="26"/>
                      <a:pt x="31" y="2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2" y="10"/>
                      <a:pt x="33" y="10"/>
                    </a:cubicBezTo>
                    <a:cubicBezTo>
                      <a:pt x="35" y="10"/>
                      <a:pt x="36" y="11"/>
                      <a:pt x="36" y="12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8" y="26"/>
                      <a:pt x="39" y="27"/>
                      <a:pt x="39" y="29"/>
                    </a:cubicBezTo>
                    <a:lnTo>
                      <a:pt x="39" y="41"/>
                    </a:lnTo>
                    <a:close/>
                    <a:moveTo>
                      <a:pt x="54" y="35"/>
                    </a:moveTo>
                    <a:cubicBezTo>
                      <a:pt x="54" y="36"/>
                      <a:pt x="53" y="37"/>
                      <a:pt x="51" y="38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1" y="59"/>
                      <a:pt x="50" y="60"/>
                      <a:pt x="48" y="60"/>
                    </a:cubicBezTo>
                    <a:cubicBezTo>
                      <a:pt x="47" y="60"/>
                      <a:pt x="46" y="59"/>
                      <a:pt x="46" y="57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4" y="37"/>
                      <a:pt x="43" y="36"/>
                      <a:pt x="43" y="35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3" y="22"/>
                      <a:pt x="44" y="21"/>
                      <a:pt x="46" y="21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6" y="11"/>
                      <a:pt x="47" y="10"/>
                      <a:pt x="48" y="10"/>
                    </a:cubicBezTo>
                    <a:cubicBezTo>
                      <a:pt x="50" y="10"/>
                      <a:pt x="51" y="11"/>
                      <a:pt x="51" y="12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3" y="21"/>
                      <a:pt x="54" y="22"/>
                      <a:pt x="54" y="23"/>
                    </a:cubicBezTo>
                    <a:lnTo>
                      <a:pt x="54" y="35"/>
                    </a:lnTo>
                    <a:close/>
                    <a:moveTo>
                      <a:pt x="69" y="33"/>
                    </a:moveTo>
                    <a:cubicBezTo>
                      <a:pt x="69" y="34"/>
                      <a:pt x="68" y="35"/>
                      <a:pt x="66" y="35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9"/>
                      <a:pt x="65" y="60"/>
                      <a:pt x="64" y="60"/>
                    </a:cubicBezTo>
                    <a:cubicBezTo>
                      <a:pt x="62" y="60"/>
                      <a:pt x="61" y="59"/>
                      <a:pt x="61" y="57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9" y="35"/>
                      <a:pt x="58" y="34"/>
                      <a:pt x="58" y="3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9"/>
                      <a:pt x="59" y="18"/>
                      <a:pt x="61" y="18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2" y="10"/>
                      <a:pt x="64" y="10"/>
                    </a:cubicBezTo>
                    <a:cubicBezTo>
                      <a:pt x="65" y="10"/>
                      <a:pt x="66" y="11"/>
                      <a:pt x="66" y="12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8" y="18"/>
                      <a:pt x="69" y="19"/>
                      <a:pt x="69" y="21"/>
                    </a:cubicBezTo>
                    <a:lnTo>
                      <a:pt x="69" y="33"/>
                    </a:lnTo>
                    <a:close/>
                    <a:moveTo>
                      <a:pt x="84" y="37"/>
                    </a:moveTo>
                    <a:cubicBezTo>
                      <a:pt x="84" y="38"/>
                      <a:pt x="83" y="39"/>
                      <a:pt x="82" y="39"/>
                    </a:cubicBezTo>
                    <a:cubicBezTo>
                      <a:pt x="82" y="57"/>
                      <a:pt x="82" y="57"/>
                      <a:pt x="82" y="57"/>
                    </a:cubicBezTo>
                    <a:cubicBezTo>
                      <a:pt x="82" y="59"/>
                      <a:pt x="80" y="60"/>
                      <a:pt x="79" y="60"/>
                    </a:cubicBezTo>
                    <a:cubicBezTo>
                      <a:pt x="77" y="60"/>
                      <a:pt x="76" y="59"/>
                      <a:pt x="76" y="57"/>
                    </a:cubicBezTo>
                    <a:cubicBezTo>
                      <a:pt x="76" y="39"/>
                      <a:pt x="76" y="39"/>
                      <a:pt x="76" y="39"/>
                    </a:cubicBezTo>
                    <a:cubicBezTo>
                      <a:pt x="75" y="39"/>
                      <a:pt x="73" y="38"/>
                      <a:pt x="73" y="37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3"/>
                      <a:pt x="75" y="22"/>
                      <a:pt x="76" y="2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1"/>
                      <a:pt x="77" y="10"/>
                      <a:pt x="79" y="10"/>
                    </a:cubicBezTo>
                    <a:cubicBezTo>
                      <a:pt x="80" y="10"/>
                      <a:pt x="82" y="11"/>
                      <a:pt x="82" y="12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83" y="22"/>
                      <a:pt x="84" y="23"/>
                      <a:pt x="84" y="25"/>
                    </a:cubicBezTo>
                    <a:lnTo>
                      <a:pt x="84" y="37"/>
                    </a:lnTo>
                    <a:close/>
                  </a:path>
                </a:pathLst>
              </a:custGeom>
              <a:solidFill>
                <a:srgbClr val="67708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1" name="组合 240"/>
            <p:cNvGrpSpPr/>
            <p:nvPr/>
          </p:nvGrpSpPr>
          <p:grpSpPr>
            <a:xfrm>
              <a:off x="8686327" y="2277348"/>
              <a:ext cx="1078180" cy="1724950"/>
              <a:chOff x="1962950" y="2247362"/>
              <a:chExt cx="1078180" cy="1724950"/>
            </a:xfrm>
          </p:grpSpPr>
          <p:sp>
            <p:nvSpPr>
              <p:cNvPr id="242" name="矩形 241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五边形 242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汽车工业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8570967" y="2536835"/>
              <a:ext cx="1340229" cy="1101676"/>
              <a:chOff x="5745325" y="3416393"/>
              <a:chExt cx="1340229" cy="1101676"/>
            </a:xfrm>
          </p:grpSpPr>
          <p:sp>
            <p:nvSpPr>
              <p:cNvPr id="245" name="文本框 244"/>
              <p:cNvSpPr txBox="1"/>
              <p:nvPr/>
            </p:nvSpPr>
            <p:spPr>
              <a:xfrm>
                <a:off x="5745325" y="3640906"/>
                <a:ext cx="1340229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价格指数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当月指数： 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98.5%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指数环比：</a:t>
                </a:r>
                <a:r>
                  <a:rPr lang="en-US" altLang="zh-CN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0.7%</a:t>
                </a:r>
                <a:r>
                  <a:rPr lang="zh-CN" altLang="en-US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↑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6" name="组合 245"/>
              <p:cNvGrpSpPr>
                <a:grpSpLocks noChangeAspect="1"/>
              </p:cNvGrpSpPr>
              <p:nvPr/>
            </p:nvGrpSpPr>
            <p:grpSpPr>
              <a:xfrm>
                <a:off x="6162996" y="3416393"/>
                <a:ext cx="286070" cy="209363"/>
                <a:chOff x="6530909" y="2595112"/>
                <a:chExt cx="567653" cy="437841"/>
              </a:xfrm>
              <a:solidFill>
                <a:srgbClr val="67708B"/>
              </a:solidFill>
            </p:grpSpPr>
            <p:sp>
              <p:nvSpPr>
                <p:cNvPr id="261" name="Freeform 68"/>
                <p:cNvSpPr>
                  <a:spLocks/>
                </p:cNvSpPr>
                <p:nvPr/>
              </p:nvSpPr>
              <p:spPr bwMode="auto">
                <a:xfrm>
                  <a:off x="6530909" y="3013151"/>
                  <a:ext cx="567653" cy="19802"/>
                </a:xfrm>
                <a:custGeom>
                  <a:avLst/>
                  <a:gdLst>
                    <a:gd name="T0" fmla="*/ 2 w 109"/>
                    <a:gd name="T1" fmla="*/ 4 h 4"/>
                    <a:gd name="T2" fmla="*/ 0 w 109"/>
                    <a:gd name="T3" fmla="*/ 2 h 4"/>
                    <a:gd name="T4" fmla="*/ 2 w 109"/>
                    <a:gd name="T5" fmla="*/ 0 h 4"/>
                    <a:gd name="T6" fmla="*/ 107 w 109"/>
                    <a:gd name="T7" fmla="*/ 0 h 4"/>
                    <a:gd name="T8" fmla="*/ 109 w 109"/>
                    <a:gd name="T9" fmla="*/ 2 h 4"/>
                    <a:gd name="T10" fmla="*/ 107 w 109"/>
                    <a:gd name="T11" fmla="*/ 4 h 4"/>
                    <a:gd name="T12" fmla="*/ 2 w 109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9" h="4">
                      <a:moveTo>
                        <a:pt x="2" y="4"/>
                      </a:move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8" y="0"/>
                        <a:pt x="109" y="1"/>
                        <a:pt x="109" y="2"/>
                      </a:cubicBezTo>
                      <a:cubicBezTo>
                        <a:pt x="109" y="3"/>
                        <a:pt x="108" y="4"/>
                        <a:pt x="107" y="4"/>
                      </a:cubicBezTo>
                      <a:lnTo>
                        <a:pt x="2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6" name="Rectangle 69"/>
                <p:cNvSpPr>
                  <a:spLocks noChangeArrowheads="1"/>
                </p:cNvSpPr>
                <p:nvPr/>
              </p:nvSpPr>
              <p:spPr bwMode="auto">
                <a:xfrm>
                  <a:off x="6599115" y="2694121"/>
                  <a:ext cx="81408" cy="27722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7" name="Rectangle 70"/>
                <p:cNvSpPr>
                  <a:spLocks noChangeArrowheads="1"/>
                </p:cNvSpPr>
                <p:nvPr/>
              </p:nvSpPr>
              <p:spPr bwMode="auto">
                <a:xfrm>
                  <a:off x="6722327" y="2595112"/>
                  <a:ext cx="83608" cy="3762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6" name="Rectangle 71"/>
                <p:cNvSpPr>
                  <a:spLocks noChangeArrowheads="1"/>
                </p:cNvSpPr>
                <p:nvPr/>
              </p:nvSpPr>
              <p:spPr bwMode="auto">
                <a:xfrm>
                  <a:off x="6836738" y="2709522"/>
                  <a:ext cx="83608" cy="2618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7" name="Rectangle 72"/>
                <p:cNvSpPr>
                  <a:spLocks noChangeArrowheads="1"/>
                </p:cNvSpPr>
                <p:nvPr/>
              </p:nvSpPr>
              <p:spPr bwMode="auto">
                <a:xfrm>
                  <a:off x="6962149" y="2797531"/>
                  <a:ext cx="83608" cy="17381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pic>
          <p:nvPicPr>
            <p:cNvPr id="328" name="图片 327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99550" y="1713126"/>
              <a:ext cx="96680" cy="5760000"/>
            </a:xfrm>
            <a:prstGeom prst="rect">
              <a:avLst/>
            </a:prstGeom>
          </p:spPr>
        </p:pic>
      </p:grpSp>
      <p:grpSp>
        <p:nvGrpSpPr>
          <p:cNvPr id="218" name="组合 217"/>
          <p:cNvGrpSpPr/>
          <p:nvPr/>
        </p:nvGrpSpPr>
        <p:grpSpPr>
          <a:xfrm>
            <a:off x="2084692" y="4229475"/>
            <a:ext cx="7602055" cy="2934872"/>
            <a:chOff x="4713255" y="3490878"/>
            <a:chExt cx="4777285" cy="2403198"/>
          </a:xfrm>
        </p:grpSpPr>
        <p:sp>
          <p:nvSpPr>
            <p:cNvPr id="226" name="圆角矩形 225"/>
            <p:cNvSpPr/>
            <p:nvPr/>
          </p:nvSpPr>
          <p:spPr>
            <a:xfrm>
              <a:off x="4814488" y="3758941"/>
              <a:ext cx="729550" cy="20382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整体进口</a:t>
              </a:r>
              <a:endParaRPr lang="zh-CN" alt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7" name="圆角矩形 226"/>
            <p:cNvSpPr/>
            <p:nvPr/>
          </p:nvSpPr>
          <p:spPr>
            <a:xfrm>
              <a:off x="7234181" y="3789514"/>
              <a:ext cx="874921" cy="201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整体出口</a:t>
              </a:r>
              <a:endParaRPr lang="zh-CN" alt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8232722" y="3496997"/>
              <a:ext cx="4915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8501902" y="3495693"/>
              <a:ext cx="4915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8829450" y="3490878"/>
              <a:ext cx="491567" cy="176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u="sng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外贸</a:t>
              </a:r>
              <a:endParaRPr lang="en-US" altLang="zh-CN" sz="800" b="1" u="sng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33" name="图表 232"/>
            <p:cNvGraphicFramePr/>
            <p:nvPr>
              <p:extLst>
                <p:ext uri="{D42A27DB-BD31-4B8C-83A1-F6EECF244321}">
                  <p14:modId xmlns:p14="http://schemas.microsoft.com/office/powerpoint/2010/main" val="3482831118"/>
                </p:ext>
              </p:extLst>
            </p:nvPr>
          </p:nvGraphicFramePr>
          <p:xfrm>
            <a:off x="7108788" y="4110397"/>
            <a:ext cx="2381752" cy="17056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234" name="图表 233"/>
            <p:cNvGraphicFramePr/>
            <p:nvPr>
              <p:extLst>
                <p:ext uri="{D42A27DB-BD31-4B8C-83A1-F6EECF244321}">
                  <p14:modId xmlns:p14="http://schemas.microsoft.com/office/powerpoint/2010/main" val="1115270241"/>
                </p:ext>
              </p:extLst>
            </p:nvPr>
          </p:nvGraphicFramePr>
          <p:xfrm>
            <a:off x="4713255" y="4110398"/>
            <a:ext cx="2302548" cy="17836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</p:grpSp>
      <p:sp>
        <p:nvSpPr>
          <p:cNvPr id="235" name="Freeform 89"/>
          <p:cNvSpPr>
            <a:spLocks noChangeAspect="1" noEditPoints="1"/>
          </p:cNvSpPr>
          <p:nvPr/>
        </p:nvSpPr>
        <p:spPr bwMode="auto">
          <a:xfrm>
            <a:off x="2112406" y="4647877"/>
            <a:ext cx="179322" cy="108410"/>
          </a:xfrm>
          <a:custGeom>
            <a:avLst/>
            <a:gdLst/>
            <a:ahLst/>
            <a:cxnLst>
              <a:cxn ang="0">
                <a:pos x="191" y="0"/>
              </a:cxn>
              <a:cxn ang="0">
                <a:pos x="160" y="30"/>
              </a:cxn>
              <a:cxn ang="0">
                <a:pos x="177" y="57"/>
              </a:cxn>
              <a:cxn ang="0">
                <a:pos x="161" y="103"/>
              </a:cxn>
              <a:cxn ang="0">
                <a:pos x="155" y="102"/>
              </a:cxn>
              <a:cxn ang="0">
                <a:pos x="142" y="105"/>
              </a:cxn>
              <a:cxn ang="0">
                <a:pos x="107" y="68"/>
              </a:cxn>
              <a:cxn ang="0">
                <a:pos x="109" y="56"/>
              </a:cxn>
              <a:cxn ang="0">
                <a:pos x="79" y="26"/>
              </a:cxn>
              <a:cxn ang="0">
                <a:pos x="48" y="56"/>
              </a:cxn>
              <a:cxn ang="0">
                <a:pos x="59" y="79"/>
              </a:cxn>
              <a:cxn ang="0">
                <a:pos x="44" y="112"/>
              </a:cxn>
              <a:cxn ang="0">
                <a:pos x="30" y="109"/>
              </a:cxn>
              <a:cxn ang="0">
                <a:pos x="0" y="139"/>
              </a:cxn>
              <a:cxn ang="0">
                <a:pos x="30" y="170"/>
              </a:cxn>
              <a:cxn ang="0">
                <a:pos x="61" y="139"/>
              </a:cxn>
              <a:cxn ang="0">
                <a:pos x="54" y="120"/>
              </a:cxn>
              <a:cxn ang="0">
                <a:pos x="70" y="85"/>
              </a:cxn>
              <a:cxn ang="0">
                <a:pos x="78" y="86"/>
              </a:cxn>
              <a:cxn ang="0">
                <a:pos x="99" y="78"/>
              </a:cxn>
              <a:cxn ang="0">
                <a:pos x="132" y="113"/>
              </a:cxn>
              <a:cxn ang="0">
                <a:pos x="125" y="132"/>
              </a:cxn>
              <a:cxn ang="0">
                <a:pos x="156" y="163"/>
              </a:cxn>
              <a:cxn ang="0">
                <a:pos x="186" y="132"/>
              </a:cxn>
              <a:cxn ang="0">
                <a:pos x="173" y="108"/>
              </a:cxn>
              <a:cxn ang="0">
                <a:pos x="189" y="60"/>
              </a:cxn>
              <a:cxn ang="0">
                <a:pos x="191" y="60"/>
              </a:cxn>
              <a:cxn ang="0">
                <a:pos x="221" y="30"/>
              </a:cxn>
              <a:cxn ang="0">
                <a:pos x="191" y="0"/>
              </a:cxn>
              <a:cxn ang="0">
                <a:pos x="31" y="157"/>
              </a:cxn>
              <a:cxn ang="0">
                <a:pos x="13" y="139"/>
              </a:cxn>
              <a:cxn ang="0">
                <a:pos x="31" y="122"/>
              </a:cxn>
              <a:cxn ang="0">
                <a:pos x="48" y="139"/>
              </a:cxn>
              <a:cxn ang="0">
                <a:pos x="31" y="157"/>
              </a:cxn>
              <a:cxn ang="0">
                <a:pos x="79" y="74"/>
              </a:cxn>
              <a:cxn ang="0">
                <a:pos x="61" y="56"/>
              </a:cxn>
              <a:cxn ang="0">
                <a:pos x="79" y="38"/>
              </a:cxn>
              <a:cxn ang="0">
                <a:pos x="96" y="56"/>
              </a:cxn>
              <a:cxn ang="0">
                <a:pos x="79" y="74"/>
              </a:cxn>
              <a:cxn ang="0">
                <a:pos x="156" y="150"/>
              </a:cxn>
              <a:cxn ang="0">
                <a:pos x="138" y="133"/>
              </a:cxn>
              <a:cxn ang="0">
                <a:pos x="156" y="115"/>
              </a:cxn>
              <a:cxn ang="0">
                <a:pos x="173" y="133"/>
              </a:cxn>
              <a:cxn ang="0">
                <a:pos x="156" y="150"/>
              </a:cxn>
              <a:cxn ang="0">
                <a:pos x="191" y="48"/>
              </a:cxn>
              <a:cxn ang="0">
                <a:pos x="173" y="30"/>
              </a:cxn>
              <a:cxn ang="0">
                <a:pos x="191" y="13"/>
              </a:cxn>
              <a:cxn ang="0">
                <a:pos x="208" y="30"/>
              </a:cxn>
              <a:cxn ang="0">
                <a:pos x="191" y="48"/>
              </a:cxn>
              <a:cxn ang="0">
                <a:pos x="191" y="48"/>
              </a:cxn>
              <a:cxn ang="0">
                <a:pos x="191" y="48"/>
              </a:cxn>
            </a:cxnLst>
            <a:rect l="0" t="0" r="r" b="b"/>
            <a:pathLst>
              <a:path w="221" h="170">
                <a:moveTo>
                  <a:pt x="191" y="0"/>
                </a:moveTo>
                <a:cubicBezTo>
                  <a:pt x="174" y="0"/>
                  <a:pt x="160" y="14"/>
                  <a:pt x="160" y="30"/>
                </a:cubicBezTo>
                <a:cubicBezTo>
                  <a:pt x="160" y="42"/>
                  <a:pt x="167" y="52"/>
                  <a:pt x="177" y="57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59" y="103"/>
                  <a:pt x="157" y="102"/>
                  <a:pt x="155" y="102"/>
                </a:cubicBezTo>
                <a:cubicBezTo>
                  <a:pt x="150" y="102"/>
                  <a:pt x="146" y="103"/>
                  <a:pt x="142" y="105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08" y="64"/>
                  <a:pt x="109" y="60"/>
                  <a:pt x="109" y="56"/>
                </a:cubicBezTo>
                <a:cubicBezTo>
                  <a:pt x="109" y="39"/>
                  <a:pt x="95" y="26"/>
                  <a:pt x="79" y="26"/>
                </a:cubicBezTo>
                <a:cubicBezTo>
                  <a:pt x="62" y="26"/>
                  <a:pt x="48" y="39"/>
                  <a:pt x="48" y="56"/>
                </a:cubicBezTo>
                <a:cubicBezTo>
                  <a:pt x="48" y="65"/>
                  <a:pt x="52" y="74"/>
                  <a:pt x="59" y="79"/>
                </a:cubicBezTo>
                <a:cubicBezTo>
                  <a:pt x="44" y="112"/>
                  <a:pt x="44" y="112"/>
                  <a:pt x="44" y="112"/>
                </a:cubicBezTo>
                <a:cubicBezTo>
                  <a:pt x="40" y="110"/>
                  <a:pt x="35" y="109"/>
                  <a:pt x="30" y="109"/>
                </a:cubicBezTo>
                <a:cubicBezTo>
                  <a:pt x="14" y="109"/>
                  <a:pt x="0" y="123"/>
                  <a:pt x="0" y="139"/>
                </a:cubicBezTo>
                <a:cubicBezTo>
                  <a:pt x="0" y="156"/>
                  <a:pt x="14" y="170"/>
                  <a:pt x="30" y="170"/>
                </a:cubicBezTo>
                <a:cubicBezTo>
                  <a:pt x="47" y="170"/>
                  <a:pt x="61" y="156"/>
                  <a:pt x="61" y="139"/>
                </a:cubicBezTo>
                <a:cubicBezTo>
                  <a:pt x="61" y="132"/>
                  <a:pt x="58" y="125"/>
                  <a:pt x="54" y="120"/>
                </a:cubicBezTo>
                <a:cubicBezTo>
                  <a:pt x="70" y="85"/>
                  <a:pt x="70" y="85"/>
                  <a:pt x="70" y="85"/>
                </a:cubicBezTo>
                <a:cubicBezTo>
                  <a:pt x="73" y="86"/>
                  <a:pt x="76" y="86"/>
                  <a:pt x="78" y="86"/>
                </a:cubicBezTo>
                <a:cubicBezTo>
                  <a:pt x="86" y="86"/>
                  <a:pt x="93" y="83"/>
                  <a:pt x="99" y="78"/>
                </a:cubicBezTo>
                <a:cubicBezTo>
                  <a:pt x="132" y="113"/>
                  <a:pt x="132" y="113"/>
                  <a:pt x="132" y="113"/>
                </a:cubicBezTo>
                <a:cubicBezTo>
                  <a:pt x="128" y="118"/>
                  <a:pt x="125" y="125"/>
                  <a:pt x="125" y="132"/>
                </a:cubicBezTo>
                <a:cubicBezTo>
                  <a:pt x="125" y="149"/>
                  <a:pt x="139" y="163"/>
                  <a:pt x="156" y="163"/>
                </a:cubicBezTo>
                <a:cubicBezTo>
                  <a:pt x="172" y="163"/>
                  <a:pt x="186" y="149"/>
                  <a:pt x="186" y="132"/>
                </a:cubicBezTo>
                <a:cubicBezTo>
                  <a:pt x="186" y="122"/>
                  <a:pt x="181" y="113"/>
                  <a:pt x="173" y="108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91" y="60"/>
                  <a:pt x="191" y="60"/>
                  <a:pt x="191" y="60"/>
                </a:cubicBezTo>
                <a:cubicBezTo>
                  <a:pt x="207" y="60"/>
                  <a:pt x="221" y="47"/>
                  <a:pt x="221" y="30"/>
                </a:cubicBezTo>
                <a:cubicBezTo>
                  <a:pt x="221" y="14"/>
                  <a:pt x="207" y="0"/>
                  <a:pt x="191" y="0"/>
                </a:cubicBezTo>
                <a:close/>
                <a:moveTo>
                  <a:pt x="31" y="157"/>
                </a:moveTo>
                <a:cubicBezTo>
                  <a:pt x="21" y="157"/>
                  <a:pt x="13" y="149"/>
                  <a:pt x="13" y="139"/>
                </a:cubicBezTo>
                <a:cubicBezTo>
                  <a:pt x="13" y="130"/>
                  <a:pt x="21" y="122"/>
                  <a:pt x="31" y="122"/>
                </a:cubicBezTo>
                <a:cubicBezTo>
                  <a:pt x="40" y="122"/>
                  <a:pt x="48" y="130"/>
                  <a:pt x="48" y="139"/>
                </a:cubicBezTo>
                <a:cubicBezTo>
                  <a:pt x="48" y="149"/>
                  <a:pt x="40" y="157"/>
                  <a:pt x="31" y="157"/>
                </a:cubicBezTo>
                <a:close/>
                <a:moveTo>
                  <a:pt x="79" y="74"/>
                </a:moveTo>
                <a:cubicBezTo>
                  <a:pt x="69" y="74"/>
                  <a:pt x="61" y="66"/>
                  <a:pt x="61" y="56"/>
                </a:cubicBezTo>
                <a:cubicBezTo>
                  <a:pt x="61" y="46"/>
                  <a:pt x="69" y="38"/>
                  <a:pt x="79" y="38"/>
                </a:cubicBezTo>
                <a:cubicBezTo>
                  <a:pt x="88" y="38"/>
                  <a:pt x="96" y="46"/>
                  <a:pt x="96" y="56"/>
                </a:cubicBezTo>
                <a:cubicBezTo>
                  <a:pt x="96" y="66"/>
                  <a:pt x="88" y="74"/>
                  <a:pt x="79" y="74"/>
                </a:cubicBezTo>
                <a:close/>
                <a:moveTo>
                  <a:pt x="156" y="150"/>
                </a:moveTo>
                <a:cubicBezTo>
                  <a:pt x="146" y="150"/>
                  <a:pt x="138" y="142"/>
                  <a:pt x="138" y="133"/>
                </a:cubicBezTo>
                <a:cubicBezTo>
                  <a:pt x="138" y="123"/>
                  <a:pt x="146" y="115"/>
                  <a:pt x="156" y="115"/>
                </a:cubicBezTo>
                <a:cubicBezTo>
                  <a:pt x="165" y="115"/>
                  <a:pt x="173" y="123"/>
                  <a:pt x="173" y="133"/>
                </a:cubicBezTo>
                <a:cubicBezTo>
                  <a:pt x="173" y="142"/>
                  <a:pt x="165" y="150"/>
                  <a:pt x="156" y="150"/>
                </a:cubicBezTo>
                <a:close/>
                <a:moveTo>
                  <a:pt x="191" y="48"/>
                </a:moveTo>
                <a:cubicBezTo>
                  <a:pt x="181" y="48"/>
                  <a:pt x="173" y="40"/>
                  <a:pt x="173" y="30"/>
                </a:cubicBezTo>
                <a:cubicBezTo>
                  <a:pt x="173" y="21"/>
                  <a:pt x="181" y="13"/>
                  <a:pt x="191" y="13"/>
                </a:cubicBezTo>
                <a:cubicBezTo>
                  <a:pt x="200" y="13"/>
                  <a:pt x="208" y="21"/>
                  <a:pt x="208" y="30"/>
                </a:cubicBezTo>
                <a:cubicBezTo>
                  <a:pt x="208" y="40"/>
                  <a:pt x="200" y="48"/>
                  <a:pt x="191" y="48"/>
                </a:cubicBezTo>
                <a:close/>
                <a:moveTo>
                  <a:pt x="191" y="48"/>
                </a:moveTo>
                <a:cubicBezTo>
                  <a:pt x="191" y="48"/>
                  <a:pt x="191" y="48"/>
                  <a:pt x="191" y="48"/>
                </a:cubicBezTo>
              </a:path>
            </a:pathLst>
          </a:custGeom>
          <a:solidFill>
            <a:srgbClr val="67708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6" name="Freeform 16"/>
          <p:cNvSpPr>
            <a:spLocks noChangeAspect="1" noEditPoints="1"/>
          </p:cNvSpPr>
          <p:nvPr/>
        </p:nvSpPr>
        <p:spPr bwMode="auto">
          <a:xfrm>
            <a:off x="5961745" y="4642948"/>
            <a:ext cx="146637" cy="108410"/>
          </a:xfrm>
          <a:custGeom>
            <a:avLst/>
            <a:gdLst>
              <a:gd name="T0" fmla="*/ 74 w 74"/>
              <a:gd name="T1" fmla="*/ 53 h 70"/>
              <a:gd name="T2" fmla="*/ 54 w 74"/>
              <a:gd name="T3" fmla="*/ 48 h 70"/>
              <a:gd name="T4" fmla="*/ 71 w 74"/>
              <a:gd name="T5" fmla="*/ 22 h 70"/>
              <a:gd name="T6" fmla="*/ 74 w 74"/>
              <a:gd name="T7" fmla="*/ 5 h 70"/>
              <a:gd name="T8" fmla="*/ 4 w 74"/>
              <a:gd name="T9" fmla="*/ 0 h 70"/>
              <a:gd name="T10" fmla="*/ 0 w 74"/>
              <a:gd name="T11" fmla="*/ 18 h 70"/>
              <a:gd name="T12" fmla="*/ 18 w 74"/>
              <a:gd name="T13" fmla="*/ 22 h 70"/>
              <a:gd name="T14" fmla="*/ 4 w 74"/>
              <a:gd name="T15" fmla="*/ 48 h 70"/>
              <a:gd name="T16" fmla="*/ 0 w 74"/>
              <a:gd name="T17" fmla="*/ 66 h 70"/>
              <a:gd name="T18" fmla="*/ 71 w 74"/>
              <a:gd name="T19" fmla="*/ 70 h 70"/>
              <a:gd name="T20" fmla="*/ 62 w 74"/>
              <a:gd name="T21" fmla="*/ 4 h 70"/>
              <a:gd name="T22" fmla="*/ 66 w 74"/>
              <a:gd name="T23" fmla="*/ 14 h 70"/>
              <a:gd name="T24" fmla="*/ 60 w 74"/>
              <a:gd name="T25" fmla="*/ 18 h 70"/>
              <a:gd name="T26" fmla="*/ 56 w 74"/>
              <a:gd name="T27" fmla="*/ 9 h 70"/>
              <a:gd name="T28" fmla="*/ 62 w 74"/>
              <a:gd name="T29" fmla="*/ 4 h 70"/>
              <a:gd name="T30" fmla="*/ 49 w 74"/>
              <a:gd name="T31" fmla="*/ 9 h 70"/>
              <a:gd name="T32" fmla="*/ 46 w 74"/>
              <a:gd name="T33" fmla="*/ 18 h 70"/>
              <a:gd name="T34" fmla="*/ 40 w 74"/>
              <a:gd name="T35" fmla="*/ 14 h 70"/>
              <a:gd name="T36" fmla="*/ 44 w 74"/>
              <a:gd name="T37" fmla="*/ 4 h 70"/>
              <a:gd name="T38" fmla="*/ 29 w 74"/>
              <a:gd name="T39" fmla="*/ 4 h 70"/>
              <a:gd name="T40" fmla="*/ 33 w 74"/>
              <a:gd name="T41" fmla="*/ 14 h 70"/>
              <a:gd name="T42" fmla="*/ 28 w 74"/>
              <a:gd name="T43" fmla="*/ 18 h 70"/>
              <a:gd name="T44" fmla="*/ 24 w 74"/>
              <a:gd name="T45" fmla="*/ 9 h 70"/>
              <a:gd name="T46" fmla="*/ 29 w 74"/>
              <a:gd name="T47" fmla="*/ 4 h 70"/>
              <a:gd name="T48" fmla="*/ 8 w 74"/>
              <a:gd name="T49" fmla="*/ 14 h 70"/>
              <a:gd name="T50" fmla="*/ 11 w 74"/>
              <a:gd name="T51" fmla="*/ 4 h 70"/>
              <a:gd name="T52" fmla="*/ 17 w 74"/>
              <a:gd name="T53" fmla="*/ 9 h 70"/>
              <a:gd name="T54" fmla="*/ 13 w 74"/>
              <a:gd name="T55" fmla="*/ 18 h 70"/>
              <a:gd name="T56" fmla="*/ 22 w 74"/>
              <a:gd name="T57" fmla="*/ 22 h 70"/>
              <a:gd name="T58" fmla="*/ 49 w 74"/>
              <a:gd name="T59" fmla="*/ 48 h 70"/>
              <a:gd name="T60" fmla="*/ 22 w 74"/>
              <a:gd name="T61" fmla="*/ 22 h 70"/>
              <a:gd name="T62" fmla="*/ 8 w 74"/>
              <a:gd name="T63" fmla="*/ 62 h 70"/>
              <a:gd name="T64" fmla="*/ 11 w 74"/>
              <a:gd name="T65" fmla="*/ 53 h 70"/>
              <a:gd name="T66" fmla="*/ 17 w 74"/>
              <a:gd name="T67" fmla="*/ 57 h 70"/>
              <a:gd name="T68" fmla="*/ 13 w 74"/>
              <a:gd name="T69" fmla="*/ 66 h 70"/>
              <a:gd name="T70" fmla="*/ 28 w 74"/>
              <a:gd name="T71" fmla="*/ 66 h 70"/>
              <a:gd name="T72" fmla="*/ 24 w 74"/>
              <a:gd name="T73" fmla="*/ 57 h 70"/>
              <a:gd name="T74" fmla="*/ 29 w 74"/>
              <a:gd name="T75" fmla="*/ 53 h 70"/>
              <a:gd name="T76" fmla="*/ 33 w 74"/>
              <a:gd name="T77" fmla="*/ 62 h 70"/>
              <a:gd name="T78" fmla="*/ 28 w 74"/>
              <a:gd name="T79" fmla="*/ 66 h 70"/>
              <a:gd name="T80" fmla="*/ 40 w 74"/>
              <a:gd name="T81" fmla="*/ 62 h 70"/>
              <a:gd name="T82" fmla="*/ 44 w 74"/>
              <a:gd name="T83" fmla="*/ 53 h 70"/>
              <a:gd name="T84" fmla="*/ 49 w 74"/>
              <a:gd name="T85" fmla="*/ 57 h 70"/>
              <a:gd name="T86" fmla="*/ 46 w 74"/>
              <a:gd name="T87" fmla="*/ 66 h 70"/>
              <a:gd name="T88" fmla="*/ 60 w 74"/>
              <a:gd name="T89" fmla="*/ 66 h 70"/>
              <a:gd name="T90" fmla="*/ 56 w 74"/>
              <a:gd name="T91" fmla="*/ 57 h 70"/>
              <a:gd name="T92" fmla="*/ 62 w 74"/>
              <a:gd name="T93" fmla="*/ 53 h 70"/>
              <a:gd name="T94" fmla="*/ 66 w 74"/>
              <a:gd name="T95" fmla="*/ 62 h 70"/>
              <a:gd name="T96" fmla="*/ 60 w 74"/>
              <a:gd name="T97" fmla="*/ 6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70">
                <a:moveTo>
                  <a:pt x="74" y="66"/>
                </a:moveTo>
                <a:cubicBezTo>
                  <a:pt x="74" y="53"/>
                  <a:pt x="74" y="53"/>
                  <a:pt x="74" y="53"/>
                </a:cubicBezTo>
                <a:cubicBezTo>
                  <a:pt x="74" y="50"/>
                  <a:pt x="73" y="48"/>
                  <a:pt x="71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4" y="22"/>
                  <a:pt x="54" y="22"/>
                  <a:pt x="54" y="22"/>
                </a:cubicBezTo>
                <a:cubicBezTo>
                  <a:pt x="71" y="22"/>
                  <a:pt x="71" y="22"/>
                  <a:pt x="71" y="22"/>
                </a:cubicBezTo>
                <a:cubicBezTo>
                  <a:pt x="73" y="22"/>
                  <a:pt x="74" y="20"/>
                  <a:pt x="74" y="18"/>
                </a:cubicBezTo>
                <a:cubicBezTo>
                  <a:pt x="74" y="5"/>
                  <a:pt x="74" y="5"/>
                  <a:pt x="74" y="5"/>
                </a:cubicBezTo>
                <a:cubicBezTo>
                  <a:pt x="74" y="2"/>
                  <a:pt x="73" y="0"/>
                  <a:pt x="71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0"/>
                  <a:pt x="2" y="22"/>
                  <a:pt x="4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48"/>
                  <a:pt x="18" y="48"/>
                  <a:pt x="1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8"/>
                  <a:pt x="2" y="70"/>
                  <a:pt x="4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3" y="70"/>
                  <a:pt x="74" y="68"/>
                  <a:pt x="74" y="66"/>
                </a:cubicBezTo>
                <a:close/>
                <a:moveTo>
                  <a:pt x="62" y="4"/>
                </a:moveTo>
                <a:cubicBezTo>
                  <a:pt x="64" y="4"/>
                  <a:pt x="66" y="6"/>
                  <a:pt x="66" y="9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6"/>
                  <a:pt x="64" y="18"/>
                  <a:pt x="62" y="18"/>
                </a:cubicBezTo>
                <a:cubicBezTo>
                  <a:pt x="60" y="18"/>
                  <a:pt x="60" y="18"/>
                  <a:pt x="60" y="18"/>
                </a:cubicBezTo>
                <a:cubicBezTo>
                  <a:pt x="58" y="18"/>
                  <a:pt x="56" y="16"/>
                  <a:pt x="56" y="14"/>
                </a:cubicBezTo>
                <a:cubicBezTo>
                  <a:pt x="56" y="9"/>
                  <a:pt x="56" y="9"/>
                  <a:pt x="56" y="9"/>
                </a:cubicBezTo>
                <a:cubicBezTo>
                  <a:pt x="56" y="6"/>
                  <a:pt x="58" y="4"/>
                  <a:pt x="60" y="4"/>
                </a:cubicBezTo>
                <a:lnTo>
                  <a:pt x="62" y="4"/>
                </a:lnTo>
                <a:close/>
                <a:moveTo>
                  <a:pt x="46" y="4"/>
                </a:moveTo>
                <a:cubicBezTo>
                  <a:pt x="48" y="4"/>
                  <a:pt x="49" y="6"/>
                  <a:pt x="49" y="9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6"/>
                  <a:pt x="48" y="18"/>
                  <a:pt x="46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2" y="18"/>
                  <a:pt x="40" y="16"/>
                  <a:pt x="40" y="14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6"/>
                  <a:pt x="42" y="4"/>
                  <a:pt x="44" y="4"/>
                </a:cubicBezTo>
                <a:lnTo>
                  <a:pt x="46" y="4"/>
                </a:lnTo>
                <a:close/>
                <a:moveTo>
                  <a:pt x="29" y="4"/>
                </a:moveTo>
                <a:cubicBezTo>
                  <a:pt x="32" y="4"/>
                  <a:pt x="33" y="6"/>
                  <a:pt x="33" y="9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6"/>
                  <a:pt x="32" y="18"/>
                  <a:pt x="29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5" y="18"/>
                  <a:pt x="24" y="16"/>
                  <a:pt x="24" y="14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6"/>
                  <a:pt x="25" y="4"/>
                  <a:pt x="28" y="4"/>
                </a:cubicBezTo>
                <a:lnTo>
                  <a:pt x="29" y="4"/>
                </a:lnTo>
                <a:close/>
                <a:moveTo>
                  <a:pt x="11" y="18"/>
                </a:moveTo>
                <a:cubicBezTo>
                  <a:pt x="9" y="18"/>
                  <a:pt x="8" y="16"/>
                  <a:pt x="8" y="14"/>
                </a:cubicBezTo>
                <a:cubicBezTo>
                  <a:pt x="8" y="9"/>
                  <a:pt x="8" y="9"/>
                  <a:pt x="8" y="9"/>
                </a:cubicBezTo>
                <a:cubicBezTo>
                  <a:pt x="8" y="6"/>
                  <a:pt x="9" y="4"/>
                  <a:pt x="11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7" y="6"/>
                  <a:pt x="17" y="9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6"/>
                  <a:pt x="15" y="18"/>
                  <a:pt x="13" y="18"/>
                </a:cubicBezTo>
                <a:lnTo>
                  <a:pt x="11" y="18"/>
                </a:lnTo>
                <a:close/>
                <a:moveTo>
                  <a:pt x="22" y="22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48"/>
                  <a:pt x="49" y="48"/>
                  <a:pt x="49" y="48"/>
                </a:cubicBezTo>
                <a:cubicBezTo>
                  <a:pt x="22" y="48"/>
                  <a:pt x="22" y="48"/>
                  <a:pt x="22" y="48"/>
                </a:cubicBezTo>
                <a:lnTo>
                  <a:pt x="22" y="22"/>
                </a:lnTo>
                <a:close/>
                <a:moveTo>
                  <a:pt x="11" y="66"/>
                </a:moveTo>
                <a:cubicBezTo>
                  <a:pt x="9" y="66"/>
                  <a:pt x="8" y="64"/>
                  <a:pt x="8" y="62"/>
                </a:cubicBezTo>
                <a:cubicBezTo>
                  <a:pt x="8" y="57"/>
                  <a:pt x="8" y="57"/>
                  <a:pt x="8" y="57"/>
                </a:cubicBezTo>
                <a:cubicBezTo>
                  <a:pt x="8" y="54"/>
                  <a:pt x="9" y="53"/>
                  <a:pt x="11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5" y="53"/>
                  <a:pt x="17" y="54"/>
                  <a:pt x="17" y="57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64"/>
                  <a:pt x="15" y="66"/>
                  <a:pt x="13" y="66"/>
                </a:cubicBezTo>
                <a:lnTo>
                  <a:pt x="11" y="66"/>
                </a:lnTo>
                <a:close/>
                <a:moveTo>
                  <a:pt x="28" y="66"/>
                </a:moveTo>
                <a:cubicBezTo>
                  <a:pt x="25" y="66"/>
                  <a:pt x="24" y="64"/>
                  <a:pt x="24" y="62"/>
                </a:cubicBezTo>
                <a:cubicBezTo>
                  <a:pt x="24" y="57"/>
                  <a:pt x="24" y="57"/>
                  <a:pt x="24" y="57"/>
                </a:cubicBezTo>
                <a:cubicBezTo>
                  <a:pt x="24" y="54"/>
                  <a:pt x="25" y="53"/>
                  <a:pt x="28" y="53"/>
                </a:cubicBezTo>
                <a:cubicBezTo>
                  <a:pt x="29" y="53"/>
                  <a:pt x="29" y="53"/>
                  <a:pt x="29" y="53"/>
                </a:cubicBezTo>
                <a:cubicBezTo>
                  <a:pt x="32" y="53"/>
                  <a:pt x="33" y="54"/>
                  <a:pt x="33" y="57"/>
                </a:cubicBezTo>
                <a:cubicBezTo>
                  <a:pt x="33" y="62"/>
                  <a:pt x="33" y="62"/>
                  <a:pt x="33" y="62"/>
                </a:cubicBezTo>
                <a:cubicBezTo>
                  <a:pt x="33" y="64"/>
                  <a:pt x="32" y="66"/>
                  <a:pt x="29" y="66"/>
                </a:cubicBezTo>
                <a:lnTo>
                  <a:pt x="28" y="66"/>
                </a:lnTo>
                <a:close/>
                <a:moveTo>
                  <a:pt x="44" y="66"/>
                </a:moveTo>
                <a:cubicBezTo>
                  <a:pt x="42" y="66"/>
                  <a:pt x="40" y="64"/>
                  <a:pt x="40" y="62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4"/>
                  <a:pt x="42" y="53"/>
                  <a:pt x="44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8" y="53"/>
                  <a:pt x="49" y="54"/>
                  <a:pt x="49" y="57"/>
                </a:cubicBezTo>
                <a:cubicBezTo>
                  <a:pt x="49" y="62"/>
                  <a:pt x="49" y="62"/>
                  <a:pt x="49" y="62"/>
                </a:cubicBezTo>
                <a:cubicBezTo>
                  <a:pt x="49" y="64"/>
                  <a:pt x="48" y="66"/>
                  <a:pt x="46" y="66"/>
                </a:cubicBezTo>
                <a:lnTo>
                  <a:pt x="44" y="66"/>
                </a:lnTo>
                <a:close/>
                <a:moveTo>
                  <a:pt x="60" y="66"/>
                </a:moveTo>
                <a:cubicBezTo>
                  <a:pt x="58" y="66"/>
                  <a:pt x="56" y="64"/>
                  <a:pt x="56" y="62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54"/>
                  <a:pt x="58" y="53"/>
                  <a:pt x="60" y="53"/>
                </a:cubicBezTo>
                <a:cubicBezTo>
                  <a:pt x="62" y="53"/>
                  <a:pt x="62" y="53"/>
                  <a:pt x="62" y="53"/>
                </a:cubicBezTo>
                <a:cubicBezTo>
                  <a:pt x="64" y="53"/>
                  <a:pt x="66" y="54"/>
                  <a:pt x="66" y="57"/>
                </a:cubicBezTo>
                <a:cubicBezTo>
                  <a:pt x="66" y="62"/>
                  <a:pt x="66" y="62"/>
                  <a:pt x="66" y="62"/>
                </a:cubicBezTo>
                <a:cubicBezTo>
                  <a:pt x="66" y="64"/>
                  <a:pt x="64" y="66"/>
                  <a:pt x="62" y="66"/>
                </a:cubicBezTo>
                <a:lnTo>
                  <a:pt x="60" y="66"/>
                </a:lnTo>
                <a:close/>
              </a:path>
            </a:pathLst>
          </a:custGeom>
          <a:solidFill>
            <a:srgbClr val="6770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37" name="组合 236"/>
          <p:cNvGrpSpPr>
            <a:grpSpLocks noChangeAspect="1"/>
          </p:cNvGrpSpPr>
          <p:nvPr/>
        </p:nvGrpSpPr>
        <p:grpSpPr>
          <a:xfrm>
            <a:off x="2793919" y="4588829"/>
            <a:ext cx="176520" cy="167491"/>
            <a:chOff x="3958722" y="3227132"/>
            <a:chExt cx="446799" cy="446799"/>
          </a:xfrm>
        </p:grpSpPr>
        <p:sp>
          <p:nvSpPr>
            <p:cNvPr id="248" name="Freeform 127"/>
            <p:cNvSpPr>
              <a:spLocks/>
            </p:cNvSpPr>
            <p:nvPr/>
          </p:nvSpPr>
          <p:spPr bwMode="auto">
            <a:xfrm>
              <a:off x="3958722" y="3227132"/>
              <a:ext cx="446799" cy="446799"/>
            </a:xfrm>
            <a:custGeom>
              <a:avLst/>
              <a:gdLst>
                <a:gd name="T0" fmla="*/ 0 w 87"/>
                <a:gd name="T1" fmla="*/ 43 h 87"/>
                <a:gd name="T2" fmla="*/ 43 w 87"/>
                <a:gd name="T3" fmla="*/ 0 h 87"/>
                <a:gd name="T4" fmla="*/ 43 w 87"/>
                <a:gd name="T5" fmla="*/ 2 h 87"/>
                <a:gd name="T6" fmla="*/ 43 w 87"/>
                <a:gd name="T7" fmla="*/ 5 h 87"/>
                <a:gd name="T8" fmla="*/ 5 w 87"/>
                <a:gd name="T9" fmla="*/ 43 h 87"/>
                <a:gd name="T10" fmla="*/ 43 w 87"/>
                <a:gd name="T11" fmla="*/ 82 h 87"/>
                <a:gd name="T12" fmla="*/ 82 w 87"/>
                <a:gd name="T13" fmla="*/ 43 h 87"/>
                <a:gd name="T14" fmla="*/ 43 w 87"/>
                <a:gd name="T15" fmla="*/ 5 h 87"/>
                <a:gd name="T16" fmla="*/ 43 w 87"/>
                <a:gd name="T17" fmla="*/ 2 h 87"/>
                <a:gd name="T18" fmla="*/ 43 w 87"/>
                <a:gd name="T19" fmla="*/ 0 h 87"/>
                <a:gd name="T20" fmla="*/ 87 w 87"/>
                <a:gd name="T21" fmla="*/ 43 h 87"/>
                <a:gd name="T22" fmla="*/ 43 w 87"/>
                <a:gd name="T23" fmla="*/ 87 h 87"/>
                <a:gd name="T24" fmla="*/ 0 w 87"/>
                <a:gd name="T25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cubicBezTo>
                    <a:pt x="0" y="19"/>
                    <a:pt x="19" y="0"/>
                    <a:pt x="43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22" y="5"/>
                    <a:pt x="5" y="22"/>
                    <a:pt x="5" y="43"/>
                  </a:cubicBezTo>
                  <a:cubicBezTo>
                    <a:pt x="5" y="64"/>
                    <a:pt x="22" y="81"/>
                    <a:pt x="43" y="82"/>
                  </a:cubicBezTo>
                  <a:cubicBezTo>
                    <a:pt x="64" y="81"/>
                    <a:pt x="82" y="64"/>
                    <a:pt x="82" y="43"/>
                  </a:cubicBezTo>
                  <a:cubicBezTo>
                    <a:pt x="82" y="22"/>
                    <a:pt x="64" y="5"/>
                    <a:pt x="43" y="5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87" y="19"/>
                    <a:pt x="87" y="43"/>
                  </a:cubicBezTo>
                  <a:cubicBezTo>
                    <a:pt x="87" y="67"/>
                    <a:pt x="67" y="87"/>
                    <a:pt x="43" y="87"/>
                  </a:cubicBezTo>
                  <a:cubicBezTo>
                    <a:pt x="19" y="87"/>
                    <a:pt x="0" y="67"/>
                    <a:pt x="0" y="43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Freeform 128"/>
            <p:cNvSpPr>
              <a:spLocks noEditPoints="1"/>
            </p:cNvSpPr>
            <p:nvPr/>
          </p:nvSpPr>
          <p:spPr bwMode="auto">
            <a:xfrm>
              <a:off x="4101872" y="3309551"/>
              <a:ext cx="214724" cy="292805"/>
            </a:xfrm>
            <a:custGeom>
              <a:avLst/>
              <a:gdLst>
                <a:gd name="T0" fmla="*/ 26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7 w 42"/>
                <a:gd name="T41" fmla="*/ 35 h 57"/>
                <a:gd name="T42" fmla="*/ 26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6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2" y="12"/>
                    <a:pt x="21" y="12"/>
                  </a:cubicBezTo>
                  <a:cubicBezTo>
                    <a:pt x="19" y="12"/>
                    <a:pt x="17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4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8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7" y="35"/>
                  </a:cubicBezTo>
                  <a:cubicBezTo>
                    <a:pt x="27" y="36"/>
                    <a:pt x="26" y="37"/>
                    <a:pt x="26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3" y="43"/>
                    <a:pt x="27" y="46"/>
                    <a:pt x="27" y="50"/>
                  </a:cubicBezTo>
                  <a:cubicBezTo>
                    <a:pt x="27" y="54"/>
                    <a:pt x="23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Freeform 129"/>
            <p:cNvSpPr>
              <a:spLocks noEditPoints="1"/>
            </p:cNvSpPr>
            <p:nvPr/>
          </p:nvSpPr>
          <p:spPr bwMode="auto">
            <a:xfrm>
              <a:off x="4080182" y="3309551"/>
              <a:ext cx="216893" cy="292805"/>
            </a:xfrm>
            <a:custGeom>
              <a:avLst/>
              <a:gdLst>
                <a:gd name="T0" fmla="*/ 27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8 w 42"/>
                <a:gd name="T41" fmla="*/ 35 h 57"/>
                <a:gd name="T42" fmla="*/ 27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7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3" y="12"/>
                    <a:pt x="21" y="12"/>
                  </a:cubicBezTo>
                  <a:cubicBezTo>
                    <a:pt x="19" y="12"/>
                    <a:pt x="18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5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9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8" y="35"/>
                  </a:cubicBezTo>
                  <a:cubicBezTo>
                    <a:pt x="27" y="36"/>
                    <a:pt x="27" y="37"/>
                    <a:pt x="27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4" y="43"/>
                    <a:pt x="27" y="46"/>
                    <a:pt x="27" y="50"/>
                  </a:cubicBezTo>
                  <a:cubicBezTo>
                    <a:pt x="27" y="54"/>
                    <a:pt x="24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1" name="组合 250"/>
          <p:cNvGrpSpPr>
            <a:grpSpLocks noChangeAspect="1"/>
          </p:cNvGrpSpPr>
          <p:nvPr/>
        </p:nvGrpSpPr>
        <p:grpSpPr>
          <a:xfrm>
            <a:off x="6668666" y="4619725"/>
            <a:ext cx="176520" cy="167491"/>
            <a:chOff x="3958722" y="3227132"/>
            <a:chExt cx="446799" cy="446799"/>
          </a:xfrm>
        </p:grpSpPr>
        <p:sp>
          <p:nvSpPr>
            <p:cNvPr id="252" name="Freeform 127"/>
            <p:cNvSpPr>
              <a:spLocks/>
            </p:cNvSpPr>
            <p:nvPr/>
          </p:nvSpPr>
          <p:spPr bwMode="auto">
            <a:xfrm>
              <a:off x="3958722" y="3227132"/>
              <a:ext cx="446799" cy="446799"/>
            </a:xfrm>
            <a:custGeom>
              <a:avLst/>
              <a:gdLst>
                <a:gd name="T0" fmla="*/ 0 w 87"/>
                <a:gd name="T1" fmla="*/ 43 h 87"/>
                <a:gd name="T2" fmla="*/ 43 w 87"/>
                <a:gd name="T3" fmla="*/ 0 h 87"/>
                <a:gd name="T4" fmla="*/ 43 w 87"/>
                <a:gd name="T5" fmla="*/ 2 h 87"/>
                <a:gd name="T6" fmla="*/ 43 w 87"/>
                <a:gd name="T7" fmla="*/ 5 h 87"/>
                <a:gd name="T8" fmla="*/ 5 w 87"/>
                <a:gd name="T9" fmla="*/ 43 h 87"/>
                <a:gd name="T10" fmla="*/ 43 w 87"/>
                <a:gd name="T11" fmla="*/ 82 h 87"/>
                <a:gd name="T12" fmla="*/ 82 w 87"/>
                <a:gd name="T13" fmla="*/ 43 h 87"/>
                <a:gd name="T14" fmla="*/ 43 w 87"/>
                <a:gd name="T15" fmla="*/ 5 h 87"/>
                <a:gd name="T16" fmla="*/ 43 w 87"/>
                <a:gd name="T17" fmla="*/ 2 h 87"/>
                <a:gd name="T18" fmla="*/ 43 w 87"/>
                <a:gd name="T19" fmla="*/ 0 h 87"/>
                <a:gd name="T20" fmla="*/ 87 w 87"/>
                <a:gd name="T21" fmla="*/ 43 h 87"/>
                <a:gd name="T22" fmla="*/ 43 w 87"/>
                <a:gd name="T23" fmla="*/ 87 h 87"/>
                <a:gd name="T24" fmla="*/ 0 w 87"/>
                <a:gd name="T25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cubicBezTo>
                    <a:pt x="0" y="19"/>
                    <a:pt x="19" y="0"/>
                    <a:pt x="43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22" y="5"/>
                    <a:pt x="5" y="22"/>
                    <a:pt x="5" y="43"/>
                  </a:cubicBezTo>
                  <a:cubicBezTo>
                    <a:pt x="5" y="64"/>
                    <a:pt x="22" y="81"/>
                    <a:pt x="43" y="82"/>
                  </a:cubicBezTo>
                  <a:cubicBezTo>
                    <a:pt x="64" y="81"/>
                    <a:pt x="82" y="64"/>
                    <a:pt x="82" y="43"/>
                  </a:cubicBezTo>
                  <a:cubicBezTo>
                    <a:pt x="82" y="22"/>
                    <a:pt x="64" y="5"/>
                    <a:pt x="43" y="5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87" y="19"/>
                    <a:pt x="87" y="43"/>
                  </a:cubicBezTo>
                  <a:cubicBezTo>
                    <a:pt x="87" y="67"/>
                    <a:pt x="67" y="87"/>
                    <a:pt x="43" y="87"/>
                  </a:cubicBezTo>
                  <a:cubicBezTo>
                    <a:pt x="19" y="87"/>
                    <a:pt x="0" y="67"/>
                    <a:pt x="0" y="43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5" name="Freeform 128"/>
            <p:cNvSpPr>
              <a:spLocks noEditPoints="1"/>
            </p:cNvSpPr>
            <p:nvPr/>
          </p:nvSpPr>
          <p:spPr bwMode="auto">
            <a:xfrm>
              <a:off x="4101872" y="3309551"/>
              <a:ext cx="214724" cy="292805"/>
            </a:xfrm>
            <a:custGeom>
              <a:avLst/>
              <a:gdLst>
                <a:gd name="T0" fmla="*/ 26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7 w 42"/>
                <a:gd name="T41" fmla="*/ 35 h 57"/>
                <a:gd name="T42" fmla="*/ 26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6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2" y="12"/>
                    <a:pt x="21" y="12"/>
                  </a:cubicBezTo>
                  <a:cubicBezTo>
                    <a:pt x="19" y="12"/>
                    <a:pt x="17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4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8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7" y="35"/>
                  </a:cubicBezTo>
                  <a:cubicBezTo>
                    <a:pt x="27" y="36"/>
                    <a:pt x="26" y="37"/>
                    <a:pt x="26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3" y="43"/>
                    <a:pt x="27" y="46"/>
                    <a:pt x="27" y="50"/>
                  </a:cubicBezTo>
                  <a:cubicBezTo>
                    <a:pt x="27" y="54"/>
                    <a:pt x="23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" name="Freeform 129"/>
            <p:cNvSpPr>
              <a:spLocks noEditPoints="1"/>
            </p:cNvSpPr>
            <p:nvPr/>
          </p:nvSpPr>
          <p:spPr bwMode="auto">
            <a:xfrm>
              <a:off x="4080182" y="3309551"/>
              <a:ext cx="216893" cy="292805"/>
            </a:xfrm>
            <a:custGeom>
              <a:avLst/>
              <a:gdLst>
                <a:gd name="T0" fmla="*/ 27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8 w 42"/>
                <a:gd name="T41" fmla="*/ 35 h 57"/>
                <a:gd name="T42" fmla="*/ 27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7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3" y="12"/>
                    <a:pt x="21" y="12"/>
                  </a:cubicBezTo>
                  <a:cubicBezTo>
                    <a:pt x="19" y="12"/>
                    <a:pt x="18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5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9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8" y="35"/>
                  </a:cubicBezTo>
                  <a:cubicBezTo>
                    <a:pt x="27" y="36"/>
                    <a:pt x="27" y="37"/>
                    <a:pt x="27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4" y="43"/>
                    <a:pt x="27" y="46"/>
                    <a:pt x="27" y="50"/>
                  </a:cubicBezTo>
                  <a:cubicBezTo>
                    <a:pt x="27" y="54"/>
                    <a:pt x="24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0" name="文本框 209"/>
          <p:cNvSpPr txBox="1"/>
          <p:nvPr/>
        </p:nvSpPr>
        <p:spPr>
          <a:xfrm>
            <a:off x="1774876" y="4412835"/>
            <a:ext cx="3366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注解：</a:t>
            </a:r>
            <a:r>
              <a:rPr lang="zh-CN" altLang="en-US" sz="800" dirty="0" smtClean="0"/>
              <a:t>进口乏力，经济</a:t>
            </a:r>
            <a:r>
              <a:rPr lang="zh-CN" altLang="en-US" sz="800" dirty="0"/>
              <a:t>增长动力越来越</a:t>
            </a:r>
            <a:r>
              <a:rPr lang="zh-CN" altLang="en-US" sz="800" dirty="0" smtClean="0"/>
              <a:t>弱</a:t>
            </a:r>
            <a:endParaRPr lang="zh-CN" altLang="en-US" sz="800" dirty="0"/>
          </a:p>
        </p:txBody>
      </p:sp>
      <p:sp>
        <p:nvSpPr>
          <p:cNvPr id="219" name="文本框 218"/>
          <p:cNvSpPr txBox="1"/>
          <p:nvPr/>
        </p:nvSpPr>
        <p:spPr>
          <a:xfrm>
            <a:off x="5788524" y="4395400"/>
            <a:ext cx="3366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注解</a:t>
            </a:r>
            <a:r>
              <a:rPr lang="zh-CN" altLang="en-US" sz="800" dirty="0" smtClean="0"/>
              <a:t>：出口下滑，外部动力拉动经济力度减弱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3375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宏观经济影响分析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业务设计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49260" y="979786"/>
            <a:ext cx="12331206" cy="6581477"/>
            <a:chOff x="649260" y="936035"/>
            <a:chExt cx="12331206" cy="6581477"/>
          </a:xfrm>
        </p:grpSpPr>
        <p:sp>
          <p:nvSpPr>
            <p:cNvPr id="208" name="TextBox 28"/>
            <p:cNvSpPr txBox="1"/>
            <p:nvPr/>
          </p:nvSpPr>
          <p:spPr>
            <a:xfrm>
              <a:off x="5384059" y="3920661"/>
              <a:ext cx="2346148" cy="3310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此处贴设计图</a:t>
              </a:r>
              <a:endParaRPr kumimoji="0" lang="en-US" altLang="zh-CN" sz="11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9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260" y="936035"/>
              <a:ext cx="12331206" cy="6581477"/>
            </a:xfrm>
            <a:prstGeom prst="rect">
              <a:avLst/>
            </a:prstGeom>
          </p:spPr>
        </p:pic>
        <p:pic>
          <p:nvPicPr>
            <p:cNvPr id="211" name="图片 2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8156" y="1756137"/>
              <a:ext cx="1961583" cy="280877"/>
            </a:xfrm>
            <a:prstGeom prst="rect">
              <a:avLst/>
            </a:prstGeom>
          </p:spPr>
        </p:pic>
        <p:pic>
          <p:nvPicPr>
            <p:cNvPr id="212" name="图片 2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93136" y="1646861"/>
              <a:ext cx="1961583" cy="298943"/>
            </a:xfrm>
            <a:prstGeom prst="rect">
              <a:avLst/>
            </a:prstGeom>
          </p:spPr>
        </p:pic>
        <p:pic>
          <p:nvPicPr>
            <p:cNvPr id="213" name="图片 2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51886" y="1666133"/>
              <a:ext cx="1961583" cy="280877"/>
            </a:xfrm>
            <a:prstGeom prst="rect">
              <a:avLst/>
            </a:prstGeom>
          </p:spPr>
        </p:pic>
        <p:grpSp>
          <p:nvGrpSpPr>
            <p:cNvPr id="214" name="组合 213"/>
            <p:cNvGrpSpPr/>
            <p:nvPr/>
          </p:nvGrpSpPr>
          <p:grpSpPr>
            <a:xfrm>
              <a:off x="649264" y="4861753"/>
              <a:ext cx="748025" cy="1133224"/>
              <a:chOff x="3668578" y="4622418"/>
              <a:chExt cx="508101" cy="974289"/>
            </a:xfrm>
          </p:grpSpPr>
          <p:sp>
            <p:nvSpPr>
              <p:cNvPr id="324" name="文本框 323"/>
              <p:cNvSpPr txBox="1"/>
              <p:nvPr/>
            </p:nvSpPr>
            <p:spPr>
              <a:xfrm>
                <a:off x="3668578" y="4622418"/>
                <a:ext cx="493914" cy="317533"/>
              </a:xfrm>
              <a:prstGeom prst="rect">
                <a:avLst/>
              </a:prstGeom>
              <a:solidFill>
                <a:srgbClr val="FBF2F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900" dirty="0">
                    <a:solidFill>
                      <a:srgbClr val="C00000"/>
                    </a:solidFill>
                  </a:rPr>
                  <a:t>宏观经济影响分析</a:t>
                </a:r>
              </a:p>
            </p:txBody>
          </p:sp>
          <p:pic>
            <p:nvPicPr>
              <p:cNvPr id="325" name="图片 3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8251" y="5075854"/>
                <a:ext cx="498428" cy="520853"/>
              </a:xfrm>
              <a:prstGeom prst="rect">
                <a:avLst/>
              </a:prstGeom>
            </p:spPr>
          </p:pic>
        </p:grpSp>
        <p:sp>
          <p:nvSpPr>
            <p:cNvPr id="215" name="矩形 214"/>
            <p:cNvSpPr/>
            <p:nvPr/>
          </p:nvSpPr>
          <p:spPr>
            <a:xfrm>
              <a:off x="1651885" y="1947010"/>
              <a:ext cx="10944231" cy="54503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745358" y="2037014"/>
              <a:ext cx="8083511" cy="2032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2017482" y="2035867"/>
              <a:ext cx="12323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主要经济指标概览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9" name="组合 228"/>
            <p:cNvGrpSpPr>
              <a:grpSpLocks noChangeAspect="1"/>
            </p:cNvGrpSpPr>
            <p:nvPr/>
          </p:nvGrpSpPr>
          <p:grpSpPr>
            <a:xfrm>
              <a:off x="1866851" y="2098471"/>
              <a:ext cx="137984" cy="125618"/>
              <a:chOff x="8459251" y="3227132"/>
              <a:chExt cx="481502" cy="461982"/>
            </a:xfrm>
            <a:solidFill>
              <a:schemeClr val="bg1">
                <a:lumMod val="50000"/>
              </a:schemeClr>
            </a:solidFill>
          </p:grpSpPr>
          <p:sp>
            <p:nvSpPr>
              <p:cNvPr id="293" name="Freeform 87"/>
              <p:cNvSpPr>
                <a:spLocks/>
              </p:cNvSpPr>
              <p:nvPr/>
            </p:nvSpPr>
            <p:spPr bwMode="auto">
              <a:xfrm>
                <a:off x="8459251" y="3643566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4" name="Freeform 88"/>
              <p:cNvSpPr>
                <a:spLocks/>
              </p:cNvSpPr>
              <p:nvPr/>
            </p:nvSpPr>
            <p:spPr bwMode="auto">
              <a:xfrm>
                <a:off x="8459251" y="3582836"/>
                <a:ext cx="86757" cy="49885"/>
              </a:xfrm>
              <a:custGeom>
                <a:avLst/>
                <a:gdLst>
                  <a:gd name="T0" fmla="*/ 17 w 17"/>
                  <a:gd name="T1" fmla="*/ 7 h 10"/>
                  <a:gd name="T2" fmla="*/ 15 w 17"/>
                  <a:gd name="T3" fmla="*/ 10 h 10"/>
                  <a:gd name="T4" fmla="*/ 3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3 w 17"/>
                  <a:gd name="T11" fmla="*/ 0 h 10"/>
                  <a:gd name="T12" fmla="*/ 15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5" name="Freeform 89"/>
              <p:cNvSpPr>
                <a:spLocks/>
              </p:cNvSpPr>
              <p:nvPr/>
            </p:nvSpPr>
            <p:spPr bwMode="auto">
              <a:xfrm>
                <a:off x="8459251" y="3526444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6" name="Freeform 90"/>
              <p:cNvSpPr>
                <a:spLocks/>
              </p:cNvSpPr>
              <p:nvPr/>
            </p:nvSpPr>
            <p:spPr bwMode="auto">
              <a:xfrm>
                <a:off x="8459251" y="3463545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7" name="Freeform 91"/>
              <p:cNvSpPr>
                <a:spLocks/>
              </p:cNvSpPr>
              <p:nvPr/>
            </p:nvSpPr>
            <p:spPr bwMode="auto">
              <a:xfrm>
                <a:off x="8459251" y="3402815"/>
                <a:ext cx="86757" cy="49885"/>
              </a:xfrm>
              <a:custGeom>
                <a:avLst/>
                <a:gdLst>
                  <a:gd name="T0" fmla="*/ 17 w 17"/>
                  <a:gd name="T1" fmla="*/ 8 h 10"/>
                  <a:gd name="T2" fmla="*/ 15 w 17"/>
                  <a:gd name="T3" fmla="*/ 10 h 10"/>
                  <a:gd name="T4" fmla="*/ 3 w 17"/>
                  <a:gd name="T5" fmla="*/ 10 h 10"/>
                  <a:gd name="T6" fmla="*/ 0 w 17"/>
                  <a:gd name="T7" fmla="*/ 8 h 10"/>
                  <a:gd name="T8" fmla="*/ 0 w 17"/>
                  <a:gd name="T9" fmla="*/ 3 h 10"/>
                  <a:gd name="T10" fmla="*/ 3 w 17"/>
                  <a:gd name="T11" fmla="*/ 0 h 10"/>
                  <a:gd name="T12" fmla="*/ 15 w 17"/>
                  <a:gd name="T13" fmla="*/ 0 h 10"/>
                  <a:gd name="T14" fmla="*/ 17 w 17"/>
                  <a:gd name="T15" fmla="*/ 3 h 10"/>
                  <a:gd name="T16" fmla="*/ 17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8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3"/>
                    </a:cubicBezTo>
                    <a:lnTo>
                      <a:pt x="1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8" name="Freeform 92"/>
              <p:cNvSpPr>
                <a:spLocks/>
              </p:cNvSpPr>
              <p:nvPr/>
            </p:nvSpPr>
            <p:spPr bwMode="auto">
              <a:xfrm>
                <a:off x="8459251" y="3346423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9" name="Freeform 93"/>
              <p:cNvSpPr>
                <a:spLocks/>
              </p:cNvSpPr>
              <p:nvPr/>
            </p:nvSpPr>
            <p:spPr bwMode="auto">
              <a:xfrm>
                <a:off x="8459251" y="3283524"/>
                <a:ext cx="86757" cy="52054"/>
              </a:xfrm>
              <a:custGeom>
                <a:avLst/>
                <a:gdLst>
                  <a:gd name="T0" fmla="*/ 17 w 17"/>
                  <a:gd name="T1" fmla="*/ 7 h 10"/>
                  <a:gd name="T2" fmla="*/ 15 w 17"/>
                  <a:gd name="T3" fmla="*/ 10 h 10"/>
                  <a:gd name="T4" fmla="*/ 3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3 w 17"/>
                  <a:gd name="T11" fmla="*/ 0 h 10"/>
                  <a:gd name="T12" fmla="*/ 15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0" name="Freeform 94"/>
              <p:cNvSpPr>
                <a:spLocks/>
              </p:cNvSpPr>
              <p:nvPr/>
            </p:nvSpPr>
            <p:spPr bwMode="auto">
              <a:xfrm>
                <a:off x="8459251" y="3227132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3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3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1" name="Freeform 95"/>
              <p:cNvSpPr>
                <a:spLocks/>
              </p:cNvSpPr>
              <p:nvPr/>
            </p:nvSpPr>
            <p:spPr bwMode="auto">
              <a:xfrm>
                <a:off x="8561190" y="3643566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2" name="Freeform 96"/>
              <p:cNvSpPr>
                <a:spLocks/>
              </p:cNvSpPr>
              <p:nvPr/>
            </p:nvSpPr>
            <p:spPr bwMode="auto">
              <a:xfrm>
                <a:off x="8561190" y="3582836"/>
                <a:ext cx="82419" cy="49885"/>
              </a:xfrm>
              <a:custGeom>
                <a:avLst/>
                <a:gdLst>
                  <a:gd name="T0" fmla="*/ 16 w 16"/>
                  <a:gd name="T1" fmla="*/ 7 h 10"/>
                  <a:gd name="T2" fmla="*/ 14 w 16"/>
                  <a:gd name="T3" fmla="*/ 10 h 10"/>
                  <a:gd name="T4" fmla="*/ 2 w 16"/>
                  <a:gd name="T5" fmla="*/ 10 h 10"/>
                  <a:gd name="T6" fmla="*/ 0 w 16"/>
                  <a:gd name="T7" fmla="*/ 7 h 10"/>
                  <a:gd name="T8" fmla="*/ 0 w 16"/>
                  <a:gd name="T9" fmla="*/ 2 h 10"/>
                  <a:gd name="T10" fmla="*/ 2 w 16"/>
                  <a:gd name="T11" fmla="*/ 0 h 10"/>
                  <a:gd name="T12" fmla="*/ 14 w 16"/>
                  <a:gd name="T13" fmla="*/ 0 h 10"/>
                  <a:gd name="T14" fmla="*/ 16 w 16"/>
                  <a:gd name="T15" fmla="*/ 2 h 10"/>
                  <a:gd name="T16" fmla="*/ 16 w 16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6" y="7"/>
                    </a:moveTo>
                    <a:cubicBezTo>
                      <a:pt x="16" y="9"/>
                      <a:pt x="15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3" name="Freeform 97"/>
              <p:cNvSpPr>
                <a:spLocks/>
              </p:cNvSpPr>
              <p:nvPr/>
            </p:nvSpPr>
            <p:spPr bwMode="auto">
              <a:xfrm>
                <a:off x="8561190" y="3526444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4" name="Freeform 98"/>
              <p:cNvSpPr>
                <a:spLocks/>
              </p:cNvSpPr>
              <p:nvPr/>
            </p:nvSpPr>
            <p:spPr bwMode="auto">
              <a:xfrm>
                <a:off x="8561190" y="3463545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5" name="Freeform 99"/>
              <p:cNvSpPr>
                <a:spLocks/>
              </p:cNvSpPr>
              <p:nvPr/>
            </p:nvSpPr>
            <p:spPr bwMode="auto">
              <a:xfrm>
                <a:off x="8561190" y="3402815"/>
                <a:ext cx="82419" cy="49885"/>
              </a:xfrm>
              <a:custGeom>
                <a:avLst/>
                <a:gdLst>
                  <a:gd name="T0" fmla="*/ 16 w 16"/>
                  <a:gd name="T1" fmla="*/ 8 h 10"/>
                  <a:gd name="T2" fmla="*/ 14 w 16"/>
                  <a:gd name="T3" fmla="*/ 10 h 10"/>
                  <a:gd name="T4" fmla="*/ 2 w 16"/>
                  <a:gd name="T5" fmla="*/ 10 h 10"/>
                  <a:gd name="T6" fmla="*/ 0 w 16"/>
                  <a:gd name="T7" fmla="*/ 8 h 10"/>
                  <a:gd name="T8" fmla="*/ 0 w 16"/>
                  <a:gd name="T9" fmla="*/ 3 h 10"/>
                  <a:gd name="T10" fmla="*/ 2 w 16"/>
                  <a:gd name="T11" fmla="*/ 0 h 10"/>
                  <a:gd name="T12" fmla="*/ 14 w 16"/>
                  <a:gd name="T13" fmla="*/ 0 h 10"/>
                  <a:gd name="T14" fmla="*/ 16 w 16"/>
                  <a:gd name="T15" fmla="*/ 3 h 10"/>
                  <a:gd name="T16" fmla="*/ 16 w 16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6" y="8"/>
                    </a:moveTo>
                    <a:cubicBezTo>
                      <a:pt x="16" y="9"/>
                      <a:pt x="15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3"/>
                    </a:cubicBezTo>
                    <a:lnTo>
                      <a:pt x="1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6" name="Freeform 100"/>
              <p:cNvSpPr>
                <a:spLocks/>
              </p:cNvSpPr>
              <p:nvPr/>
            </p:nvSpPr>
            <p:spPr bwMode="auto">
              <a:xfrm>
                <a:off x="8658792" y="3643566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Freeform 101"/>
              <p:cNvSpPr>
                <a:spLocks/>
              </p:cNvSpPr>
              <p:nvPr/>
            </p:nvSpPr>
            <p:spPr bwMode="auto">
              <a:xfrm>
                <a:off x="8658792" y="3582836"/>
                <a:ext cx="82419" cy="49885"/>
              </a:xfrm>
              <a:custGeom>
                <a:avLst/>
                <a:gdLst>
                  <a:gd name="T0" fmla="*/ 16 w 16"/>
                  <a:gd name="T1" fmla="*/ 7 h 10"/>
                  <a:gd name="T2" fmla="*/ 14 w 16"/>
                  <a:gd name="T3" fmla="*/ 10 h 10"/>
                  <a:gd name="T4" fmla="*/ 2 w 16"/>
                  <a:gd name="T5" fmla="*/ 10 h 10"/>
                  <a:gd name="T6" fmla="*/ 0 w 16"/>
                  <a:gd name="T7" fmla="*/ 7 h 10"/>
                  <a:gd name="T8" fmla="*/ 0 w 16"/>
                  <a:gd name="T9" fmla="*/ 2 h 10"/>
                  <a:gd name="T10" fmla="*/ 2 w 16"/>
                  <a:gd name="T11" fmla="*/ 0 h 10"/>
                  <a:gd name="T12" fmla="*/ 14 w 16"/>
                  <a:gd name="T13" fmla="*/ 0 h 10"/>
                  <a:gd name="T14" fmla="*/ 16 w 16"/>
                  <a:gd name="T15" fmla="*/ 2 h 10"/>
                  <a:gd name="T16" fmla="*/ 16 w 16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6" y="7"/>
                    </a:moveTo>
                    <a:cubicBezTo>
                      <a:pt x="16" y="9"/>
                      <a:pt x="15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8" name="Freeform 102"/>
              <p:cNvSpPr>
                <a:spLocks/>
              </p:cNvSpPr>
              <p:nvPr/>
            </p:nvSpPr>
            <p:spPr bwMode="auto">
              <a:xfrm>
                <a:off x="8658792" y="3526444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Freeform 103"/>
              <p:cNvSpPr>
                <a:spLocks/>
              </p:cNvSpPr>
              <p:nvPr/>
            </p:nvSpPr>
            <p:spPr bwMode="auto">
              <a:xfrm>
                <a:off x="8658792" y="3463545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0" name="Freeform 104"/>
              <p:cNvSpPr>
                <a:spLocks/>
              </p:cNvSpPr>
              <p:nvPr/>
            </p:nvSpPr>
            <p:spPr bwMode="auto">
              <a:xfrm>
                <a:off x="8658792" y="3402815"/>
                <a:ext cx="82419" cy="49885"/>
              </a:xfrm>
              <a:custGeom>
                <a:avLst/>
                <a:gdLst>
                  <a:gd name="T0" fmla="*/ 16 w 16"/>
                  <a:gd name="T1" fmla="*/ 8 h 10"/>
                  <a:gd name="T2" fmla="*/ 14 w 16"/>
                  <a:gd name="T3" fmla="*/ 10 h 10"/>
                  <a:gd name="T4" fmla="*/ 2 w 16"/>
                  <a:gd name="T5" fmla="*/ 10 h 10"/>
                  <a:gd name="T6" fmla="*/ 0 w 16"/>
                  <a:gd name="T7" fmla="*/ 8 h 10"/>
                  <a:gd name="T8" fmla="*/ 0 w 16"/>
                  <a:gd name="T9" fmla="*/ 3 h 10"/>
                  <a:gd name="T10" fmla="*/ 2 w 16"/>
                  <a:gd name="T11" fmla="*/ 0 h 10"/>
                  <a:gd name="T12" fmla="*/ 14 w 16"/>
                  <a:gd name="T13" fmla="*/ 0 h 10"/>
                  <a:gd name="T14" fmla="*/ 16 w 16"/>
                  <a:gd name="T15" fmla="*/ 3 h 10"/>
                  <a:gd name="T16" fmla="*/ 16 w 16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16" y="8"/>
                    </a:moveTo>
                    <a:cubicBezTo>
                      <a:pt x="16" y="9"/>
                      <a:pt x="15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3"/>
                    </a:cubicBezTo>
                    <a:lnTo>
                      <a:pt x="16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1" name="Freeform 105"/>
              <p:cNvSpPr>
                <a:spLocks/>
              </p:cNvSpPr>
              <p:nvPr/>
            </p:nvSpPr>
            <p:spPr bwMode="auto">
              <a:xfrm>
                <a:off x="8658792" y="3346423"/>
                <a:ext cx="82419" cy="45548"/>
              </a:xfrm>
              <a:custGeom>
                <a:avLst/>
                <a:gdLst>
                  <a:gd name="T0" fmla="*/ 16 w 16"/>
                  <a:gd name="T1" fmla="*/ 7 h 9"/>
                  <a:gd name="T2" fmla="*/ 14 w 16"/>
                  <a:gd name="T3" fmla="*/ 9 h 9"/>
                  <a:gd name="T4" fmla="*/ 2 w 16"/>
                  <a:gd name="T5" fmla="*/ 9 h 9"/>
                  <a:gd name="T6" fmla="*/ 0 w 16"/>
                  <a:gd name="T7" fmla="*/ 7 h 9"/>
                  <a:gd name="T8" fmla="*/ 0 w 16"/>
                  <a:gd name="T9" fmla="*/ 2 h 9"/>
                  <a:gd name="T10" fmla="*/ 2 w 16"/>
                  <a:gd name="T11" fmla="*/ 0 h 9"/>
                  <a:gd name="T12" fmla="*/ 14 w 16"/>
                  <a:gd name="T13" fmla="*/ 0 h 9"/>
                  <a:gd name="T14" fmla="*/ 16 w 16"/>
                  <a:gd name="T15" fmla="*/ 2 h 9"/>
                  <a:gd name="T16" fmla="*/ 16 w 16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16" y="7"/>
                    </a:moveTo>
                    <a:cubicBezTo>
                      <a:pt x="16" y="8"/>
                      <a:pt x="15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6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2" name="Freeform 106"/>
              <p:cNvSpPr>
                <a:spLocks/>
              </p:cNvSpPr>
              <p:nvPr/>
            </p:nvSpPr>
            <p:spPr bwMode="auto">
              <a:xfrm>
                <a:off x="8756394" y="3643566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4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4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3" name="Freeform 107"/>
              <p:cNvSpPr>
                <a:spLocks/>
              </p:cNvSpPr>
              <p:nvPr/>
            </p:nvSpPr>
            <p:spPr bwMode="auto">
              <a:xfrm>
                <a:off x="8756394" y="3582836"/>
                <a:ext cx="86757" cy="49885"/>
              </a:xfrm>
              <a:custGeom>
                <a:avLst/>
                <a:gdLst>
                  <a:gd name="T0" fmla="*/ 17 w 17"/>
                  <a:gd name="T1" fmla="*/ 7 h 10"/>
                  <a:gd name="T2" fmla="*/ 14 w 17"/>
                  <a:gd name="T3" fmla="*/ 10 h 10"/>
                  <a:gd name="T4" fmla="*/ 2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2 w 17"/>
                  <a:gd name="T11" fmla="*/ 0 h 10"/>
                  <a:gd name="T12" fmla="*/ 14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4" name="Freeform 108"/>
              <p:cNvSpPr>
                <a:spLocks/>
              </p:cNvSpPr>
              <p:nvPr/>
            </p:nvSpPr>
            <p:spPr bwMode="auto">
              <a:xfrm>
                <a:off x="8756394" y="3526444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4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4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5" name="Freeform 109"/>
              <p:cNvSpPr>
                <a:spLocks/>
              </p:cNvSpPr>
              <p:nvPr/>
            </p:nvSpPr>
            <p:spPr bwMode="auto">
              <a:xfrm>
                <a:off x="8756394" y="3463545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4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4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6" name="Freeform 110"/>
              <p:cNvSpPr>
                <a:spLocks/>
              </p:cNvSpPr>
              <p:nvPr/>
            </p:nvSpPr>
            <p:spPr bwMode="auto">
              <a:xfrm>
                <a:off x="8756394" y="3402815"/>
                <a:ext cx="86757" cy="49885"/>
              </a:xfrm>
              <a:custGeom>
                <a:avLst/>
                <a:gdLst>
                  <a:gd name="T0" fmla="*/ 17 w 17"/>
                  <a:gd name="T1" fmla="*/ 8 h 10"/>
                  <a:gd name="T2" fmla="*/ 14 w 17"/>
                  <a:gd name="T3" fmla="*/ 10 h 10"/>
                  <a:gd name="T4" fmla="*/ 2 w 17"/>
                  <a:gd name="T5" fmla="*/ 10 h 10"/>
                  <a:gd name="T6" fmla="*/ 0 w 17"/>
                  <a:gd name="T7" fmla="*/ 8 h 10"/>
                  <a:gd name="T8" fmla="*/ 0 w 17"/>
                  <a:gd name="T9" fmla="*/ 3 h 10"/>
                  <a:gd name="T10" fmla="*/ 2 w 17"/>
                  <a:gd name="T11" fmla="*/ 0 h 10"/>
                  <a:gd name="T12" fmla="*/ 14 w 17"/>
                  <a:gd name="T13" fmla="*/ 0 h 10"/>
                  <a:gd name="T14" fmla="*/ 17 w 17"/>
                  <a:gd name="T15" fmla="*/ 3 h 10"/>
                  <a:gd name="T16" fmla="*/ 17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8"/>
                    </a:moveTo>
                    <a:cubicBezTo>
                      <a:pt x="17" y="9"/>
                      <a:pt x="16" y="10"/>
                      <a:pt x="14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6" y="0"/>
                      <a:pt x="17" y="1"/>
                      <a:pt x="17" y="3"/>
                    </a:cubicBezTo>
                    <a:lnTo>
                      <a:pt x="1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7" name="Freeform 111"/>
              <p:cNvSpPr>
                <a:spLocks/>
              </p:cNvSpPr>
              <p:nvPr/>
            </p:nvSpPr>
            <p:spPr bwMode="auto">
              <a:xfrm>
                <a:off x="8853996" y="3643566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8" name="Freeform 112"/>
              <p:cNvSpPr>
                <a:spLocks/>
              </p:cNvSpPr>
              <p:nvPr/>
            </p:nvSpPr>
            <p:spPr bwMode="auto">
              <a:xfrm>
                <a:off x="8853996" y="3582836"/>
                <a:ext cx="86757" cy="49885"/>
              </a:xfrm>
              <a:custGeom>
                <a:avLst/>
                <a:gdLst>
                  <a:gd name="T0" fmla="*/ 17 w 17"/>
                  <a:gd name="T1" fmla="*/ 7 h 10"/>
                  <a:gd name="T2" fmla="*/ 15 w 17"/>
                  <a:gd name="T3" fmla="*/ 10 h 10"/>
                  <a:gd name="T4" fmla="*/ 2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2 w 17"/>
                  <a:gd name="T11" fmla="*/ 0 h 10"/>
                  <a:gd name="T12" fmla="*/ 15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9" name="Freeform 113"/>
              <p:cNvSpPr>
                <a:spLocks/>
              </p:cNvSpPr>
              <p:nvPr/>
            </p:nvSpPr>
            <p:spPr bwMode="auto">
              <a:xfrm>
                <a:off x="8853996" y="3526444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0" name="Freeform 114"/>
              <p:cNvSpPr>
                <a:spLocks/>
              </p:cNvSpPr>
              <p:nvPr/>
            </p:nvSpPr>
            <p:spPr bwMode="auto">
              <a:xfrm>
                <a:off x="8853996" y="3463545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1" name="Freeform 115"/>
              <p:cNvSpPr>
                <a:spLocks/>
              </p:cNvSpPr>
              <p:nvPr/>
            </p:nvSpPr>
            <p:spPr bwMode="auto">
              <a:xfrm>
                <a:off x="8853996" y="3402815"/>
                <a:ext cx="86757" cy="49885"/>
              </a:xfrm>
              <a:custGeom>
                <a:avLst/>
                <a:gdLst>
                  <a:gd name="T0" fmla="*/ 17 w 17"/>
                  <a:gd name="T1" fmla="*/ 8 h 10"/>
                  <a:gd name="T2" fmla="*/ 15 w 17"/>
                  <a:gd name="T3" fmla="*/ 10 h 10"/>
                  <a:gd name="T4" fmla="*/ 2 w 17"/>
                  <a:gd name="T5" fmla="*/ 10 h 10"/>
                  <a:gd name="T6" fmla="*/ 0 w 17"/>
                  <a:gd name="T7" fmla="*/ 8 h 10"/>
                  <a:gd name="T8" fmla="*/ 0 w 17"/>
                  <a:gd name="T9" fmla="*/ 3 h 10"/>
                  <a:gd name="T10" fmla="*/ 2 w 17"/>
                  <a:gd name="T11" fmla="*/ 0 h 10"/>
                  <a:gd name="T12" fmla="*/ 15 w 17"/>
                  <a:gd name="T13" fmla="*/ 0 h 10"/>
                  <a:gd name="T14" fmla="*/ 17 w 17"/>
                  <a:gd name="T15" fmla="*/ 3 h 10"/>
                  <a:gd name="T16" fmla="*/ 17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8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3"/>
                    </a:cubicBezTo>
                    <a:lnTo>
                      <a:pt x="17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2" name="Freeform 116"/>
              <p:cNvSpPr>
                <a:spLocks/>
              </p:cNvSpPr>
              <p:nvPr/>
            </p:nvSpPr>
            <p:spPr bwMode="auto">
              <a:xfrm>
                <a:off x="8853996" y="3346423"/>
                <a:ext cx="86757" cy="45548"/>
              </a:xfrm>
              <a:custGeom>
                <a:avLst/>
                <a:gdLst>
                  <a:gd name="T0" fmla="*/ 17 w 17"/>
                  <a:gd name="T1" fmla="*/ 7 h 9"/>
                  <a:gd name="T2" fmla="*/ 15 w 17"/>
                  <a:gd name="T3" fmla="*/ 9 h 9"/>
                  <a:gd name="T4" fmla="*/ 2 w 17"/>
                  <a:gd name="T5" fmla="*/ 9 h 9"/>
                  <a:gd name="T6" fmla="*/ 0 w 17"/>
                  <a:gd name="T7" fmla="*/ 7 h 9"/>
                  <a:gd name="T8" fmla="*/ 0 w 17"/>
                  <a:gd name="T9" fmla="*/ 2 h 9"/>
                  <a:gd name="T10" fmla="*/ 2 w 17"/>
                  <a:gd name="T11" fmla="*/ 0 h 9"/>
                  <a:gd name="T12" fmla="*/ 15 w 17"/>
                  <a:gd name="T13" fmla="*/ 0 h 9"/>
                  <a:gd name="T14" fmla="*/ 17 w 17"/>
                  <a:gd name="T15" fmla="*/ 2 h 9"/>
                  <a:gd name="T16" fmla="*/ 17 w 17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9">
                    <a:moveTo>
                      <a:pt x="17" y="7"/>
                    </a:moveTo>
                    <a:cubicBezTo>
                      <a:pt x="17" y="8"/>
                      <a:pt x="16" y="9"/>
                      <a:pt x="15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3" name="Freeform 117"/>
              <p:cNvSpPr>
                <a:spLocks/>
              </p:cNvSpPr>
              <p:nvPr/>
            </p:nvSpPr>
            <p:spPr bwMode="auto">
              <a:xfrm>
                <a:off x="8853996" y="3283524"/>
                <a:ext cx="86757" cy="52054"/>
              </a:xfrm>
              <a:custGeom>
                <a:avLst/>
                <a:gdLst>
                  <a:gd name="T0" fmla="*/ 17 w 17"/>
                  <a:gd name="T1" fmla="*/ 7 h 10"/>
                  <a:gd name="T2" fmla="*/ 15 w 17"/>
                  <a:gd name="T3" fmla="*/ 10 h 10"/>
                  <a:gd name="T4" fmla="*/ 2 w 17"/>
                  <a:gd name="T5" fmla="*/ 10 h 10"/>
                  <a:gd name="T6" fmla="*/ 0 w 17"/>
                  <a:gd name="T7" fmla="*/ 7 h 10"/>
                  <a:gd name="T8" fmla="*/ 0 w 17"/>
                  <a:gd name="T9" fmla="*/ 2 h 10"/>
                  <a:gd name="T10" fmla="*/ 2 w 17"/>
                  <a:gd name="T11" fmla="*/ 0 h 10"/>
                  <a:gd name="T12" fmla="*/ 15 w 17"/>
                  <a:gd name="T13" fmla="*/ 0 h 10"/>
                  <a:gd name="T14" fmla="*/ 17 w 17"/>
                  <a:gd name="T15" fmla="*/ 2 h 10"/>
                  <a:gd name="T16" fmla="*/ 17 w 17"/>
                  <a:gd name="T17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17" y="7"/>
                    </a:moveTo>
                    <a:cubicBezTo>
                      <a:pt x="17" y="9"/>
                      <a:pt x="16" y="10"/>
                      <a:pt x="15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2"/>
                    </a:cubicBezTo>
                    <a:lnTo>
                      <a:pt x="17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8" name="矩形 237"/>
            <p:cNvSpPr/>
            <p:nvPr/>
          </p:nvSpPr>
          <p:spPr>
            <a:xfrm>
              <a:off x="1757836" y="4194202"/>
              <a:ext cx="8075691" cy="30644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974380" y="4427320"/>
              <a:ext cx="7790126" cy="2693322"/>
              <a:chOff x="1725584" y="4176669"/>
              <a:chExt cx="7790126" cy="2693322"/>
            </a:xfrm>
          </p:grpSpPr>
          <p:sp>
            <p:nvSpPr>
              <p:cNvPr id="253" name="矩形 252"/>
              <p:cNvSpPr/>
              <p:nvPr/>
            </p:nvSpPr>
            <p:spPr>
              <a:xfrm>
                <a:off x="1725584" y="4176669"/>
                <a:ext cx="3739278" cy="26933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矩形 253"/>
              <p:cNvSpPr/>
              <p:nvPr/>
            </p:nvSpPr>
            <p:spPr>
              <a:xfrm>
                <a:off x="5659779" y="4176669"/>
                <a:ext cx="3855931" cy="269332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8" name="组合 267"/>
            <p:cNvGrpSpPr>
              <a:grpSpLocks noChangeAspect="1"/>
            </p:cNvGrpSpPr>
            <p:nvPr/>
          </p:nvGrpSpPr>
          <p:grpSpPr>
            <a:xfrm>
              <a:off x="9535274" y="2098471"/>
              <a:ext cx="176520" cy="167491"/>
              <a:chOff x="3958722" y="3227132"/>
              <a:chExt cx="446799" cy="446799"/>
            </a:xfrm>
          </p:grpSpPr>
          <p:sp>
            <p:nvSpPr>
              <p:cNvPr id="269" name="Freeform 127"/>
              <p:cNvSpPr>
                <a:spLocks/>
              </p:cNvSpPr>
              <p:nvPr/>
            </p:nvSpPr>
            <p:spPr bwMode="auto">
              <a:xfrm>
                <a:off x="3958722" y="3227132"/>
                <a:ext cx="446799" cy="446799"/>
              </a:xfrm>
              <a:custGeom>
                <a:avLst/>
                <a:gdLst>
                  <a:gd name="T0" fmla="*/ 0 w 87"/>
                  <a:gd name="T1" fmla="*/ 43 h 87"/>
                  <a:gd name="T2" fmla="*/ 43 w 87"/>
                  <a:gd name="T3" fmla="*/ 0 h 87"/>
                  <a:gd name="T4" fmla="*/ 43 w 87"/>
                  <a:gd name="T5" fmla="*/ 2 h 87"/>
                  <a:gd name="T6" fmla="*/ 43 w 87"/>
                  <a:gd name="T7" fmla="*/ 5 h 87"/>
                  <a:gd name="T8" fmla="*/ 5 w 87"/>
                  <a:gd name="T9" fmla="*/ 43 h 87"/>
                  <a:gd name="T10" fmla="*/ 43 w 87"/>
                  <a:gd name="T11" fmla="*/ 82 h 87"/>
                  <a:gd name="T12" fmla="*/ 82 w 87"/>
                  <a:gd name="T13" fmla="*/ 43 h 87"/>
                  <a:gd name="T14" fmla="*/ 43 w 87"/>
                  <a:gd name="T15" fmla="*/ 5 h 87"/>
                  <a:gd name="T16" fmla="*/ 43 w 87"/>
                  <a:gd name="T17" fmla="*/ 2 h 87"/>
                  <a:gd name="T18" fmla="*/ 43 w 87"/>
                  <a:gd name="T19" fmla="*/ 0 h 87"/>
                  <a:gd name="T20" fmla="*/ 87 w 87"/>
                  <a:gd name="T21" fmla="*/ 43 h 87"/>
                  <a:gd name="T22" fmla="*/ 43 w 87"/>
                  <a:gd name="T23" fmla="*/ 87 h 87"/>
                  <a:gd name="T24" fmla="*/ 0 w 87"/>
                  <a:gd name="T25" fmla="*/ 4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87">
                    <a:moveTo>
                      <a:pt x="0" y="43"/>
                    </a:moveTo>
                    <a:cubicBezTo>
                      <a:pt x="0" y="19"/>
                      <a:pt x="19" y="0"/>
                      <a:pt x="43" y="0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22" y="5"/>
                      <a:pt x="5" y="22"/>
                      <a:pt x="5" y="43"/>
                    </a:cubicBezTo>
                    <a:cubicBezTo>
                      <a:pt x="5" y="64"/>
                      <a:pt x="22" y="81"/>
                      <a:pt x="43" y="82"/>
                    </a:cubicBezTo>
                    <a:cubicBezTo>
                      <a:pt x="64" y="81"/>
                      <a:pt x="82" y="64"/>
                      <a:pt x="82" y="43"/>
                    </a:cubicBezTo>
                    <a:cubicBezTo>
                      <a:pt x="82" y="22"/>
                      <a:pt x="64" y="5"/>
                      <a:pt x="43" y="5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67" y="0"/>
                      <a:pt x="87" y="19"/>
                      <a:pt x="87" y="43"/>
                    </a:cubicBezTo>
                    <a:cubicBezTo>
                      <a:pt x="87" y="67"/>
                      <a:pt x="67" y="87"/>
                      <a:pt x="43" y="87"/>
                    </a:cubicBezTo>
                    <a:cubicBezTo>
                      <a:pt x="19" y="87"/>
                      <a:pt x="0" y="67"/>
                      <a:pt x="0" y="43"/>
                    </a:cubicBezTo>
                    <a:close/>
                  </a:path>
                </a:pathLst>
              </a:custGeom>
              <a:solidFill>
                <a:srgbClr val="55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0" name="Freeform 128"/>
              <p:cNvSpPr>
                <a:spLocks noEditPoints="1"/>
              </p:cNvSpPr>
              <p:nvPr/>
            </p:nvSpPr>
            <p:spPr bwMode="auto">
              <a:xfrm>
                <a:off x="4101872" y="3309551"/>
                <a:ext cx="214724" cy="292805"/>
              </a:xfrm>
              <a:custGeom>
                <a:avLst/>
                <a:gdLst>
                  <a:gd name="T0" fmla="*/ 26 w 42"/>
                  <a:gd name="T1" fmla="*/ 39 h 57"/>
                  <a:gd name="T2" fmla="*/ 24 w 42"/>
                  <a:gd name="T3" fmla="*/ 39 h 57"/>
                  <a:gd name="T4" fmla="*/ 12 w 42"/>
                  <a:gd name="T5" fmla="*/ 39 h 57"/>
                  <a:gd name="T6" fmla="*/ 12 w 42"/>
                  <a:gd name="T7" fmla="*/ 34 h 57"/>
                  <a:gd name="T8" fmla="*/ 13 w 42"/>
                  <a:gd name="T9" fmla="*/ 32 h 57"/>
                  <a:gd name="T10" fmla="*/ 15 w 42"/>
                  <a:gd name="T11" fmla="*/ 28 h 57"/>
                  <a:gd name="T12" fmla="*/ 23 w 42"/>
                  <a:gd name="T13" fmla="*/ 21 h 57"/>
                  <a:gd name="T14" fmla="*/ 26 w 42"/>
                  <a:gd name="T15" fmla="*/ 17 h 57"/>
                  <a:gd name="T16" fmla="*/ 25 w 42"/>
                  <a:gd name="T17" fmla="*/ 13 h 57"/>
                  <a:gd name="T18" fmla="*/ 21 w 42"/>
                  <a:gd name="T19" fmla="*/ 12 h 57"/>
                  <a:gd name="T20" fmla="*/ 16 w 42"/>
                  <a:gd name="T21" fmla="*/ 14 h 57"/>
                  <a:gd name="T22" fmla="*/ 14 w 42"/>
                  <a:gd name="T23" fmla="*/ 20 h 57"/>
                  <a:gd name="T24" fmla="*/ 11 w 42"/>
                  <a:gd name="T25" fmla="*/ 20 h 57"/>
                  <a:gd name="T26" fmla="*/ 2 w 42"/>
                  <a:gd name="T27" fmla="*/ 9 h 57"/>
                  <a:gd name="T28" fmla="*/ 5 w 42"/>
                  <a:gd name="T29" fmla="*/ 5 h 57"/>
                  <a:gd name="T30" fmla="*/ 21 w 42"/>
                  <a:gd name="T31" fmla="*/ 0 h 57"/>
                  <a:gd name="T32" fmla="*/ 35 w 42"/>
                  <a:gd name="T33" fmla="*/ 4 h 57"/>
                  <a:gd name="T34" fmla="*/ 42 w 42"/>
                  <a:gd name="T35" fmla="*/ 16 h 57"/>
                  <a:gd name="T36" fmla="*/ 40 w 42"/>
                  <a:gd name="T37" fmla="*/ 22 h 57"/>
                  <a:gd name="T38" fmla="*/ 32 w 42"/>
                  <a:gd name="T39" fmla="*/ 30 h 57"/>
                  <a:gd name="T40" fmla="*/ 27 w 42"/>
                  <a:gd name="T41" fmla="*/ 35 h 57"/>
                  <a:gd name="T42" fmla="*/ 26 w 42"/>
                  <a:gd name="T43" fmla="*/ 39 h 57"/>
                  <a:gd name="T44" fmla="*/ 11 w 42"/>
                  <a:gd name="T45" fmla="*/ 50 h 57"/>
                  <a:gd name="T46" fmla="*/ 19 w 42"/>
                  <a:gd name="T47" fmla="*/ 43 h 57"/>
                  <a:gd name="T48" fmla="*/ 27 w 42"/>
                  <a:gd name="T49" fmla="*/ 50 h 57"/>
                  <a:gd name="T50" fmla="*/ 19 w 42"/>
                  <a:gd name="T51" fmla="*/ 57 h 57"/>
                  <a:gd name="T52" fmla="*/ 11 w 42"/>
                  <a:gd name="T53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57">
                    <a:moveTo>
                      <a:pt x="26" y="39"/>
                    </a:moveTo>
                    <a:cubicBezTo>
                      <a:pt x="24" y="39"/>
                      <a:pt x="24" y="39"/>
                      <a:pt x="24" y="39"/>
                    </a:cubicBezTo>
                    <a:cubicBezTo>
                      <a:pt x="17" y="39"/>
                      <a:pt x="12" y="39"/>
                      <a:pt x="12" y="39"/>
                    </a:cubicBezTo>
                    <a:cubicBezTo>
                      <a:pt x="12" y="38"/>
                      <a:pt x="12" y="36"/>
                      <a:pt x="12" y="34"/>
                    </a:cubicBezTo>
                    <a:cubicBezTo>
                      <a:pt x="12" y="34"/>
                      <a:pt x="12" y="34"/>
                      <a:pt x="13" y="32"/>
                    </a:cubicBezTo>
                    <a:cubicBezTo>
                      <a:pt x="13" y="31"/>
                      <a:pt x="14" y="29"/>
                      <a:pt x="15" y="28"/>
                    </a:cubicBezTo>
                    <a:cubicBezTo>
                      <a:pt x="16" y="27"/>
                      <a:pt x="19" y="24"/>
                      <a:pt x="23" y="21"/>
                    </a:cubicBezTo>
                    <a:cubicBezTo>
                      <a:pt x="25" y="19"/>
                      <a:pt x="26" y="18"/>
                      <a:pt x="26" y="17"/>
                    </a:cubicBezTo>
                    <a:cubicBezTo>
                      <a:pt x="26" y="15"/>
                      <a:pt x="25" y="14"/>
                      <a:pt x="25" y="13"/>
                    </a:cubicBezTo>
                    <a:cubicBezTo>
                      <a:pt x="24" y="13"/>
                      <a:pt x="22" y="12"/>
                      <a:pt x="21" y="12"/>
                    </a:cubicBezTo>
                    <a:cubicBezTo>
                      <a:pt x="19" y="12"/>
                      <a:pt x="17" y="13"/>
                      <a:pt x="16" y="14"/>
                    </a:cubicBezTo>
                    <a:cubicBezTo>
                      <a:pt x="15" y="15"/>
                      <a:pt x="14" y="17"/>
                      <a:pt x="14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4" y="19"/>
                      <a:pt x="0" y="14"/>
                      <a:pt x="2" y="9"/>
                    </a:cubicBezTo>
                    <a:cubicBezTo>
                      <a:pt x="2" y="9"/>
                      <a:pt x="2" y="9"/>
                      <a:pt x="5" y="5"/>
                    </a:cubicBezTo>
                    <a:cubicBezTo>
                      <a:pt x="8" y="2"/>
                      <a:pt x="14" y="0"/>
                      <a:pt x="21" y="0"/>
                    </a:cubicBezTo>
                    <a:cubicBezTo>
                      <a:pt x="27" y="0"/>
                      <a:pt x="31" y="1"/>
                      <a:pt x="35" y="4"/>
                    </a:cubicBezTo>
                    <a:cubicBezTo>
                      <a:pt x="39" y="7"/>
                      <a:pt x="42" y="11"/>
                      <a:pt x="42" y="16"/>
                    </a:cubicBezTo>
                    <a:cubicBezTo>
                      <a:pt x="42" y="18"/>
                      <a:pt x="41" y="20"/>
                      <a:pt x="40" y="22"/>
                    </a:cubicBezTo>
                    <a:cubicBezTo>
                      <a:pt x="39" y="24"/>
                      <a:pt x="36" y="27"/>
                      <a:pt x="32" y="30"/>
                    </a:cubicBezTo>
                    <a:cubicBezTo>
                      <a:pt x="30" y="32"/>
                      <a:pt x="28" y="33"/>
                      <a:pt x="27" y="35"/>
                    </a:cubicBezTo>
                    <a:cubicBezTo>
                      <a:pt x="27" y="36"/>
                      <a:pt x="26" y="37"/>
                      <a:pt x="26" y="39"/>
                    </a:cubicBezTo>
                    <a:close/>
                    <a:moveTo>
                      <a:pt x="11" y="50"/>
                    </a:moveTo>
                    <a:cubicBezTo>
                      <a:pt x="11" y="46"/>
                      <a:pt x="15" y="43"/>
                      <a:pt x="19" y="43"/>
                    </a:cubicBezTo>
                    <a:cubicBezTo>
                      <a:pt x="23" y="43"/>
                      <a:pt x="27" y="46"/>
                      <a:pt x="27" y="50"/>
                    </a:cubicBezTo>
                    <a:cubicBezTo>
                      <a:pt x="27" y="54"/>
                      <a:pt x="23" y="57"/>
                      <a:pt x="19" y="57"/>
                    </a:cubicBezTo>
                    <a:cubicBezTo>
                      <a:pt x="15" y="57"/>
                      <a:pt x="11" y="54"/>
                      <a:pt x="11" y="50"/>
                    </a:cubicBezTo>
                    <a:close/>
                  </a:path>
                </a:pathLst>
              </a:custGeom>
              <a:solidFill>
                <a:srgbClr val="55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1" name="Freeform 129"/>
              <p:cNvSpPr>
                <a:spLocks noEditPoints="1"/>
              </p:cNvSpPr>
              <p:nvPr/>
            </p:nvSpPr>
            <p:spPr bwMode="auto">
              <a:xfrm>
                <a:off x="4080182" y="3309551"/>
                <a:ext cx="216893" cy="292805"/>
              </a:xfrm>
              <a:custGeom>
                <a:avLst/>
                <a:gdLst>
                  <a:gd name="T0" fmla="*/ 27 w 42"/>
                  <a:gd name="T1" fmla="*/ 39 h 57"/>
                  <a:gd name="T2" fmla="*/ 24 w 42"/>
                  <a:gd name="T3" fmla="*/ 39 h 57"/>
                  <a:gd name="T4" fmla="*/ 12 w 42"/>
                  <a:gd name="T5" fmla="*/ 39 h 57"/>
                  <a:gd name="T6" fmla="*/ 12 w 42"/>
                  <a:gd name="T7" fmla="*/ 34 h 57"/>
                  <a:gd name="T8" fmla="*/ 13 w 42"/>
                  <a:gd name="T9" fmla="*/ 32 h 57"/>
                  <a:gd name="T10" fmla="*/ 15 w 42"/>
                  <a:gd name="T11" fmla="*/ 28 h 57"/>
                  <a:gd name="T12" fmla="*/ 23 w 42"/>
                  <a:gd name="T13" fmla="*/ 21 h 57"/>
                  <a:gd name="T14" fmla="*/ 26 w 42"/>
                  <a:gd name="T15" fmla="*/ 17 h 57"/>
                  <a:gd name="T16" fmla="*/ 25 w 42"/>
                  <a:gd name="T17" fmla="*/ 13 h 57"/>
                  <a:gd name="T18" fmla="*/ 21 w 42"/>
                  <a:gd name="T19" fmla="*/ 12 h 57"/>
                  <a:gd name="T20" fmla="*/ 16 w 42"/>
                  <a:gd name="T21" fmla="*/ 14 h 57"/>
                  <a:gd name="T22" fmla="*/ 14 w 42"/>
                  <a:gd name="T23" fmla="*/ 20 h 57"/>
                  <a:gd name="T24" fmla="*/ 11 w 42"/>
                  <a:gd name="T25" fmla="*/ 20 h 57"/>
                  <a:gd name="T26" fmla="*/ 2 w 42"/>
                  <a:gd name="T27" fmla="*/ 9 h 57"/>
                  <a:gd name="T28" fmla="*/ 5 w 42"/>
                  <a:gd name="T29" fmla="*/ 5 h 57"/>
                  <a:gd name="T30" fmla="*/ 21 w 42"/>
                  <a:gd name="T31" fmla="*/ 0 h 57"/>
                  <a:gd name="T32" fmla="*/ 35 w 42"/>
                  <a:gd name="T33" fmla="*/ 4 h 57"/>
                  <a:gd name="T34" fmla="*/ 42 w 42"/>
                  <a:gd name="T35" fmla="*/ 16 h 57"/>
                  <a:gd name="T36" fmla="*/ 40 w 42"/>
                  <a:gd name="T37" fmla="*/ 22 h 57"/>
                  <a:gd name="T38" fmla="*/ 32 w 42"/>
                  <a:gd name="T39" fmla="*/ 30 h 57"/>
                  <a:gd name="T40" fmla="*/ 28 w 42"/>
                  <a:gd name="T41" fmla="*/ 35 h 57"/>
                  <a:gd name="T42" fmla="*/ 27 w 42"/>
                  <a:gd name="T43" fmla="*/ 39 h 57"/>
                  <a:gd name="T44" fmla="*/ 11 w 42"/>
                  <a:gd name="T45" fmla="*/ 50 h 57"/>
                  <a:gd name="T46" fmla="*/ 19 w 42"/>
                  <a:gd name="T47" fmla="*/ 43 h 57"/>
                  <a:gd name="T48" fmla="*/ 27 w 42"/>
                  <a:gd name="T49" fmla="*/ 50 h 57"/>
                  <a:gd name="T50" fmla="*/ 19 w 42"/>
                  <a:gd name="T51" fmla="*/ 57 h 57"/>
                  <a:gd name="T52" fmla="*/ 11 w 42"/>
                  <a:gd name="T53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57">
                    <a:moveTo>
                      <a:pt x="27" y="39"/>
                    </a:moveTo>
                    <a:cubicBezTo>
                      <a:pt x="24" y="39"/>
                      <a:pt x="24" y="39"/>
                      <a:pt x="24" y="39"/>
                    </a:cubicBezTo>
                    <a:cubicBezTo>
                      <a:pt x="17" y="39"/>
                      <a:pt x="12" y="39"/>
                      <a:pt x="12" y="39"/>
                    </a:cubicBezTo>
                    <a:cubicBezTo>
                      <a:pt x="12" y="38"/>
                      <a:pt x="12" y="36"/>
                      <a:pt x="12" y="34"/>
                    </a:cubicBezTo>
                    <a:cubicBezTo>
                      <a:pt x="12" y="34"/>
                      <a:pt x="12" y="34"/>
                      <a:pt x="13" y="32"/>
                    </a:cubicBezTo>
                    <a:cubicBezTo>
                      <a:pt x="13" y="31"/>
                      <a:pt x="14" y="29"/>
                      <a:pt x="15" y="28"/>
                    </a:cubicBezTo>
                    <a:cubicBezTo>
                      <a:pt x="16" y="27"/>
                      <a:pt x="19" y="24"/>
                      <a:pt x="23" y="21"/>
                    </a:cubicBezTo>
                    <a:cubicBezTo>
                      <a:pt x="25" y="19"/>
                      <a:pt x="26" y="18"/>
                      <a:pt x="26" y="17"/>
                    </a:cubicBezTo>
                    <a:cubicBezTo>
                      <a:pt x="26" y="15"/>
                      <a:pt x="25" y="14"/>
                      <a:pt x="25" y="13"/>
                    </a:cubicBezTo>
                    <a:cubicBezTo>
                      <a:pt x="24" y="13"/>
                      <a:pt x="23" y="12"/>
                      <a:pt x="21" y="12"/>
                    </a:cubicBezTo>
                    <a:cubicBezTo>
                      <a:pt x="19" y="12"/>
                      <a:pt x="18" y="13"/>
                      <a:pt x="16" y="14"/>
                    </a:cubicBezTo>
                    <a:cubicBezTo>
                      <a:pt x="15" y="15"/>
                      <a:pt x="14" y="17"/>
                      <a:pt x="14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5" y="19"/>
                      <a:pt x="0" y="14"/>
                      <a:pt x="2" y="9"/>
                    </a:cubicBezTo>
                    <a:cubicBezTo>
                      <a:pt x="2" y="9"/>
                      <a:pt x="2" y="9"/>
                      <a:pt x="5" y="5"/>
                    </a:cubicBezTo>
                    <a:cubicBezTo>
                      <a:pt x="9" y="2"/>
                      <a:pt x="14" y="0"/>
                      <a:pt x="21" y="0"/>
                    </a:cubicBezTo>
                    <a:cubicBezTo>
                      <a:pt x="27" y="0"/>
                      <a:pt x="31" y="1"/>
                      <a:pt x="35" y="4"/>
                    </a:cubicBezTo>
                    <a:cubicBezTo>
                      <a:pt x="39" y="7"/>
                      <a:pt x="42" y="11"/>
                      <a:pt x="42" y="16"/>
                    </a:cubicBezTo>
                    <a:cubicBezTo>
                      <a:pt x="42" y="18"/>
                      <a:pt x="41" y="20"/>
                      <a:pt x="40" y="22"/>
                    </a:cubicBezTo>
                    <a:cubicBezTo>
                      <a:pt x="39" y="24"/>
                      <a:pt x="36" y="27"/>
                      <a:pt x="32" y="30"/>
                    </a:cubicBezTo>
                    <a:cubicBezTo>
                      <a:pt x="30" y="32"/>
                      <a:pt x="28" y="33"/>
                      <a:pt x="28" y="35"/>
                    </a:cubicBezTo>
                    <a:cubicBezTo>
                      <a:pt x="27" y="36"/>
                      <a:pt x="27" y="37"/>
                      <a:pt x="27" y="39"/>
                    </a:cubicBezTo>
                    <a:close/>
                    <a:moveTo>
                      <a:pt x="11" y="50"/>
                    </a:moveTo>
                    <a:cubicBezTo>
                      <a:pt x="11" y="46"/>
                      <a:pt x="15" y="43"/>
                      <a:pt x="19" y="43"/>
                    </a:cubicBezTo>
                    <a:cubicBezTo>
                      <a:pt x="24" y="43"/>
                      <a:pt x="27" y="46"/>
                      <a:pt x="27" y="50"/>
                    </a:cubicBezTo>
                    <a:cubicBezTo>
                      <a:pt x="27" y="54"/>
                      <a:pt x="24" y="57"/>
                      <a:pt x="19" y="57"/>
                    </a:cubicBezTo>
                    <a:cubicBezTo>
                      <a:pt x="15" y="57"/>
                      <a:pt x="11" y="54"/>
                      <a:pt x="11" y="50"/>
                    </a:cubicBezTo>
                    <a:close/>
                  </a:path>
                </a:pathLst>
              </a:custGeom>
              <a:solidFill>
                <a:srgbClr val="55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4" name="文本框 163"/>
            <p:cNvSpPr txBox="1"/>
            <p:nvPr/>
          </p:nvSpPr>
          <p:spPr>
            <a:xfrm>
              <a:off x="2005766" y="4207005"/>
              <a:ext cx="1929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u="sng" dirty="0" smtClean="0">
                  <a:solidFill>
                    <a:srgbClr val="6770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财政货币</a:t>
              </a:r>
              <a:r>
                <a:rPr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主要经济指标</a:t>
              </a:r>
              <a:r>
                <a:rPr lang="zh-CN" altLang="en-US" sz="1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趋势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Freeform 89"/>
            <p:cNvSpPr>
              <a:spLocks noChangeAspect="1" noEditPoints="1"/>
            </p:cNvSpPr>
            <p:nvPr/>
          </p:nvSpPr>
          <p:spPr bwMode="auto">
            <a:xfrm>
              <a:off x="1871129" y="4262124"/>
              <a:ext cx="172176" cy="126000"/>
            </a:xfrm>
            <a:custGeom>
              <a:avLst/>
              <a:gdLst/>
              <a:ahLst/>
              <a:cxnLst>
                <a:cxn ang="0">
                  <a:pos x="191" y="0"/>
                </a:cxn>
                <a:cxn ang="0">
                  <a:pos x="160" y="30"/>
                </a:cxn>
                <a:cxn ang="0">
                  <a:pos x="177" y="57"/>
                </a:cxn>
                <a:cxn ang="0">
                  <a:pos x="161" y="103"/>
                </a:cxn>
                <a:cxn ang="0">
                  <a:pos x="155" y="102"/>
                </a:cxn>
                <a:cxn ang="0">
                  <a:pos x="142" y="105"/>
                </a:cxn>
                <a:cxn ang="0">
                  <a:pos x="107" y="68"/>
                </a:cxn>
                <a:cxn ang="0">
                  <a:pos x="109" y="56"/>
                </a:cxn>
                <a:cxn ang="0">
                  <a:pos x="79" y="26"/>
                </a:cxn>
                <a:cxn ang="0">
                  <a:pos x="48" y="56"/>
                </a:cxn>
                <a:cxn ang="0">
                  <a:pos x="59" y="79"/>
                </a:cxn>
                <a:cxn ang="0">
                  <a:pos x="44" y="112"/>
                </a:cxn>
                <a:cxn ang="0">
                  <a:pos x="30" y="109"/>
                </a:cxn>
                <a:cxn ang="0">
                  <a:pos x="0" y="139"/>
                </a:cxn>
                <a:cxn ang="0">
                  <a:pos x="30" y="170"/>
                </a:cxn>
                <a:cxn ang="0">
                  <a:pos x="61" y="139"/>
                </a:cxn>
                <a:cxn ang="0">
                  <a:pos x="54" y="120"/>
                </a:cxn>
                <a:cxn ang="0">
                  <a:pos x="70" y="85"/>
                </a:cxn>
                <a:cxn ang="0">
                  <a:pos x="78" y="86"/>
                </a:cxn>
                <a:cxn ang="0">
                  <a:pos x="99" y="78"/>
                </a:cxn>
                <a:cxn ang="0">
                  <a:pos x="132" y="113"/>
                </a:cxn>
                <a:cxn ang="0">
                  <a:pos x="125" y="132"/>
                </a:cxn>
                <a:cxn ang="0">
                  <a:pos x="156" y="163"/>
                </a:cxn>
                <a:cxn ang="0">
                  <a:pos x="186" y="132"/>
                </a:cxn>
                <a:cxn ang="0">
                  <a:pos x="173" y="108"/>
                </a:cxn>
                <a:cxn ang="0">
                  <a:pos x="189" y="60"/>
                </a:cxn>
                <a:cxn ang="0">
                  <a:pos x="191" y="60"/>
                </a:cxn>
                <a:cxn ang="0">
                  <a:pos x="221" y="30"/>
                </a:cxn>
                <a:cxn ang="0">
                  <a:pos x="191" y="0"/>
                </a:cxn>
                <a:cxn ang="0">
                  <a:pos x="31" y="157"/>
                </a:cxn>
                <a:cxn ang="0">
                  <a:pos x="13" y="139"/>
                </a:cxn>
                <a:cxn ang="0">
                  <a:pos x="31" y="122"/>
                </a:cxn>
                <a:cxn ang="0">
                  <a:pos x="48" y="139"/>
                </a:cxn>
                <a:cxn ang="0">
                  <a:pos x="31" y="157"/>
                </a:cxn>
                <a:cxn ang="0">
                  <a:pos x="79" y="74"/>
                </a:cxn>
                <a:cxn ang="0">
                  <a:pos x="61" y="56"/>
                </a:cxn>
                <a:cxn ang="0">
                  <a:pos x="79" y="38"/>
                </a:cxn>
                <a:cxn ang="0">
                  <a:pos x="96" y="56"/>
                </a:cxn>
                <a:cxn ang="0">
                  <a:pos x="79" y="74"/>
                </a:cxn>
                <a:cxn ang="0">
                  <a:pos x="156" y="150"/>
                </a:cxn>
                <a:cxn ang="0">
                  <a:pos x="138" y="133"/>
                </a:cxn>
                <a:cxn ang="0">
                  <a:pos x="156" y="115"/>
                </a:cxn>
                <a:cxn ang="0">
                  <a:pos x="173" y="133"/>
                </a:cxn>
                <a:cxn ang="0">
                  <a:pos x="156" y="150"/>
                </a:cxn>
                <a:cxn ang="0">
                  <a:pos x="191" y="48"/>
                </a:cxn>
                <a:cxn ang="0">
                  <a:pos x="173" y="30"/>
                </a:cxn>
                <a:cxn ang="0">
                  <a:pos x="191" y="13"/>
                </a:cxn>
                <a:cxn ang="0">
                  <a:pos x="208" y="30"/>
                </a:cxn>
                <a:cxn ang="0">
                  <a:pos x="191" y="48"/>
                </a:cxn>
                <a:cxn ang="0">
                  <a:pos x="191" y="48"/>
                </a:cxn>
                <a:cxn ang="0">
                  <a:pos x="191" y="48"/>
                </a:cxn>
              </a:cxnLst>
              <a:rect l="0" t="0" r="r" b="b"/>
              <a:pathLst>
                <a:path w="221" h="170">
                  <a:moveTo>
                    <a:pt x="191" y="0"/>
                  </a:moveTo>
                  <a:cubicBezTo>
                    <a:pt x="174" y="0"/>
                    <a:pt x="160" y="14"/>
                    <a:pt x="160" y="30"/>
                  </a:cubicBezTo>
                  <a:cubicBezTo>
                    <a:pt x="160" y="42"/>
                    <a:pt x="167" y="52"/>
                    <a:pt x="177" y="57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59" y="103"/>
                    <a:pt x="157" y="102"/>
                    <a:pt x="155" y="102"/>
                  </a:cubicBezTo>
                  <a:cubicBezTo>
                    <a:pt x="150" y="102"/>
                    <a:pt x="146" y="103"/>
                    <a:pt x="142" y="105"/>
                  </a:cubicBezTo>
                  <a:cubicBezTo>
                    <a:pt x="107" y="68"/>
                    <a:pt x="107" y="68"/>
                    <a:pt x="107" y="68"/>
                  </a:cubicBezTo>
                  <a:cubicBezTo>
                    <a:pt x="108" y="64"/>
                    <a:pt x="109" y="60"/>
                    <a:pt x="109" y="56"/>
                  </a:cubicBezTo>
                  <a:cubicBezTo>
                    <a:pt x="109" y="39"/>
                    <a:pt x="95" y="26"/>
                    <a:pt x="79" y="26"/>
                  </a:cubicBezTo>
                  <a:cubicBezTo>
                    <a:pt x="62" y="26"/>
                    <a:pt x="48" y="39"/>
                    <a:pt x="48" y="56"/>
                  </a:cubicBezTo>
                  <a:cubicBezTo>
                    <a:pt x="48" y="65"/>
                    <a:pt x="52" y="74"/>
                    <a:pt x="59" y="79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0" y="110"/>
                    <a:pt x="35" y="109"/>
                    <a:pt x="30" y="109"/>
                  </a:cubicBezTo>
                  <a:cubicBezTo>
                    <a:pt x="14" y="109"/>
                    <a:pt x="0" y="123"/>
                    <a:pt x="0" y="139"/>
                  </a:cubicBezTo>
                  <a:cubicBezTo>
                    <a:pt x="0" y="156"/>
                    <a:pt x="14" y="170"/>
                    <a:pt x="30" y="170"/>
                  </a:cubicBezTo>
                  <a:cubicBezTo>
                    <a:pt x="47" y="170"/>
                    <a:pt x="61" y="156"/>
                    <a:pt x="61" y="139"/>
                  </a:cubicBezTo>
                  <a:cubicBezTo>
                    <a:pt x="61" y="132"/>
                    <a:pt x="58" y="125"/>
                    <a:pt x="54" y="120"/>
                  </a:cubicBezTo>
                  <a:cubicBezTo>
                    <a:pt x="70" y="85"/>
                    <a:pt x="70" y="85"/>
                    <a:pt x="70" y="85"/>
                  </a:cubicBezTo>
                  <a:cubicBezTo>
                    <a:pt x="73" y="86"/>
                    <a:pt x="76" y="86"/>
                    <a:pt x="78" y="86"/>
                  </a:cubicBezTo>
                  <a:cubicBezTo>
                    <a:pt x="86" y="86"/>
                    <a:pt x="93" y="83"/>
                    <a:pt x="99" y="78"/>
                  </a:cubicBezTo>
                  <a:cubicBezTo>
                    <a:pt x="132" y="113"/>
                    <a:pt x="132" y="113"/>
                    <a:pt x="132" y="113"/>
                  </a:cubicBezTo>
                  <a:cubicBezTo>
                    <a:pt x="128" y="118"/>
                    <a:pt x="125" y="125"/>
                    <a:pt x="125" y="132"/>
                  </a:cubicBezTo>
                  <a:cubicBezTo>
                    <a:pt x="125" y="149"/>
                    <a:pt x="139" y="163"/>
                    <a:pt x="156" y="163"/>
                  </a:cubicBezTo>
                  <a:cubicBezTo>
                    <a:pt x="172" y="163"/>
                    <a:pt x="186" y="149"/>
                    <a:pt x="186" y="132"/>
                  </a:cubicBezTo>
                  <a:cubicBezTo>
                    <a:pt x="186" y="122"/>
                    <a:pt x="181" y="113"/>
                    <a:pt x="173" y="108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207" y="60"/>
                    <a:pt x="221" y="47"/>
                    <a:pt x="221" y="30"/>
                  </a:cubicBezTo>
                  <a:cubicBezTo>
                    <a:pt x="221" y="14"/>
                    <a:pt x="207" y="0"/>
                    <a:pt x="191" y="0"/>
                  </a:cubicBezTo>
                  <a:close/>
                  <a:moveTo>
                    <a:pt x="31" y="157"/>
                  </a:moveTo>
                  <a:cubicBezTo>
                    <a:pt x="21" y="157"/>
                    <a:pt x="13" y="149"/>
                    <a:pt x="13" y="139"/>
                  </a:cubicBezTo>
                  <a:cubicBezTo>
                    <a:pt x="13" y="130"/>
                    <a:pt x="21" y="122"/>
                    <a:pt x="31" y="122"/>
                  </a:cubicBezTo>
                  <a:cubicBezTo>
                    <a:pt x="40" y="122"/>
                    <a:pt x="48" y="130"/>
                    <a:pt x="48" y="139"/>
                  </a:cubicBezTo>
                  <a:cubicBezTo>
                    <a:pt x="48" y="149"/>
                    <a:pt x="40" y="157"/>
                    <a:pt x="31" y="157"/>
                  </a:cubicBezTo>
                  <a:close/>
                  <a:moveTo>
                    <a:pt x="79" y="74"/>
                  </a:moveTo>
                  <a:cubicBezTo>
                    <a:pt x="69" y="74"/>
                    <a:pt x="61" y="66"/>
                    <a:pt x="61" y="56"/>
                  </a:cubicBezTo>
                  <a:cubicBezTo>
                    <a:pt x="61" y="46"/>
                    <a:pt x="69" y="38"/>
                    <a:pt x="79" y="38"/>
                  </a:cubicBezTo>
                  <a:cubicBezTo>
                    <a:pt x="88" y="38"/>
                    <a:pt x="96" y="46"/>
                    <a:pt x="96" y="56"/>
                  </a:cubicBezTo>
                  <a:cubicBezTo>
                    <a:pt x="96" y="66"/>
                    <a:pt x="88" y="74"/>
                    <a:pt x="79" y="74"/>
                  </a:cubicBezTo>
                  <a:close/>
                  <a:moveTo>
                    <a:pt x="156" y="150"/>
                  </a:moveTo>
                  <a:cubicBezTo>
                    <a:pt x="146" y="150"/>
                    <a:pt x="138" y="142"/>
                    <a:pt x="138" y="133"/>
                  </a:cubicBezTo>
                  <a:cubicBezTo>
                    <a:pt x="138" y="123"/>
                    <a:pt x="146" y="115"/>
                    <a:pt x="156" y="115"/>
                  </a:cubicBezTo>
                  <a:cubicBezTo>
                    <a:pt x="165" y="115"/>
                    <a:pt x="173" y="123"/>
                    <a:pt x="173" y="133"/>
                  </a:cubicBezTo>
                  <a:cubicBezTo>
                    <a:pt x="173" y="142"/>
                    <a:pt x="165" y="150"/>
                    <a:pt x="156" y="150"/>
                  </a:cubicBezTo>
                  <a:close/>
                  <a:moveTo>
                    <a:pt x="191" y="48"/>
                  </a:moveTo>
                  <a:cubicBezTo>
                    <a:pt x="181" y="48"/>
                    <a:pt x="173" y="40"/>
                    <a:pt x="173" y="30"/>
                  </a:cubicBezTo>
                  <a:cubicBezTo>
                    <a:pt x="173" y="21"/>
                    <a:pt x="181" y="13"/>
                    <a:pt x="191" y="13"/>
                  </a:cubicBezTo>
                  <a:cubicBezTo>
                    <a:pt x="200" y="13"/>
                    <a:pt x="208" y="21"/>
                    <a:pt x="208" y="30"/>
                  </a:cubicBezTo>
                  <a:cubicBezTo>
                    <a:pt x="208" y="40"/>
                    <a:pt x="200" y="48"/>
                    <a:pt x="191" y="48"/>
                  </a:cubicBezTo>
                  <a:close/>
                  <a:moveTo>
                    <a:pt x="191" y="48"/>
                  </a:moveTo>
                  <a:cubicBezTo>
                    <a:pt x="191" y="48"/>
                    <a:pt x="191" y="48"/>
                    <a:pt x="191" y="48"/>
                  </a:cubicBezTo>
                </a:path>
              </a:pathLst>
            </a:custGeom>
            <a:solidFill>
              <a:srgbClr val="67708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0071096" y="2037014"/>
              <a:ext cx="2446080" cy="5221638"/>
              <a:chOff x="10071096" y="2037014"/>
              <a:chExt cx="2446080" cy="5221638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0071096" y="2037014"/>
                <a:ext cx="2436739" cy="52216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10112366" y="2523630"/>
                <a:ext cx="2358000" cy="1258923"/>
                <a:chOff x="10115578" y="2523630"/>
                <a:chExt cx="2358000" cy="1258923"/>
              </a:xfrm>
            </p:grpSpPr>
            <p:sp>
              <p:nvSpPr>
                <p:cNvPr id="262" name="矩形 261"/>
                <p:cNvSpPr/>
                <p:nvPr/>
              </p:nvSpPr>
              <p:spPr>
                <a:xfrm>
                  <a:off x="10115578" y="2523630"/>
                  <a:ext cx="2358000" cy="1258923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63" name="图片 26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37049" y="2576512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264" name="矩形 263"/>
                <p:cNvSpPr/>
                <p:nvPr/>
              </p:nvSpPr>
              <p:spPr>
                <a:xfrm>
                  <a:off x="10662882" y="2590006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11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月宏观经济月报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>
                  <a:off x="10137574" y="2864512"/>
                  <a:ext cx="2287036" cy="7940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报告简介：</a:t>
                  </a:r>
                  <a:endParaRPr lang="en-US" altLang="zh-CN" sz="6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10000"/>
                    </a:lnSpc>
                  </a:pP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2019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月，中国制造业采购经理指数（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PMI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）为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49.3%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，比上月下降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0.5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个百分点，制造业景气回落 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2019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月，国际油价环比持平，国内成品油价环比持平 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2019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10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月份，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CPI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同比增长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3.8%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，环比上涨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0.9%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，国庆节出行增加，住宿、旅行社收费和飞机票价格分别上涨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2.1%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0.7%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和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0.5%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，三项合计影响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CPI</a:t>
                  </a:r>
                  <a:r>
                    <a:rPr lang="zh-CN" altLang="en-US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上涨约</a:t>
                  </a:r>
                  <a:r>
                    <a:rPr lang="en-US" altLang="zh-CN" sz="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1%</a:t>
                  </a:r>
                  <a:endParaRPr lang="zh-CN" altLang="en-US" sz="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6" name="文本框 165"/>
              <p:cNvSpPr txBox="1"/>
              <p:nvPr/>
            </p:nvSpPr>
            <p:spPr>
              <a:xfrm>
                <a:off x="10164451" y="2044792"/>
                <a:ext cx="14497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宏观经济解读月报</a:t>
                </a:r>
                <a:endParaRPr lang="en-US" altLang="zh-CN" sz="1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7" name="KSO_Shape"/>
              <p:cNvSpPr>
                <a:spLocks noChangeAspect="1"/>
              </p:cNvSpPr>
              <p:nvPr/>
            </p:nvSpPr>
            <p:spPr bwMode="auto">
              <a:xfrm>
                <a:off x="10124846" y="2079395"/>
                <a:ext cx="179365" cy="180000"/>
              </a:xfrm>
              <a:custGeom>
                <a:avLst/>
                <a:gdLst>
                  <a:gd name="T0" fmla="*/ 1471697 w 3279"/>
                  <a:gd name="T1" fmla="*/ 1584787 h 3290"/>
                  <a:gd name="T2" fmla="*/ 1292182 w 3279"/>
                  <a:gd name="T3" fmla="*/ 1800397 h 3290"/>
                  <a:gd name="T4" fmla="*/ 0 w 3279"/>
                  <a:gd name="T5" fmla="*/ 1620905 h 3290"/>
                  <a:gd name="T6" fmla="*/ 179515 w 3279"/>
                  <a:gd name="T7" fmla="*/ 5472 h 3290"/>
                  <a:gd name="T8" fmla="*/ 963253 w 3279"/>
                  <a:gd name="T9" fmla="*/ 5472 h 3290"/>
                  <a:gd name="T10" fmla="*/ 968726 w 3279"/>
                  <a:gd name="T11" fmla="*/ 5472 h 3290"/>
                  <a:gd name="T12" fmla="*/ 969273 w 3279"/>
                  <a:gd name="T13" fmla="*/ 6020 h 3290"/>
                  <a:gd name="T14" fmla="*/ 1471697 w 3279"/>
                  <a:gd name="T15" fmla="*/ 543950 h 3290"/>
                  <a:gd name="T16" fmla="*/ 1473887 w 3279"/>
                  <a:gd name="T17" fmla="*/ 552705 h 3290"/>
                  <a:gd name="T18" fmla="*/ 1471697 w 3279"/>
                  <a:gd name="T19" fmla="*/ 974622 h 3290"/>
                  <a:gd name="T20" fmla="*/ 1794606 w 3279"/>
                  <a:gd name="T21" fmla="*/ 1154115 h 3290"/>
                  <a:gd name="T22" fmla="*/ 1615091 w 3279"/>
                  <a:gd name="T23" fmla="*/ 1584787 h 3290"/>
                  <a:gd name="T24" fmla="*/ 969273 w 3279"/>
                  <a:gd name="T25" fmla="*/ 364457 h 3290"/>
                  <a:gd name="T26" fmla="*/ 1355669 w 3279"/>
                  <a:gd name="T27" fmla="*/ 543950 h 3290"/>
                  <a:gd name="T28" fmla="*/ 1400001 w 3279"/>
                  <a:gd name="T29" fmla="*/ 615637 h 3290"/>
                  <a:gd name="T30" fmla="*/ 897577 w 3279"/>
                  <a:gd name="T31" fmla="*/ 436145 h 3290"/>
                  <a:gd name="T32" fmla="*/ 251212 w 3279"/>
                  <a:gd name="T33" fmla="*/ 77707 h 3290"/>
                  <a:gd name="T34" fmla="*/ 71697 w 3279"/>
                  <a:gd name="T35" fmla="*/ 1549217 h 3290"/>
                  <a:gd name="T36" fmla="*/ 1220485 w 3279"/>
                  <a:gd name="T37" fmla="*/ 1728709 h 3290"/>
                  <a:gd name="T38" fmla="*/ 574121 w 3279"/>
                  <a:gd name="T39" fmla="*/ 1584787 h 3290"/>
                  <a:gd name="T40" fmla="*/ 394605 w 3279"/>
                  <a:gd name="T41" fmla="*/ 1154115 h 3290"/>
                  <a:gd name="T42" fmla="*/ 1400001 w 3279"/>
                  <a:gd name="T43" fmla="*/ 974622 h 3290"/>
                  <a:gd name="T44" fmla="*/ 1100079 w 3279"/>
                  <a:gd name="T45" fmla="*/ 1339627 h 3290"/>
                  <a:gd name="T46" fmla="*/ 1196951 w 3279"/>
                  <a:gd name="T47" fmla="*/ 1320474 h 3290"/>
                  <a:gd name="T48" fmla="*/ 1233073 w 3279"/>
                  <a:gd name="T49" fmla="*/ 1242219 h 3290"/>
                  <a:gd name="T50" fmla="*/ 1171228 w 3279"/>
                  <a:gd name="T51" fmla="*/ 1151926 h 3290"/>
                  <a:gd name="T52" fmla="*/ 997186 w 3279"/>
                  <a:gd name="T53" fmla="*/ 1147548 h 3290"/>
                  <a:gd name="T54" fmla="*/ 1059031 w 3279"/>
                  <a:gd name="T55" fmla="*/ 1455640 h 3290"/>
                  <a:gd name="T56" fmla="*/ 1100079 w 3279"/>
                  <a:gd name="T57" fmla="*/ 1339627 h 3290"/>
                  <a:gd name="T58" fmla="*/ 866380 w 3279"/>
                  <a:gd name="T59" fmla="*/ 1334702 h 3290"/>
                  <a:gd name="T60" fmla="*/ 924942 w 3279"/>
                  <a:gd name="T61" fmla="*/ 1289828 h 3290"/>
                  <a:gd name="T62" fmla="*/ 917280 w 3279"/>
                  <a:gd name="T63" fmla="*/ 1182024 h 3290"/>
                  <a:gd name="T64" fmla="*/ 798515 w 3279"/>
                  <a:gd name="T65" fmla="*/ 1147548 h 3290"/>
                  <a:gd name="T66" fmla="*/ 698906 w 3279"/>
                  <a:gd name="T67" fmla="*/ 1455640 h 3290"/>
                  <a:gd name="T68" fmla="*/ 761298 w 3279"/>
                  <a:gd name="T69" fmla="*/ 1339627 h 3290"/>
                  <a:gd name="T70" fmla="*/ 1518218 w 3279"/>
                  <a:gd name="T71" fmla="*/ 1147548 h 3290"/>
                  <a:gd name="T72" fmla="*/ 1273026 w 3279"/>
                  <a:gd name="T73" fmla="*/ 1199535 h 3290"/>
                  <a:gd name="T74" fmla="*/ 1364426 w 3279"/>
                  <a:gd name="T75" fmla="*/ 1455640 h 3290"/>
                  <a:gd name="T76" fmla="*/ 1426818 w 3279"/>
                  <a:gd name="T77" fmla="*/ 1199535 h 3290"/>
                  <a:gd name="T78" fmla="*/ 1518218 w 3279"/>
                  <a:gd name="T79" fmla="*/ 1147548 h 3290"/>
                  <a:gd name="T80" fmla="*/ 791400 w 3279"/>
                  <a:gd name="T81" fmla="*/ 1199535 h 3290"/>
                  <a:gd name="T82" fmla="*/ 860907 w 3279"/>
                  <a:gd name="T83" fmla="*/ 1215405 h 3290"/>
                  <a:gd name="T84" fmla="*/ 863644 w 3279"/>
                  <a:gd name="T85" fmla="*/ 1266845 h 3290"/>
                  <a:gd name="T86" fmla="*/ 795231 w 3279"/>
                  <a:gd name="T87" fmla="*/ 1287092 h 3290"/>
                  <a:gd name="T88" fmla="*/ 761298 w 3279"/>
                  <a:gd name="T89" fmla="*/ 1199535 h 3290"/>
                  <a:gd name="T90" fmla="*/ 1089133 w 3279"/>
                  <a:gd name="T91" fmla="*/ 1199535 h 3290"/>
                  <a:gd name="T92" fmla="*/ 1159187 w 3279"/>
                  <a:gd name="T93" fmla="*/ 1215405 h 3290"/>
                  <a:gd name="T94" fmla="*/ 1161924 w 3279"/>
                  <a:gd name="T95" fmla="*/ 1266845 h 3290"/>
                  <a:gd name="T96" fmla="*/ 1093511 w 3279"/>
                  <a:gd name="T97" fmla="*/ 1287092 h 3290"/>
                  <a:gd name="T98" fmla="*/ 1059031 w 3279"/>
                  <a:gd name="T99" fmla="*/ 1199535 h 3290"/>
                  <a:gd name="T100" fmla="*/ 179515 w 3279"/>
                  <a:gd name="T101" fmla="*/ 795130 h 3290"/>
                  <a:gd name="T102" fmla="*/ 322909 w 3279"/>
                  <a:gd name="T103" fmla="*/ 364457 h 3290"/>
                  <a:gd name="T104" fmla="*/ 394605 w 3279"/>
                  <a:gd name="T105" fmla="*/ 795130 h 3290"/>
                  <a:gd name="T106" fmla="*/ 538546 w 3279"/>
                  <a:gd name="T107" fmla="*/ 221082 h 3290"/>
                  <a:gd name="T108" fmla="*/ 610243 w 3279"/>
                  <a:gd name="T109" fmla="*/ 795130 h 3290"/>
                  <a:gd name="T110" fmla="*/ 753636 w 3279"/>
                  <a:gd name="T111" fmla="*/ 472262 h 3290"/>
                  <a:gd name="T112" fmla="*/ 789758 w 3279"/>
                  <a:gd name="T113" fmla="*/ 795130 h 3290"/>
                  <a:gd name="T114" fmla="*/ 143393 w 3279"/>
                  <a:gd name="T115" fmla="*/ 831247 h 329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279" h="3290">
                    <a:moveTo>
                      <a:pt x="2951" y="2896"/>
                    </a:moveTo>
                    <a:cubicBezTo>
                      <a:pt x="2689" y="2896"/>
                      <a:pt x="2689" y="2896"/>
                      <a:pt x="2689" y="2896"/>
                    </a:cubicBezTo>
                    <a:cubicBezTo>
                      <a:pt x="2689" y="2962"/>
                      <a:pt x="2689" y="2962"/>
                      <a:pt x="2689" y="2962"/>
                    </a:cubicBezTo>
                    <a:cubicBezTo>
                      <a:pt x="2689" y="3143"/>
                      <a:pt x="2542" y="3290"/>
                      <a:pt x="2361" y="3290"/>
                    </a:cubicBezTo>
                    <a:cubicBezTo>
                      <a:pt x="328" y="3290"/>
                      <a:pt x="328" y="3290"/>
                      <a:pt x="328" y="3290"/>
                    </a:cubicBezTo>
                    <a:cubicBezTo>
                      <a:pt x="146" y="3290"/>
                      <a:pt x="0" y="3143"/>
                      <a:pt x="0" y="2962"/>
                    </a:cubicBezTo>
                    <a:cubicBezTo>
                      <a:pt x="0" y="338"/>
                      <a:pt x="0" y="338"/>
                      <a:pt x="0" y="338"/>
                    </a:cubicBezTo>
                    <a:cubicBezTo>
                      <a:pt x="0" y="157"/>
                      <a:pt x="146" y="10"/>
                      <a:pt x="328" y="10"/>
                    </a:cubicBezTo>
                    <a:cubicBezTo>
                      <a:pt x="1640" y="10"/>
                      <a:pt x="1640" y="10"/>
                      <a:pt x="1640" y="10"/>
                    </a:cubicBezTo>
                    <a:cubicBezTo>
                      <a:pt x="1760" y="10"/>
                      <a:pt x="1760" y="10"/>
                      <a:pt x="1760" y="10"/>
                    </a:cubicBezTo>
                    <a:cubicBezTo>
                      <a:pt x="1760" y="0"/>
                      <a:pt x="1760" y="0"/>
                      <a:pt x="1760" y="0"/>
                    </a:cubicBezTo>
                    <a:cubicBezTo>
                      <a:pt x="1770" y="10"/>
                      <a:pt x="1770" y="10"/>
                      <a:pt x="1770" y="10"/>
                    </a:cubicBezTo>
                    <a:cubicBezTo>
                      <a:pt x="1771" y="10"/>
                      <a:pt x="1771" y="10"/>
                      <a:pt x="1771" y="10"/>
                    </a:cubicBezTo>
                    <a:cubicBezTo>
                      <a:pt x="1771" y="11"/>
                      <a:pt x="1771" y="11"/>
                      <a:pt x="1771" y="11"/>
                    </a:cubicBezTo>
                    <a:cubicBezTo>
                      <a:pt x="2679" y="994"/>
                      <a:pt x="2679" y="994"/>
                      <a:pt x="2679" y="994"/>
                    </a:cubicBezTo>
                    <a:cubicBezTo>
                      <a:pt x="2689" y="994"/>
                      <a:pt x="2689" y="994"/>
                      <a:pt x="2689" y="994"/>
                    </a:cubicBezTo>
                    <a:cubicBezTo>
                      <a:pt x="2689" y="1005"/>
                      <a:pt x="2689" y="1005"/>
                      <a:pt x="2689" y="1005"/>
                    </a:cubicBezTo>
                    <a:cubicBezTo>
                      <a:pt x="2693" y="1010"/>
                      <a:pt x="2693" y="1010"/>
                      <a:pt x="2693" y="1010"/>
                    </a:cubicBezTo>
                    <a:cubicBezTo>
                      <a:pt x="2689" y="1010"/>
                      <a:pt x="2689" y="1010"/>
                      <a:pt x="2689" y="1010"/>
                    </a:cubicBezTo>
                    <a:cubicBezTo>
                      <a:pt x="2689" y="1781"/>
                      <a:pt x="2689" y="1781"/>
                      <a:pt x="2689" y="1781"/>
                    </a:cubicBezTo>
                    <a:cubicBezTo>
                      <a:pt x="2951" y="1781"/>
                      <a:pt x="2951" y="1781"/>
                      <a:pt x="2951" y="1781"/>
                    </a:cubicBezTo>
                    <a:cubicBezTo>
                      <a:pt x="3133" y="1781"/>
                      <a:pt x="3279" y="1928"/>
                      <a:pt x="3279" y="2109"/>
                    </a:cubicBezTo>
                    <a:cubicBezTo>
                      <a:pt x="3279" y="2568"/>
                      <a:pt x="3279" y="2568"/>
                      <a:pt x="3279" y="2568"/>
                    </a:cubicBezTo>
                    <a:cubicBezTo>
                      <a:pt x="3279" y="2750"/>
                      <a:pt x="3133" y="2896"/>
                      <a:pt x="2951" y="2896"/>
                    </a:cubicBezTo>
                    <a:close/>
                    <a:moveTo>
                      <a:pt x="1771" y="246"/>
                    </a:moveTo>
                    <a:cubicBezTo>
                      <a:pt x="1771" y="666"/>
                      <a:pt x="1771" y="666"/>
                      <a:pt x="1771" y="666"/>
                    </a:cubicBezTo>
                    <a:cubicBezTo>
                      <a:pt x="1771" y="847"/>
                      <a:pt x="1918" y="994"/>
                      <a:pt x="2099" y="994"/>
                    </a:cubicBezTo>
                    <a:cubicBezTo>
                      <a:pt x="2477" y="994"/>
                      <a:pt x="2477" y="994"/>
                      <a:pt x="2477" y="994"/>
                    </a:cubicBezTo>
                    <a:lnTo>
                      <a:pt x="1771" y="246"/>
                    </a:lnTo>
                    <a:close/>
                    <a:moveTo>
                      <a:pt x="2558" y="1125"/>
                    </a:moveTo>
                    <a:cubicBezTo>
                      <a:pt x="1968" y="1125"/>
                      <a:pt x="1968" y="1125"/>
                      <a:pt x="1968" y="1125"/>
                    </a:cubicBezTo>
                    <a:cubicBezTo>
                      <a:pt x="1786" y="1125"/>
                      <a:pt x="1640" y="979"/>
                      <a:pt x="1640" y="797"/>
                    </a:cubicBezTo>
                    <a:cubicBezTo>
                      <a:pt x="1640" y="142"/>
                      <a:pt x="1640" y="142"/>
                      <a:pt x="1640" y="142"/>
                    </a:cubicBezTo>
                    <a:cubicBezTo>
                      <a:pt x="459" y="142"/>
                      <a:pt x="459" y="142"/>
                      <a:pt x="459" y="142"/>
                    </a:cubicBezTo>
                    <a:cubicBezTo>
                      <a:pt x="278" y="142"/>
                      <a:pt x="131" y="288"/>
                      <a:pt x="131" y="469"/>
                    </a:cubicBezTo>
                    <a:cubicBezTo>
                      <a:pt x="131" y="2831"/>
                      <a:pt x="131" y="2831"/>
                      <a:pt x="131" y="2831"/>
                    </a:cubicBezTo>
                    <a:cubicBezTo>
                      <a:pt x="131" y="3012"/>
                      <a:pt x="278" y="3159"/>
                      <a:pt x="459" y="3159"/>
                    </a:cubicBezTo>
                    <a:cubicBezTo>
                      <a:pt x="2230" y="3159"/>
                      <a:pt x="2230" y="3159"/>
                      <a:pt x="2230" y="3159"/>
                    </a:cubicBezTo>
                    <a:cubicBezTo>
                      <a:pt x="2388" y="3159"/>
                      <a:pt x="2521" y="3046"/>
                      <a:pt x="2551" y="2896"/>
                    </a:cubicBezTo>
                    <a:cubicBezTo>
                      <a:pt x="1049" y="2896"/>
                      <a:pt x="1049" y="2896"/>
                      <a:pt x="1049" y="2896"/>
                    </a:cubicBezTo>
                    <a:cubicBezTo>
                      <a:pt x="868" y="2896"/>
                      <a:pt x="721" y="2750"/>
                      <a:pt x="721" y="2568"/>
                    </a:cubicBezTo>
                    <a:cubicBezTo>
                      <a:pt x="721" y="2109"/>
                      <a:pt x="721" y="2109"/>
                      <a:pt x="721" y="2109"/>
                    </a:cubicBezTo>
                    <a:cubicBezTo>
                      <a:pt x="721" y="1928"/>
                      <a:pt x="868" y="1781"/>
                      <a:pt x="1049" y="1781"/>
                    </a:cubicBezTo>
                    <a:cubicBezTo>
                      <a:pt x="2558" y="1781"/>
                      <a:pt x="2558" y="1781"/>
                      <a:pt x="2558" y="1781"/>
                    </a:cubicBezTo>
                    <a:lnTo>
                      <a:pt x="2558" y="1125"/>
                    </a:lnTo>
                    <a:close/>
                    <a:moveTo>
                      <a:pt x="2010" y="2448"/>
                    </a:moveTo>
                    <a:cubicBezTo>
                      <a:pt x="2061" y="2448"/>
                      <a:pt x="2101" y="2445"/>
                      <a:pt x="2127" y="2439"/>
                    </a:cubicBezTo>
                    <a:cubicBezTo>
                      <a:pt x="2148" y="2435"/>
                      <a:pt x="2167" y="2426"/>
                      <a:pt x="2187" y="2413"/>
                    </a:cubicBezTo>
                    <a:cubicBezTo>
                      <a:pt x="2206" y="2400"/>
                      <a:pt x="2222" y="2381"/>
                      <a:pt x="2235" y="2357"/>
                    </a:cubicBezTo>
                    <a:cubicBezTo>
                      <a:pt x="2247" y="2334"/>
                      <a:pt x="2253" y="2305"/>
                      <a:pt x="2253" y="2270"/>
                    </a:cubicBezTo>
                    <a:cubicBezTo>
                      <a:pt x="2253" y="2225"/>
                      <a:pt x="2242" y="2189"/>
                      <a:pt x="2221" y="2160"/>
                    </a:cubicBezTo>
                    <a:cubicBezTo>
                      <a:pt x="2199" y="2132"/>
                      <a:pt x="2172" y="2114"/>
                      <a:pt x="2140" y="2105"/>
                    </a:cubicBezTo>
                    <a:cubicBezTo>
                      <a:pt x="2118" y="2100"/>
                      <a:pt x="2073" y="2097"/>
                      <a:pt x="2004" y="2097"/>
                    </a:cubicBezTo>
                    <a:cubicBezTo>
                      <a:pt x="1822" y="2097"/>
                      <a:pt x="1822" y="2097"/>
                      <a:pt x="1822" y="2097"/>
                    </a:cubicBezTo>
                    <a:cubicBezTo>
                      <a:pt x="1822" y="2660"/>
                      <a:pt x="1822" y="2660"/>
                      <a:pt x="1822" y="2660"/>
                    </a:cubicBezTo>
                    <a:cubicBezTo>
                      <a:pt x="1935" y="2660"/>
                      <a:pt x="1935" y="2660"/>
                      <a:pt x="1935" y="2660"/>
                    </a:cubicBezTo>
                    <a:cubicBezTo>
                      <a:pt x="1935" y="2448"/>
                      <a:pt x="1935" y="2448"/>
                      <a:pt x="1935" y="2448"/>
                    </a:cubicBezTo>
                    <a:lnTo>
                      <a:pt x="2010" y="2448"/>
                    </a:lnTo>
                    <a:close/>
                    <a:moveTo>
                      <a:pt x="1465" y="2448"/>
                    </a:moveTo>
                    <a:cubicBezTo>
                      <a:pt x="1516" y="2448"/>
                      <a:pt x="1556" y="2445"/>
                      <a:pt x="1583" y="2439"/>
                    </a:cubicBezTo>
                    <a:cubicBezTo>
                      <a:pt x="1603" y="2435"/>
                      <a:pt x="1622" y="2426"/>
                      <a:pt x="1642" y="2413"/>
                    </a:cubicBezTo>
                    <a:cubicBezTo>
                      <a:pt x="1661" y="2400"/>
                      <a:pt x="1677" y="2381"/>
                      <a:pt x="1690" y="2357"/>
                    </a:cubicBezTo>
                    <a:cubicBezTo>
                      <a:pt x="1702" y="2334"/>
                      <a:pt x="1709" y="2305"/>
                      <a:pt x="1709" y="2270"/>
                    </a:cubicBezTo>
                    <a:cubicBezTo>
                      <a:pt x="1709" y="2225"/>
                      <a:pt x="1698" y="2189"/>
                      <a:pt x="1676" y="2160"/>
                    </a:cubicBezTo>
                    <a:cubicBezTo>
                      <a:pt x="1654" y="2132"/>
                      <a:pt x="1627" y="2114"/>
                      <a:pt x="1595" y="2105"/>
                    </a:cubicBezTo>
                    <a:cubicBezTo>
                      <a:pt x="1574" y="2100"/>
                      <a:pt x="1529" y="2097"/>
                      <a:pt x="1459" y="2097"/>
                    </a:cubicBezTo>
                    <a:cubicBezTo>
                      <a:pt x="1277" y="2097"/>
                      <a:pt x="1277" y="2097"/>
                      <a:pt x="1277" y="2097"/>
                    </a:cubicBezTo>
                    <a:cubicBezTo>
                      <a:pt x="1277" y="2660"/>
                      <a:pt x="1277" y="2660"/>
                      <a:pt x="1277" y="2660"/>
                    </a:cubicBezTo>
                    <a:cubicBezTo>
                      <a:pt x="1391" y="2660"/>
                      <a:pt x="1391" y="2660"/>
                      <a:pt x="1391" y="2660"/>
                    </a:cubicBezTo>
                    <a:cubicBezTo>
                      <a:pt x="1391" y="2448"/>
                      <a:pt x="1391" y="2448"/>
                      <a:pt x="1391" y="2448"/>
                    </a:cubicBezTo>
                    <a:lnTo>
                      <a:pt x="1465" y="2448"/>
                    </a:lnTo>
                    <a:close/>
                    <a:moveTo>
                      <a:pt x="2774" y="2097"/>
                    </a:moveTo>
                    <a:cubicBezTo>
                      <a:pt x="2326" y="2097"/>
                      <a:pt x="2326" y="2097"/>
                      <a:pt x="2326" y="2097"/>
                    </a:cubicBezTo>
                    <a:cubicBezTo>
                      <a:pt x="2326" y="2192"/>
                      <a:pt x="2326" y="2192"/>
                      <a:pt x="2326" y="2192"/>
                    </a:cubicBezTo>
                    <a:cubicBezTo>
                      <a:pt x="2493" y="2192"/>
                      <a:pt x="2493" y="2192"/>
                      <a:pt x="2493" y="2192"/>
                    </a:cubicBezTo>
                    <a:cubicBezTo>
                      <a:pt x="2493" y="2660"/>
                      <a:pt x="2493" y="2660"/>
                      <a:pt x="2493" y="2660"/>
                    </a:cubicBezTo>
                    <a:cubicBezTo>
                      <a:pt x="2607" y="2660"/>
                      <a:pt x="2607" y="2660"/>
                      <a:pt x="2607" y="2660"/>
                    </a:cubicBezTo>
                    <a:cubicBezTo>
                      <a:pt x="2607" y="2192"/>
                      <a:pt x="2607" y="2192"/>
                      <a:pt x="2607" y="2192"/>
                    </a:cubicBezTo>
                    <a:cubicBezTo>
                      <a:pt x="2774" y="2192"/>
                      <a:pt x="2774" y="2192"/>
                      <a:pt x="2774" y="2192"/>
                    </a:cubicBezTo>
                    <a:lnTo>
                      <a:pt x="2774" y="2097"/>
                    </a:lnTo>
                    <a:close/>
                    <a:moveTo>
                      <a:pt x="1391" y="2192"/>
                    </a:moveTo>
                    <a:cubicBezTo>
                      <a:pt x="1446" y="2192"/>
                      <a:pt x="1446" y="2192"/>
                      <a:pt x="1446" y="2192"/>
                    </a:cubicBezTo>
                    <a:cubicBezTo>
                      <a:pt x="1487" y="2192"/>
                      <a:pt x="1514" y="2193"/>
                      <a:pt x="1527" y="2196"/>
                    </a:cubicBezTo>
                    <a:cubicBezTo>
                      <a:pt x="1546" y="2199"/>
                      <a:pt x="1561" y="2208"/>
                      <a:pt x="1573" y="2221"/>
                    </a:cubicBezTo>
                    <a:cubicBezTo>
                      <a:pt x="1585" y="2234"/>
                      <a:pt x="1591" y="2251"/>
                      <a:pt x="1591" y="2272"/>
                    </a:cubicBezTo>
                    <a:cubicBezTo>
                      <a:pt x="1591" y="2288"/>
                      <a:pt x="1587" y="2303"/>
                      <a:pt x="1578" y="2315"/>
                    </a:cubicBezTo>
                    <a:cubicBezTo>
                      <a:pt x="1570" y="2328"/>
                      <a:pt x="1558" y="2337"/>
                      <a:pt x="1543" y="2343"/>
                    </a:cubicBezTo>
                    <a:cubicBezTo>
                      <a:pt x="1528" y="2349"/>
                      <a:pt x="1498" y="2352"/>
                      <a:pt x="1453" y="2352"/>
                    </a:cubicBezTo>
                    <a:cubicBezTo>
                      <a:pt x="1391" y="2352"/>
                      <a:pt x="1391" y="2352"/>
                      <a:pt x="1391" y="2352"/>
                    </a:cubicBezTo>
                    <a:lnTo>
                      <a:pt x="1391" y="2192"/>
                    </a:lnTo>
                    <a:close/>
                    <a:moveTo>
                      <a:pt x="1935" y="2192"/>
                    </a:moveTo>
                    <a:cubicBezTo>
                      <a:pt x="1990" y="2192"/>
                      <a:pt x="1990" y="2192"/>
                      <a:pt x="1990" y="2192"/>
                    </a:cubicBezTo>
                    <a:cubicBezTo>
                      <a:pt x="2031" y="2192"/>
                      <a:pt x="2059" y="2193"/>
                      <a:pt x="2072" y="2196"/>
                    </a:cubicBezTo>
                    <a:cubicBezTo>
                      <a:pt x="2091" y="2199"/>
                      <a:pt x="2106" y="2208"/>
                      <a:pt x="2118" y="2221"/>
                    </a:cubicBezTo>
                    <a:cubicBezTo>
                      <a:pt x="2130" y="2234"/>
                      <a:pt x="2136" y="2251"/>
                      <a:pt x="2136" y="2272"/>
                    </a:cubicBezTo>
                    <a:cubicBezTo>
                      <a:pt x="2136" y="2288"/>
                      <a:pt x="2132" y="2303"/>
                      <a:pt x="2123" y="2315"/>
                    </a:cubicBezTo>
                    <a:cubicBezTo>
                      <a:pt x="2115" y="2328"/>
                      <a:pt x="2103" y="2337"/>
                      <a:pt x="2088" y="2343"/>
                    </a:cubicBezTo>
                    <a:cubicBezTo>
                      <a:pt x="2072" y="2349"/>
                      <a:pt x="2042" y="2352"/>
                      <a:pt x="1998" y="2352"/>
                    </a:cubicBezTo>
                    <a:cubicBezTo>
                      <a:pt x="1935" y="2352"/>
                      <a:pt x="1935" y="2352"/>
                      <a:pt x="1935" y="2352"/>
                    </a:cubicBezTo>
                    <a:lnTo>
                      <a:pt x="1935" y="2192"/>
                    </a:lnTo>
                    <a:close/>
                    <a:moveTo>
                      <a:pt x="262" y="1453"/>
                    </a:moveTo>
                    <a:cubicBezTo>
                      <a:pt x="328" y="1453"/>
                      <a:pt x="328" y="1453"/>
                      <a:pt x="328" y="1453"/>
                    </a:cubicBezTo>
                    <a:cubicBezTo>
                      <a:pt x="328" y="666"/>
                      <a:pt x="328" y="666"/>
                      <a:pt x="328" y="666"/>
                    </a:cubicBezTo>
                    <a:cubicBezTo>
                      <a:pt x="590" y="666"/>
                      <a:pt x="590" y="666"/>
                      <a:pt x="590" y="666"/>
                    </a:cubicBezTo>
                    <a:cubicBezTo>
                      <a:pt x="590" y="1453"/>
                      <a:pt x="590" y="1453"/>
                      <a:pt x="590" y="1453"/>
                    </a:cubicBezTo>
                    <a:cubicBezTo>
                      <a:pt x="721" y="1453"/>
                      <a:pt x="721" y="1453"/>
                      <a:pt x="721" y="1453"/>
                    </a:cubicBezTo>
                    <a:cubicBezTo>
                      <a:pt x="721" y="404"/>
                      <a:pt x="721" y="404"/>
                      <a:pt x="721" y="404"/>
                    </a:cubicBezTo>
                    <a:cubicBezTo>
                      <a:pt x="984" y="404"/>
                      <a:pt x="984" y="404"/>
                      <a:pt x="984" y="404"/>
                    </a:cubicBezTo>
                    <a:cubicBezTo>
                      <a:pt x="984" y="1453"/>
                      <a:pt x="984" y="1453"/>
                      <a:pt x="984" y="1453"/>
                    </a:cubicBezTo>
                    <a:cubicBezTo>
                      <a:pt x="1115" y="1453"/>
                      <a:pt x="1115" y="1453"/>
                      <a:pt x="1115" y="1453"/>
                    </a:cubicBezTo>
                    <a:cubicBezTo>
                      <a:pt x="1115" y="863"/>
                      <a:pt x="1115" y="863"/>
                      <a:pt x="1115" y="863"/>
                    </a:cubicBezTo>
                    <a:cubicBezTo>
                      <a:pt x="1377" y="863"/>
                      <a:pt x="1377" y="863"/>
                      <a:pt x="1377" y="863"/>
                    </a:cubicBezTo>
                    <a:cubicBezTo>
                      <a:pt x="1377" y="1453"/>
                      <a:pt x="1377" y="1453"/>
                      <a:pt x="1377" y="1453"/>
                    </a:cubicBezTo>
                    <a:cubicBezTo>
                      <a:pt x="1443" y="1453"/>
                      <a:pt x="1443" y="1453"/>
                      <a:pt x="1443" y="1453"/>
                    </a:cubicBezTo>
                    <a:cubicBezTo>
                      <a:pt x="1443" y="1519"/>
                      <a:pt x="1443" y="1519"/>
                      <a:pt x="1443" y="1519"/>
                    </a:cubicBezTo>
                    <a:cubicBezTo>
                      <a:pt x="262" y="1519"/>
                      <a:pt x="262" y="1519"/>
                      <a:pt x="262" y="1519"/>
                    </a:cubicBezTo>
                    <a:lnTo>
                      <a:pt x="262" y="1453"/>
                    </a:lnTo>
                    <a:close/>
                  </a:path>
                </a:pathLst>
              </a:custGeom>
              <a:solidFill>
                <a:srgbClr val="88898A"/>
              </a:solidFill>
              <a:ln>
                <a:noFill/>
              </a:ln>
              <a:extLst/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1353098" y="2191298"/>
                <a:ext cx="8391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 smtClean="0"/>
                  <a:t>报告时间：</a:t>
                </a:r>
                <a:endParaRPr lang="zh-CN" altLang="en-US" sz="800" dirty="0"/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11929859" y="2211278"/>
                <a:ext cx="513434" cy="15247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KSO_Shape"/>
              <p:cNvSpPr>
                <a:spLocks noChangeAspect="1"/>
              </p:cNvSpPr>
              <p:nvPr/>
            </p:nvSpPr>
            <p:spPr bwMode="auto">
              <a:xfrm>
                <a:off x="12280516" y="2222358"/>
                <a:ext cx="128957" cy="126000"/>
              </a:xfrm>
              <a:custGeom>
                <a:avLst/>
                <a:gdLst>
                  <a:gd name="T0" fmla="*/ 0 w 3951"/>
                  <a:gd name="T1" fmla="*/ 1583116 h 3950"/>
                  <a:gd name="T2" fmla="*/ 108452 w 3951"/>
                  <a:gd name="T3" fmla="*/ 1477575 h 3950"/>
                  <a:gd name="T4" fmla="*/ 1692401 w 3951"/>
                  <a:gd name="T5" fmla="*/ 1477575 h 3950"/>
                  <a:gd name="T6" fmla="*/ 1800397 w 3951"/>
                  <a:gd name="T7" fmla="*/ 1583116 h 3950"/>
                  <a:gd name="T8" fmla="*/ 756431 w 3951"/>
                  <a:gd name="T9" fmla="*/ 771741 h 3950"/>
                  <a:gd name="T10" fmla="*/ 1044422 w 3951"/>
                  <a:gd name="T11" fmla="*/ 771741 h 3950"/>
                  <a:gd name="T12" fmla="*/ 1512406 w 3951"/>
                  <a:gd name="T13" fmla="*/ 771741 h 3950"/>
                  <a:gd name="T14" fmla="*/ 1512406 w 3951"/>
                  <a:gd name="T15" fmla="*/ 1547936 h 3950"/>
                  <a:gd name="T16" fmla="*/ 1044422 w 3951"/>
                  <a:gd name="T17" fmla="*/ 1547936 h 3950"/>
                  <a:gd name="T18" fmla="*/ 756431 w 3951"/>
                  <a:gd name="T19" fmla="*/ 1547936 h 3950"/>
                  <a:gd name="T20" fmla="*/ 288446 w 3951"/>
                  <a:gd name="T21" fmla="*/ 1547936 h 3950"/>
                  <a:gd name="T22" fmla="*/ 288446 w 3951"/>
                  <a:gd name="T23" fmla="*/ 771741 h 3950"/>
                  <a:gd name="T24" fmla="*/ 1296413 w 3951"/>
                  <a:gd name="T25" fmla="*/ 1512755 h 3950"/>
                  <a:gd name="T26" fmla="*/ 1296413 w 3951"/>
                  <a:gd name="T27" fmla="*/ 1301673 h 3950"/>
                  <a:gd name="T28" fmla="*/ 1512406 w 3951"/>
                  <a:gd name="T29" fmla="*/ 1266493 h 3950"/>
                  <a:gd name="T30" fmla="*/ 1296413 w 3951"/>
                  <a:gd name="T31" fmla="*/ 1266493 h 3950"/>
                  <a:gd name="T32" fmla="*/ 1512406 w 3951"/>
                  <a:gd name="T33" fmla="*/ 806922 h 3950"/>
                  <a:gd name="T34" fmla="*/ 1044422 w 3951"/>
                  <a:gd name="T35" fmla="*/ 1512755 h 3950"/>
                  <a:gd name="T36" fmla="*/ 1044422 w 3951"/>
                  <a:gd name="T37" fmla="*/ 1301673 h 3950"/>
                  <a:gd name="T38" fmla="*/ 1260415 w 3951"/>
                  <a:gd name="T39" fmla="*/ 1266493 h 3950"/>
                  <a:gd name="T40" fmla="*/ 1044422 w 3951"/>
                  <a:gd name="T41" fmla="*/ 1266493 h 3950"/>
                  <a:gd name="T42" fmla="*/ 1260415 w 3951"/>
                  <a:gd name="T43" fmla="*/ 806922 h 3950"/>
                  <a:gd name="T44" fmla="*/ 792430 w 3951"/>
                  <a:gd name="T45" fmla="*/ 1512755 h 3950"/>
                  <a:gd name="T46" fmla="*/ 792430 w 3951"/>
                  <a:gd name="T47" fmla="*/ 1301673 h 3950"/>
                  <a:gd name="T48" fmla="*/ 1008423 w 3951"/>
                  <a:gd name="T49" fmla="*/ 1266493 h 3950"/>
                  <a:gd name="T50" fmla="*/ 792430 w 3951"/>
                  <a:gd name="T51" fmla="*/ 1266493 h 3950"/>
                  <a:gd name="T52" fmla="*/ 1008423 w 3951"/>
                  <a:gd name="T53" fmla="*/ 806922 h 3950"/>
                  <a:gd name="T54" fmla="*/ 540438 w 3951"/>
                  <a:gd name="T55" fmla="*/ 1512755 h 3950"/>
                  <a:gd name="T56" fmla="*/ 540438 w 3951"/>
                  <a:gd name="T57" fmla="*/ 1301673 h 3950"/>
                  <a:gd name="T58" fmla="*/ 756431 w 3951"/>
                  <a:gd name="T59" fmla="*/ 1266493 h 3950"/>
                  <a:gd name="T60" fmla="*/ 540438 w 3951"/>
                  <a:gd name="T61" fmla="*/ 1266493 h 3950"/>
                  <a:gd name="T62" fmla="*/ 756431 w 3951"/>
                  <a:gd name="T63" fmla="*/ 806922 h 3950"/>
                  <a:gd name="T64" fmla="*/ 288446 w 3951"/>
                  <a:gd name="T65" fmla="*/ 1512755 h 3950"/>
                  <a:gd name="T66" fmla="*/ 288446 w 3951"/>
                  <a:gd name="T67" fmla="*/ 1301673 h 3950"/>
                  <a:gd name="T68" fmla="*/ 504439 w 3951"/>
                  <a:gd name="T69" fmla="*/ 1266493 h 3950"/>
                  <a:gd name="T70" fmla="*/ 288446 w 3951"/>
                  <a:gd name="T71" fmla="*/ 1266493 h 3950"/>
                  <a:gd name="T72" fmla="*/ 504439 w 3951"/>
                  <a:gd name="T73" fmla="*/ 806922 h 3950"/>
                  <a:gd name="T74" fmla="*/ 0 w 3951"/>
                  <a:gd name="T75" fmla="*/ 316623 h 3950"/>
                  <a:gd name="T76" fmla="*/ 252447 w 3951"/>
                  <a:gd name="T77" fmla="*/ 492525 h 3950"/>
                  <a:gd name="T78" fmla="*/ 1260415 w 3951"/>
                  <a:gd name="T79" fmla="*/ 140721 h 3950"/>
                  <a:gd name="T80" fmla="*/ 1548405 w 3951"/>
                  <a:gd name="T81" fmla="*/ 140721 h 3950"/>
                  <a:gd name="T82" fmla="*/ 1800397 w 3951"/>
                  <a:gd name="T83" fmla="*/ 703607 h 3950"/>
                  <a:gd name="T84" fmla="*/ 1296413 w 3951"/>
                  <a:gd name="T85" fmla="*/ 105541 h 3950"/>
                  <a:gd name="T86" fmla="*/ 1512406 w 3951"/>
                  <a:gd name="T87" fmla="*/ 457345 h 3950"/>
                  <a:gd name="T88" fmla="*/ 288446 w 3951"/>
                  <a:gd name="T89" fmla="*/ 105541 h 3950"/>
                  <a:gd name="T90" fmla="*/ 504439 w 3951"/>
                  <a:gd name="T91" fmla="*/ 457345 h 395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51" h="3950">
                    <a:moveTo>
                      <a:pt x="3556" y="3950"/>
                    </a:moveTo>
                    <a:cubicBezTo>
                      <a:pt x="396" y="3950"/>
                      <a:pt x="396" y="3950"/>
                      <a:pt x="396" y="3950"/>
                    </a:cubicBezTo>
                    <a:cubicBezTo>
                      <a:pt x="177" y="3950"/>
                      <a:pt x="0" y="3773"/>
                      <a:pt x="0" y="3555"/>
                    </a:cubicBezTo>
                    <a:cubicBezTo>
                      <a:pt x="0" y="1738"/>
                      <a:pt x="0" y="1738"/>
                      <a:pt x="0" y="1738"/>
                    </a:cubicBezTo>
                    <a:cubicBezTo>
                      <a:pt x="244" y="1738"/>
                      <a:pt x="244" y="1738"/>
                      <a:pt x="244" y="1738"/>
                    </a:cubicBezTo>
                    <a:cubicBezTo>
                      <a:pt x="243" y="2424"/>
                      <a:pt x="238" y="3318"/>
                      <a:pt x="238" y="3318"/>
                    </a:cubicBezTo>
                    <a:cubicBezTo>
                      <a:pt x="238" y="3536"/>
                      <a:pt x="494" y="3713"/>
                      <a:pt x="712" y="3713"/>
                    </a:cubicBezTo>
                    <a:cubicBezTo>
                      <a:pt x="3240" y="3713"/>
                      <a:pt x="3240" y="3713"/>
                      <a:pt x="3240" y="3713"/>
                    </a:cubicBezTo>
                    <a:cubicBezTo>
                      <a:pt x="3458" y="3713"/>
                      <a:pt x="3714" y="3536"/>
                      <a:pt x="3714" y="3318"/>
                    </a:cubicBezTo>
                    <a:cubicBezTo>
                      <a:pt x="3714" y="3318"/>
                      <a:pt x="3709" y="2404"/>
                      <a:pt x="3707" y="1738"/>
                    </a:cubicBezTo>
                    <a:cubicBezTo>
                      <a:pt x="3951" y="1738"/>
                      <a:pt x="3951" y="1738"/>
                      <a:pt x="3951" y="1738"/>
                    </a:cubicBezTo>
                    <a:cubicBezTo>
                      <a:pt x="3951" y="3555"/>
                      <a:pt x="3951" y="3555"/>
                      <a:pt x="3951" y="3555"/>
                    </a:cubicBezTo>
                    <a:cubicBezTo>
                      <a:pt x="3951" y="3773"/>
                      <a:pt x="3774" y="3950"/>
                      <a:pt x="3556" y="3950"/>
                    </a:cubicBezTo>
                    <a:close/>
                    <a:moveTo>
                      <a:pt x="1186" y="1733"/>
                    </a:moveTo>
                    <a:cubicBezTo>
                      <a:pt x="1660" y="1733"/>
                      <a:pt x="1660" y="1733"/>
                      <a:pt x="1660" y="1733"/>
                    </a:cubicBezTo>
                    <a:cubicBezTo>
                      <a:pt x="1739" y="1733"/>
                      <a:pt x="1739" y="1733"/>
                      <a:pt x="1739" y="1733"/>
                    </a:cubicBezTo>
                    <a:cubicBezTo>
                      <a:pt x="2213" y="1733"/>
                      <a:pt x="2213" y="1733"/>
                      <a:pt x="2213" y="1733"/>
                    </a:cubicBezTo>
                    <a:cubicBezTo>
                      <a:pt x="2292" y="1733"/>
                      <a:pt x="2292" y="1733"/>
                      <a:pt x="2292" y="1733"/>
                    </a:cubicBezTo>
                    <a:cubicBezTo>
                      <a:pt x="2766" y="1733"/>
                      <a:pt x="2766" y="1733"/>
                      <a:pt x="2766" y="1733"/>
                    </a:cubicBezTo>
                    <a:cubicBezTo>
                      <a:pt x="2845" y="1733"/>
                      <a:pt x="2845" y="1733"/>
                      <a:pt x="2845" y="1733"/>
                    </a:cubicBezTo>
                    <a:cubicBezTo>
                      <a:pt x="3319" y="1733"/>
                      <a:pt x="3319" y="1733"/>
                      <a:pt x="3319" y="1733"/>
                    </a:cubicBezTo>
                    <a:cubicBezTo>
                      <a:pt x="3398" y="1733"/>
                      <a:pt x="3398" y="1733"/>
                      <a:pt x="3398" y="1733"/>
                    </a:cubicBezTo>
                    <a:cubicBezTo>
                      <a:pt x="3398" y="3476"/>
                      <a:pt x="3398" y="3476"/>
                      <a:pt x="3398" y="3476"/>
                    </a:cubicBezTo>
                    <a:cubicBezTo>
                      <a:pt x="3319" y="3476"/>
                      <a:pt x="3319" y="3476"/>
                      <a:pt x="3319" y="3476"/>
                    </a:cubicBezTo>
                    <a:cubicBezTo>
                      <a:pt x="2845" y="3476"/>
                      <a:pt x="2845" y="3476"/>
                      <a:pt x="2845" y="3476"/>
                    </a:cubicBezTo>
                    <a:cubicBezTo>
                      <a:pt x="2766" y="3476"/>
                      <a:pt x="2766" y="3476"/>
                      <a:pt x="2766" y="3476"/>
                    </a:cubicBezTo>
                    <a:cubicBezTo>
                      <a:pt x="2292" y="3476"/>
                      <a:pt x="2292" y="3476"/>
                      <a:pt x="2292" y="3476"/>
                    </a:cubicBezTo>
                    <a:cubicBezTo>
                      <a:pt x="2213" y="3476"/>
                      <a:pt x="2213" y="3476"/>
                      <a:pt x="2213" y="3476"/>
                    </a:cubicBezTo>
                    <a:cubicBezTo>
                      <a:pt x="1739" y="3476"/>
                      <a:pt x="1739" y="3476"/>
                      <a:pt x="1739" y="3476"/>
                    </a:cubicBezTo>
                    <a:cubicBezTo>
                      <a:pt x="1660" y="3476"/>
                      <a:pt x="1660" y="3476"/>
                      <a:pt x="1660" y="3476"/>
                    </a:cubicBezTo>
                    <a:cubicBezTo>
                      <a:pt x="1186" y="3476"/>
                      <a:pt x="1186" y="3476"/>
                      <a:pt x="1186" y="3476"/>
                    </a:cubicBezTo>
                    <a:cubicBezTo>
                      <a:pt x="1107" y="3476"/>
                      <a:pt x="1107" y="3476"/>
                      <a:pt x="1107" y="3476"/>
                    </a:cubicBezTo>
                    <a:cubicBezTo>
                      <a:pt x="633" y="3476"/>
                      <a:pt x="633" y="3476"/>
                      <a:pt x="633" y="3476"/>
                    </a:cubicBezTo>
                    <a:cubicBezTo>
                      <a:pt x="554" y="3476"/>
                      <a:pt x="554" y="3476"/>
                      <a:pt x="554" y="3476"/>
                    </a:cubicBezTo>
                    <a:cubicBezTo>
                      <a:pt x="554" y="1733"/>
                      <a:pt x="554" y="1733"/>
                      <a:pt x="554" y="1733"/>
                    </a:cubicBezTo>
                    <a:cubicBezTo>
                      <a:pt x="633" y="1733"/>
                      <a:pt x="633" y="1733"/>
                      <a:pt x="633" y="1733"/>
                    </a:cubicBezTo>
                    <a:cubicBezTo>
                      <a:pt x="1107" y="1733"/>
                      <a:pt x="1107" y="1733"/>
                      <a:pt x="1107" y="1733"/>
                    </a:cubicBezTo>
                    <a:lnTo>
                      <a:pt x="1186" y="1733"/>
                    </a:lnTo>
                    <a:close/>
                    <a:moveTo>
                      <a:pt x="2845" y="3397"/>
                    </a:moveTo>
                    <a:cubicBezTo>
                      <a:pt x="3319" y="3397"/>
                      <a:pt x="3319" y="3397"/>
                      <a:pt x="3319" y="3397"/>
                    </a:cubicBezTo>
                    <a:cubicBezTo>
                      <a:pt x="3319" y="2923"/>
                      <a:pt x="3319" y="2923"/>
                      <a:pt x="3319" y="2923"/>
                    </a:cubicBezTo>
                    <a:cubicBezTo>
                      <a:pt x="2845" y="2923"/>
                      <a:pt x="2845" y="2923"/>
                      <a:pt x="2845" y="2923"/>
                    </a:cubicBezTo>
                    <a:lnTo>
                      <a:pt x="2845" y="3397"/>
                    </a:lnTo>
                    <a:close/>
                    <a:moveTo>
                      <a:pt x="2845" y="2844"/>
                    </a:moveTo>
                    <a:cubicBezTo>
                      <a:pt x="3319" y="2844"/>
                      <a:pt x="3319" y="2844"/>
                      <a:pt x="3319" y="2844"/>
                    </a:cubicBezTo>
                    <a:cubicBezTo>
                      <a:pt x="3319" y="2370"/>
                      <a:pt x="3319" y="2370"/>
                      <a:pt x="3319" y="2370"/>
                    </a:cubicBezTo>
                    <a:cubicBezTo>
                      <a:pt x="2845" y="2370"/>
                      <a:pt x="2845" y="2370"/>
                      <a:pt x="2845" y="2370"/>
                    </a:cubicBezTo>
                    <a:lnTo>
                      <a:pt x="2845" y="2844"/>
                    </a:lnTo>
                    <a:close/>
                    <a:moveTo>
                      <a:pt x="2845" y="2291"/>
                    </a:moveTo>
                    <a:cubicBezTo>
                      <a:pt x="3319" y="2291"/>
                      <a:pt x="3319" y="2291"/>
                      <a:pt x="3319" y="2291"/>
                    </a:cubicBezTo>
                    <a:cubicBezTo>
                      <a:pt x="3319" y="1812"/>
                      <a:pt x="3319" y="1812"/>
                      <a:pt x="3319" y="1812"/>
                    </a:cubicBezTo>
                    <a:cubicBezTo>
                      <a:pt x="2845" y="1812"/>
                      <a:pt x="2845" y="1812"/>
                      <a:pt x="2845" y="1812"/>
                    </a:cubicBezTo>
                    <a:lnTo>
                      <a:pt x="2845" y="2291"/>
                    </a:lnTo>
                    <a:close/>
                    <a:moveTo>
                      <a:pt x="2292" y="3397"/>
                    </a:moveTo>
                    <a:cubicBezTo>
                      <a:pt x="2766" y="3397"/>
                      <a:pt x="2766" y="3397"/>
                      <a:pt x="2766" y="3397"/>
                    </a:cubicBezTo>
                    <a:cubicBezTo>
                      <a:pt x="2766" y="2923"/>
                      <a:pt x="2766" y="2923"/>
                      <a:pt x="2766" y="2923"/>
                    </a:cubicBezTo>
                    <a:cubicBezTo>
                      <a:pt x="2292" y="2923"/>
                      <a:pt x="2292" y="2923"/>
                      <a:pt x="2292" y="2923"/>
                    </a:cubicBezTo>
                    <a:lnTo>
                      <a:pt x="2292" y="3397"/>
                    </a:lnTo>
                    <a:close/>
                    <a:moveTo>
                      <a:pt x="2292" y="2844"/>
                    </a:moveTo>
                    <a:cubicBezTo>
                      <a:pt x="2766" y="2844"/>
                      <a:pt x="2766" y="2844"/>
                      <a:pt x="2766" y="2844"/>
                    </a:cubicBezTo>
                    <a:cubicBezTo>
                      <a:pt x="2766" y="2370"/>
                      <a:pt x="2766" y="2370"/>
                      <a:pt x="2766" y="2370"/>
                    </a:cubicBezTo>
                    <a:cubicBezTo>
                      <a:pt x="2292" y="2370"/>
                      <a:pt x="2292" y="2370"/>
                      <a:pt x="2292" y="2370"/>
                    </a:cubicBezTo>
                    <a:lnTo>
                      <a:pt x="2292" y="2844"/>
                    </a:lnTo>
                    <a:close/>
                    <a:moveTo>
                      <a:pt x="2292" y="2291"/>
                    </a:moveTo>
                    <a:cubicBezTo>
                      <a:pt x="2766" y="2291"/>
                      <a:pt x="2766" y="2291"/>
                      <a:pt x="2766" y="2291"/>
                    </a:cubicBezTo>
                    <a:cubicBezTo>
                      <a:pt x="2766" y="1812"/>
                      <a:pt x="2766" y="1812"/>
                      <a:pt x="2766" y="1812"/>
                    </a:cubicBezTo>
                    <a:cubicBezTo>
                      <a:pt x="2292" y="1812"/>
                      <a:pt x="2292" y="1812"/>
                      <a:pt x="2292" y="1812"/>
                    </a:cubicBezTo>
                    <a:lnTo>
                      <a:pt x="2292" y="2291"/>
                    </a:lnTo>
                    <a:close/>
                    <a:moveTo>
                      <a:pt x="1739" y="3397"/>
                    </a:moveTo>
                    <a:cubicBezTo>
                      <a:pt x="2213" y="3397"/>
                      <a:pt x="2213" y="3397"/>
                      <a:pt x="2213" y="3397"/>
                    </a:cubicBezTo>
                    <a:cubicBezTo>
                      <a:pt x="2213" y="2923"/>
                      <a:pt x="2213" y="2923"/>
                      <a:pt x="2213" y="2923"/>
                    </a:cubicBezTo>
                    <a:cubicBezTo>
                      <a:pt x="1739" y="2923"/>
                      <a:pt x="1739" y="2923"/>
                      <a:pt x="1739" y="2923"/>
                    </a:cubicBezTo>
                    <a:lnTo>
                      <a:pt x="1739" y="3397"/>
                    </a:lnTo>
                    <a:close/>
                    <a:moveTo>
                      <a:pt x="1739" y="2844"/>
                    </a:moveTo>
                    <a:cubicBezTo>
                      <a:pt x="2213" y="2844"/>
                      <a:pt x="2213" y="2844"/>
                      <a:pt x="2213" y="2844"/>
                    </a:cubicBezTo>
                    <a:cubicBezTo>
                      <a:pt x="2213" y="2370"/>
                      <a:pt x="2213" y="2370"/>
                      <a:pt x="2213" y="2370"/>
                    </a:cubicBezTo>
                    <a:cubicBezTo>
                      <a:pt x="1739" y="2370"/>
                      <a:pt x="1739" y="2370"/>
                      <a:pt x="1739" y="2370"/>
                    </a:cubicBezTo>
                    <a:lnTo>
                      <a:pt x="1739" y="2844"/>
                    </a:lnTo>
                    <a:close/>
                    <a:moveTo>
                      <a:pt x="1739" y="2291"/>
                    </a:moveTo>
                    <a:cubicBezTo>
                      <a:pt x="2213" y="2291"/>
                      <a:pt x="2213" y="2291"/>
                      <a:pt x="2213" y="2291"/>
                    </a:cubicBezTo>
                    <a:cubicBezTo>
                      <a:pt x="2213" y="1812"/>
                      <a:pt x="2213" y="1812"/>
                      <a:pt x="2213" y="1812"/>
                    </a:cubicBezTo>
                    <a:cubicBezTo>
                      <a:pt x="1739" y="1812"/>
                      <a:pt x="1739" y="1812"/>
                      <a:pt x="1739" y="1812"/>
                    </a:cubicBezTo>
                    <a:lnTo>
                      <a:pt x="1739" y="2291"/>
                    </a:lnTo>
                    <a:close/>
                    <a:moveTo>
                      <a:pt x="1186" y="3397"/>
                    </a:moveTo>
                    <a:cubicBezTo>
                      <a:pt x="1660" y="3397"/>
                      <a:pt x="1660" y="3397"/>
                      <a:pt x="1660" y="3397"/>
                    </a:cubicBezTo>
                    <a:cubicBezTo>
                      <a:pt x="1660" y="2923"/>
                      <a:pt x="1660" y="2923"/>
                      <a:pt x="1660" y="2923"/>
                    </a:cubicBezTo>
                    <a:cubicBezTo>
                      <a:pt x="1186" y="2923"/>
                      <a:pt x="1186" y="2923"/>
                      <a:pt x="1186" y="2923"/>
                    </a:cubicBezTo>
                    <a:lnTo>
                      <a:pt x="1186" y="3397"/>
                    </a:lnTo>
                    <a:close/>
                    <a:moveTo>
                      <a:pt x="1186" y="2844"/>
                    </a:moveTo>
                    <a:cubicBezTo>
                      <a:pt x="1660" y="2844"/>
                      <a:pt x="1660" y="2844"/>
                      <a:pt x="1660" y="2844"/>
                    </a:cubicBezTo>
                    <a:cubicBezTo>
                      <a:pt x="1660" y="2370"/>
                      <a:pt x="1660" y="2370"/>
                      <a:pt x="1660" y="2370"/>
                    </a:cubicBezTo>
                    <a:cubicBezTo>
                      <a:pt x="1186" y="2370"/>
                      <a:pt x="1186" y="2370"/>
                      <a:pt x="1186" y="2370"/>
                    </a:cubicBezTo>
                    <a:lnTo>
                      <a:pt x="1186" y="2844"/>
                    </a:lnTo>
                    <a:close/>
                    <a:moveTo>
                      <a:pt x="1186" y="2291"/>
                    </a:moveTo>
                    <a:cubicBezTo>
                      <a:pt x="1660" y="2291"/>
                      <a:pt x="1660" y="2291"/>
                      <a:pt x="1660" y="2291"/>
                    </a:cubicBezTo>
                    <a:cubicBezTo>
                      <a:pt x="1660" y="1812"/>
                      <a:pt x="1660" y="1812"/>
                      <a:pt x="1660" y="1812"/>
                    </a:cubicBezTo>
                    <a:cubicBezTo>
                      <a:pt x="1186" y="1812"/>
                      <a:pt x="1186" y="1812"/>
                      <a:pt x="1186" y="1812"/>
                    </a:cubicBezTo>
                    <a:lnTo>
                      <a:pt x="1186" y="2291"/>
                    </a:lnTo>
                    <a:close/>
                    <a:moveTo>
                      <a:pt x="633" y="3397"/>
                    </a:moveTo>
                    <a:cubicBezTo>
                      <a:pt x="1107" y="3397"/>
                      <a:pt x="1107" y="3397"/>
                      <a:pt x="1107" y="3397"/>
                    </a:cubicBezTo>
                    <a:cubicBezTo>
                      <a:pt x="1107" y="2923"/>
                      <a:pt x="1107" y="2923"/>
                      <a:pt x="1107" y="2923"/>
                    </a:cubicBezTo>
                    <a:cubicBezTo>
                      <a:pt x="633" y="2923"/>
                      <a:pt x="633" y="2923"/>
                      <a:pt x="633" y="2923"/>
                    </a:cubicBezTo>
                    <a:lnTo>
                      <a:pt x="633" y="3397"/>
                    </a:lnTo>
                    <a:close/>
                    <a:moveTo>
                      <a:pt x="633" y="2844"/>
                    </a:moveTo>
                    <a:cubicBezTo>
                      <a:pt x="1107" y="2844"/>
                      <a:pt x="1107" y="2844"/>
                      <a:pt x="1107" y="2844"/>
                    </a:cubicBezTo>
                    <a:cubicBezTo>
                      <a:pt x="1107" y="2370"/>
                      <a:pt x="1107" y="2370"/>
                      <a:pt x="1107" y="2370"/>
                    </a:cubicBezTo>
                    <a:cubicBezTo>
                      <a:pt x="633" y="2370"/>
                      <a:pt x="633" y="2370"/>
                      <a:pt x="633" y="2370"/>
                    </a:cubicBezTo>
                    <a:lnTo>
                      <a:pt x="633" y="2844"/>
                    </a:lnTo>
                    <a:close/>
                    <a:moveTo>
                      <a:pt x="633" y="2291"/>
                    </a:moveTo>
                    <a:cubicBezTo>
                      <a:pt x="1107" y="2291"/>
                      <a:pt x="1107" y="2291"/>
                      <a:pt x="1107" y="2291"/>
                    </a:cubicBezTo>
                    <a:cubicBezTo>
                      <a:pt x="1107" y="1812"/>
                      <a:pt x="1107" y="1812"/>
                      <a:pt x="1107" y="1812"/>
                    </a:cubicBezTo>
                    <a:cubicBezTo>
                      <a:pt x="633" y="1812"/>
                      <a:pt x="633" y="1812"/>
                      <a:pt x="633" y="1812"/>
                    </a:cubicBezTo>
                    <a:lnTo>
                      <a:pt x="633" y="2291"/>
                    </a:lnTo>
                    <a:close/>
                    <a:moveTo>
                      <a:pt x="0" y="711"/>
                    </a:moveTo>
                    <a:cubicBezTo>
                      <a:pt x="0" y="493"/>
                      <a:pt x="177" y="316"/>
                      <a:pt x="396" y="316"/>
                    </a:cubicBezTo>
                    <a:cubicBezTo>
                      <a:pt x="554" y="316"/>
                      <a:pt x="554" y="316"/>
                      <a:pt x="554" y="316"/>
                    </a:cubicBezTo>
                    <a:cubicBezTo>
                      <a:pt x="554" y="1106"/>
                      <a:pt x="554" y="1106"/>
                      <a:pt x="554" y="1106"/>
                    </a:cubicBezTo>
                    <a:cubicBezTo>
                      <a:pt x="870" y="1106"/>
                      <a:pt x="858" y="1106"/>
                      <a:pt x="1186" y="1106"/>
                    </a:cubicBezTo>
                    <a:cubicBezTo>
                      <a:pt x="1186" y="316"/>
                      <a:pt x="1186" y="316"/>
                      <a:pt x="1186" y="316"/>
                    </a:cubicBezTo>
                    <a:cubicBezTo>
                      <a:pt x="2766" y="316"/>
                      <a:pt x="2766" y="316"/>
                      <a:pt x="2766" y="316"/>
                    </a:cubicBezTo>
                    <a:cubicBezTo>
                      <a:pt x="2766" y="1106"/>
                      <a:pt x="2766" y="1106"/>
                      <a:pt x="2766" y="1106"/>
                    </a:cubicBezTo>
                    <a:cubicBezTo>
                      <a:pt x="3070" y="1106"/>
                      <a:pt x="3070" y="1106"/>
                      <a:pt x="3398" y="1106"/>
                    </a:cubicBezTo>
                    <a:cubicBezTo>
                      <a:pt x="3398" y="316"/>
                      <a:pt x="3398" y="316"/>
                      <a:pt x="3398" y="316"/>
                    </a:cubicBezTo>
                    <a:cubicBezTo>
                      <a:pt x="3556" y="316"/>
                      <a:pt x="3556" y="316"/>
                      <a:pt x="3556" y="316"/>
                    </a:cubicBezTo>
                    <a:cubicBezTo>
                      <a:pt x="3774" y="316"/>
                      <a:pt x="3951" y="493"/>
                      <a:pt x="3951" y="711"/>
                    </a:cubicBezTo>
                    <a:cubicBezTo>
                      <a:pt x="3951" y="1580"/>
                      <a:pt x="3951" y="1580"/>
                      <a:pt x="3951" y="1580"/>
                    </a:cubicBezTo>
                    <a:cubicBezTo>
                      <a:pt x="2260" y="1580"/>
                      <a:pt x="1897" y="1580"/>
                      <a:pt x="0" y="1580"/>
                    </a:cubicBezTo>
                    <a:lnTo>
                      <a:pt x="0" y="711"/>
                    </a:lnTo>
                    <a:close/>
                    <a:moveTo>
                      <a:pt x="2845" y="237"/>
                    </a:moveTo>
                    <a:cubicBezTo>
                      <a:pt x="2845" y="106"/>
                      <a:pt x="2951" y="0"/>
                      <a:pt x="3082" y="0"/>
                    </a:cubicBezTo>
                    <a:cubicBezTo>
                      <a:pt x="3213" y="0"/>
                      <a:pt x="3319" y="106"/>
                      <a:pt x="3319" y="237"/>
                    </a:cubicBezTo>
                    <a:cubicBezTo>
                      <a:pt x="3319" y="1027"/>
                      <a:pt x="3319" y="1027"/>
                      <a:pt x="3319" y="1027"/>
                    </a:cubicBezTo>
                    <a:cubicBezTo>
                      <a:pt x="3319" y="1027"/>
                      <a:pt x="3138" y="1027"/>
                      <a:pt x="2845" y="1027"/>
                    </a:cubicBezTo>
                    <a:cubicBezTo>
                      <a:pt x="2845" y="891"/>
                      <a:pt x="2845" y="237"/>
                      <a:pt x="2845" y="237"/>
                    </a:cubicBezTo>
                    <a:close/>
                    <a:moveTo>
                      <a:pt x="633" y="237"/>
                    </a:moveTo>
                    <a:cubicBezTo>
                      <a:pt x="633" y="106"/>
                      <a:pt x="739" y="0"/>
                      <a:pt x="870" y="0"/>
                    </a:cubicBezTo>
                    <a:cubicBezTo>
                      <a:pt x="1001" y="0"/>
                      <a:pt x="1107" y="106"/>
                      <a:pt x="1107" y="237"/>
                    </a:cubicBezTo>
                    <a:cubicBezTo>
                      <a:pt x="1107" y="1027"/>
                      <a:pt x="1107" y="1027"/>
                      <a:pt x="1107" y="1027"/>
                    </a:cubicBezTo>
                    <a:cubicBezTo>
                      <a:pt x="1107" y="1027"/>
                      <a:pt x="847" y="1027"/>
                      <a:pt x="633" y="1027"/>
                    </a:cubicBezTo>
                    <a:cubicBezTo>
                      <a:pt x="633" y="1072"/>
                      <a:pt x="633" y="237"/>
                      <a:pt x="633" y="23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anchor="ctr" anchorCtr="1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10112366" y="3899786"/>
                <a:ext cx="2404810" cy="462354"/>
                <a:chOff x="10102092" y="3848930"/>
                <a:chExt cx="2404810" cy="462354"/>
              </a:xfrm>
            </p:grpSpPr>
            <p:pic>
              <p:nvPicPr>
                <p:cNvPr id="172" name="图片 171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59825" y="3978509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73" name="矩形 172"/>
                <p:cNvSpPr/>
                <p:nvPr/>
              </p:nvSpPr>
              <p:spPr>
                <a:xfrm>
                  <a:off x="10685658" y="3992003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11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月宏观经济月报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10102092" y="3848930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0" name="图片 11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70373" y="3901314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21" name="矩形 120"/>
                <p:cNvSpPr/>
                <p:nvPr/>
              </p:nvSpPr>
              <p:spPr>
                <a:xfrm>
                  <a:off x="10696206" y="3914808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10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10112366" y="4479373"/>
                <a:ext cx="2404810" cy="462354"/>
                <a:chOff x="10112301" y="4431715"/>
                <a:chExt cx="2404810" cy="462354"/>
              </a:xfrm>
            </p:grpSpPr>
            <p:sp>
              <p:nvSpPr>
                <p:cNvPr id="122" name="矩形 121"/>
                <p:cNvSpPr/>
                <p:nvPr/>
              </p:nvSpPr>
              <p:spPr>
                <a:xfrm>
                  <a:off x="10112301" y="4431715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3" name="图片 12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80582" y="4484099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24" name="矩形 123"/>
                <p:cNvSpPr/>
                <p:nvPr/>
              </p:nvSpPr>
              <p:spPr>
                <a:xfrm>
                  <a:off x="10706415" y="4497593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09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10112366" y="5058960"/>
                <a:ext cx="2404810" cy="462354"/>
                <a:chOff x="10102092" y="5066506"/>
                <a:chExt cx="2404810" cy="462354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10102092" y="5066506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6" name="图片 125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70373" y="5118890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27" name="矩形 126"/>
                <p:cNvSpPr/>
                <p:nvPr/>
              </p:nvSpPr>
              <p:spPr>
                <a:xfrm>
                  <a:off x="10696206" y="5132384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08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10112366" y="5638547"/>
                <a:ext cx="2404810" cy="462354"/>
                <a:chOff x="10123963" y="5625838"/>
                <a:chExt cx="2404810" cy="462354"/>
              </a:xfrm>
            </p:grpSpPr>
            <p:sp>
              <p:nvSpPr>
                <p:cNvPr id="128" name="矩形 127"/>
                <p:cNvSpPr/>
                <p:nvPr/>
              </p:nvSpPr>
              <p:spPr>
                <a:xfrm>
                  <a:off x="10123963" y="5625838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29" name="图片 12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92244" y="5678222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30" name="矩形 129"/>
                <p:cNvSpPr/>
                <p:nvPr/>
              </p:nvSpPr>
              <p:spPr>
                <a:xfrm>
                  <a:off x="10718077" y="5691716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07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0112366" y="6218132"/>
                <a:ext cx="2404810" cy="462354"/>
                <a:chOff x="10112301" y="6218132"/>
                <a:chExt cx="2404810" cy="462354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10112301" y="6218132"/>
                  <a:ext cx="2358000" cy="462354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32" name="图片 131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80582" y="6270516"/>
                  <a:ext cx="559157" cy="288000"/>
                </a:xfrm>
                <a:prstGeom prst="rect">
                  <a:avLst/>
                </a:prstGeom>
              </p:spPr>
            </p:pic>
            <p:sp>
              <p:nvSpPr>
                <p:cNvPr id="133" name="矩形 132"/>
                <p:cNvSpPr/>
                <p:nvPr/>
              </p:nvSpPr>
              <p:spPr>
                <a:xfrm>
                  <a:off x="10706415" y="6284010"/>
                  <a:ext cx="1810696" cy="1846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00" u="sng" dirty="0">
                      <a:latin typeface="+mj-ea"/>
                      <a:ea typeface="+mj-ea"/>
                    </a:rPr>
                    <a:t>威尔森：</a:t>
                  </a:r>
                  <a:r>
                    <a:rPr lang="en-US" altLang="zh-CN" sz="600" u="sng" dirty="0">
                      <a:latin typeface="+mj-ea"/>
                      <a:ea typeface="+mj-ea"/>
                    </a:rPr>
                    <a:t>2019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年</a:t>
                  </a:r>
                  <a:r>
                    <a:rPr lang="en-US" altLang="zh-CN" sz="600" u="sng" dirty="0" smtClean="0">
                      <a:latin typeface="+mj-ea"/>
                      <a:ea typeface="+mj-ea"/>
                    </a:rPr>
                    <a:t>06</a:t>
                  </a:r>
                  <a:r>
                    <a:rPr lang="zh-CN" altLang="en-US" sz="600" u="sng" dirty="0" smtClean="0">
                      <a:latin typeface="+mj-ea"/>
                      <a:ea typeface="+mj-ea"/>
                    </a:rPr>
                    <a:t>月</a:t>
                  </a:r>
                  <a:r>
                    <a:rPr lang="zh-CN" altLang="en-US" sz="600" u="sng" dirty="0">
                      <a:latin typeface="+mj-ea"/>
                      <a:ea typeface="+mj-ea"/>
                    </a:rPr>
                    <a:t>宏观经济月报</a:t>
                  </a:r>
                  <a:endParaRPr lang="en-US" altLang="zh-CN" sz="600" u="sng" dirty="0">
                    <a:latin typeface="+mj-ea"/>
                    <a:ea typeface="+mj-ea"/>
                  </a:endParaRPr>
                </a:p>
              </p:txBody>
            </p:sp>
          </p:grp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60225" y="6854523"/>
                <a:ext cx="1768771" cy="249709"/>
              </a:xfrm>
              <a:prstGeom prst="rect">
                <a:avLst/>
              </a:prstGeom>
            </p:spPr>
          </p:pic>
        </p:grpSp>
        <p:grpSp>
          <p:nvGrpSpPr>
            <p:cNvPr id="24" name="组合 23"/>
            <p:cNvGrpSpPr/>
            <p:nvPr/>
          </p:nvGrpSpPr>
          <p:grpSpPr>
            <a:xfrm>
              <a:off x="1974380" y="2268205"/>
              <a:ext cx="1078180" cy="1724950"/>
              <a:chOff x="1962950" y="2247362"/>
              <a:chExt cx="1078180" cy="1724950"/>
            </a:xfrm>
          </p:grpSpPr>
          <p:sp>
            <p:nvSpPr>
              <p:cNvPr id="217" name="矩形 216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五边形 22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整体经济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1844813" y="2532013"/>
              <a:ext cx="1317766" cy="1097649"/>
              <a:chOff x="1748670" y="2532013"/>
              <a:chExt cx="1359617" cy="1097649"/>
            </a:xfrm>
          </p:grpSpPr>
          <p:sp>
            <p:nvSpPr>
              <p:cNvPr id="155" name="文本框 154"/>
              <p:cNvSpPr txBox="1"/>
              <p:nvPr/>
            </p:nvSpPr>
            <p:spPr>
              <a:xfrm>
                <a:off x="1748670" y="2752499"/>
                <a:ext cx="1359617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GDP</a:t>
                </a: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6.8%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↓ 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6" name="Freeform 89"/>
              <p:cNvSpPr>
                <a:spLocks noChangeAspect="1" noEditPoints="1"/>
              </p:cNvSpPr>
              <p:nvPr/>
            </p:nvSpPr>
            <p:spPr bwMode="auto">
              <a:xfrm>
                <a:off x="2277526" y="2532013"/>
                <a:ext cx="286089" cy="209363"/>
              </a:xfrm>
              <a:custGeom>
                <a:avLst/>
                <a:gdLst/>
                <a:ahLst/>
                <a:cxnLst>
                  <a:cxn ang="0">
                    <a:pos x="191" y="0"/>
                  </a:cxn>
                  <a:cxn ang="0">
                    <a:pos x="160" y="30"/>
                  </a:cxn>
                  <a:cxn ang="0">
                    <a:pos x="177" y="57"/>
                  </a:cxn>
                  <a:cxn ang="0">
                    <a:pos x="161" y="103"/>
                  </a:cxn>
                  <a:cxn ang="0">
                    <a:pos x="155" y="102"/>
                  </a:cxn>
                  <a:cxn ang="0">
                    <a:pos x="142" y="105"/>
                  </a:cxn>
                  <a:cxn ang="0">
                    <a:pos x="107" y="68"/>
                  </a:cxn>
                  <a:cxn ang="0">
                    <a:pos x="109" y="56"/>
                  </a:cxn>
                  <a:cxn ang="0">
                    <a:pos x="79" y="26"/>
                  </a:cxn>
                  <a:cxn ang="0">
                    <a:pos x="48" y="56"/>
                  </a:cxn>
                  <a:cxn ang="0">
                    <a:pos x="59" y="79"/>
                  </a:cxn>
                  <a:cxn ang="0">
                    <a:pos x="44" y="112"/>
                  </a:cxn>
                  <a:cxn ang="0">
                    <a:pos x="30" y="109"/>
                  </a:cxn>
                  <a:cxn ang="0">
                    <a:pos x="0" y="139"/>
                  </a:cxn>
                  <a:cxn ang="0">
                    <a:pos x="30" y="170"/>
                  </a:cxn>
                  <a:cxn ang="0">
                    <a:pos x="61" y="139"/>
                  </a:cxn>
                  <a:cxn ang="0">
                    <a:pos x="54" y="120"/>
                  </a:cxn>
                  <a:cxn ang="0">
                    <a:pos x="70" y="85"/>
                  </a:cxn>
                  <a:cxn ang="0">
                    <a:pos x="78" y="86"/>
                  </a:cxn>
                  <a:cxn ang="0">
                    <a:pos x="99" y="78"/>
                  </a:cxn>
                  <a:cxn ang="0">
                    <a:pos x="132" y="113"/>
                  </a:cxn>
                  <a:cxn ang="0">
                    <a:pos x="125" y="132"/>
                  </a:cxn>
                  <a:cxn ang="0">
                    <a:pos x="156" y="163"/>
                  </a:cxn>
                  <a:cxn ang="0">
                    <a:pos x="186" y="132"/>
                  </a:cxn>
                  <a:cxn ang="0">
                    <a:pos x="173" y="108"/>
                  </a:cxn>
                  <a:cxn ang="0">
                    <a:pos x="189" y="60"/>
                  </a:cxn>
                  <a:cxn ang="0">
                    <a:pos x="191" y="60"/>
                  </a:cxn>
                  <a:cxn ang="0">
                    <a:pos x="221" y="30"/>
                  </a:cxn>
                  <a:cxn ang="0">
                    <a:pos x="191" y="0"/>
                  </a:cxn>
                  <a:cxn ang="0">
                    <a:pos x="31" y="157"/>
                  </a:cxn>
                  <a:cxn ang="0">
                    <a:pos x="13" y="139"/>
                  </a:cxn>
                  <a:cxn ang="0">
                    <a:pos x="31" y="122"/>
                  </a:cxn>
                  <a:cxn ang="0">
                    <a:pos x="48" y="139"/>
                  </a:cxn>
                  <a:cxn ang="0">
                    <a:pos x="31" y="157"/>
                  </a:cxn>
                  <a:cxn ang="0">
                    <a:pos x="79" y="74"/>
                  </a:cxn>
                  <a:cxn ang="0">
                    <a:pos x="61" y="56"/>
                  </a:cxn>
                  <a:cxn ang="0">
                    <a:pos x="79" y="38"/>
                  </a:cxn>
                  <a:cxn ang="0">
                    <a:pos x="96" y="56"/>
                  </a:cxn>
                  <a:cxn ang="0">
                    <a:pos x="79" y="74"/>
                  </a:cxn>
                  <a:cxn ang="0">
                    <a:pos x="156" y="150"/>
                  </a:cxn>
                  <a:cxn ang="0">
                    <a:pos x="138" y="133"/>
                  </a:cxn>
                  <a:cxn ang="0">
                    <a:pos x="156" y="115"/>
                  </a:cxn>
                  <a:cxn ang="0">
                    <a:pos x="173" y="133"/>
                  </a:cxn>
                  <a:cxn ang="0">
                    <a:pos x="156" y="150"/>
                  </a:cxn>
                  <a:cxn ang="0">
                    <a:pos x="191" y="48"/>
                  </a:cxn>
                  <a:cxn ang="0">
                    <a:pos x="173" y="30"/>
                  </a:cxn>
                  <a:cxn ang="0">
                    <a:pos x="191" y="13"/>
                  </a:cxn>
                  <a:cxn ang="0">
                    <a:pos x="208" y="30"/>
                  </a:cxn>
                  <a:cxn ang="0">
                    <a:pos x="191" y="48"/>
                  </a:cxn>
                  <a:cxn ang="0">
                    <a:pos x="191" y="48"/>
                  </a:cxn>
                  <a:cxn ang="0">
                    <a:pos x="191" y="48"/>
                  </a:cxn>
                </a:cxnLst>
                <a:rect l="0" t="0" r="r" b="b"/>
                <a:pathLst>
                  <a:path w="221" h="170">
                    <a:moveTo>
                      <a:pt x="191" y="0"/>
                    </a:moveTo>
                    <a:cubicBezTo>
                      <a:pt x="174" y="0"/>
                      <a:pt x="160" y="14"/>
                      <a:pt x="160" y="30"/>
                    </a:cubicBezTo>
                    <a:cubicBezTo>
                      <a:pt x="160" y="42"/>
                      <a:pt x="167" y="52"/>
                      <a:pt x="177" y="57"/>
                    </a:cubicBezTo>
                    <a:cubicBezTo>
                      <a:pt x="161" y="103"/>
                      <a:pt x="161" y="103"/>
                      <a:pt x="161" y="103"/>
                    </a:cubicBezTo>
                    <a:cubicBezTo>
                      <a:pt x="159" y="103"/>
                      <a:pt x="157" y="102"/>
                      <a:pt x="155" y="102"/>
                    </a:cubicBezTo>
                    <a:cubicBezTo>
                      <a:pt x="150" y="102"/>
                      <a:pt x="146" y="103"/>
                      <a:pt x="142" y="105"/>
                    </a:cubicBezTo>
                    <a:cubicBezTo>
                      <a:pt x="107" y="68"/>
                      <a:pt x="107" y="68"/>
                      <a:pt x="107" y="68"/>
                    </a:cubicBezTo>
                    <a:cubicBezTo>
                      <a:pt x="108" y="64"/>
                      <a:pt x="109" y="60"/>
                      <a:pt x="109" y="56"/>
                    </a:cubicBezTo>
                    <a:cubicBezTo>
                      <a:pt x="109" y="39"/>
                      <a:pt x="95" y="26"/>
                      <a:pt x="79" y="26"/>
                    </a:cubicBezTo>
                    <a:cubicBezTo>
                      <a:pt x="62" y="26"/>
                      <a:pt x="48" y="39"/>
                      <a:pt x="48" y="56"/>
                    </a:cubicBezTo>
                    <a:cubicBezTo>
                      <a:pt x="48" y="65"/>
                      <a:pt x="52" y="74"/>
                      <a:pt x="59" y="79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0" y="110"/>
                      <a:pt x="35" y="109"/>
                      <a:pt x="30" y="109"/>
                    </a:cubicBezTo>
                    <a:cubicBezTo>
                      <a:pt x="14" y="109"/>
                      <a:pt x="0" y="123"/>
                      <a:pt x="0" y="139"/>
                    </a:cubicBezTo>
                    <a:cubicBezTo>
                      <a:pt x="0" y="156"/>
                      <a:pt x="14" y="170"/>
                      <a:pt x="30" y="170"/>
                    </a:cubicBezTo>
                    <a:cubicBezTo>
                      <a:pt x="47" y="170"/>
                      <a:pt x="61" y="156"/>
                      <a:pt x="61" y="139"/>
                    </a:cubicBezTo>
                    <a:cubicBezTo>
                      <a:pt x="61" y="132"/>
                      <a:pt x="58" y="125"/>
                      <a:pt x="54" y="120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3" y="86"/>
                      <a:pt x="76" y="86"/>
                      <a:pt x="78" y="86"/>
                    </a:cubicBezTo>
                    <a:cubicBezTo>
                      <a:pt x="86" y="86"/>
                      <a:pt x="93" y="83"/>
                      <a:pt x="99" y="78"/>
                    </a:cubicBezTo>
                    <a:cubicBezTo>
                      <a:pt x="132" y="113"/>
                      <a:pt x="132" y="113"/>
                      <a:pt x="132" y="113"/>
                    </a:cubicBezTo>
                    <a:cubicBezTo>
                      <a:pt x="128" y="118"/>
                      <a:pt x="125" y="125"/>
                      <a:pt x="125" y="132"/>
                    </a:cubicBezTo>
                    <a:cubicBezTo>
                      <a:pt x="125" y="149"/>
                      <a:pt x="139" y="163"/>
                      <a:pt x="156" y="163"/>
                    </a:cubicBezTo>
                    <a:cubicBezTo>
                      <a:pt x="172" y="163"/>
                      <a:pt x="186" y="149"/>
                      <a:pt x="186" y="132"/>
                    </a:cubicBezTo>
                    <a:cubicBezTo>
                      <a:pt x="186" y="122"/>
                      <a:pt x="181" y="113"/>
                      <a:pt x="173" y="108"/>
                    </a:cubicBezTo>
                    <a:cubicBezTo>
                      <a:pt x="189" y="60"/>
                      <a:pt x="189" y="60"/>
                      <a:pt x="189" y="60"/>
                    </a:cubicBezTo>
                    <a:cubicBezTo>
                      <a:pt x="191" y="60"/>
                      <a:pt x="191" y="60"/>
                      <a:pt x="191" y="60"/>
                    </a:cubicBezTo>
                    <a:cubicBezTo>
                      <a:pt x="207" y="60"/>
                      <a:pt x="221" y="47"/>
                      <a:pt x="221" y="30"/>
                    </a:cubicBezTo>
                    <a:cubicBezTo>
                      <a:pt x="221" y="14"/>
                      <a:pt x="207" y="0"/>
                      <a:pt x="191" y="0"/>
                    </a:cubicBezTo>
                    <a:close/>
                    <a:moveTo>
                      <a:pt x="31" y="157"/>
                    </a:moveTo>
                    <a:cubicBezTo>
                      <a:pt x="21" y="157"/>
                      <a:pt x="13" y="149"/>
                      <a:pt x="13" y="139"/>
                    </a:cubicBezTo>
                    <a:cubicBezTo>
                      <a:pt x="13" y="130"/>
                      <a:pt x="21" y="122"/>
                      <a:pt x="31" y="122"/>
                    </a:cubicBezTo>
                    <a:cubicBezTo>
                      <a:pt x="40" y="122"/>
                      <a:pt x="48" y="130"/>
                      <a:pt x="48" y="139"/>
                    </a:cubicBezTo>
                    <a:cubicBezTo>
                      <a:pt x="48" y="149"/>
                      <a:pt x="40" y="157"/>
                      <a:pt x="31" y="157"/>
                    </a:cubicBezTo>
                    <a:close/>
                    <a:moveTo>
                      <a:pt x="79" y="74"/>
                    </a:moveTo>
                    <a:cubicBezTo>
                      <a:pt x="69" y="74"/>
                      <a:pt x="61" y="66"/>
                      <a:pt x="61" y="56"/>
                    </a:cubicBezTo>
                    <a:cubicBezTo>
                      <a:pt x="61" y="46"/>
                      <a:pt x="69" y="38"/>
                      <a:pt x="79" y="38"/>
                    </a:cubicBezTo>
                    <a:cubicBezTo>
                      <a:pt x="88" y="38"/>
                      <a:pt x="96" y="46"/>
                      <a:pt x="96" y="56"/>
                    </a:cubicBezTo>
                    <a:cubicBezTo>
                      <a:pt x="96" y="66"/>
                      <a:pt x="88" y="74"/>
                      <a:pt x="79" y="74"/>
                    </a:cubicBezTo>
                    <a:close/>
                    <a:moveTo>
                      <a:pt x="156" y="150"/>
                    </a:moveTo>
                    <a:cubicBezTo>
                      <a:pt x="146" y="150"/>
                      <a:pt x="138" y="142"/>
                      <a:pt x="138" y="133"/>
                    </a:cubicBezTo>
                    <a:cubicBezTo>
                      <a:pt x="138" y="123"/>
                      <a:pt x="146" y="115"/>
                      <a:pt x="156" y="115"/>
                    </a:cubicBezTo>
                    <a:cubicBezTo>
                      <a:pt x="165" y="115"/>
                      <a:pt x="173" y="123"/>
                      <a:pt x="173" y="133"/>
                    </a:cubicBezTo>
                    <a:cubicBezTo>
                      <a:pt x="173" y="142"/>
                      <a:pt x="165" y="150"/>
                      <a:pt x="156" y="150"/>
                    </a:cubicBezTo>
                    <a:close/>
                    <a:moveTo>
                      <a:pt x="191" y="48"/>
                    </a:moveTo>
                    <a:cubicBezTo>
                      <a:pt x="181" y="48"/>
                      <a:pt x="173" y="40"/>
                      <a:pt x="173" y="30"/>
                    </a:cubicBezTo>
                    <a:cubicBezTo>
                      <a:pt x="173" y="21"/>
                      <a:pt x="181" y="13"/>
                      <a:pt x="191" y="13"/>
                    </a:cubicBezTo>
                    <a:cubicBezTo>
                      <a:pt x="200" y="13"/>
                      <a:pt x="208" y="21"/>
                      <a:pt x="208" y="30"/>
                    </a:cubicBezTo>
                    <a:cubicBezTo>
                      <a:pt x="208" y="40"/>
                      <a:pt x="200" y="48"/>
                      <a:pt x="191" y="48"/>
                    </a:cubicBezTo>
                    <a:close/>
                    <a:moveTo>
                      <a:pt x="191" y="48"/>
                    </a:moveTo>
                    <a:cubicBezTo>
                      <a:pt x="191" y="48"/>
                      <a:pt x="191" y="48"/>
                      <a:pt x="191" y="48"/>
                    </a:cubicBezTo>
                  </a:path>
                </a:pathLst>
              </a:custGeom>
              <a:solidFill>
                <a:srgbClr val="67708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58" name="组合 157"/>
            <p:cNvGrpSpPr/>
            <p:nvPr/>
          </p:nvGrpSpPr>
          <p:grpSpPr>
            <a:xfrm>
              <a:off x="3092518" y="2268205"/>
              <a:ext cx="1078180" cy="1724950"/>
              <a:chOff x="1962950" y="2247362"/>
              <a:chExt cx="1078180" cy="1724950"/>
            </a:xfrm>
          </p:grpSpPr>
          <p:sp>
            <p:nvSpPr>
              <p:cNvPr id="159" name="矩形 158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五边形 159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供给侧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2987495" y="2532013"/>
              <a:ext cx="1248760" cy="1108508"/>
              <a:chOff x="2936831" y="2532013"/>
              <a:chExt cx="1248760" cy="1108508"/>
            </a:xfrm>
          </p:grpSpPr>
          <p:sp>
            <p:nvSpPr>
              <p:cNvPr id="162" name="文本框 161"/>
              <p:cNvSpPr txBox="1"/>
              <p:nvPr/>
            </p:nvSpPr>
            <p:spPr>
              <a:xfrm>
                <a:off x="2936831" y="2763358"/>
                <a:ext cx="1248760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工业增加</a:t>
                </a:r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值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当月同比： 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7.0%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↑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3" name="组合 162"/>
              <p:cNvGrpSpPr>
                <a:grpSpLocks noChangeAspect="1"/>
              </p:cNvGrpSpPr>
              <p:nvPr/>
            </p:nvGrpSpPr>
            <p:grpSpPr>
              <a:xfrm>
                <a:off x="3412470" y="2532013"/>
                <a:ext cx="231011" cy="209363"/>
                <a:chOff x="6544086" y="4112055"/>
                <a:chExt cx="483671" cy="461981"/>
              </a:xfrm>
              <a:solidFill>
                <a:srgbClr val="67708B"/>
              </a:solidFill>
            </p:grpSpPr>
            <p:sp>
              <p:nvSpPr>
                <p:cNvPr id="168" name="Freeform 53"/>
                <p:cNvSpPr>
                  <a:spLocks/>
                </p:cNvSpPr>
                <p:nvPr/>
              </p:nvSpPr>
              <p:spPr bwMode="auto">
                <a:xfrm>
                  <a:off x="6622167" y="4213994"/>
                  <a:ext cx="327508" cy="360042"/>
                </a:xfrm>
                <a:custGeom>
                  <a:avLst/>
                  <a:gdLst>
                    <a:gd name="T0" fmla="*/ 0 w 64"/>
                    <a:gd name="T1" fmla="*/ 29 h 70"/>
                    <a:gd name="T2" fmla="*/ 0 w 64"/>
                    <a:gd name="T3" fmla="*/ 67 h 70"/>
                    <a:gd name="T4" fmla="*/ 1 w 64"/>
                    <a:gd name="T5" fmla="*/ 70 h 70"/>
                    <a:gd name="T6" fmla="*/ 4 w 64"/>
                    <a:gd name="T7" fmla="*/ 70 h 70"/>
                    <a:gd name="T8" fmla="*/ 21 w 64"/>
                    <a:gd name="T9" fmla="*/ 70 h 70"/>
                    <a:gd name="T10" fmla="*/ 22 w 64"/>
                    <a:gd name="T11" fmla="*/ 70 h 70"/>
                    <a:gd name="T12" fmla="*/ 23 w 64"/>
                    <a:gd name="T13" fmla="*/ 68 h 70"/>
                    <a:gd name="T14" fmla="*/ 23 w 64"/>
                    <a:gd name="T15" fmla="*/ 50 h 70"/>
                    <a:gd name="T16" fmla="*/ 40 w 64"/>
                    <a:gd name="T17" fmla="*/ 50 h 70"/>
                    <a:gd name="T18" fmla="*/ 40 w 64"/>
                    <a:gd name="T19" fmla="*/ 68 h 70"/>
                    <a:gd name="T20" fmla="*/ 41 w 64"/>
                    <a:gd name="T21" fmla="*/ 70 h 70"/>
                    <a:gd name="T22" fmla="*/ 42 w 64"/>
                    <a:gd name="T23" fmla="*/ 70 h 70"/>
                    <a:gd name="T24" fmla="*/ 59 w 64"/>
                    <a:gd name="T25" fmla="*/ 70 h 70"/>
                    <a:gd name="T26" fmla="*/ 62 w 64"/>
                    <a:gd name="T27" fmla="*/ 70 h 70"/>
                    <a:gd name="T28" fmla="*/ 64 w 64"/>
                    <a:gd name="T29" fmla="*/ 67 h 70"/>
                    <a:gd name="T30" fmla="*/ 64 w 64"/>
                    <a:gd name="T31" fmla="*/ 29 h 70"/>
                    <a:gd name="T32" fmla="*/ 32 w 64"/>
                    <a:gd name="T33" fmla="*/ 0 h 70"/>
                    <a:gd name="T34" fmla="*/ 0 w 64"/>
                    <a:gd name="T35" fmla="*/ 2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4" h="70">
                      <a:moveTo>
                        <a:pt x="0" y="29"/>
                      </a:move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68"/>
                        <a:pt x="1" y="69"/>
                        <a:pt x="1" y="70"/>
                      </a:cubicBezTo>
                      <a:cubicBezTo>
                        <a:pt x="2" y="70"/>
                        <a:pt x="3" y="70"/>
                        <a:pt x="4" y="70"/>
                      </a:cubicBezTo>
                      <a:cubicBezTo>
                        <a:pt x="21" y="70"/>
                        <a:pt x="21" y="70"/>
                        <a:pt x="21" y="70"/>
                      </a:cubicBezTo>
                      <a:cubicBezTo>
                        <a:pt x="21" y="70"/>
                        <a:pt x="22" y="70"/>
                        <a:pt x="22" y="70"/>
                      </a:cubicBezTo>
                      <a:cubicBezTo>
                        <a:pt x="23" y="69"/>
                        <a:pt x="23" y="69"/>
                        <a:pt x="23" y="68"/>
                      </a:cubicBezTo>
                      <a:cubicBezTo>
                        <a:pt x="23" y="50"/>
                        <a:pt x="23" y="50"/>
                        <a:pt x="23" y="50"/>
                      </a:cubicBezTo>
                      <a:cubicBezTo>
                        <a:pt x="40" y="50"/>
                        <a:pt x="40" y="50"/>
                        <a:pt x="40" y="50"/>
                      </a:cubicBezTo>
                      <a:cubicBezTo>
                        <a:pt x="40" y="68"/>
                        <a:pt x="40" y="68"/>
                        <a:pt x="40" y="68"/>
                      </a:cubicBezTo>
                      <a:cubicBezTo>
                        <a:pt x="40" y="69"/>
                        <a:pt x="40" y="69"/>
                        <a:pt x="41" y="70"/>
                      </a:cubicBezTo>
                      <a:cubicBezTo>
                        <a:pt x="41" y="70"/>
                        <a:pt x="42" y="70"/>
                        <a:pt x="42" y="70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0"/>
                        <a:pt x="61" y="70"/>
                        <a:pt x="62" y="70"/>
                      </a:cubicBezTo>
                      <a:cubicBezTo>
                        <a:pt x="63" y="69"/>
                        <a:pt x="63" y="68"/>
                        <a:pt x="64" y="67"/>
                      </a:cubicBezTo>
                      <a:cubicBezTo>
                        <a:pt x="64" y="29"/>
                        <a:pt x="64" y="29"/>
                        <a:pt x="64" y="29"/>
                      </a:cubicBezTo>
                      <a:cubicBezTo>
                        <a:pt x="32" y="0"/>
                        <a:pt x="32" y="0"/>
                        <a:pt x="32" y="0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9" name="Freeform 54"/>
                <p:cNvSpPr>
                  <a:spLocks/>
                </p:cNvSpPr>
                <p:nvPr/>
              </p:nvSpPr>
              <p:spPr bwMode="auto">
                <a:xfrm>
                  <a:off x="6544086" y="4112055"/>
                  <a:ext cx="483671" cy="255934"/>
                </a:xfrm>
                <a:custGeom>
                  <a:avLst/>
                  <a:gdLst>
                    <a:gd name="T0" fmla="*/ 91 w 94"/>
                    <a:gd name="T1" fmla="*/ 39 h 50"/>
                    <a:gd name="T2" fmla="*/ 76 w 94"/>
                    <a:gd name="T3" fmla="*/ 26 h 50"/>
                    <a:gd name="T4" fmla="*/ 76 w 94"/>
                    <a:gd name="T5" fmla="*/ 4 h 50"/>
                    <a:gd name="T6" fmla="*/ 74 w 94"/>
                    <a:gd name="T7" fmla="*/ 2 h 50"/>
                    <a:gd name="T8" fmla="*/ 68 w 94"/>
                    <a:gd name="T9" fmla="*/ 2 h 50"/>
                    <a:gd name="T10" fmla="*/ 66 w 94"/>
                    <a:gd name="T11" fmla="*/ 4 h 50"/>
                    <a:gd name="T12" fmla="*/ 66 w 94"/>
                    <a:gd name="T13" fmla="*/ 16 h 50"/>
                    <a:gd name="T14" fmla="*/ 51 w 94"/>
                    <a:gd name="T15" fmla="*/ 2 h 50"/>
                    <a:gd name="T16" fmla="*/ 43 w 94"/>
                    <a:gd name="T17" fmla="*/ 2 h 50"/>
                    <a:gd name="T18" fmla="*/ 2 w 94"/>
                    <a:gd name="T19" fmla="*/ 39 h 50"/>
                    <a:gd name="T20" fmla="*/ 2 w 94"/>
                    <a:gd name="T21" fmla="*/ 48 h 50"/>
                    <a:gd name="T22" fmla="*/ 6 w 94"/>
                    <a:gd name="T23" fmla="*/ 50 h 50"/>
                    <a:gd name="T24" fmla="*/ 10 w 94"/>
                    <a:gd name="T25" fmla="*/ 48 h 50"/>
                    <a:gd name="T26" fmla="*/ 47 w 94"/>
                    <a:gd name="T27" fmla="*/ 15 h 50"/>
                    <a:gd name="T28" fmla="*/ 83 w 94"/>
                    <a:gd name="T29" fmla="*/ 48 h 50"/>
                    <a:gd name="T30" fmla="*/ 91 w 94"/>
                    <a:gd name="T31" fmla="*/ 48 h 50"/>
                    <a:gd name="T32" fmla="*/ 91 w 94"/>
                    <a:gd name="T33" fmla="*/ 3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4" h="50">
                      <a:moveTo>
                        <a:pt x="91" y="39"/>
                      </a:moveTo>
                      <a:cubicBezTo>
                        <a:pt x="76" y="26"/>
                        <a:pt x="76" y="26"/>
                        <a:pt x="76" y="26"/>
                      </a:cubicBezTo>
                      <a:cubicBezTo>
                        <a:pt x="76" y="4"/>
                        <a:pt x="76" y="4"/>
                        <a:pt x="76" y="4"/>
                      </a:cubicBezTo>
                      <a:cubicBezTo>
                        <a:pt x="76" y="3"/>
                        <a:pt x="75" y="2"/>
                        <a:pt x="74" y="2"/>
                      </a:cubicBezTo>
                      <a:cubicBezTo>
                        <a:pt x="68" y="2"/>
                        <a:pt x="68" y="2"/>
                        <a:pt x="68" y="2"/>
                      </a:cubicBezTo>
                      <a:cubicBezTo>
                        <a:pt x="67" y="2"/>
                        <a:pt x="66" y="3"/>
                        <a:pt x="66" y="4"/>
                      </a:cubicBezTo>
                      <a:cubicBezTo>
                        <a:pt x="66" y="16"/>
                        <a:pt x="66" y="16"/>
                        <a:pt x="66" y="16"/>
                      </a:cubicBezTo>
                      <a:cubicBezTo>
                        <a:pt x="51" y="2"/>
                        <a:pt x="51" y="2"/>
                        <a:pt x="51" y="2"/>
                      </a:cubicBezTo>
                      <a:cubicBezTo>
                        <a:pt x="48" y="0"/>
                        <a:pt x="45" y="0"/>
                        <a:pt x="43" y="2"/>
                      </a:cubicBezTo>
                      <a:cubicBezTo>
                        <a:pt x="2" y="39"/>
                        <a:pt x="2" y="39"/>
                        <a:pt x="2" y="39"/>
                      </a:cubicBezTo>
                      <a:cubicBezTo>
                        <a:pt x="0" y="41"/>
                        <a:pt x="0" y="45"/>
                        <a:pt x="2" y="48"/>
                      </a:cubicBezTo>
                      <a:cubicBezTo>
                        <a:pt x="3" y="49"/>
                        <a:pt x="5" y="50"/>
                        <a:pt x="6" y="50"/>
                      </a:cubicBezTo>
                      <a:cubicBezTo>
                        <a:pt x="8" y="50"/>
                        <a:pt x="9" y="49"/>
                        <a:pt x="10" y="48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83" y="48"/>
                        <a:pt x="83" y="48"/>
                        <a:pt x="83" y="48"/>
                      </a:cubicBezTo>
                      <a:cubicBezTo>
                        <a:pt x="85" y="50"/>
                        <a:pt x="89" y="50"/>
                        <a:pt x="91" y="48"/>
                      </a:cubicBezTo>
                      <a:cubicBezTo>
                        <a:pt x="94" y="45"/>
                        <a:pt x="93" y="41"/>
                        <a:pt x="91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70" name="组合 169"/>
            <p:cNvGrpSpPr/>
            <p:nvPr/>
          </p:nvGrpSpPr>
          <p:grpSpPr>
            <a:xfrm>
              <a:off x="4210771" y="2272447"/>
              <a:ext cx="1078180" cy="1724950"/>
              <a:chOff x="1962950" y="2247362"/>
              <a:chExt cx="1078180" cy="1724950"/>
            </a:xfrm>
          </p:grpSpPr>
          <p:sp>
            <p:nvSpPr>
              <p:cNvPr id="175" name="矩形 174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五边形 175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需求侧</a:t>
                </a:r>
                <a:r>
                  <a:rPr lang="en-US" altLang="zh-CN" sz="800" b="1" dirty="0" smtClean="0">
                    <a:latin typeface="+mj-ea"/>
                    <a:ea typeface="+mj-ea"/>
                  </a:rPr>
                  <a:t>-</a:t>
                </a:r>
                <a:r>
                  <a:rPr lang="zh-CN" altLang="en-US" sz="800" b="1" dirty="0" smtClean="0">
                    <a:latin typeface="+mj-ea"/>
                    <a:ea typeface="+mj-ea"/>
                  </a:rPr>
                  <a:t>投资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4095221" y="2502720"/>
              <a:ext cx="1235523" cy="1137801"/>
              <a:chOff x="4037055" y="2532013"/>
              <a:chExt cx="1235523" cy="1137801"/>
            </a:xfrm>
          </p:grpSpPr>
          <p:sp>
            <p:nvSpPr>
              <p:cNvPr id="178" name="文本框 177"/>
              <p:cNvSpPr txBox="1"/>
              <p:nvPr/>
            </p:nvSpPr>
            <p:spPr>
              <a:xfrm>
                <a:off x="4037055" y="2792651"/>
                <a:ext cx="1235523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</a:t>
                </a: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6.8%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↓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9" name="Group 65"/>
              <p:cNvGrpSpPr>
                <a:grpSpLocks noChangeAspect="1"/>
              </p:cNvGrpSpPr>
              <p:nvPr/>
            </p:nvGrpSpPr>
            <p:grpSpPr>
              <a:xfrm>
                <a:off x="4512038" y="2532013"/>
                <a:ext cx="292948" cy="209363"/>
                <a:chOff x="550885" y="1190671"/>
                <a:chExt cx="3840309" cy="2892537"/>
              </a:xfrm>
              <a:solidFill>
                <a:srgbClr val="67708B"/>
              </a:solidFill>
            </p:grpSpPr>
            <p:sp>
              <p:nvSpPr>
                <p:cNvPr id="180" name="Freeform 14"/>
                <p:cNvSpPr>
                  <a:spLocks noEditPoints="1"/>
                </p:cNvSpPr>
                <p:nvPr/>
              </p:nvSpPr>
              <p:spPr bwMode="auto">
                <a:xfrm>
                  <a:off x="2425794" y="2978264"/>
                  <a:ext cx="149229" cy="239723"/>
                </a:xfrm>
                <a:custGeom>
                  <a:avLst/>
                  <a:gdLst/>
                  <a:ahLst/>
                  <a:cxnLst>
                    <a:cxn ang="0">
                      <a:pos x="65" y="30"/>
                    </a:cxn>
                    <a:cxn ang="0">
                      <a:pos x="46" y="17"/>
                    </a:cxn>
                    <a:cxn ang="0">
                      <a:pos x="0" y="0"/>
                    </a:cxn>
                    <a:cxn ang="0">
                      <a:pos x="0" y="122"/>
                    </a:cxn>
                    <a:cxn ang="0">
                      <a:pos x="69" y="86"/>
                    </a:cxn>
                    <a:cxn ang="0">
                      <a:pos x="74" y="48"/>
                    </a:cxn>
                    <a:cxn ang="0">
                      <a:pos x="65" y="30"/>
                    </a:cxn>
                    <a:cxn ang="0">
                      <a:pos x="65" y="30"/>
                    </a:cxn>
                    <a:cxn ang="0">
                      <a:pos x="65" y="30"/>
                    </a:cxn>
                  </a:cxnLst>
                  <a:rect l="0" t="0" r="r" b="b"/>
                  <a:pathLst>
                    <a:path w="76" h="122">
                      <a:moveTo>
                        <a:pt x="65" y="30"/>
                      </a:moveTo>
                      <a:cubicBezTo>
                        <a:pt x="59" y="24"/>
                        <a:pt x="53" y="20"/>
                        <a:pt x="46" y="17"/>
                      </a:cubicBezTo>
                      <a:cubicBezTo>
                        <a:pt x="32" y="9"/>
                        <a:pt x="16" y="4"/>
                        <a:pt x="0" y="0"/>
                      </a:cubicBezTo>
                      <a:cubicBezTo>
                        <a:pt x="0" y="122"/>
                        <a:pt x="0" y="122"/>
                        <a:pt x="0" y="122"/>
                      </a:cubicBezTo>
                      <a:cubicBezTo>
                        <a:pt x="26" y="119"/>
                        <a:pt x="55" y="110"/>
                        <a:pt x="69" y="86"/>
                      </a:cubicBezTo>
                      <a:cubicBezTo>
                        <a:pt x="75" y="75"/>
                        <a:pt x="76" y="61"/>
                        <a:pt x="74" y="48"/>
                      </a:cubicBezTo>
                      <a:cubicBezTo>
                        <a:pt x="72" y="41"/>
                        <a:pt x="69" y="35"/>
                        <a:pt x="65" y="30"/>
                      </a:cubicBezTo>
                      <a:close/>
                      <a:moveTo>
                        <a:pt x="65" y="30"/>
                      </a:moveTo>
                      <a:cubicBezTo>
                        <a:pt x="65" y="30"/>
                        <a:pt x="65" y="30"/>
                        <a:pt x="65" y="3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Freeform 15"/>
                <p:cNvSpPr>
                  <a:spLocks noEditPoints="1"/>
                </p:cNvSpPr>
                <p:nvPr/>
              </p:nvSpPr>
              <p:spPr bwMode="auto">
                <a:xfrm>
                  <a:off x="2559149" y="3148136"/>
                  <a:ext cx="1587" cy="158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Freeform 16"/>
                <p:cNvSpPr>
                  <a:spLocks noEditPoints="1"/>
                </p:cNvSpPr>
                <p:nvPr/>
              </p:nvSpPr>
              <p:spPr bwMode="auto">
                <a:xfrm>
                  <a:off x="2174958" y="2597251"/>
                  <a:ext cx="120655" cy="214319"/>
                </a:xfrm>
                <a:custGeom>
                  <a:avLst/>
                  <a:gdLst/>
                  <a:ahLst/>
                  <a:cxnLst>
                    <a:cxn ang="0">
                      <a:pos x="9" y="30"/>
                    </a:cxn>
                    <a:cxn ang="0">
                      <a:pos x="1" y="52"/>
                    </a:cxn>
                    <a:cxn ang="0">
                      <a:pos x="4" y="75"/>
                    </a:cxn>
                    <a:cxn ang="0">
                      <a:pos x="18" y="92"/>
                    </a:cxn>
                    <a:cxn ang="0">
                      <a:pos x="40" y="103"/>
                    </a:cxn>
                    <a:cxn ang="0">
                      <a:pos x="61" y="110"/>
                    </a:cxn>
                    <a:cxn ang="0">
                      <a:pos x="61" y="0"/>
                    </a:cxn>
                    <a:cxn ang="0">
                      <a:pos x="9" y="30"/>
                    </a:cxn>
                    <a:cxn ang="0">
                      <a:pos x="9" y="30"/>
                    </a:cxn>
                    <a:cxn ang="0">
                      <a:pos x="9" y="30"/>
                    </a:cxn>
                  </a:cxnLst>
                  <a:rect l="0" t="0" r="r" b="b"/>
                  <a:pathLst>
                    <a:path w="61" h="110">
                      <a:moveTo>
                        <a:pt x="9" y="30"/>
                      </a:moveTo>
                      <a:cubicBezTo>
                        <a:pt x="4" y="37"/>
                        <a:pt x="2" y="44"/>
                        <a:pt x="1" y="52"/>
                      </a:cubicBezTo>
                      <a:cubicBezTo>
                        <a:pt x="0" y="59"/>
                        <a:pt x="1" y="68"/>
                        <a:pt x="4" y="75"/>
                      </a:cubicBezTo>
                      <a:cubicBezTo>
                        <a:pt x="6" y="82"/>
                        <a:pt x="12" y="87"/>
                        <a:pt x="18" y="92"/>
                      </a:cubicBezTo>
                      <a:cubicBezTo>
                        <a:pt x="25" y="96"/>
                        <a:pt x="33" y="100"/>
                        <a:pt x="40" y="103"/>
                      </a:cubicBezTo>
                      <a:cubicBezTo>
                        <a:pt x="47" y="105"/>
                        <a:pt x="54" y="108"/>
                        <a:pt x="61" y="110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42" y="4"/>
                        <a:pt x="21" y="13"/>
                        <a:pt x="9" y="30"/>
                      </a:cubicBezTo>
                      <a:close/>
                      <a:moveTo>
                        <a:pt x="9" y="30"/>
                      </a:moveTo>
                      <a:cubicBezTo>
                        <a:pt x="9" y="30"/>
                        <a:pt x="9" y="30"/>
                        <a:pt x="9" y="3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Freeform 17"/>
                <p:cNvSpPr>
                  <a:spLocks noEditPoints="1"/>
                </p:cNvSpPr>
                <p:nvPr/>
              </p:nvSpPr>
              <p:spPr bwMode="auto">
                <a:xfrm>
                  <a:off x="2560736" y="3144958"/>
                  <a:ext cx="1587" cy="317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Freeform 18"/>
                <p:cNvSpPr>
                  <a:spLocks noEditPoints="1"/>
                </p:cNvSpPr>
                <p:nvPr/>
              </p:nvSpPr>
              <p:spPr bwMode="auto">
                <a:xfrm>
                  <a:off x="550885" y="1190671"/>
                  <a:ext cx="3840309" cy="2892537"/>
                </a:xfrm>
                <a:custGeom>
                  <a:avLst/>
                  <a:gdLst/>
                  <a:ahLst/>
                  <a:cxnLst>
                    <a:cxn ang="0">
                      <a:pos x="1000" y="335"/>
                    </a:cxn>
                    <a:cxn ang="0">
                      <a:pos x="1130" y="44"/>
                    </a:cxn>
                    <a:cxn ang="0">
                      <a:pos x="892" y="91"/>
                    </a:cxn>
                    <a:cxn ang="0">
                      <a:pos x="664" y="57"/>
                    </a:cxn>
                    <a:cxn ang="0">
                      <a:pos x="807" y="343"/>
                    </a:cxn>
                    <a:cxn ang="0">
                      <a:pos x="822" y="1394"/>
                    </a:cxn>
                    <a:cxn ang="0">
                      <a:pos x="1000" y="335"/>
                    </a:cxn>
                    <a:cxn ang="0">
                      <a:pos x="1098" y="988"/>
                    </a:cxn>
                    <a:cxn ang="0">
                      <a:pos x="1052" y="1069"/>
                    </a:cxn>
                    <a:cxn ang="0">
                      <a:pos x="957" y="1102"/>
                    </a:cxn>
                    <a:cxn ang="0">
                      <a:pos x="957" y="1138"/>
                    </a:cxn>
                    <a:cxn ang="0">
                      <a:pos x="946" y="1163"/>
                    </a:cxn>
                    <a:cxn ang="0">
                      <a:pos x="910" y="1168"/>
                    </a:cxn>
                    <a:cxn ang="0">
                      <a:pos x="890" y="1138"/>
                    </a:cxn>
                    <a:cxn ang="0">
                      <a:pos x="890" y="1099"/>
                    </a:cxn>
                    <a:cxn ang="0">
                      <a:pos x="873" y="1095"/>
                    </a:cxn>
                    <a:cxn ang="0">
                      <a:pos x="792" y="1045"/>
                    </a:cxn>
                    <a:cxn ang="0">
                      <a:pos x="766" y="1003"/>
                    </a:cxn>
                    <a:cxn ang="0">
                      <a:pos x="762" y="991"/>
                    </a:cxn>
                    <a:cxn ang="0">
                      <a:pos x="759" y="979"/>
                    </a:cxn>
                    <a:cxn ang="0">
                      <a:pos x="763" y="961"/>
                    </a:cxn>
                    <a:cxn ang="0">
                      <a:pos x="796" y="943"/>
                    </a:cxn>
                    <a:cxn ang="0">
                      <a:pos x="825" y="966"/>
                    </a:cxn>
                    <a:cxn ang="0">
                      <a:pos x="828" y="977"/>
                    </a:cxn>
                    <a:cxn ang="0">
                      <a:pos x="833" y="988"/>
                    </a:cxn>
                    <a:cxn ang="0">
                      <a:pos x="848" y="1007"/>
                    </a:cxn>
                    <a:cxn ang="0">
                      <a:pos x="890" y="1030"/>
                    </a:cxn>
                    <a:cxn ang="0">
                      <a:pos x="890" y="898"/>
                    </a:cxn>
                    <a:cxn ang="0">
                      <a:pos x="803" y="860"/>
                    </a:cxn>
                    <a:cxn ang="0">
                      <a:pos x="773" y="824"/>
                    </a:cxn>
                    <a:cxn ang="0">
                      <a:pos x="763" y="776"/>
                    </a:cxn>
                    <a:cxn ang="0">
                      <a:pos x="773" y="728"/>
                    </a:cxn>
                    <a:cxn ang="0">
                      <a:pos x="800" y="690"/>
                    </a:cxn>
                    <a:cxn ang="0">
                      <a:pos x="890" y="650"/>
                    </a:cxn>
                    <a:cxn ang="0">
                      <a:pos x="890" y="613"/>
                    </a:cxn>
                    <a:cxn ang="0">
                      <a:pos x="902" y="588"/>
                    </a:cxn>
                    <a:cxn ang="0">
                      <a:pos x="938" y="583"/>
                    </a:cxn>
                    <a:cxn ang="0">
                      <a:pos x="957" y="613"/>
                    </a:cxn>
                    <a:cxn ang="0">
                      <a:pos x="957" y="650"/>
                    </a:cxn>
                    <a:cxn ang="0">
                      <a:pos x="970" y="652"/>
                    </a:cxn>
                    <a:cxn ang="0">
                      <a:pos x="1058" y="694"/>
                    </a:cxn>
                    <a:cxn ang="0">
                      <a:pos x="1085" y="733"/>
                    </a:cxn>
                    <a:cxn ang="0">
                      <a:pos x="1089" y="745"/>
                    </a:cxn>
                    <a:cxn ang="0">
                      <a:pos x="1092" y="757"/>
                    </a:cxn>
                    <a:cxn ang="0">
                      <a:pos x="1090" y="776"/>
                    </a:cxn>
                    <a:cxn ang="0">
                      <a:pos x="1058" y="795"/>
                    </a:cxn>
                    <a:cxn ang="0">
                      <a:pos x="1028" y="774"/>
                    </a:cxn>
                    <a:cxn ang="0">
                      <a:pos x="1025" y="763"/>
                    </a:cxn>
                    <a:cxn ang="0">
                      <a:pos x="1019" y="752"/>
                    </a:cxn>
                    <a:cxn ang="0">
                      <a:pos x="1003" y="736"/>
                    </a:cxn>
                    <a:cxn ang="0">
                      <a:pos x="957" y="718"/>
                    </a:cxn>
                    <a:cxn ang="0">
                      <a:pos x="957" y="844"/>
                    </a:cxn>
                    <a:cxn ang="0">
                      <a:pos x="1015" y="861"/>
                    </a:cxn>
                    <a:cxn ang="0">
                      <a:pos x="1084" y="916"/>
                    </a:cxn>
                    <a:cxn ang="0">
                      <a:pos x="1084" y="916"/>
                    </a:cxn>
                    <a:cxn ang="0">
                      <a:pos x="1084" y="916"/>
                    </a:cxn>
                    <a:cxn ang="0">
                      <a:pos x="1098" y="988"/>
                    </a:cxn>
                    <a:cxn ang="0">
                      <a:pos x="1098" y="988"/>
                    </a:cxn>
                    <a:cxn ang="0">
                      <a:pos x="1098" y="988"/>
                    </a:cxn>
                  </a:cxnLst>
                  <a:rect l="0" t="0" r="r" b="b"/>
                  <a:pathLst>
                    <a:path w="1960" h="1477">
                      <a:moveTo>
                        <a:pt x="1000" y="335"/>
                      </a:moveTo>
                      <a:cubicBezTo>
                        <a:pt x="1104" y="248"/>
                        <a:pt x="1173" y="53"/>
                        <a:pt x="1130" y="44"/>
                      </a:cubicBezTo>
                      <a:cubicBezTo>
                        <a:pt x="1074" y="33"/>
                        <a:pt x="951" y="83"/>
                        <a:pt x="892" y="91"/>
                      </a:cubicBezTo>
                      <a:cubicBezTo>
                        <a:pt x="808" y="102"/>
                        <a:pt x="716" y="0"/>
                        <a:pt x="664" y="57"/>
                      </a:cubicBezTo>
                      <a:cubicBezTo>
                        <a:pt x="623" y="103"/>
                        <a:pt x="694" y="270"/>
                        <a:pt x="807" y="343"/>
                      </a:cubicBezTo>
                      <a:cubicBezTo>
                        <a:pt x="472" y="507"/>
                        <a:pt x="0" y="1334"/>
                        <a:pt x="822" y="1394"/>
                      </a:cubicBezTo>
                      <a:cubicBezTo>
                        <a:pt x="1960" y="1477"/>
                        <a:pt x="1390" y="496"/>
                        <a:pt x="1000" y="335"/>
                      </a:cubicBezTo>
                      <a:close/>
                      <a:moveTo>
                        <a:pt x="1098" y="988"/>
                      </a:moveTo>
                      <a:cubicBezTo>
                        <a:pt x="1094" y="1020"/>
                        <a:pt x="1077" y="1049"/>
                        <a:pt x="1052" y="1069"/>
                      </a:cubicBezTo>
                      <a:cubicBezTo>
                        <a:pt x="1025" y="1090"/>
                        <a:pt x="991" y="1099"/>
                        <a:pt x="957" y="1102"/>
                      </a:cubicBezTo>
                      <a:cubicBezTo>
                        <a:pt x="957" y="1138"/>
                        <a:pt x="957" y="1138"/>
                        <a:pt x="957" y="1138"/>
                      </a:cubicBezTo>
                      <a:cubicBezTo>
                        <a:pt x="957" y="1147"/>
                        <a:pt x="953" y="1156"/>
                        <a:pt x="946" y="1163"/>
                      </a:cubicBezTo>
                      <a:cubicBezTo>
                        <a:pt x="936" y="1171"/>
                        <a:pt x="922" y="1174"/>
                        <a:pt x="910" y="1168"/>
                      </a:cubicBezTo>
                      <a:cubicBezTo>
                        <a:pt x="898" y="1163"/>
                        <a:pt x="890" y="1151"/>
                        <a:pt x="890" y="1138"/>
                      </a:cubicBezTo>
                      <a:cubicBezTo>
                        <a:pt x="890" y="1099"/>
                        <a:pt x="890" y="1099"/>
                        <a:pt x="890" y="1099"/>
                      </a:cubicBezTo>
                      <a:cubicBezTo>
                        <a:pt x="885" y="1098"/>
                        <a:pt x="879" y="1096"/>
                        <a:pt x="873" y="1095"/>
                      </a:cubicBezTo>
                      <a:cubicBezTo>
                        <a:pt x="842" y="1086"/>
                        <a:pt x="813" y="1069"/>
                        <a:pt x="792" y="1045"/>
                      </a:cubicBezTo>
                      <a:cubicBezTo>
                        <a:pt x="781" y="1032"/>
                        <a:pt x="772" y="1018"/>
                        <a:pt x="766" y="1003"/>
                      </a:cubicBezTo>
                      <a:cubicBezTo>
                        <a:pt x="765" y="999"/>
                        <a:pt x="763" y="995"/>
                        <a:pt x="762" y="991"/>
                      </a:cubicBezTo>
                      <a:cubicBezTo>
                        <a:pt x="761" y="987"/>
                        <a:pt x="760" y="983"/>
                        <a:pt x="759" y="979"/>
                      </a:cubicBezTo>
                      <a:cubicBezTo>
                        <a:pt x="759" y="973"/>
                        <a:pt x="760" y="966"/>
                        <a:pt x="763" y="961"/>
                      </a:cubicBezTo>
                      <a:cubicBezTo>
                        <a:pt x="769" y="949"/>
                        <a:pt x="782" y="942"/>
                        <a:pt x="796" y="943"/>
                      </a:cubicBezTo>
                      <a:cubicBezTo>
                        <a:pt x="809" y="944"/>
                        <a:pt x="820" y="953"/>
                        <a:pt x="825" y="966"/>
                      </a:cubicBezTo>
                      <a:cubicBezTo>
                        <a:pt x="826" y="969"/>
                        <a:pt x="827" y="973"/>
                        <a:pt x="828" y="977"/>
                      </a:cubicBezTo>
                      <a:cubicBezTo>
                        <a:pt x="830" y="981"/>
                        <a:pt x="831" y="985"/>
                        <a:pt x="833" y="988"/>
                      </a:cubicBezTo>
                      <a:cubicBezTo>
                        <a:pt x="837" y="995"/>
                        <a:pt x="842" y="1001"/>
                        <a:pt x="848" y="1007"/>
                      </a:cubicBezTo>
                      <a:cubicBezTo>
                        <a:pt x="860" y="1018"/>
                        <a:pt x="875" y="1026"/>
                        <a:pt x="890" y="1030"/>
                      </a:cubicBezTo>
                      <a:cubicBezTo>
                        <a:pt x="890" y="898"/>
                        <a:pt x="890" y="898"/>
                        <a:pt x="890" y="898"/>
                      </a:cubicBezTo>
                      <a:cubicBezTo>
                        <a:pt x="860" y="890"/>
                        <a:pt x="828" y="880"/>
                        <a:pt x="803" y="860"/>
                      </a:cubicBezTo>
                      <a:cubicBezTo>
                        <a:pt x="790" y="850"/>
                        <a:pt x="780" y="838"/>
                        <a:pt x="773" y="824"/>
                      </a:cubicBezTo>
                      <a:cubicBezTo>
                        <a:pt x="766" y="809"/>
                        <a:pt x="763" y="793"/>
                        <a:pt x="763" y="776"/>
                      </a:cubicBezTo>
                      <a:cubicBezTo>
                        <a:pt x="763" y="760"/>
                        <a:pt x="766" y="743"/>
                        <a:pt x="773" y="728"/>
                      </a:cubicBezTo>
                      <a:cubicBezTo>
                        <a:pt x="779" y="714"/>
                        <a:pt x="789" y="701"/>
                        <a:pt x="800" y="690"/>
                      </a:cubicBezTo>
                      <a:cubicBezTo>
                        <a:pt x="825" y="668"/>
                        <a:pt x="858" y="655"/>
                        <a:pt x="890" y="650"/>
                      </a:cubicBezTo>
                      <a:cubicBezTo>
                        <a:pt x="890" y="613"/>
                        <a:pt x="890" y="613"/>
                        <a:pt x="890" y="613"/>
                      </a:cubicBezTo>
                      <a:cubicBezTo>
                        <a:pt x="890" y="604"/>
                        <a:pt x="895" y="595"/>
                        <a:pt x="902" y="588"/>
                      </a:cubicBezTo>
                      <a:cubicBezTo>
                        <a:pt x="912" y="580"/>
                        <a:pt x="926" y="577"/>
                        <a:pt x="938" y="583"/>
                      </a:cubicBezTo>
                      <a:cubicBezTo>
                        <a:pt x="950" y="588"/>
                        <a:pt x="957" y="600"/>
                        <a:pt x="957" y="613"/>
                      </a:cubicBezTo>
                      <a:cubicBezTo>
                        <a:pt x="957" y="650"/>
                        <a:pt x="957" y="650"/>
                        <a:pt x="957" y="650"/>
                      </a:cubicBezTo>
                      <a:cubicBezTo>
                        <a:pt x="962" y="651"/>
                        <a:pt x="966" y="651"/>
                        <a:pt x="970" y="652"/>
                      </a:cubicBezTo>
                      <a:cubicBezTo>
                        <a:pt x="1003" y="658"/>
                        <a:pt x="1034" y="671"/>
                        <a:pt x="1058" y="694"/>
                      </a:cubicBezTo>
                      <a:cubicBezTo>
                        <a:pt x="1069" y="705"/>
                        <a:pt x="1078" y="719"/>
                        <a:pt x="1085" y="733"/>
                      </a:cubicBezTo>
                      <a:cubicBezTo>
                        <a:pt x="1086" y="737"/>
                        <a:pt x="1088" y="741"/>
                        <a:pt x="1089" y="745"/>
                      </a:cubicBezTo>
                      <a:cubicBezTo>
                        <a:pt x="1091" y="749"/>
                        <a:pt x="1092" y="753"/>
                        <a:pt x="1092" y="757"/>
                      </a:cubicBezTo>
                      <a:cubicBezTo>
                        <a:pt x="1093" y="763"/>
                        <a:pt x="1092" y="770"/>
                        <a:pt x="1090" y="776"/>
                      </a:cubicBezTo>
                      <a:cubicBezTo>
                        <a:pt x="1084" y="788"/>
                        <a:pt x="1071" y="796"/>
                        <a:pt x="1058" y="795"/>
                      </a:cubicBezTo>
                      <a:cubicBezTo>
                        <a:pt x="1045" y="795"/>
                        <a:pt x="1033" y="786"/>
                        <a:pt x="1028" y="774"/>
                      </a:cubicBezTo>
                      <a:cubicBezTo>
                        <a:pt x="1027" y="770"/>
                        <a:pt x="1026" y="766"/>
                        <a:pt x="1025" y="763"/>
                      </a:cubicBezTo>
                      <a:cubicBezTo>
                        <a:pt x="1023" y="759"/>
                        <a:pt x="1021" y="756"/>
                        <a:pt x="1019" y="752"/>
                      </a:cubicBezTo>
                      <a:cubicBezTo>
                        <a:pt x="1015" y="746"/>
                        <a:pt x="1010" y="740"/>
                        <a:pt x="1003" y="736"/>
                      </a:cubicBezTo>
                      <a:cubicBezTo>
                        <a:pt x="990" y="726"/>
                        <a:pt x="974" y="721"/>
                        <a:pt x="957" y="718"/>
                      </a:cubicBezTo>
                      <a:cubicBezTo>
                        <a:pt x="957" y="844"/>
                        <a:pt x="957" y="844"/>
                        <a:pt x="957" y="844"/>
                      </a:cubicBezTo>
                      <a:cubicBezTo>
                        <a:pt x="977" y="849"/>
                        <a:pt x="996" y="854"/>
                        <a:pt x="1015" y="861"/>
                      </a:cubicBezTo>
                      <a:cubicBezTo>
                        <a:pt x="1043" y="872"/>
                        <a:pt x="1069" y="889"/>
                        <a:pt x="1084" y="916"/>
                      </a:cubicBezTo>
                      <a:cubicBezTo>
                        <a:pt x="1082" y="912"/>
                        <a:pt x="1080" y="908"/>
                        <a:pt x="1084" y="916"/>
                      </a:cubicBezTo>
                      <a:cubicBezTo>
                        <a:pt x="1089" y="924"/>
                        <a:pt x="1087" y="920"/>
                        <a:pt x="1084" y="916"/>
                      </a:cubicBezTo>
                      <a:cubicBezTo>
                        <a:pt x="1097" y="938"/>
                        <a:pt x="1101" y="963"/>
                        <a:pt x="1098" y="988"/>
                      </a:cubicBezTo>
                      <a:close/>
                      <a:moveTo>
                        <a:pt x="1098" y="988"/>
                      </a:moveTo>
                      <a:cubicBezTo>
                        <a:pt x="1098" y="988"/>
                        <a:pt x="1098" y="988"/>
                        <a:pt x="1098" y="988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 19"/>
                <p:cNvSpPr>
                  <a:spLocks noEditPoints="1"/>
                </p:cNvSpPr>
                <p:nvPr/>
              </p:nvSpPr>
              <p:spPr bwMode="auto">
                <a:xfrm>
                  <a:off x="2559051" y="3149601"/>
                  <a:ext cx="1587" cy="158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6" name="组合 185"/>
            <p:cNvGrpSpPr/>
            <p:nvPr/>
          </p:nvGrpSpPr>
          <p:grpSpPr>
            <a:xfrm>
              <a:off x="5331007" y="2270876"/>
              <a:ext cx="1078180" cy="1724950"/>
              <a:chOff x="1962950" y="2247362"/>
              <a:chExt cx="1078180" cy="1724950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五边形 187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需求侧</a:t>
                </a:r>
                <a:r>
                  <a:rPr lang="en-US" altLang="zh-CN" sz="800" b="1" dirty="0" smtClean="0">
                    <a:latin typeface="+mj-ea"/>
                    <a:ea typeface="+mj-ea"/>
                  </a:rPr>
                  <a:t>-</a:t>
                </a:r>
                <a:r>
                  <a:rPr lang="zh-CN" altLang="en-US" sz="800" b="1" dirty="0" smtClean="0">
                    <a:latin typeface="+mj-ea"/>
                    <a:ea typeface="+mj-ea"/>
                  </a:rPr>
                  <a:t>消费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5180386" y="2535648"/>
              <a:ext cx="1378448" cy="1103558"/>
              <a:chOff x="5114077" y="2532013"/>
              <a:chExt cx="1378448" cy="1103558"/>
            </a:xfrm>
          </p:grpSpPr>
          <p:sp>
            <p:nvSpPr>
              <p:cNvPr id="190" name="文本框 189"/>
              <p:cNvSpPr txBox="1"/>
              <p:nvPr/>
            </p:nvSpPr>
            <p:spPr>
              <a:xfrm>
                <a:off x="5114077" y="2758408"/>
                <a:ext cx="1378448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消费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</a:t>
                </a: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4.8%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 </a:t>
                </a:r>
                <a:r>
                  <a:rPr lang="en-US" altLang="zh-CN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0.5%</a:t>
                </a:r>
                <a:r>
                  <a:rPr lang="zh-CN" altLang="en-US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↑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91" name="组合 190"/>
              <p:cNvGrpSpPr>
                <a:grpSpLocks noChangeAspect="1"/>
              </p:cNvGrpSpPr>
              <p:nvPr/>
            </p:nvGrpSpPr>
            <p:grpSpPr>
              <a:xfrm>
                <a:off x="5618394" y="2532013"/>
                <a:ext cx="332784" cy="209363"/>
                <a:chOff x="217319" y="3309551"/>
                <a:chExt cx="598625" cy="396914"/>
              </a:xfrm>
              <a:solidFill>
                <a:srgbClr val="67708B"/>
              </a:solidFill>
            </p:grpSpPr>
            <p:sp>
              <p:nvSpPr>
                <p:cNvPr id="192" name="Oval 144"/>
                <p:cNvSpPr>
                  <a:spLocks noChangeArrowheads="1"/>
                </p:cNvSpPr>
                <p:nvPr/>
              </p:nvSpPr>
              <p:spPr bwMode="auto">
                <a:xfrm>
                  <a:off x="507956" y="3628384"/>
                  <a:ext cx="78081" cy="7808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3" name="Oval 145"/>
                <p:cNvSpPr>
                  <a:spLocks noChangeArrowheads="1"/>
                </p:cNvSpPr>
                <p:nvPr/>
              </p:nvSpPr>
              <p:spPr bwMode="auto">
                <a:xfrm>
                  <a:off x="308414" y="3628384"/>
                  <a:ext cx="71575" cy="7808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4" name="Freeform 146"/>
                <p:cNvSpPr>
                  <a:spLocks/>
                </p:cNvSpPr>
                <p:nvPr/>
              </p:nvSpPr>
              <p:spPr bwMode="auto">
                <a:xfrm>
                  <a:off x="293232" y="3365943"/>
                  <a:ext cx="522712" cy="258103"/>
                </a:xfrm>
                <a:custGeom>
                  <a:avLst/>
                  <a:gdLst>
                    <a:gd name="T0" fmla="*/ 61 w 102"/>
                    <a:gd name="T1" fmla="*/ 50 h 50"/>
                    <a:gd name="T2" fmla="*/ 64 w 102"/>
                    <a:gd name="T3" fmla="*/ 47 h 50"/>
                    <a:gd name="T4" fmla="*/ 81 w 102"/>
                    <a:gd name="T5" fmla="*/ 9 h 50"/>
                    <a:gd name="T6" fmla="*/ 98 w 102"/>
                    <a:gd name="T7" fmla="*/ 9 h 50"/>
                    <a:gd name="T8" fmla="*/ 102 w 102"/>
                    <a:gd name="T9" fmla="*/ 4 h 50"/>
                    <a:gd name="T10" fmla="*/ 98 w 102"/>
                    <a:gd name="T11" fmla="*/ 0 h 50"/>
                    <a:gd name="T12" fmla="*/ 78 w 102"/>
                    <a:gd name="T13" fmla="*/ 0 h 50"/>
                    <a:gd name="T14" fmla="*/ 74 w 102"/>
                    <a:gd name="T15" fmla="*/ 3 h 50"/>
                    <a:gd name="T16" fmla="*/ 58 w 102"/>
                    <a:gd name="T17" fmla="*/ 42 h 50"/>
                    <a:gd name="T18" fmla="*/ 4 w 102"/>
                    <a:gd name="T19" fmla="*/ 42 h 50"/>
                    <a:gd name="T20" fmla="*/ 0 w 102"/>
                    <a:gd name="T21" fmla="*/ 46 h 50"/>
                    <a:gd name="T22" fmla="*/ 4 w 102"/>
                    <a:gd name="T23" fmla="*/ 50 h 50"/>
                    <a:gd name="T24" fmla="*/ 61 w 102"/>
                    <a:gd name="T25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2" h="50">
                      <a:moveTo>
                        <a:pt x="61" y="50"/>
                      </a:move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81" y="9"/>
                        <a:pt x="81" y="9"/>
                        <a:pt x="81" y="9"/>
                      </a:cubicBezTo>
                      <a:cubicBezTo>
                        <a:pt x="98" y="9"/>
                        <a:pt x="98" y="9"/>
                        <a:pt x="98" y="9"/>
                      </a:cubicBezTo>
                      <a:cubicBezTo>
                        <a:pt x="101" y="9"/>
                        <a:pt x="102" y="7"/>
                        <a:pt x="102" y="4"/>
                      </a:cubicBezTo>
                      <a:cubicBezTo>
                        <a:pt x="102" y="2"/>
                        <a:pt x="101" y="0"/>
                        <a:pt x="98" y="0"/>
                      </a:cubicBezTo>
                      <a:cubicBezTo>
                        <a:pt x="78" y="0"/>
                        <a:pt x="78" y="0"/>
                        <a:pt x="78" y="0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58" y="42"/>
                        <a:pt x="58" y="42"/>
                        <a:pt x="58" y="42"/>
                      </a:cubicBez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2" y="42"/>
                        <a:pt x="0" y="43"/>
                        <a:pt x="0" y="46"/>
                      </a:cubicBezTo>
                      <a:cubicBezTo>
                        <a:pt x="0" y="48"/>
                        <a:pt x="2" y="50"/>
                        <a:pt x="4" y="50"/>
                      </a:cubicBezTo>
                      <a:lnTo>
                        <a:pt x="61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5" name="Freeform 147"/>
                <p:cNvSpPr>
                  <a:spLocks noEditPoints="1"/>
                </p:cNvSpPr>
                <p:nvPr/>
              </p:nvSpPr>
              <p:spPr bwMode="auto">
                <a:xfrm>
                  <a:off x="217319" y="3309551"/>
                  <a:ext cx="440293" cy="251596"/>
                </a:xfrm>
                <a:custGeom>
                  <a:avLst/>
                  <a:gdLst>
                    <a:gd name="T0" fmla="*/ 76 w 86"/>
                    <a:gd name="T1" fmla="*/ 0 h 49"/>
                    <a:gd name="T2" fmla="*/ 56 w 86"/>
                    <a:gd name="T3" fmla="*/ 0 h 49"/>
                    <a:gd name="T4" fmla="*/ 31 w 86"/>
                    <a:gd name="T5" fmla="*/ 0 h 49"/>
                    <a:gd name="T6" fmla="*/ 11 w 86"/>
                    <a:gd name="T7" fmla="*/ 0 h 49"/>
                    <a:gd name="T8" fmla="*/ 3 w 86"/>
                    <a:gd name="T9" fmla="*/ 12 h 49"/>
                    <a:gd name="T10" fmla="*/ 13 w 86"/>
                    <a:gd name="T11" fmla="*/ 37 h 49"/>
                    <a:gd name="T12" fmla="*/ 31 w 86"/>
                    <a:gd name="T13" fmla="*/ 49 h 49"/>
                    <a:gd name="T14" fmla="*/ 56 w 86"/>
                    <a:gd name="T15" fmla="*/ 49 h 49"/>
                    <a:gd name="T16" fmla="*/ 73 w 86"/>
                    <a:gd name="T17" fmla="*/ 37 h 49"/>
                    <a:gd name="T18" fmla="*/ 83 w 86"/>
                    <a:gd name="T19" fmla="*/ 12 h 49"/>
                    <a:gd name="T20" fmla="*/ 76 w 86"/>
                    <a:gd name="T21" fmla="*/ 0 h 49"/>
                    <a:gd name="T22" fmla="*/ 64 w 86"/>
                    <a:gd name="T23" fmla="*/ 39 h 49"/>
                    <a:gd name="T24" fmla="*/ 21 w 86"/>
                    <a:gd name="T25" fmla="*/ 39 h 49"/>
                    <a:gd name="T26" fmla="*/ 20 w 86"/>
                    <a:gd name="T27" fmla="*/ 36 h 49"/>
                    <a:gd name="T28" fmla="*/ 21 w 86"/>
                    <a:gd name="T29" fmla="*/ 34 h 49"/>
                    <a:gd name="T30" fmla="*/ 64 w 86"/>
                    <a:gd name="T31" fmla="*/ 34 h 49"/>
                    <a:gd name="T32" fmla="*/ 66 w 86"/>
                    <a:gd name="T33" fmla="*/ 36 h 49"/>
                    <a:gd name="T34" fmla="*/ 64 w 86"/>
                    <a:gd name="T35" fmla="*/ 39 h 49"/>
                    <a:gd name="T36" fmla="*/ 70 w 86"/>
                    <a:gd name="T37" fmla="*/ 25 h 49"/>
                    <a:gd name="T38" fmla="*/ 16 w 86"/>
                    <a:gd name="T39" fmla="*/ 25 h 49"/>
                    <a:gd name="T40" fmla="*/ 14 w 86"/>
                    <a:gd name="T41" fmla="*/ 23 h 49"/>
                    <a:gd name="T42" fmla="*/ 16 w 86"/>
                    <a:gd name="T43" fmla="*/ 21 h 49"/>
                    <a:gd name="T44" fmla="*/ 70 w 86"/>
                    <a:gd name="T45" fmla="*/ 21 h 49"/>
                    <a:gd name="T46" fmla="*/ 72 w 86"/>
                    <a:gd name="T47" fmla="*/ 23 h 49"/>
                    <a:gd name="T48" fmla="*/ 70 w 86"/>
                    <a:gd name="T49" fmla="*/ 25 h 49"/>
                    <a:gd name="T50" fmla="*/ 74 w 86"/>
                    <a:gd name="T51" fmla="*/ 12 h 49"/>
                    <a:gd name="T52" fmla="*/ 12 w 86"/>
                    <a:gd name="T53" fmla="*/ 12 h 49"/>
                    <a:gd name="T54" fmla="*/ 9 w 86"/>
                    <a:gd name="T55" fmla="*/ 10 h 49"/>
                    <a:gd name="T56" fmla="*/ 12 w 86"/>
                    <a:gd name="T57" fmla="*/ 7 h 49"/>
                    <a:gd name="T58" fmla="*/ 74 w 86"/>
                    <a:gd name="T59" fmla="*/ 7 h 49"/>
                    <a:gd name="T60" fmla="*/ 76 w 86"/>
                    <a:gd name="T61" fmla="*/ 10 h 49"/>
                    <a:gd name="T62" fmla="*/ 74 w 86"/>
                    <a:gd name="T63" fmla="*/ 1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6" h="49">
                      <a:moveTo>
                        <a:pt x="76" y="0"/>
                      </a:move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49" y="0"/>
                        <a:pt x="38" y="0"/>
                        <a:pt x="3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4" y="0"/>
                        <a:pt x="0" y="5"/>
                        <a:pt x="3" y="12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6" y="43"/>
                        <a:pt x="24" y="49"/>
                        <a:pt x="31" y="49"/>
                      </a:cubicBezTo>
                      <a:cubicBezTo>
                        <a:pt x="56" y="49"/>
                        <a:pt x="56" y="49"/>
                        <a:pt x="56" y="49"/>
                      </a:cubicBezTo>
                      <a:cubicBezTo>
                        <a:pt x="63" y="49"/>
                        <a:pt x="71" y="43"/>
                        <a:pt x="73" y="37"/>
                      </a:cubicBezTo>
                      <a:cubicBezTo>
                        <a:pt x="83" y="12"/>
                        <a:pt x="83" y="12"/>
                        <a:pt x="83" y="12"/>
                      </a:cubicBezTo>
                      <a:cubicBezTo>
                        <a:pt x="86" y="5"/>
                        <a:pt x="82" y="0"/>
                        <a:pt x="76" y="0"/>
                      </a:cubicBezTo>
                      <a:close/>
                      <a:moveTo>
                        <a:pt x="64" y="39"/>
                      </a:moveTo>
                      <a:cubicBezTo>
                        <a:pt x="21" y="39"/>
                        <a:pt x="21" y="39"/>
                        <a:pt x="21" y="39"/>
                      </a:cubicBezTo>
                      <a:cubicBezTo>
                        <a:pt x="20" y="39"/>
                        <a:pt x="20" y="38"/>
                        <a:pt x="20" y="36"/>
                      </a:cubicBezTo>
                      <a:cubicBezTo>
                        <a:pt x="20" y="35"/>
                        <a:pt x="20" y="34"/>
                        <a:pt x="21" y="34"/>
                      </a:cubicBezTo>
                      <a:cubicBezTo>
                        <a:pt x="64" y="34"/>
                        <a:pt x="64" y="34"/>
                        <a:pt x="64" y="34"/>
                      </a:cubicBezTo>
                      <a:cubicBezTo>
                        <a:pt x="65" y="34"/>
                        <a:pt x="66" y="35"/>
                        <a:pt x="66" y="36"/>
                      </a:cubicBezTo>
                      <a:cubicBezTo>
                        <a:pt x="66" y="38"/>
                        <a:pt x="65" y="39"/>
                        <a:pt x="64" y="39"/>
                      </a:cubicBezTo>
                      <a:close/>
                      <a:moveTo>
                        <a:pt x="70" y="25"/>
                      </a:move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4" y="25"/>
                        <a:pt x="14" y="24"/>
                        <a:pt x="14" y="23"/>
                      </a:cubicBezTo>
                      <a:cubicBezTo>
                        <a:pt x="14" y="22"/>
                        <a:pt x="14" y="21"/>
                        <a:pt x="16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71" y="21"/>
                        <a:pt x="72" y="22"/>
                        <a:pt x="72" y="23"/>
                      </a:cubicBezTo>
                      <a:cubicBezTo>
                        <a:pt x="72" y="24"/>
                        <a:pt x="71" y="25"/>
                        <a:pt x="70" y="25"/>
                      </a:cubicBezTo>
                      <a:close/>
                      <a:moveTo>
                        <a:pt x="74" y="12"/>
                      </a:move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0" y="12"/>
                        <a:pt x="9" y="11"/>
                        <a:pt x="9" y="10"/>
                      </a:cubicBezTo>
                      <a:cubicBezTo>
                        <a:pt x="9" y="8"/>
                        <a:pt x="10" y="7"/>
                        <a:pt x="12" y="7"/>
                      </a:cubicBezTo>
                      <a:cubicBezTo>
                        <a:pt x="74" y="7"/>
                        <a:pt x="74" y="7"/>
                        <a:pt x="74" y="7"/>
                      </a:cubicBezTo>
                      <a:cubicBezTo>
                        <a:pt x="75" y="7"/>
                        <a:pt x="76" y="8"/>
                        <a:pt x="76" y="10"/>
                      </a:cubicBezTo>
                      <a:cubicBezTo>
                        <a:pt x="76" y="11"/>
                        <a:pt x="75" y="12"/>
                        <a:pt x="7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96" name="组合 195"/>
            <p:cNvGrpSpPr/>
            <p:nvPr/>
          </p:nvGrpSpPr>
          <p:grpSpPr>
            <a:xfrm>
              <a:off x="6447764" y="2276122"/>
              <a:ext cx="1078180" cy="1724950"/>
              <a:chOff x="1962950" y="2247362"/>
              <a:chExt cx="1078180" cy="1724950"/>
            </a:xfrm>
          </p:grpSpPr>
          <p:sp>
            <p:nvSpPr>
              <p:cNvPr id="197" name="矩形 196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五边形 197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需求侧</a:t>
                </a:r>
                <a:r>
                  <a:rPr lang="en-US" altLang="zh-CN" sz="800" b="1" dirty="0" smtClean="0">
                    <a:latin typeface="+mj-ea"/>
                    <a:ea typeface="+mj-ea"/>
                  </a:rPr>
                  <a:t>-</a:t>
                </a:r>
                <a:r>
                  <a:rPr lang="zh-CN" altLang="en-US" sz="800" b="1" dirty="0">
                    <a:latin typeface="+mj-ea"/>
                    <a:ea typeface="+mj-ea"/>
                  </a:rPr>
                  <a:t>外贸</a:t>
                </a: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6300359" y="2538147"/>
              <a:ext cx="1339229" cy="1102374"/>
              <a:chOff x="7370619" y="2532013"/>
              <a:chExt cx="1339229" cy="1102374"/>
            </a:xfrm>
          </p:grpSpPr>
          <p:sp>
            <p:nvSpPr>
              <p:cNvPr id="200" name="文本框 199"/>
              <p:cNvSpPr txBox="1"/>
              <p:nvPr/>
            </p:nvSpPr>
            <p:spPr>
              <a:xfrm>
                <a:off x="7370619" y="2757224"/>
                <a:ext cx="1339229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出口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当月同比</a:t>
                </a: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10.3%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↓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01" name="组合 200"/>
              <p:cNvGrpSpPr>
                <a:grpSpLocks noChangeAspect="1"/>
              </p:cNvGrpSpPr>
              <p:nvPr/>
            </p:nvGrpSpPr>
            <p:grpSpPr>
              <a:xfrm>
                <a:off x="7890124" y="2532013"/>
                <a:ext cx="219758" cy="209363"/>
                <a:chOff x="4750942" y="2542307"/>
                <a:chExt cx="541251" cy="543451"/>
              </a:xfrm>
              <a:solidFill>
                <a:srgbClr val="67708B"/>
              </a:solidFill>
            </p:grpSpPr>
            <p:sp>
              <p:nvSpPr>
                <p:cNvPr id="202" name="Freeform 57"/>
                <p:cNvSpPr>
                  <a:spLocks/>
                </p:cNvSpPr>
                <p:nvPr/>
              </p:nvSpPr>
              <p:spPr bwMode="auto">
                <a:xfrm>
                  <a:off x="4750942" y="2542307"/>
                  <a:ext cx="541251" cy="543451"/>
                </a:xfrm>
                <a:custGeom>
                  <a:avLst/>
                  <a:gdLst>
                    <a:gd name="T0" fmla="*/ 99 w 104"/>
                    <a:gd name="T1" fmla="*/ 89 h 104"/>
                    <a:gd name="T2" fmla="*/ 19 w 104"/>
                    <a:gd name="T3" fmla="*/ 89 h 104"/>
                    <a:gd name="T4" fmla="*/ 19 w 104"/>
                    <a:gd name="T5" fmla="*/ 4 h 104"/>
                    <a:gd name="T6" fmla="*/ 12 w 104"/>
                    <a:gd name="T7" fmla="*/ 4 h 104"/>
                    <a:gd name="T8" fmla="*/ 12 w 104"/>
                    <a:gd name="T9" fmla="*/ 89 h 104"/>
                    <a:gd name="T10" fmla="*/ 4 w 104"/>
                    <a:gd name="T11" fmla="*/ 89 h 104"/>
                    <a:gd name="T12" fmla="*/ 4 w 104"/>
                    <a:gd name="T13" fmla="*/ 95 h 104"/>
                    <a:gd name="T14" fmla="*/ 12 w 104"/>
                    <a:gd name="T15" fmla="*/ 95 h 104"/>
                    <a:gd name="T16" fmla="*/ 12 w 104"/>
                    <a:gd name="T17" fmla="*/ 99 h 104"/>
                    <a:gd name="T18" fmla="*/ 19 w 104"/>
                    <a:gd name="T19" fmla="*/ 99 h 104"/>
                    <a:gd name="T20" fmla="*/ 19 w 104"/>
                    <a:gd name="T21" fmla="*/ 95 h 104"/>
                    <a:gd name="T22" fmla="*/ 99 w 104"/>
                    <a:gd name="T23" fmla="*/ 95 h 104"/>
                    <a:gd name="T24" fmla="*/ 99 w 104"/>
                    <a:gd name="T25" fmla="*/ 89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" h="104">
                      <a:moveTo>
                        <a:pt x="99" y="89"/>
                      </a:moveTo>
                      <a:cubicBezTo>
                        <a:pt x="73" y="89"/>
                        <a:pt x="46" y="89"/>
                        <a:pt x="19" y="89"/>
                      </a:cubicBezTo>
                      <a:cubicBezTo>
                        <a:pt x="19" y="60"/>
                        <a:pt x="19" y="32"/>
                        <a:pt x="19" y="4"/>
                      </a:cubicBezTo>
                      <a:cubicBezTo>
                        <a:pt x="19" y="0"/>
                        <a:pt x="12" y="0"/>
                        <a:pt x="12" y="4"/>
                      </a:cubicBezTo>
                      <a:cubicBezTo>
                        <a:pt x="12" y="32"/>
                        <a:pt x="12" y="60"/>
                        <a:pt x="12" y="89"/>
                      </a:cubicBezTo>
                      <a:cubicBezTo>
                        <a:pt x="10" y="89"/>
                        <a:pt x="7" y="89"/>
                        <a:pt x="4" y="89"/>
                      </a:cubicBezTo>
                      <a:cubicBezTo>
                        <a:pt x="0" y="89"/>
                        <a:pt x="0" y="95"/>
                        <a:pt x="4" y="95"/>
                      </a:cubicBezTo>
                      <a:cubicBezTo>
                        <a:pt x="7" y="95"/>
                        <a:pt x="10" y="95"/>
                        <a:pt x="12" y="95"/>
                      </a:cubicBezTo>
                      <a:cubicBezTo>
                        <a:pt x="12" y="97"/>
                        <a:pt x="12" y="98"/>
                        <a:pt x="12" y="99"/>
                      </a:cubicBezTo>
                      <a:cubicBezTo>
                        <a:pt x="12" y="104"/>
                        <a:pt x="19" y="104"/>
                        <a:pt x="19" y="99"/>
                      </a:cubicBezTo>
                      <a:cubicBezTo>
                        <a:pt x="19" y="98"/>
                        <a:pt x="19" y="97"/>
                        <a:pt x="19" y="95"/>
                      </a:cubicBezTo>
                      <a:cubicBezTo>
                        <a:pt x="46" y="95"/>
                        <a:pt x="73" y="95"/>
                        <a:pt x="99" y="95"/>
                      </a:cubicBezTo>
                      <a:cubicBezTo>
                        <a:pt x="104" y="95"/>
                        <a:pt x="104" y="89"/>
                        <a:pt x="99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3" name="Freeform 58"/>
                <p:cNvSpPr>
                  <a:spLocks/>
                </p:cNvSpPr>
                <p:nvPr/>
              </p:nvSpPr>
              <p:spPr bwMode="auto">
                <a:xfrm>
                  <a:off x="4838950" y="2568709"/>
                  <a:ext cx="453243" cy="407038"/>
                </a:xfrm>
                <a:custGeom>
                  <a:avLst/>
                  <a:gdLst>
                    <a:gd name="T0" fmla="*/ 86 w 87"/>
                    <a:gd name="T1" fmla="*/ 7 h 78"/>
                    <a:gd name="T2" fmla="*/ 82 w 87"/>
                    <a:gd name="T3" fmla="*/ 5 h 78"/>
                    <a:gd name="T4" fmla="*/ 80 w 87"/>
                    <a:gd name="T5" fmla="*/ 4 h 78"/>
                    <a:gd name="T6" fmla="*/ 76 w 87"/>
                    <a:gd name="T7" fmla="*/ 4 h 78"/>
                    <a:gd name="T8" fmla="*/ 62 w 87"/>
                    <a:gd name="T9" fmla="*/ 1 h 78"/>
                    <a:gd name="T10" fmla="*/ 56 w 87"/>
                    <a:gd name="T11" fmla="*/ 5 h 78"/>
                    <a:gd name="T12" fmla="*/ 60 w 87"/>
                    <a:gd name="T13" fmla="*/ 12 h 78"/>
                    <a:gd name="T14" fmla="*/ 42 w 87"/>
                    <a:gd name="T15" fmla="*/ 33 h 78"/>
                    <a:gd name="T16" fmla="*/ 10 w 87"/>
                    <a:gd name="T17" fmla="*/ 60 h 78"/>
                    <a:gd name="T18" fmla="*/ 15 w 87"/>
                    <a:gd name="T19" fmla="*/ 76 h 78"/>
                    <a:gd name="T20" fmla="*/ 51 w 87"/>
                    <a:gd name="T21" fmla="*/ 49 h 78"/>
                    <a:gd name="T22" fmla="*/ 72 w 87"/>
                    <a:gd name="T23" fmla="*/ 23 h 78"/>
                    <a:gd name="T24" fmla="*/ 71 w 87"/>
                    <a:gd name="T25" fmla="*/ 26 h 78"/>
                    <a:gd name="T26" fmla="*/ 75 w 87"/>
                    <a:gd name="T27" fmla="*/ 33 h 78"/>
                    <a:gd name="T28" fmla="*/ 77 w 87"/>
                    <a:gd name="T29" fmla="*/ 33 h 78"/>
                    <a:gd name="T30" fmla="*/ 82 w 87"/>
                    <a:gd name="T31" fmla="*/ 29 h 78"/>
                    <a:gd name="T32" fmla="*/ 86 w 87"/>
                    <a:gd name="T33" fmla="*/ 12 h 78"/>
                    <a:gd name="T34" fmla="*/ 86 w 87"/>
                    <a:gd name="T35" fmla="*/ 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78">
                      <a:moveTo>
                        <a:pt x="86" y="7"/>
                      </a:moveTo>
                      <a:cubicBezTo>
                        <a:pt x="85" y="6"/>
                        <a:pt x="84" y="5"/>
                        <a:pt x="82" y="5"/>
                      </a:cubicBezTo>
                      <a:cubicBezTo>
                        <a:pt x="80" y="4"/>
                        <a:pt x="80" y="4"/>
                        <a:pt x="80" y="4"/>
                      </a:cubicBezTo>
                      <a:cubicBezTo>
                        <a:pt x="79" y="4"/>
                        <a:pt x="78" y="4"/>
                        <a:pt x="76" y="4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59" y="0"/>
                        <a:pt x="56" y="2"/>
                        <a:pt x="56" y="5"/>
                      </a:cubicBezTo>
                      <a:cubicBezTo>
                        <a:pt x="55" y="8"/>
                        <a:pt x="57" y="11"/>
                        <a:pt x="60" y="12"/>
                      </a:cubicBezTo>
                      <a:cubicBezTo>
                        <a:pt x="53" y="17"/>
                        <a:pt x="47" y="25"/>
                        <a:pt x="42" y="33"/>
                      </a:cubicBezTo>
                      <a:cubicBezTo>
                        <a:pt x="34" y="46"/>
                        <a:pt x="26" y="56"/>
                        <a:pt x="10" y="60"/>
                      </a:cubicBezTo>
                      <a:cubicBezTo>
                        <a:pt x="0" y="62"/>
                        <a:pt x="4" y="78"/>
                        <a:pt x="15" y="76"/>
                      </a:cubicBezTo>
                      <a:cubicBezTo>
                        <a:pt x="31" y="72"/>
                        <a:pt x="42" y="62"/>
                        <a:pt x="51" y="49"/>
                      </a:cubicBezTo>
                      <a:cubicBezTo>
                        <a:pt x="58" y="39"/>
                        <a:pt x="63" y="29"/>
                        <a:pt x="72" y="23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cubicBezTo>
                        <a:pt x="71" y="29"/>
                        <a:pt x="72" y="32"/>
                        <a:pt x="75" y="33"/>
                      </a:cubicBezTo>
                      <a:cubicBezTo>
                        <a:pt x="76" y="33"/>
                        <a:pt x="76" y="33"/>
                        <a:pt x="77" y="33"/>
                      </a:cubicBezTo>
                      <a:cubicBezTo>
                        <a:pt x="79" y="33"/>
                        <a:pt x="82" y="32"/>
                        <a:pt x="82" y="29"/>
                      </a:cubicBezTo>
                      <a:cubicBezTo>
                        <a:pt x="86" y="12"/>
                        <a:pt x="86" y="12"/>
                        <a:pt x="86" y="12"/>
                      </a:cubicBezTo>
                      <a:cubicBezTo>
                        <a:pt x="87" y="10"/>
                        <a:pt x="87" y="9"/>
                        <a:pt x="86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04" name="组合 203"/>
            <p:cNvGrpSpPr/>
            <p:nvPr/>
          </p:nvGrpSpPr>
          <p:grpSpPr>
            <a:xfrm>
              <a:off x="7568218" y="2270876"/>
              <a:ext cx="1078180" cy="1724950"/>
              <a:chOff x="1962950" y="2247362"/>
              <a:chExt cx="1078180" cy="1724950"/>
            </a:xfrm>
          </p:grpSpPr>
          <p:sp>
            <p:nvSpPr>
              <p:cNvPr id="205" name="矩形 204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五边形 205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财政货币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7448591" y="2512723"/>
              <a:ext cx="1228395" cy="1126483"/>
              <a:chOff x="4841150" y="3355040"/>
              <a:chExt cx="1228395" cy="1126483"/>
            </a:xfrm>
          </p:grpSpPr>
          <p:sp>
            <p:nvSpPr>
              <p:cNvPr id="239" name="文本框 238"/>
              <p:cNvSpPr txBox="1"/>
              <p:nvPr/>
            </p:nvSpPr>
            <p:spPr>
              <a:xfrm>
                <a:off x="4841150" y="3604360"/>
                <a:ext cx="1228395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M2</a:t>
                </a: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</a:t>
                </a:r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同比</a:t>
                </a: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10.6%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增速环比： </a:t>
                </a:r>
                <a:r>
                  <a:rPr lang="en-US" altLang="zh-CN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0.1%</a:t>
                </a: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9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↓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0" name="Freeform 77"/>
              <p:cNvSpPr>
                <a:spLocks noChangeAspect="1" noEditPoints="1"/>
              </p:cNvSpPr>
              <p:nvPr/>
            </p:nvSpPr>
            <p:spPr bwMode="auto">
              <a:xfrm>
                <a:off x="5278981" y="3355040"/>
                <a:ext cx="299076" cy="209363"/>
              </a:xfrm>
              <a:custGeom>
                <a:avLst/>
                <a:gdLst>
                  <a:gd name="T0" fmla="*/ 5 w 95"/>
                  <a:gd name="T1" fmla="*/ 0 h 70"/>
                  <a:gd name="T2" fmla="*/ 0 w 95"/>
                  <a:gd name="T3" fmla="*/ 64 h 70"/>
                  <a:gd name="T4" fmla="*/ 91 w 95"/>
                  <a:gd name="T5" fmla="*/ 70 h 70"/>
                  <a:gd name="T6" fmla="*/ 95 w 95"/>
                  <a:gd name="T7" fmla="*/ 5 h 70"/>
                  <a:gd name="T8" fmla="*/ 24 w 95"/>
                  <a:gd name="T9" fmla="*/ 49 h 70"/>
                  <a:gd name="T10" fmla="*/ 21 w 95"/>
                  <a:gd name="T11" fmla="*/ 57 h 70"/>
                  <a:gd name="T12" fmla="*/ 15 w 95"/>
                  <a:gd name="T13" fmla="*/ 57 h 70"/>
                  <a:gd name="T14" fmla="*/ 13 w 95"/>
                  <a:gd name="T15" fmla="*/ 49 h 70"/>
                  <a:gd name="T16" fmla="*/ 15 w 95"/>
                  <a:gd name="T17" fmla="*/ 34 h 70"/>
                  <a:gd name="T18" fmla="*/ 18 w 95"/>
                  <a:gd name="T19" fmla="*/ 10 h 70"/>
                  <a:gd name="T20" fmla="*/ 21 w 95"/>
                  <a:gd name="T21" fmla="*/ 34 h 70"/>
                  <a:gd name="T22" fmla="*/ 24 w 95"/>
                  <a:gd name="T23" fmla="*/ 49 h 70"/>
                  <a:gd name="T24" fmla="*/ 36 w 95"/>
                  <a:gd name="T25" fmla="*/ 43 h 70"/>
                  <a:gd name="T26" fmla="*/ 33 w 95"/>
                  <a:gd name="T27" fmla="*/ 60 h 70"/>
                  <a:gd name="T28" fmla="*/ 31 w 95"/>
                  <a:gd name="T29" fmla="*/ 43 h 70"/>
                  <a:gd name="T30" fmla="*/ 28 w 95"/>
                  <a:gd name="T31" fmla="*/ 29 h 70"/>
                  <a:gd name="T32" fmla="*/ 31 w 95"/>
                  <a:gd name="T33" fmla="*/ 12 h 70"/>
                  <a:gd name="T34" fmla="*/ 36 w 95"/>
                  <a:gd name="T35" fmla="*/ 12 h 70"/>
                  <a:gd name="T36" fmla="*/ 39 w 95"/>
                  <a:gd name="T37" fmla="*/ 29 h 70"/>
                  <a:gd name="T38" fmla="*/ 54 w 95"/>
                  <a:gd name="T39" fmla="*/ 35 h 70"/>
                  <a:gd name="T40" fmla="*/ 51 w 95"/>
                  <a:gd name="T41" fmla="*/ 57 h 70"/>
                  <a:gd name="T42" fmla="*/ 46 w 95"/>
                  <a:gd name="T43" fmla="*/ 57 h 70"/>
                  <a:gd name="T44" fmla="*/ 43 w 95"/>
                  <a:gd name="T45" fmla="*/ 35 h 70"/>
                  <a:gd name="T46" fmla="*/ 46 w 95"/>
                  <a:gd name="T47" fmla="*/ 21 h 70"/>
                  <a:gd name="T48" fmla="*/ 48 w 95"/>
                  <a:gd name="T49" fmla="*/ 10 h 70"/>
                  <a:gd name="T50" fmla="*/ 51 w 95"/>
                  <a:gd name="T51" fmla="*/ 21 h 70"/>
                  <a:gd name="T52" fmla="*/ 54 w 95"/>
                  <a:gd name="T53" fmla="*/ 35 h 70"/>
                  <a:gd name="T54" fmla="*/ 66 w 95"/>
                  <a:gd name="T55" fmla="*/ 35 h 70"/>
                  <a:gd name="T56" fmla="*/ 64 w 95"/>
                  <a:gd name="T57" fmla="*/ 60 h 70"/>
                  <a:gd name="T58" fmla="*/ 61 w 95"/>
                  <a:gd name="T59" fmla="*/ 35 h 70"/>
                  <a:gd name="T60" fmla="*/ 58 w 95"/>
                  <a:gd name="T61" fmla="*/ 21 h 70"/>
                  <a:gd name="T62" fmla="*/ 61 w 95"/>
                  <a:gd name="T63" fmla="*/ 12 h 70"/>
                  <a:gd name="T64" fmla="*/ 66 w 95"/>
                  <a:gd name="T65" fmla="*/ 12 h 70"/>
                  <a:gd name="T66" fmla="*/ 69 w 95"/>
                  <a:gd name="T67" fmla="*/ 21 h 70"/>
                  <a:gd name="T68" fmla="*/ 84 w 95"/>
                  <a:gd name="T69" fmla="*/ 37 h 70"/>
                  <a:gd name="T70" fmla="*/ 82 w 95"/>
                  <a:gd name="T71" fmla="*/ 57 h 70"/>
                  <a:gd name="T72" fmla="*/ 76 w 95"/>
                  <a:gd name="T73" fmla="*/ 57 h 70"/>
                  <a:gd name="T74" fmla="*/ 73 w 95"/>
                  <a:gd name="T75" fmla="*/ 37 h 70"/>
                  <a:gd name="T76" fmla="*/ 76 w 95"/>
                  <a:gd name="T77" fmla="*/ 22 h 70"/>
                  <a:gd name="T78" fmla="*/ 79 w 95"/>
                  <a:gd name="T79" fmla="*/ 10 h 70"/>
                  <a:gd name="T80" fmla="*/ 82 w 95"/>
                  <a:gd name="T81" fmla="*/ 22 h 70"/>
                  <a:gd name="T82" fmla="*/ 84 w 95"/>
                  <a:gd name="T83" fmla="*/ 3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" h="70">
                    <a:moveTo>
                      <a:pt x="9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7"/>
                      <a:pt x="2" y="70"/>
                      <a:pt x="5" y="70"/>
                    </a:cubicBezTo>
                    <a:cubicBezTo>
                      <a:pt x="91" y="70"/>
                      <a:pt x="91" y="70"/>
                      <a:pt x="91" y="70"/>
                    </a:cubicBezTo>
                    <a:cubicBezTo>
                      <a:pt x="93" y="70"/>
                      <a:pt x="95" y="67"/>
                      <a:pt x="95" y="64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5" y="2"/>
                      <a:pt x="93" y="0"/>
                      <a:pt x="91" y="0"/>
                    </a:cubicBezTo>
                    <a:close/>
                    <a:moveTo>
                      <a:pt x="24" y="49"/>
                    </a:moveTo>
                    <a:cubicBezTo>
                      <a:pt x="24" y="50"/>
                      <a:pt x="22" y="51"/>
                      <a:pt x="21" y="51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9"/>
                      <a:pt x="20" y="60"/>
                      <a:pt x="18" y="60"/>
                    </a:cubicBezTo>
                    <a:cubicBezTo>
                      <a:pt x="17" y="60"/>
                      <a:pt x="15" y="59"/>
                      <a:pt x="15" y="57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4" y="51"/>
                      <a:pt x="13" y="50"/>
                      <a:pt x="13" y="49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5"/>
                      <a:pt x="14" y="34"/>
                      <a:pt x="15" y="34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1"/>
                      <a:pt x="17" y="10"/>
                      <a:pt x="18" y="10"/>
                    </a:cubicBezTo>
                    <a:cubicBezTo>
                      <a:pt x="20" y="10"/>
                      <a:pt x="21" y="11"/>
                      <a:pt x="21" y="12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2" y="34"/>
                      <a:pt x="24" y="35"/>
                      <a:pt x="24" y="37"/>
                    </a:cubicBezTo>
                    <a:lnTo>
                      <a:pt x="24" y="49"/>
                    </a:lnTo>
                    <a:close/>
                    <a:moveTo>
                      <a:pt x="39" y="41"/>
                    </a:moveTo>
                    <a:cubicBezTo>
                      <a:pt x="39" y="42"/>
                      <a:pt x="38" y="43"/>
                      <a:pt x="36" y="43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6" y="59"/>
                      <a:pt x="35" y="60"/>
                      <a:pt x="33" y="60"/>
                    </a:cubicBezTo>
                    <a:cubicBezTo>
                      <a:pt x="32" y="60"/>
                      <a:pt x="31" y="59"/>
                      <a:pt x="31" y="57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29" y="43"/>
                      <a:pt x="28" y="42"/>
                      <a:pt x="28" y="41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27"/>
                      <a:pt x="29" y="26"/>
                      <a:pt x="31" y="2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2" y="10"/>
                      <a:pt x="33" y="10"/>
                    </a:cubicBezTo>
                    <a:cubicBezTo>
                      <a:pt x="35" y="10"/>
                      <a:pt x="36" y="11"/>
                      <a:pt x="36" y="12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8" y="26"/>
                      <a:pt x="39" y="27"/>
                      <a:pt x="39" y="29"/>
                    </a:cubicBezTo>
                    <a:lnTo>
                      <a:pt x="39" y="41"/>
                    </a:lnTo>
                    <a:close/>
                    <a:moveTo>
                      <a:pt x="54" y="35"/>
                    </a:moveTo>
                    <a:cubicBezTo>
                      <a:pt x="54" y="36"/>
                      <a:pt x="53" y="37"/>
                      <a:pt x="51" y="38"/>
                    </a:cubicBezTo>
                    <a:cubicBezTo>
                      <a:pt x="51" y="57"/>
                      <a:pt x="51" y="57"/>
                      <a:pt x="51" y="57"/>
                    </a:cubicBezTo>
                    <a:cubicBezTo>
                      <a:pt x="51" y="59"/>
                      <a:pt x="50" y="60"/>
                      <a:pt x="48" y="60"/>
                    </a:cubicBezTo>
                    <a:cubicBezTo>
                      <a:pt x="47" y="60"/>
                      <a:pt x="46" y="59"/>
                      <a:pt x="46" y="57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4" y="37"/>
                      <a:pt x="43" y="36"/>
                      <a:pt x="43" y="35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3" y="22"/>
                      <a:pt x="44" y="21"/>
                      <a:pt x="46" y="21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6" y="11"/>
                      <a:pt x="47" y="10"/>
                      <a:pt x="48" y="10"/>
                    </a:cubicBezTo>
                    <a:cubicBezTo>
                      <a:pt x="50" y="10"/>
                      <a:pt x="51" y="11"/>
                      <a:pt x="51" y="12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3" y="21"/>
                      <a:pt x="54" y="22"/>
                      <a:pt x="54" y="23"/>
                    </a:cubicBezTo>
                    <a:lnTo>
                      <a:pt x="54" y="35"/>
                    </a:lnTo>
                    <a:close/>
                    <a:moveTo>
                      <a:pt x="69" y="33"/>
                    </a:moveTo>
                    <a:cubicBezTo>
                      <a:pt x="69" y="34"/>
                      <a:pt x="68" y="35"/>
                      <a:pt x="66" y="35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9"/>
                      <a:pt x="65" y="60"/>
                      <a:pt x="64" y="60"/>
                    </a:cubicBezTo>
                    <a:cubicBezTo>
                      <a:pt x="62" y="60"/>
                      <a:pt x="61" y="59"/>
                      <a:pt x="61" y="57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9" y="35"/>
                      <a:pt x="58" y="34"/>
                      <a:pt x="58" y="3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9"/>
                      <a:pt x="59" y="18"/>
                      <a:pt x="61" y="18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2" y="10"/>
                      <a:pt x="64" y="10"/>
                    </a:cubicBezTo>
                    <a:cubicBezTo>
                      <a:pt x="65" y="10"/>
                      <a:pt x="66" y="11"/>
                      <a:pt x="66" y="12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8" y="18"/>
                      <a:pt x="69" y="19"/>
                      <a:pt x="69" y="21"/>
                    </a:cubicBezTo>
                    <a:lnTo>
                      <a:pt x="69" y="33"/>
                    </a:lnTo>
                    <a:close/>
                    <a:moveTo>
                      <a:pt x="84" y="37"/>
                    </a:moveTo>
                    <a:cubicBezTo>
                      <a:pt x="84" y="38"/>
                      <a:pt x="83" y="39"/>
                      <a:pt x="82" y="39"/>
                    </a:cubicBezTo>
                    <a:cubicBezTo>
                      <a:pt x="82" y="57"/>
                      <a:pt x="82" y="57"/>
                      <a:pt x="82" y="57"/>
                    </a:cubicBezTo>
                    <a:cubicBezTo>
                      <a:pt x="82" y="59"/>
                      <a:pt x="80" y="60"/>
                      <a:pt x="79" y="60"/>
                    </a:cubicBezTo>
                    <a:cubicBezTo>
                      <a:pt x="77" y="60"/>
                      <a:pt x="76" y="59"/>
                      <a:pt x="76" y="57"/>
                    </a:cubicBezTo>
                    <a:cubicBezTo>
                      <a:pt x="76" y="39"/>
                      <a:pt x="76" y="39"/>
                      <a:pt x="76" y="39"/>
                    </a:cubicBezTo>
                    <a:cubicBezTo>
                      <a:pt x="75" y="39"/>
                      <a:pt x="73" y="38"/>
                      <a:pt x="73" y="37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3" y="23"/>
                      <a:pt x="75" y="22"/>
                      <a:pt x="76" y="2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1"/>
                      <a:pt x="77" y="10"/>
                      <a:pt x="79" y="10"/>
                    </a:cubicBezTo>
                    <a:cubicBezTo>
                      <a:pt x="80" y="10"/>
                      <a:pt x="82" y="11"/>
                      <a:pt x="82" y="12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83" y="22"/>
                      <a:pt x="84" y="23"/>
                      <a:pt x="84" y="25"/>
                    </a:cubicBezTo>
                    <a:lnTo>
                      <a:pt x="84" y="37"/>
                    </a:lnTo>
                    <a:close/>
                  </a:path>
                </a:pathLst>
              </a:custGeom>
              <a:solidFill>
                <a:srgbClr val="67708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1" name="组合 240"/>
            <p:cNvGrpSpPr/>
            <p:nvPr/>
          </p:nvGrpSpPr>
          <p:grpSpPr>
            <a:xfrm>
              <a:off x="8686327" y="2277348"/>
              <a:ext cx="1078180" cy="1724950"/>
              <a:chOff x="1962950" y="2247362"/>
              <a:chExt cx="1078180" cy="1724950"/>
            </a:xfrm>
          </p:grpSpPr>
          <p:sp>
            <p:nvSpPr>
              <p:cNvPr id="242" name="矩形 241"/>
              <p:cNvSpPr/>
              <p:nvPr/>
            </p:nvSpPr>
            <p:spPr>
              <a:xfrm>
                <a:off x="1962950" y="2247362"/>
                <a:ext cx="1078180" cy="17249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五边形 242"/>
              <p:cNvSpPr/>
              <p:nvPr/>
            </p:nvSpPr>
            <p:spPr>
              <a:xfrm>
                <a:off x="1977910" y="2253143"/>
                <a:ext cx="827636" cy="160164"/>
              </a:xfrm>
              <a:prstGeom prst="homePlate">
                <a:avLst/>
              </a:prstGeom>
              <a:solidFill>
                <a:srgbClr val="67708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800" b="1" dirty="0" smtClean="0">
                    <a:latin typeface="+mj-ea"/>
                    <a:ea typeface="+mj-ea"/>
                  </a:rPr>
                  <a:t>汽车工业</a:t>
                </a:r>
                <a:endParaRPr lang="zh-CN" altLang="en-US" sz="800" b="1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8570967" y="2536835"/>
              <a:ext cx="1340229" cy="1101676"/>
              <a:chOff x="5745325" y="3416393"/>
              <a:chExt cx="1340229" cy="1101676"/>
            </a:xfrm>
          </p:grpSpPr>
          <p:sp>
            <p:nvSpPr>
              <p:cNvPr id="245" name="文本框 244"/>
              <p:cNvSpPr txBox="1"/>
              <p:nvPr/>
            </p:nvSpPr>
            <p:spPr>
              <a:xfrm>
                <a:off x="5745325" y="3640906"/>
                <a:ext cx="1340229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价格指数</a:t>
                </a:r>
                <a:endPara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当月指数： </a:t>
                </a:r>
                <a:r>
                  <a:rPr lang="en-US" altLang="zh-CN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98.5%</a:t>
                </a:r>
              </a:p>
              <a:p>
                <a:pPr algn="ctr"/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指数环比：</a:t>
                </a:r>
                <a:r>
                  <a:rPr lang="en-US" altLang="zh-CN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en-US" altLang="zh-CN" sz="9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0.7%</a:t>
                </a:r>
                <a:r>
                  <a:rPr lang="zh-CN" altLang="en-US" sz="900" b="1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↑</a:t>
                </a: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6" name="组合 245"/>
              <p:cNvGrpSpPr>
                <a:grpSpLocks noChangeAspect="1"/>
              </p:cNvGrpSpPr>
              <p:nvPr/>
            </p:nvGrpSpPr>
            <p:grpSpPr>
              <a:xfrm>
                <a:off x="6162996" y="3416393"/>
                <a:ext cx="286070" cy="209363"/>
                <a:chOff x="6530909" y="2595112"/>
                <a:chExt cx="567653" cy="437841"/>
              </a:xfrm>
              <a:solidFill>
                <a:srgbClr val="67708B"/>
              </a:solidFill>
            </p:grpSpPr>
            <p:sp>
              <p:nvSpPr>
                <p:cNvPr id="261" name="Freeform 68"/>
                <p:cNvSpPr>
                  <a:spLocks/>
                </p:cNvSpPr>
                <p:nvPr/>
              </p:nvSpPr>
              <p:spPr bwMode="auto">
                <a:xfrm>
                  <a:off x="6530909" y="3013151"/>
                  <a:ext cx="567653" cy="19802"/>
                </a:xfrm>
                <a:custGeom>
                  <a:avLst/>
                  <a:gdLst>
                    <a:gd name="T0" fmla="*/ 2 w 109"/>
                    <a:gd name="T1" fmla="*/ 4 h 4"/>
                    <a:gd name="T2" fmla="*/ 0 w 109"/>
                    <a:gd name="T3" fmla="*/ 2 h 4"/>
                    <a:gd name="T4" fmla="*/ 2 w 109"/>
                    <a:gd name="T5" fmla="*/ 0 h 4"/>
                    <a:gd name="T6" fmla="*/ 107 w 109"/>
                    <a:gd name="T7" fmla="*/ 0 h 4"/>
                    <a:gd name="T8" fmla="*/ 109 w 109"/>
                    <a:gd name="T9" fmla="*/ 2 h 4"/>
                    <a:gd name="T10" fmla="*/ 107 w 109"/>
                    <a:gd name="T11" fmla="*/ 4 h 4"/>
                    <a:gd name="T12" fmla="*/ 2 w 109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9" h="4">
                      <a:moveTo>
                        <a:pt x="2" y="4"/>
                      </a:move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108" y="0"/>
                        <a:pt x="109" y="1"/>
                        <a:pt x="109" y="2"/>
                      </a:cubicBezTo>
                      <a:cubicBezTo>
                        <a:pt x="109" y="3"/>
                        <a:pt x="108" y="4"/>
                        <a:pt x="107" y="4"/>
                      </a:cubicBezTo>
                      <a:lnTo>
                        <a:pt x="2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6" name="Rectangle 69"/>
                <p:cNvSpPr>
                  <a:spLocks noChangeArrowheads="1"/>
                </p:cNvSpPr>
                <p:nvPr/>
              </p:nvSpPr>
              <p:spPr bwMode="auto">
                <a:xfrm>
                  <a:off x="6599115" y="2694121"/>
                  <a:ext cx="81408" cy="27722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7" name="Rectangle 70"/>
                <p:cNvSpPr>
                  <a:spLocks noChangeArrowheads="1"/>
                </p:cNvSpPr>
                <p:nvPr/>
              </p:nvSpPr>
              <p:spPr bwMode="auto">
                <a:xfrm>
                  <a:off x="6722327" y="2595112"/>
                  <a:ext cx="83608" cy="37623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6" name="Rectangle 71"/>
                <p:cNvSpPr>
                  <a:spLocks noChangeArrowheads="1"/>
                </p:cNvSpPr>
                <p:nvPr/>
              </p:nvSpPr>
              <p:spPr bwMode="auto">
                <a:xfrm>
                  <a:off x="6836738" y="2709522"/>
                  <a:ext cx="83608" cy="2618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7" name="Rectangle 72"/>
                <p:cNvSpPr>
                  <a:spLocks noChangeArrowheads="1"/>
                </p:cNvSpPr>
                <p:nvPr/>
              </p:nvSpPr>
              <p:spPr bwMode="auto">
                <a:xfrm>
                  <a:off x="6962149" y="2797531"/>
                  <a:ext cx="83608" cy="17381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pic>
          <p:nvPicPr>
            <p:cNvPr id="328" name="图片 327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99550" y="1713126"/>
              <a:ext cx="96680" cy="5760000"/>
            </a:xfrm>
            <a:prstGeom prst="rect">
              <a:avLst/>
            </a:prstGeom>
          </p:spPr>
        </p:pic>
      </p:grpSp>
      <p:grpSp>
        <p:nvGrpSpPr>
          <p:cNvPr id="210" name="组合 209"/>
          <p:cNvGrpSpPr/>
          <p:nvPr/>
        </p:nvGrpSpPr>
        <p:grpSpPr>
          <a:xfrm>
            <a:off x="1905970" y="4580650"/>
            <a:ext cx="7714741" cy="2491954"/>
            <a:chOff x="4471828" y="3964967"/>
            <a:chExt cx="5109209" cy="1904914"/>
          </a:xfrm>
        </p:grpSpPr>
        <p:sp>
          <p:nvSpPr>
            <p:cNvPr id="219" name="圆角矩形 218"/>
            <p:cNvSpPr/>
            <p:nvPr/>
          </p:nvSpPr>
          <p:spPr>
            <a:xfrm>
              <a:off x="4702466" y="3964967"/>
              <a:ext cx="729550" cy="20382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财政收支</a:t>
              </a:r>
              <a:endParaRPr lang="zh-CN" alt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0" name="圆角矩形 219"/>
            <p:cNvSpPr/>
            <p:nvPr/>
          </p:nvSpPr>
          <p:spPr>
            <a:xfrm>
              <a:off x="7209584" y="3965279"/>
              <a:ext cx="874921" cy="201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M2</a:t>
              </a:r>
              <a:r>
                <a:rPr lang="zh-CN" altLang="en-US" sz="8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增速</a:t>
              </a:r>
              <a:endParaRPr lang="zh-CN" alt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21" name="图表 220"/>
            <p:cNvGraphicFramePr/>
            <p:nvPr>
              <p:extLst>
                <p:ext uri="{D42A27DB-BD31-4B8C-83A1-F6EECF244321}">
                  <p14:modId xmlns:p14="http://schemas.microsoft.com/office/powerpoint/2010/main" val="3957771588"/>
                </p:ext>
              </p:extLst>
            </p:nvPr>
          </p:nvGraphicFramePr>
          <p:xfrm>
            <a:off x="6998541" y="4149376"/>
            <a:ext cx="2582496" cy="17205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222" name="图表 221"/>
            <p:cNvGraphicFramePr/>
            <p:nvPr>
              <p:extLst>
                <p:ext uri="{D42A27DB-BD31-4B8C-83A1-F6EECF244321}">
                  <p14:modId xmlns:p14="http://schemas.microsoft.com/office/powerpoint/2010/main" val="3091671577"/>
                </p:ext>
              </p:extLst>
            </p:nvPr>
          </p:nvGraphicFramePr>
          <p:xfrm>
            <a:off x="4471828" y="4195745"/>
            <a:ext cx="2877521" cy="16277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</p:grpSp>
      <p:sp>
        <p:nvSpPr>
          <p:cNvPr id="223" name="Freeform 89"/>
          <p:cNvSpPr>
            <a:spLocks noChangeAspect="1" noEditPoints="1"/>
          </p:cNvSpPr>
          <p:nvPr/>
        </p:nvSpPr>
        <p:spPr bwMode="auto">
          <a:xfrm>
            <a:off x="2112406" y="4647877"/>
            <a:ext cx="179322" cy="108410"/>
          </a:xfrm>
          <a:custGeom>
            <a:avLst/>
            <a:gdLst/>
            <a:ahLst/>
            <a:cxnLst>
              <a:cxn ang="0">
                <a:pos x="191" y="0"/>
              </a:cxn>
              <a:cxn ang="0">
                <a:pos x="160" y="30"/>
              </a:cxn>
              <a:cxn ang="0">
                <a:pos x="177" y="57"/>
              </a:cxn>
              <a:cxn ang="0">
                <a:pos x="161" y="103"/>
              </a:cxn>
              <a:cxn ang="0">
                <a:pos x="155" y="102"/>
              </a:cxn>
              <a:cxn ang="0">
                <a:pos x="142" y="105"/>
              </a:cxn>
              <a:cxn ang="0">
                <a:pos x="107" y="68"/>
              </a:cxn>
              <a:cxn ang="0">
                <a:pos x="109" y="56"/>
              </a:cxn>
              <a:cxn ang="0">
                <a:pos x="79" y="26"/>
              </a:cxn>
              <a:cxn ang="0">
                <a:pos x="48" y="56"/>
              </a:cxn>
              <a:cxn ang="0">
                <a:pos x="59" y="79"/>
              </a:cxn>
              <a:cxn ang="0">
                <a:pos x="44" y="112"/>
              </a:cxn>
              <a:cxn ang="0">
                <a:pos x="30" y="109"/>
              </a:cxn>
              <a:cxn ang="0">
                <a:pos x="0" y="139"/>
              </a:cxn>
              <a:cxn ang="0">
                <a:pos x="30" y="170"/>
              </a:cxn>
              <a:cxn ang="0">
                <a:pos x="61" y="139"/>
              </a:cxn>
              <a:cxn ang="0">
                <a:pos x="54" y="120"/>
              </a:cxn>
              <a:cxn ang="0">
                <a:pos x="70" y="85"/>
              </a:cxn>
              <a:cxn ang="0">
                <a:pos x="78" y="86"/>
              </a:cxn>
              <a:cxn ang="0">
                <a:pos x="99" y="78"/>
              </a:cxn>
              <a:cxn ang="0">
                <a:pos x="132" y="113"/>
              </a:cxn>
              <a:cxn ang="0">
                <a:pos x="125" y="132"/>
              </a:cxn>
              <a:cxn ang="0">
                <a:pos x="156" y="163"/>
              </a:cxn>
              <a:cxn ang="0">
                <a:pos x="186" y="132"/>
              </a:cxn>
              <a:cxn ang="0">
                <a:pos x="173" y="108"/>
              </a:cxn>
              <a:cxn ang="0">
                <a:pos x="189" y="60"/>
              </a:cxn>
              <a:cxn ang="0">
                <a:pos x="191" y="60"/>
              </a:cxn>
              <a:cxn ang="0">
                <a:pos x="221" y="30"/>
              </a:cxn>
              <a:cxn ang="0">
                <a:pos x="191" y="0"/>
              </a:cxn>
              <a:cxn ang="0">
                <a:pos x="31" y="157"/>
              </a:cxn>
              <a:cxn ang="0">
                <a:pos x="13" y="139"/>
              </a:cxn>
              <a:cxn ang="0">
                <a:pos x="31" y="122"/>
              </a:cxn>
              <a:cxn ang="0">
                <a:pos x="48" y="139"/>
              </a:cxn>
              <a:cxn ang="0">
                <a:pos x="31" y="157"/>
              </a:cxn>
              <a:cxn ang="0">
                <a:pos x="79" y="74"/>
              </a:cxn>
              <a:cxn ang="0">
                <a:pos x="61" y="56"/>
              </a:cxn>
              <a:cxn ang="0">
                <a:pos x="79" y="38"/>
              </a:cxn>
              <a:cxn ang="0">
                <a:pos x="96" y="56"/>
              </a:cxn>
              <a:cxn ang="0">
                <a:pos x="79" y="74"/>
              </a:cxn>
              <a:cxn ang="0">
                <a:pos x="156" y="150"/>
              </a:cxn>
              <a:cxn ang="0">
                <a:pos x="138" y="133"/>
              </a:cxn>
              <a:cxn ang="0">
                <a:pos x="156" y="115"/>
              </a:cxn>
              <a:cxn ang="0">
                <a:pos x="173" y="133"/>
              </a:cxn>
              <a:cxn ang="0">
                <a:pos x="156" y="150"/>
              </a:cxn>
              <a:cxn ang="0">
                <a:pos x="191" y="48"/>
              </a:cxn>
              <a:cxn ang="0">
                <a:pos x="173" y="30"/>
              </a:cxn>
              <a:cxn ang="0">
                <a:pos x="191" y="13"/>
              </a:cxn>
              <a:cxn ang="0">
                <a:pos x="208" y="30"/>
              </a:cxn>
              <a:cxn ang="0">
                <a:pos x="191" y="48"/>
              </a:cxn>
              <a:cxn ang="0">
                <a:pos x="191" y="48"/>
              </a:cxn>
              <a:cxn ang="0">
                <a:pos x="191" y="48"/>
              </a:cxn>
            </a:cxnLst>
            <a:rect l="0" t="0" r="r" b="b"/>
            <a:pathLst>
              <a:path w="221" h="170">
                <a:moveTo>
                  <a:pt x="191" y="0"/>
                </a:moveTo>
                <a:cubicBezTo>
                  <a:pt x="174" y="0"/>
                  <a:pt x="160" y="14"/>
                  <a:pt x="160" y="30"/>
                </a:cubicBezTo>
                <a:cubicBezTo>
                  <a:pt x="160" y="42"/>
                  <a:pt x="167" y="52"/>
                  <a:pt x="177" y="57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59" y="103"/>
                  <a:pt x="157" y="102"/>
                  <a:pt x="155" y="102"/>
                </a:cubicBezTo>
                <a:cubicBezTo>
                  <a:pt x="150" y="102"/>
                  <a:pt x="146" y="103"/>
                  <a:pt x="142" y="105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08" y="64"/>
                  <a:pt x="109" y="60"/>
                  <a:pt x="109" y="56"/>
                </a:cubicBezTo>
                <a:cubicBezTo>
                  <a:pt x="109" y="39"/>
                  <a:pt x="95" y="26"/>
                  <a:pt x="79" y="26"/>
                </a:cubicBezTo>
                <a:cubicBezTo>
                  <a:pt x="62" y="26"/>
                  <a:pt x="48" y="39"/>
                  <a:pt x="48" y="56"/>
                </a:cubicBezTo>
                <a:cubicBezTo>
                  <a:pt x="48" y="65"/>
                  <a:pt x="52" y="74"/>
                  <a:pt x="59" y="79"/>
                </a:cubicBezTo>
                <a:cubicBezTo>
                  <a:pt x="44" y="112"/>
                  <a:pt x="44" y="112"/>
                  <a:pt x="44" y="112"/>
                </a:cubicBezTo>
                <a:cubicBezTo>
                  <a:pt x="40" y="110"/>
                  <a:pt x="35" y="109"/>
                  <a:pt x="30" y="109"/>
                </a:cubicBezTo>
                <a:cubicBezTo>
                  <a:pt x="14" y="109"/>
                  <a:pt x="0" y="123"/>
                  <a:pt x="0" y="139"/>
                </a:cubicBezTo>
                <a:cubicBezTo>
                  <a:pt x="0" y="156"/>
                  <a:pt x="14" y="170"/>
                  <a:pt x="30" y="170"/>
                </a:cubicBezTo>
                <a:cubicBezTo>
                  <a:pt x="47" y="170"/>
                  <a:pt x="61" y="156"/>
                  <a:pt x="61" y="139"/>
                </a:cubicBezTo>
                <a:cubicBezTo>
                  <a:pt x="61" y="132"/>
                  <a:pt x="58" y="125"/>
                  <a:pt x="54" y="120"/>
                </a:cubicBezTo>
                <a:cubicBezTo>
                  <a:pt x="70" y="85"/>
                  <a:pt x="70" y="85"/>
                  <a:pt x="70" y="85"/>
                </a:cubicBezTo>
                <a:cubicBezTo>
                  <a:pt x="73" y="86"/>
                  <a:pt x="76" y="86"/>
                  <a:pt x="78" y="86"/>
                </a:cubicBezTo>
                <a:cubicBezTo>
                  <a:pt x="86" y="86"/>
                  <a:pt x="93" y="83"/>
                  <a:pt x="99" y="78"/>
                </a:cubicBezTo>
                <a:cubicBezTo>
                  <a:pt x="132" y="113"/>
                  <a:pt x="132" y="113"/>
                  <a:pt x="132" y="113"/>
                </a:cubicBezTo>
                <a:cubicBezTo>
                  <a:pt x="128" y="118"/>
                  <a:pt x="125" y="125"/>
                  <a:pt x="125" y="132"/>
                </a:cubicBezTo>
                <a:cubicBezTo>
                  <a:pt x="125" y="149"/>
                  <a:pt x="139" y="163"/>
                  <a:pt x="156" y="163"/>
                </a:cubicBezTo>
                <a:cubicBezTo>
                  <a:pt x="172" y="163"/>
                  <a:pt x="186" y="149"/>
                  <a:pt x="186" y="132"/>
                </a:cubicBezTo>
                <a:cubicBezTo>
                  <a:pt x="186" y="122"/>
                  <a:pt x="181" y="113"/>
                  <a:pt x="173" y="108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91" y="60"/>
                  <a:pt x="191" y="60"/>
                  <a:pt x="191" y="60"/>
                </a:cubicBezTo>
                <a:cubicBezTo>
                  <a:pt x="207" y="60"/>
                  <a:pt x="221" y="47"/>
                  <a:pt x="221" y="30"/>
                </a:cubicBezTo>
                <a:cubicBezTo>
                  <a:pt x="221" y="14"/>
                  <a:pt x="207" y="0"/>
                  <a:pt x="191" y="0"/>
                </a:cubicBezTo>
                <a:close/>
                <a:moveTo>
                  <a:pt x="31" y="157"/>
                </a:moveTo>
                <a:cubicBezTo>
                  <a:pt x="21" y="157"/>
                  <a:pt x="13" y="149"/>
                  <a:pt x="13" y="139"/>
                </a:cubicBezTo>
                <a:cubicBezTo>
                  <a:pt x="13" y="130"/>
                  <a:pt x="21" y="122"/>
                  <a:pt x="31" y="122"/>
                </a:cubicBezTo>
                <a:cubicBezTo>
                  <a:pt x="40" y="122"/>
                  <a:pt x="48" y="130"/>
                  <a:pt x="48" y="139"/>
                </a:cubicBezTo>
                <a:cubicBezTo>
                  <a:pt x="48" y="149"/>
                  <a:pt x="40" y="157"/>
                  <a:pt x="31" y="157"/>
                </a:cubicBezTo>
                <a:close/>
                <a:moveTo>
                  <a:pt x="79" y="74"/>
                </a:moveTo>
                <a:cubicBezTo>
                  <a:pt x="69" y="74"/>
                  <a:pt x="61" y="66"/>
                  <a:pt x="61" y="56"/>
                </a:cubicBezTo>
                <a:cubicBezTo>
                  <a:pt x="61" y="46"/>
                  <a:pt x="69" y="38"/>
                  <a:pt x="79" y="38"/>
                </a:cubicBezTo>
                <a:cubicBezTo>
                  <a:pt x="88" y="38"/>
                  <a:pt x="96" y="46"/>
                  <a:pt x="96" y="56"/>
                </a:cubicBezTo>
                <a:cubicBezTo>
                  <a:pt x="96" y="66"/>
                  <a:pt x="88" y="74"/>
                  <a:pt x="79" y="74"/>
                </a:cubicBezTo>
                <a:close/>
                <a:moveTo>
                  <a:pt x="156" y="150"/>
                </a:moveTo>
                <a:cubicBezTo>
                  <a:pt x="146" y="150"/>
                  <a:pt x="138" y="142"/>
                  <a:pt x="138" y="133"/>
                </a:cubicBezTo>
                <a:cubicBezTo>
                  <a:pt x="138" y="123"/>
                  <a:pt x="146" y="115"/>
                  <a:pt x="156" y="115"/>
                </a:cubicBezTo>
                <a:cubicBezTo>
                  <a:pt x="165" y="115"/>
                  <a:pt x="173" y="123"/>
                  <a:pt x="173" y="133"/>
                </a:cubicBezTo>
                <a:cubicBezTo>
                  <a:pt x="173" y="142"/>
                  <a:pt x="165" y="150"/>
                  <a:pt x="156" y="150"/>
                </a:cubicBezTo>
                <a:close/>
                <a:moveTo>
                  <a:pt x="191" y="48"/>
                </a:moveTo>
                <a:cubicBezTo>
                  <a:pt x="181" y="48"/>
                  <a:pt x="173" y="40"/>
                  <a:pt x="173" y="30"/>
                </a:cubicBezTo>
                <a:cubicBezTo>
                  <a:pt x="173" y="21"/>
                  <a:pt x="181" y="13"/>
                  <a:pt x="191" y="13"/>
                </a:cubicBezTo>
                <a:cubicBezTo>
                  <a:pt x="200" y="13"/>
                  <a:pt x="208" y="21"/>
                  <a:pt x="208" y="30"/>
                </a:cubicBezTo>
                <a:cubicBezTo>
                  <a:pt x="208" y="40"/>
                  <a:pt x="200" y="48"/>
                  <a:pt x="191" y="48"/>
                </a:cubicBezTo>
                <a:close/>
                <a:moveTo>
                  <a:pt x="191" y="48"/>
                </a:moveTo>
                <a:cubicBezTo>
                  <a:pt x="191" y="48"/>
                  <a:pt x="191" y="48"/>
                  <a:pt x="191" y="48"/>
                </a:cubicBezTo>
              </a:path>
            </a:pathLst>
          </a:custGeom>
          <a:solidFill>
            <a:srgbClr val="67708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4" name="Freeform 16"/>
          <p:cNvSpPr>
            <a:spLocks noChangeAspect="1" noEditPoints="1"/>
          </p:cNvSpPr>
          <p:nvPr/>
        </p:nvSpPr>
        <p:spPr bwMode="auto">
          <a:xfrm>
            <a:off x="5961745" y="4642948"/>
            <a:ext cx="146637" cy="108410"/>
          </a:xfrm>
          <a:custGeom>
            <a:avLst/>
            <a:gdLst>
              <a:gd name="T0" fmla="*/ 74 w 74"/>
              <a:gd name="T1" fmla="*/ 53 h 70"/>
              <a:gd name="T2" fmla="*/ 54 w 74"/>
              <a:gd name="T3" fmla="*/ 48 h 70"/>
              <a:gd name="T4" fmla="*/ 71 w 74"/>
              <a:gd name="T5" fmla="*/ 22 h 70"/>
              <a:gd name="T6" fmla="*/ 74 w 74"/>
              <a:gd name="T7" fmla="*/ 5 h 70"/>
              <a:gd name="T8" fmla="*/ 4 w 74"/>
              <a:gd name="T9" fmla="*/ 0 h 70"/>
              <a:gd name="T10" fmla="*/ 0 w 74"/>
              <a:gd name="T11" fmla="*/ 18 h 70"/>
              <a:gd name="T12" fmla="*/ 18 w 74"/>
              <a:gd name="T13" fmla="*/ 22 h 70"/>
              <a:gd name="T14" fmla="*/ 4 w 74"/>
              <a:gd name="T15" fmla="*/ 48 h 70"/>
              <a:gd name="T16" fmla="*/ 0 w 74"/>
              <a:gd name="T17" fmla="*/ 66 h 70"/>
              <a:gd name="T18" fmla="*/ 71 w 74"/>
              <a:gd name="T19" fmla="*/ 70 h 70"/>
              <a:gd name="T20" fmla="*/ 62 w 74"/>
              <a:gd name="T21" fmla="*/ 4 h 70"/>
              <a:gd name="T22" fmla="*/ 66 w 74"/>
              <a:gd name="T23" fmla="*/ 14 h 70"/>
              <a:gd name="T24" fmla="*/ 60 w 74"/>
              <a:gd name="T25" fmla="*/ 18 h 70"/>
              <a:gd name="T26" fmla="*/ 56 w 74"/>
              <a:gd name="T27" fmla="*/ 9 h 70"/>
              <a:gd name="T28" fmla="*/ 62 w 74"/>
              <a:gd name="T29" fmla="*/ 4 h 70"/>
              <a:gd name="T30" fmla="*/ 49 w 74"/>
              <a:gd name="T31" fmla="*/ 9 h 70"/>
              <a:gd name="T32" fmla="*/ 46 w 74"/>
              <a:gd name="T33" fmla="*/ 18 h 70"/>
              <a:gd name="T34" fmla="*/ 40 w 74"/>
              <a:gd name="T35" fmla="*/ 14 h 70"/>
              <a:gd name="T36" fmla="*/ 44 w 74"/>
              <a:gd name="T37" fmla="*/ 4 h 70"/>
              <a:gd name="T38" fmla="*/ 29 w 74"/>
              <a:gd name="T39" fmla="*/ 4 h 70"/>
              <a:gd name="T40" fmla="*/ 33 w 74"/>
              <a:gd name="T41" fmla="*/ 14 h 70"/>
              <a:gd name="T42" fmla="*/ 28 w 74"/>
              <a:gd name="T43" fmla="*/ 18 h 70"/>
              <a:gd name="T44" fmla="*/ 24 w 74"/>
              <a:gd name="T45" fmla="*/ 9 h 70"/>
              <a:gd name="T46" fmla="*/ 29 w 74"/>
              <a:gd name="T47" fmla="*/ 4 h 70"/>
              <a:gd name="T48" fmla="*/ 8 w 74"/>
              <a:gd name="T49" fmla="*/ 14 h 70"/>
              <a:gd name="T50" fmla="*/ 11 w 74"/>
              <a:gd name="T51" fmla="*/ 4 h 70"/>
              <a:gd name="T52" fmla="*/ 17 w 74"/>
              <a:gd name="T53" fmla="*/ 9 h 70"/>
              <a:gd name="T54" fmla="*/ 13 w 74"/>
              <a:gd name="T55" fmla="*/ 18 h 70"/>
              <a:gd name="T56" fmla="*/ 22 w 74"/>
              <a:gd name="T57" fmla="*/ 22 h 70"/>
              <a:gd name="T58" fmla="*/ 49 w 74"/>
              <a:gd name="T59" fmla="*/ 48 h 70"/>
              <a:gd name="T60" fmla="*/ 22 w 74"/>
              <a:gd name="T61" fmla="*/ 22 h 70"/>
              <a:gd name="T62" fmla="*/ 8 w 74"/>
              <a:gd name="T63" fmla="*/ 62 h 70"/>
              <a:gd name="T64" fmla="*/ 11 w 74"/>
              <a:gd name="T65" fmla="*/ 53 h 70"/>
              <a:gd name="T66" fmla="*/ 17 w 74"/>
              <a:gd name="T67" fmla="*/ 57 h 70"/>
              <a:gd name="T68" fmla="*/ 13 w 74"/>
              <a:gd name="T69" fmla="*/ 66 h 70"/>
              <a:gd name="T70" fmla="*/ 28 w 74"/>
              <a:gd name="T71" fmla="*/ 66 h 70"/>
              <a:gd name="T72" fmla="*/ 24 w 74"/>
              <a:gd name="T73" fmla="*/ 57 h 70"/>
              <a:gd name="T74" fmla="*/ 29 w 74"/>
              <a:gd name="T75" fmla="*/ 53 h 70"/>
              <a:gd name="T76" fmla="*/ 33 w 74"/>
              <a:gd name="T77" fmla="*/ 62 h 70"/>
              <a:gd name="T78" fmla="*/ 28 w 74"/>
              <a:gd name="T79" fmla="*/ 66 h 70"/>
              <a:gd name="T80" fmla="*/ 40 w 74"/>
              <a:gd name="T81" fmla="*/ 62 h 70"/>
              <a:gd name="T82" fmla="*/ 44 w 74"/>
              <a:gd name="T83" fmla="*/ 53 h 70"/>
              <a:gd name="T84" fmla="*/ 49 w 74"/>
              <a:gd name="T85" fmla="*/ 57 h 70"/>
              <a:gd name="T86" fmla="*/ 46 w 74"/>
              <a:gd name="T87" fmla="*/ 66 h 70"/>
              <a:gd name="T88" fmla="*/ 60 w 74"/>
              <a:gd name="T89" fmla="*/ 66 h 70"/>
              <a:gd name="T90" fmla="*/ 56 w 74"/>
              <a:gd name="T91" fmla="*/ 57 h 70"/>
              <a:gd name="T92" fmla="*/ 62 w 74"/>
              <a:gd name="T93" fmla="*/ 53 h 70"/>
              <a:gd name="T94" fmla="*/ 66 w 74"/>
              <a:gd name="T95" fmla="*/ 62 h 70"/>
              <a:gd name="T96" fmla="*/ 60 w 74"/>
              <a:gd name="T97" fmla="*/ 6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70">
                <a:moveTo>
                  <a:pt x="74" y="66"/>
                </a:moveTo>
                <a:cubicBezTo>
                  <a:pt x="74" y="53"/>
                  <a:pt x="74" y="53"/>
                  <a:pt x="74" y="53"/>
                </a:cubicBezTo>
                <a:cubicBezTo>
                  <a:pt x="74" y="50"/>
                  <a:pt x="73" y="48"/>
                  <a:pt x="71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4" y="22"/>
                  <a:pt x="54" y="22"/>
                  <a:pt x="54" y="22"/>
                </a:cubicBezTo>
                <a:cubicBezTo>
                  <a:pt x="71" y="22"/>
                  <a:pt x="71" y="22"/>
                  <a:pt x="71" y="22"/>
                </a:cubicBezTo>
                <a:cubicBezTo>
                  <a:pt x="73" y="22"/>
                  <a:pt x="74" y="20"/>
                  <a:pt x="74" y="18"/>
                </a:cubicBezTo>
                <a:cubicBezTo>
                  <a:pt x="74" y="5"/>
                  <a:pt x="74" y="5"/>
                  <a:pt x="74" y="5"/>
                </a:cubicBezTo>
                <a:cubicBezTo>
                  <a:pt x="74" y="2"/>
                  <a:pt x="73" y="0"/>
                  <a:pt x="71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0"/>
                  <a:pt x="2" y="22"/>
                  <a:pt x="4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48"/>
                  <a:pt x="18" y="48"/>
                  <a:pt x="1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8"/>
                  <a:pt x="2" y="70"/>
                  <a:pt x="4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3" y="70"/>
                  <a:pt x="74" y="68"/>
                  <a:pt x="74" y="66"/>
                </a:cubicBezTo>
                <a:close/>
                <a:moveTo>
                  <a:pt x="62" y="4"/>
                </a:moveTo>
                <a:cubicBezTo>
                  <a:pt x="64" y="4"/>
                  <a:pt x="66" y="6"/>
                  <a:pt x="66" y="9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6"/>
                  <a:pt x="64" y="18"/>
                  <a:pt x="62" y="18"/>
                </a:cubicBezTo>
                <a:cubicBezTo>
                  <a:pt x="60" y="18"/>
                  <a:pt x="60" y="18"/>
                  <a:pt x="60" y="18"/>
                </a:cubicBezTo>
                <a:cubicBezTo>
                  <a:pt x="58" y="18"/>
                  <a:pt x="56" y="16"/>
                  <a:pt x="56" y="14"/>
                </a:cubicBezTo>
                <a:cubicBezTo>
                  <a:pt x="56" y="9"/>
                  <a:pt x="56" y="9"/>
                  <a:pt x="56" y="9"/>
                </a:cubicBezTo>
                <a:cubicBezTo>
                  <a:pt x="56" y="6"/>
                  <a:pt x="58" y="4"/>
                  <a:pt x="60" y="4"/>
                </a:cubicBezTo>
                <a:lnTo>
                  <a:pt x="62" y="4"/>
                </a:lnTo>
                <a:close/>
                <a:moveTo>
                  <a:pt x="46" y="4"/>
                </a:moveTo>
                <a:cubicBezTo>
                  <a:pt x="48" y="4"/>
                  <a:pt x="49" y="6"/>
                  <a:pt x="49" y="9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6"/>
                  <a:pt x="48" y="18"/>
                  <a:pt x="46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2" y="18"/>
                  <a:pt x="40" y="16"/>
                  <a:pt x="40" y="14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6"/>
                  <a:pt x="42" y="4"/>
                  <a:pt x="44" y="4"/>
                </a:cubicBezTo>
                <a:lnTo>
                  <a:pt x="46" y="4"/>
                </a:lnTo>
                <a:close/>
                <a:moveTo>
                  <a:pt x="29" y="4"/>
                </a:moveTo>
                <a:cubicBezTo>
                  <a:pt x="32" y="4"/>
                  <a:pt x="33" y="6"/>
                  <a:pt x="33" y="9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6"/>
                  <a:pt x="32" y="18"/>
                  <a:pt x="29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5" y="18"/>
                  <a:pt x="24" y="16"/>
                  <a:pt x="24" y="14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6"/>
                  <a:pt x="25" y="4"/>
                  <a:pt x="28" y="4"/>
                </a:cubicBezTo>
                <a:lnTo>
                  <a:pt x="29" y="4"/>
                </a:lnTo>
                <a:close/>
                <a:moveTo>
                  <a:pt x="11" y="18"/>
                </a:moveTo>
                <a:cubicBezTo>
                  <a:pt x="9" y="18"/>
                  <a:pt x="8" y="16"/>
                  <a:pt x="8" y="14"/>
                </a:cubicBezTo>
                <a:cubicBezTo>
                  <a:pt x="8" y="9"/>
                  <a:pt x="8" y="9"/>
                  <a:pt x="8" y="9"/>
                </a:cubicBezTo>
                <a:cubicBezTo>
                  <a:pt x="8" y="6"/>
                  <a:pt x="9" y="4"/>
                  <a:pt x="11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7" y="6"/>
                  <a:pt x="17" y="9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6"/>
                  <a:pt x="15" y="18"/>
                  <a:pt x="13" y="18"/>
                </a:cubicBezTo>
                <a:lnTo>
                  <a:pt x="11" y="18"/>
                </a:lnTo>
                <a:close/>
                <a:moveTo>
                  <a:pt x="22" y="22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48"/>
                  <a:pt x="49" y="48"/>
                  <a:pt x="49" y="48"/>
                </a:cubicBezTo>
                <a:cubicBezTo>
                  <a:pt x="22" y="48"/>
                  <a:pt x="22" y="48"/>
                  <a:pt x="22" y="48"/>
                </a:cubicBezTo>
                <a:lnTo>
                  <a:pt x="22" y="22"/>
                </a:lnTo>
                <a:close/>
                <a:moveTo>
                  <a:pt x="11" y="66"/>
                </a:moveTo>
                <a:cubicBezTo>
                  <a:pt x="9" y="66"/>
                  <a:pt x="8" y="64"/>
                  <a:pt x="8" y="62"/>
                </a:cubicBezTo>
                <a:cubicBezTo>
                  <a:pt x="8" y="57"/>
                  <a:pt x="8" y="57"/>
                  <a:pt x="8" y="57"/>
                </a:cubicBezTo>
                <a:cubicBezTo>
                  <a:pt x="8" y="54"/>
                  <a:pt x="9" y="53"/>
                  <a:pt x="11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5" y="53"/>
                  <a:pt x="17" y="54"/>
                  <a:pt x="17" y="57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64"/>
                  <a:pt x="15" y="66"/>
                  <a:pt x="13" y="66"/>
                </a:cubicBezTo>
                <a:lnTo>
                  <a:pt x="11" y="66"/>
                </a:lnTo>
                <a:close/>
                <a:moveTo>
                  <a:pt x="28" y="66"/>
                </a:moveTo>
                <a:cubicBezTo>
                  <a:pt x="25" y="66"/>
                  <a:pt x="24" y="64"/>
                  <a:pt x="24" y="62"/>
                </a:cubicBezTo>
                <a:cubicBezTo>
                  <a:pt x="24" y="57"/>
                  <a:pt x="24" y="57"/>
                  <a:pt x="24" y="57"/>
                </a:cubicBezTo>
                <a:cubicBezTo>
                  <a:pt x="24" y="54"/>
                  <a:pt x="25" y="53"/>
                  <a:pt x="28" y="53"/>
                </a:cubicBezTo>
                <a:cubicBezTo>
                  <a:pt x="29" y="53"/>
                  <a:pt x="29" y="53"/>
                  <a:pt x="29" y="53"/>
                </a:cubicBezTo>
                <a:cubicBezTo>
                  <a:pt x="32" y="53"/>
                  <a:pt x="33" y="54"/>
                  <a:pt x="33" y="57"/>
                </a:cubicBezTo>
                <a:cubicBezTo>
                  <a:pt x="33" y="62"/>
                  <a:pt x="33" y="62"/>
                  <a:pt x="33" y="62"/>
                </a:cubicBezTo>
                <a:cubicBezTo>
                  <a:pt x="33" y="64"/>
                  <a:pt x="32" y="66"/>
                  <a:pt x="29" y="66"/>
                </a:cubicBezTo>
                <a:lnTo>
                  <a:pt x="28" y="66"/>
                </a:lnTo>
                <a:close/>
                <a:moveTo>
                  <a:pt x="44" y="66"/>
                </a:moveTo>
                <a:cubicBezTo>
                  <a:pt x="42" y="66"/>
                  <a:pt x="40" y="64"/>
                  <a:pt x="40" y="62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4"/>
                  <a:pt x="42" y="53"/>
                  <a:pt x="44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8" y="53"/>
                  <a:pt x="49" y="54"/>
                  <a:pt x="49" y="57"/>
                </a:cubicBezTo>
                <a:cubicBezTo>
                  <a:pt x="49" y="62"/>
                  <a:pt x="49" y="62"/>
                  <a:pt x="49" y="62"/>
                </a:cubicBezTo>
                <a:cubicBezTo>
                  <a:pt x="49" y="64"/>
                  <a:pt x="48" y="66"/>
                  <a:pt x="46" y="66"/>
                </a:cubicBezTo>
                <a:lnTo>
                  <a:pt x="44" y="66"/>
                </a:lnTo>
                <a:close/>
                <a:moveTo>
                  <a:pt x="60" y="66"/>
                </a:moveTo>
                <a:cubicBezTo>
                  <a:pt x="58" y="66"/>
                  <a:pt x="56" y="64"/>
                  <a:pt x="56" y="62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54"/>
                  <a:pt x="58" y="53"/>
                  <a:pt x="60" y="53"/>
                </a:cubicBezTo>
                <a:cubicBezTo>
                  <a:pt x="62" y="53"/>
                  <a:pt x="62" y="53"/>
                  <a:pt x="62" y="53"/>
                </a:cubicBezTo>
                <a:cubicBezTo>
                  <a:pt x="64" y="53"/>
                  <a:pt x="66" y="54"/>
                  <a:pt x="66" y="57"/>
                </a:cubicBezTo>
                <a:cubicBezTo>
                  <a:pt x="66" y="62"/>
                  <a:pt x="66" y="62"/>
                  <a:pt x="66" y="62"/>
                </a:cubicBezTo>
                <a:cubicBezTo>
                  <a:pt x="66" y="64"/>
                  <a:pt x="64" y="66"/>
                  <a:pt x="62" y="66"/>
                </a:cubicBezTo>
                <a:lnTo>
                  <a:pt x="60" y="66"/>
                </a:lnTo>
                <a:close/>
              </a:path>
            </a:pathLst>
          </a:custGeom>
          <a:solidFill>
            <a:srgbClr val="6770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25" name="组合 224"/>
          <p:cNvGrpSpPr>
            <a:grpSpLocks noChangeAspect="1"/>
          </p:cNvGrpSpPr>
          <p:nvPr/>
        </p:nvGrpSpPr>
        <p:grpSpPr>
          <a:xfrm>
            <a:off x="2793919" y="4588829"/>
            <a:ext cx="176520" cy="167491"/>
            <a:chOff x="3958722" y="3227132"/>
            <a:chExt cx="446799" cy="446799"/>
          </a:xfrm>
        </p:grpSpPr>
        <p:sp>
          <p:nvSpPr>
            <p:cNvPr id="235" name="Freeform 127"/>
            <p:cNvSpPr>
              <a:spLocks/>
            </p:cNvSpPr>
            <p:nvPr/>
          </p:nvSpPr>
          <p:spPr bwMode="auto">
            <a:xfrm>
              <a:off x="3958722" y="3227132"/>
              <a:ext cx="446799" cy="446799"/>
            </a:xfrm>
            <a:custGeom>
              <a:avLst/>
              <a:gdLst>
                <a:gd name="T0" fmla="*/ 0 w 87"/>
                <a:gd name="T1" fmla="*/ 43 h 87"/>
                <a:gd name="T2" fmla="*/ 43 w 87"/>
                <a:gd name="T3" fmla="*/ 0 h 87"/>
                <a:gd name="T4" fmla="*/ 43 w 87"/>
                <a:gd name="T5" fmla="*/ 2 h 87"/>
                <a:gd name="T6" fmla="*/ 43 w 87"/>
                <a:gd name="T7" fmla="*/ 5 h 87"/>
                <a:gd name="T8" fmla="*/ 5 w 87"/>
                <a:gd name="T9" fmla="*/ 43 h 87"/>
                <a:gd name="T10" fmla="*/ 43 w 87"/>
                <a:gd name="T11" fmla="*/ 82 h 87"/>
                <a:gd name="T12" fmla="*/ 82 w 87"/>
                <a:gd name="T13" fmla="*/ 43 h 87"/>
                <a:gd name="T14" fmla="*/ 43 w 87"/>
                <a:gd name="T15" fmla="*/ 5 h 87"/>
                <a:gd name="T16" fmla="*/ 43 w 87"/>
                <a:gd name="T17" fmla="*/ 2 h 87"/>
                <a:gd name="T18" fmla="*/ 43 w 87"/>
                <a:gd name="T19" fmla="*/ 0 h 87"/>
                <a:gd name="T20" fmla="*/ 87 w 87"/>
                <a:gd name="T21" fmla="*/ 43 h 87"/>
                <a:gd name="T22" fmla="*/ 43 w 87"/>
                <a:gd name="T23" fmla="*/ 87 h 87"/>
                <a:gd name="T24" fmla="*/ 0 w 87"/>
                <a:gd name="T25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cubicBezTo>
                    <a:pt x="0" y="19"/>
                    <a:pt x="19" y="0"/>
                    <a:pt x="43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22" y="5"/>
                    <a:pt x="5" y="22"/>
                    <a:pt x="5" y="43"/>
                  </a:cubicBezTo>
                  <a:cubicBezTo>
                    <a:pt x="5" y="64"/>
                    <a:pt x="22" y="81"/>
                    <a:pt x="43" y="82"/>
                  </a:cubicBezTo>
                  <a:cubicBezTo>
                    <a:pt x="64" y="81"/>
                    <a:pt x="82" y="64"/>
                    <a:pt x="82" y="43"/>
                  </a:cubicBezTo>
                  <a:cubicBezTo>
                    <a:pt x="82" y="22"/>
                    <a:pt x="64" y="5"/>
                    <a:pt x="43" y="5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87" y="19"/>
                    <a:pt x="87" y="43"/>
                  </a:cubicBezTo>
                  <a:cubicBezTo>
                    <a:pt x="87" y="67"/>
                    <a:pt x="67" y="87"/>
                    <a:pt x="43" y="87"/>
                  </a:cubicBezTo>
                  <a:cubicBezTo>
                    <a:pt x="19" y="87"/>
                    <a:pt x="0" y="67"/>
                    <a:pt x="0" y="43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 128"/>
            <p:cNvSpPr>
              <a:spLocks noEditPoints="1"/>
            </p:cNvSpPr>
            <p:nvPr/>
          </p:nvSpPr>
          <p:spPr bwMode="auto">
            <a:xfrm>
              <a:off x="4101872" y="3309551"/>
              <a:ext cx="214724" cy="292805"/>
            </a:xfrm>
            <a:custGeom>
              <a:avLst/>
              <a:gdLst>
                <a:gd name="T0" fmla="*/ 26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7 w 42"/>
                <a:gd name="T41" fmla="*/ 35 h 57"/>
                <a:gd name="T42" fmla="*/ 26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6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2" y="12"/>
                    <a:pt x="21" y="12"/>
                  </a:cubicBezTo>
                  <a:cubicBezTo>
                    <a:pt x="19" y="12"/>
                    <a:pt x="17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4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8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7" y="35"/>
                  </a:cubicBezTo>
                  <a:cubicBezTo>
                    <a:pt x="27" y="36"/>
                    <a:pt x="26" y="37"/>
                    <a:pt x="26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3" y="43"/>
                    <a:pt x="27" y="46"/>
                    <a:pt x="27" y="50"/>
                  </a:cubicBezTo>
                  <a:cubicBezTo>
                    <a:pt x="27" y="54"/>
                    <a:pt x="23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Freeform 129"/>
            <p:cNvSpPr>
              <a:spLocks noEditPoints="1"/>
            </p:cNvSpPr>
            <p:nvPr/>
          </p:nvSpPr>
          <p:spPr bwMode="auto">
            <a:xfrm>
              <a:off x="4080182" y="3309551"/>
              <a:ext cx="216893" cy="292805"/>
            </a:xfrm>
            <a:custGeom>
              <a:avLst/>
              <a:gdLst>
                <a:gd name="T0" fmla="*/ 27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8 w 42"/>
                <a:gd name="T41" fmla="*/ 35 h 57"/>
                <a:gd name="T42" fmla="*/ 27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7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3" y="12"/>
                    <a:pt x="21" y="12"/>
                  </a:cubicBezTo>
                  <a:cubicBezTo>
                    <a:pt x="19" y="12"/>
                    <a:pt x="18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5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9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8" y="35"/>
                  </a:cubicBezTo>
                  <a:cubicBezTo>
                    <a:pt x="27" y="36"/>
                    <a:pt x="27" y="37"/>
                    <a:pt x="27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4" y="43"/>
                    <a:pt x="27" y="46"/>
                    <a:pt x="27" y="50"/>
                  </a:cubicBezTo>
                  <a:cubicBezTo>
                    <a:pt x="27" y="54"/>
                    <a:pt x="24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8" name="组合 247"/>
          <p:cNvGrpSpPr>
            <a:grpSpLocks noChangeAspect="1"/>
          </p:cNvGrpSpPr>
          <p:nvPr/>
        </p:nvGrpSpPr>
        <p:grpSpPr>
          <a:xfrm>
            <a:off x="6668666" y="4619725"/>
            <a:ext cx="176520" cy="167491"/>
            <a:chOff x="3958722" y="3227132"/>
            <a:chExt cx="446799" cy="446799"/>
          </a:xfrm>
        </p:grpSpPr>
        <p:sp>
          <p:nvSpPr>
            <p:cNvPr id="249" name="Freeform 127"/>
            <p:cNvSpPr>
              <a:spLocks/>
            </p:cNvSpPr>
            <p:nvPr/>
          </p:nvSpPr>
          <p:spPr bwMode="auto">
            <a:xfrm>
              <a:off x="3958722" y="3227132"/>
              <a:ext cx="446799" cy="446799"/>
            </a:xfrm>
            <a:custGeom>
              <a:avLst/>
              <a:gdLst>
                <a:gd name="T0" fmla="*/ 0 w 87"/>
                <a:gd name="T1" fmla="*/ 43 h 87"/>
                <a:gd name="T2" fmla="*/ 43 w 87"/>
                <a:gd name="T3" fmla="*/ 0 h 87"/>
                <a:gd name="T4" fmla="*/ 43 w 87"/>
                <a:gd name="T5" fmla="*/ 2 h 87"/>
                <a:gd name="T6" fmla="*/ 43 w 87"/>
                <a:gd name="T7" fmla="*/ 5 h 87"/>
                <a:gd name="T8" fmla="*/ 5 w 87"/>
                <a:gd name="T9" fmla="*/ 43 h 87"/>
                <a:gd name="T10" fmla="*/ 43 w 87"/>
                <a:gd name="T11" fmla="*/ 82 h 87"/>
                <a:gd name="T12" fmla="*/ 82 w 87"/>
                <a:gd name="T13" fmla="*/ 43 h 87"/>
                <a:gd name="T14" fmla="*/ 43 w 87"/>
                <a:gd name="T15" fmla="*/ 5 h 87"/>
                <a:gd name="T16" fmla="*/ 43 w 87"/>
                <a:gd name="T17" fmla="*/ 2 h 87"/>
                <a:gd name="T18" fmla="*/ 43 w 87"/>
                <a:gd name="T19" fmla="*/ 0 h 87"/>
                <a:gd name="T20" fmla="*/ 87 w 87"/>
                <a:gd name="T21" fmla="*/ 43 h 87"/>
                <a:gd name="T22" fmla="*/ 43 w 87"/>
                <a:gd name="T23" fmla="*/ 87 h 87"/>
                <a:gd name="T24" fmla="*/ 0 w 87"/>
                <a:gd name="T25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cubicBezTo>
                    <a:pt x="0" y="19"/>
                    <a:pt x="19" y="0"/>
                    <a:pt x="43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22" y="5"/>
                    <a:pt x="5" y="22"/>
                    <a:pt x="5" y="43"/>
                  </a:cubicBezTo>
                  <a:cubicBezTo>
                    <a:pt x="5" y="64"/>
                    <a:pt x="22" y="81"/>
                    <a:pt x="43" y="82"/>
                  </a:cubicBezTo>
                  <a:cubicBezTo>
                    <a:pt x="64" y="81"/>
                    <a:pt x="82" y="64"/>
                    <a:pt x="82" y="43"/>
                  </a:cubicBezTo>
                  <a:cubicBezTo>
                    <a:pt x="82" y="22"/>
                    <a:pt x="64" y="5"/>
                    <a:pt x="43" y="5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87" y="19"/>
                    <a:pt x="87" y="43"/>
                  </a:cubicBezTo>
                  <a:cubicBezTo>
                    <a:pt x="87" y="67"/>
                    <a:pt x="67" y="87"/>
                    <a:pt x="43" y="87"/>
                  </a:cubicBezTo>
                  <a:cubicBezTo>
                    <a:pt x="19" y="87"/>
                    <a:pt x="0" y="67"/>
                    <a:pt x="0" y="43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Freeform 128"/>
            <p:cNvSpPr>
              <a:spLocks noEditPoints="1"/>
            </p:cNvSpPr>
            <p:nvPr/>
          </p:nvSpPr>
          <p:spPr bwMode="auto">
            <a:xfrm>
              <a:off x="4101872" y="3309551"/>
              <a:ext cx="214724" cy="292805"/>
            </a:xfrm>
            <a:custGeom>
              <a:avLst/>
              <a:gdLst>
                <a:gd name="T0" fmla="*/ 26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7 w 42"/>
                <a:gd name="T41" fmla="*/ 35 h 57"/>
                <a:gd name="T42" fmla="*/ 26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6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2" y="12"/>
                    <a:pt x="21" y="12"/>
                  </a:cubicBezTo>
                  <a:cubicBezTo>
                    <a:pt x="19" y="12"/>
                    <a:pt x="17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4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8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7" y="35"/>
                  </a:cubicBezTo>
                  <a:cubicBezTo>
                    <a:pt x="27" y="36"/>
                    <a:pt x="26" y="37"/>
                    <a:pt x="26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3" y="43"/>
                    <a:pt x="27" y="46"/>
                    <a:pt x="27" y="50"/>
                  </a:cubicBezTo>
                  <a:cubicBezTo>
                    <a:pt x="27" y="54"/>
                    <a:pt x="23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1" name="Freeform 129"/>
            <p:cNvSpPr>
              <a:spLocks noEditPoints="1"/>
            </p:cNvSpPr>
            <p:nvPr/>
          </p:nvSpPr>
          <p:spPr bwMode="auto">
            <a:xfrm>
              <a:off x="4080182" y="3309551"/>
              <a:ext cx="216893" cy="292805"/>
            </a:xfrm>
            <a:custGeom>
              <a:avLst/>
              <a:gdLst>
                <a:gd name="T0" fmla="*/ 27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8 w 42"/>
                <a:gd name="T41" fmla="*/ 35 h 57"/>
                <a:gd name="T42" fmla="*/ 27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7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3" y="12"/>
                    <a:pt x="21" y="12"/>
                  </a:cubicBezTo>
                  <a:cubicBezTo>
                    <a:pt x="19" y="12"/>
                    <a:pt x="18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5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9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8" y="35"/>
                  </a:cubicBezTo>
                  <a:cubicBezTo>
                    <a:pt x="27" y="36"/>
                    <a:pt x="27" y="37"/>
                    <a:pt x="27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4" y="43"/>
                    <a:pt x="27" y="46"/>
                    <a:pt x="27" y="50"/>
                  </a:cubicBezTo>
                  <a:cubicBezTo>
                    <a:pt x="27" y="54"/>
                    <a:pt x="24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8" name="文本框 217"/>
          <p:cNvSpPr txBox="1"/>
          <p:nvPr/>
        </p:nvSpPr>
        <p:spPr>
          <a:xfrm>
            <a:off x="1832641" y="4423213"/>
            <a:ext cx="3366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注解</a:t>
            </a:r>
            <a:r>
              <a:rPr lang="zh-CN" altLang="en-US" sz="800" dirty="0" smtClean="0"/>
              <a:t>：收支相对平稳，通货稳定</a:t>
            </a:r>
            <a:endParaRPr lang="zh-CN" altLang="en-US" sz="800" dirty="0"/>
          </a:p>
        </p:txBody>
      </p:sp>
      <p:sp>
        <p:nvSpPr>
          <p:cNvPr id="226" name="文本框 225"/>
          <p:cNvSpPr txBox="1"/>
          <p:nvPr/>
        </p:nvSpPr>
        <p:spPr>
          <a:xfrm>
            <a:off x="5788524" y="4444307"/>
            <a:ext cx="3923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注解</a:t>
            </a:r>
            <a:r>
              <a:rPr lang="zh-CN" altLang="en-US" sz="800" dirty="0" smtClean="0"/>
              <a:t>：</a:t>
            </a:r>
            <a:r>
              <a:rPr lang="en-US" altLang="zh-CN" sz="800" dirty="0"/>
              <a:t>M2</a:t>
            </a:r>
            <a:r>
              <a:rPr lang="zh-CN" altLang="en-US" sz="800" dirty="0" smtClean="0"/>
              <a:t>增速平稳，购买力依旧较强，但消费力度不大，持币待购明显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8161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宏观经济影响分析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业务设计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8" name="TextBox 28"/>
          <p:cNvSpPr txBox="1"/>
          <p:nvPr/>
        </p:nvSpPr>
        <p:spPr>
          <a:xfrm>
            <a:off x="5384059" y="3964412"/>
            <a:ext cx="2346148" cy="3310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此处贴设计图</a:t>
            </a:r>
            <a:endParaRPr kumimoji="0" lang="en-US" altLang="zh-CN" sz="11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60" y="979786"/>
            <a:ext cx="12331206" cy="6581477"/>
          </a:xfrm>
          <a:prstGeom prst="rect">
            <a:avLst/>
          </a:prstGeom>
        </p:spPr>
      </p:pic>
      <p:pic>
        <p:nvPicPr>
          <p:cNvPr id="211" name="图片 2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156" y="1799888"/>
            <a:ext cx="1961583" cy="280877"/>
          </a:xfrm>
          <a:prstGeom prst="rect">
            <a:avLst/>
          </a:prstGeom>
        </p:spPr>
      </p:pic>
      <p:pic>
        <p:nvPicPr>
          <p:cNvPr id="212" name="图片 2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3136" y="1690612"/>
            <a:ext cx="1961583" cy="298943"/>
          </a:xfrm>
          <a:prstGeom prst="rect">
            <a:avLst/>
          </a:prstGeom>
        </p:spPr>
      </p:pic>
      <p:pic>
        <p:nvPicPr>
          <p:cNvPr id="213" name="图片 2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86" y="1709884"/>
            <a:ext cx="1961583" cy="280877"/>
          </a:xfrm>
          <a:prstGeom prst="rect">
            <a:avLst/>
          </a:prstGeom>
        </p:spPr>
      </p:pic>
      <p:grpSp>
        <p:nvGrpSpPr>
          <p:cNvPr id="214" name="组合 213"/>
          <p:cNvGrpSpPr/>
          <p:nvPr/>
        </p:nvGrpSpPr>
        <p:grpSpPr>
          <a:xfrm>
            <a:off x="649264" y="4905504"/>
            <a:ext cx="748025" cy="1133224"/>
            <a:chOff x="3668578" y="4622418"/>
            <a:chExt cx="508101" cy="974289"/>
          </a:xfrm>
        </p:grpSpPr>
        <p:sp>
          <p:nvSpPr>
            <p:cNvPr id="324" name="文本框 323"/>
            <p:cNvSpPr txBox="1"/>
            <p:nvPr/>
          </p:nvSpPr>
          <p:spPr>
            <a:xfrm>
              <a:off x="3668578" y="4622418"/>
              <a:ext cx="493914" cy="317533"/>
            </a:xfrm>
            <a:prstGeom prst="rect">
              <a:avLst/>
            </a:prstGeom>
            <a:solidFill>
              <a:srgbClr val="FBF2F3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C00000"/>
                  </a:solidFill>
                </a:rPr>
                <a:t>宏观经济影响分析</a:t>
              </a:r>
            </a:p>
          </p:txBody>
        </p:sp>
        <p:pic>
          <p:nvPicPr>
            <p:cNvPr id="325" name="图片 3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78251" y="5075854"/>
              <a:ext cx="498428" cy="520853"/>
            </a:xfrm>
            <a:prstGeom prst="rect">
              <a:avLst/>
            </a:prstGeom>
          </p:spPr>
        </p:pic>
      </p:grpSp>
      <p:sp>
        <p:nvSpPr>
          <p:cNvPr id="215" name="矩形 214"/>
          <p:cNvSpPr/>
          <p:nvPr/>
        </p:nvSpPr>
        <p:spPr>
          <a:xfrm>
            <a:off x="1651885" y="1990761"/>
            <a:ext cx="10944231" cy="5450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1745358" y="2080765"/>
            <a:ext cx="8083511" cy="203273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文本框 227"/>
          <p:cNvSpPr txBox="1"/>
          <p:nvPr/>
        </p:nvSpPr>
        <p:spPr>
          <a:xfrm>
            <a:off x="2017482" y="2079618"/>
            <a:ext cx="1232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主要经济指标概览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9" name="组合 228"/>
          <p:cNvGrpSpPr>
            <a:grpSpLocks noChangeAspect="1"/>
          </p:cNvGrpSpPr>
          <p:nvPr/>
        </p:nvGrpSpPr>
        <p:grpSpPr>
          <a:xfrm>
            <a:off x="1866851" y="2142222"/>
            <a:ext cx="137984" cy="125618"/>
            <a:chOff x="8459251" y="3227132"/>
            <a:chExt cx="481502" cy="461982"/>
          </a:xfrm>
          <a:solidFill>
            <a:schemeClr val="bg1">
              <a:lumMod val="50000"/>
            </a:schemeClr>
          </a:solidFill>
        </p:grpSpPr>
        <p:sp>
          <p:nvSpPr>
            <p:cNvPr id="293" name="Freeform 87"/>
            <p:cNvSpPr>
              <a:spLocks/>
            </p:cNvSpPr>
            <p:nvPr/>
          </p:nvSpPr>
          <p:spPr bwMode="auto">
            <a:xfrm>
              <a:off x="8459251" y="3643566"/>
              <a:ext cx="86757" cy="45548"/>
            </a:xfrm>
            <a:custGeom>
              <a:avLst/>
              <a:gdLst>
                <a:gd name="T0" fmla="*/ 17 w 17"/>
                <a:gd name="T1" fmla="*/ 7 h 9"/>
                <a:gd name="T2" fmla="*/ 15 w 17"/>
                <a:gd name="T3" fmla="*/ 9 h 9"/>
                <a:gd name="T4" fmla="*/ 3 w 17"/>
                <a:gd name="T5" fmla="*/ 9 h 9"/>
                <a:gd name="T6" fmla="*/ 0 w 17"/>
                <a:gd name="T7" fmla="*/ 7 h 9"/>
                <a:gd name="T8" fmla="*/ 0 w 17"/>
                <a:gd name="T9" fmla="*/ 2 h 9"/>
                <a:gd name="T10" fmla="*/ 3 w 17"/>
                <a:gd name="T11" fmla="*/ 0 h 9"/>
                <a:gd name="T12" fmla="*/ 15 w 17"/>
                <a:gd name="T13" fmla="*/ 0 h 9"/>
                <a:gd name="T14" fmla="*/ 17 w 17"/>
                <a:gd name="T15" fmla="*/ 2 h 9"/>
                <a:gd name="T16" fmla="*/ 17 w 17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7" y="7"/>
                  </a:moveTo>
                  <a:cubicBezTo>
                    <a:pt x="17" y="8"/>
                    <a:pt x="16" y="9"/>
                    <a:pt x="15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lnTo>
                    <a:pt x="1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Freeform 88"/>
            <p:cNvSpPr>
              <a:spLocks/>
            </p:cNvSpPr>
            <p:nvPr/>
          </p:nvSpPr>
          <p:spPr bwMode="auto">
            <a:xfrm>
              <a:off x="8459251" y="3582836"/>
              <a:ext cx="86757" cy="49885"/>
            </a:xfrm>
            <a:custGeom>
              <a:avLst/>
              <a:gdLst>
                <a:gd name="T0" fmla="*/ 17 w 17"/>
                <a:gd name="T1" fmla="*/ 7 h 10"/>
                <a:gd name="T2" fmla="*/ 15 w 17"/>
                <a:gd name="T3" fmla="*/ 10 h 10"/>
                <a:gd name="T4" fmla="*/ 3 w 17"/>
                <a:gd name="T5" fmla="*/ 10 h 10"/>
                <a:gd name="T6" fmla="*/ 0 w 17"/>
                <a:gd name="T7" fmla="*/ 7 h 10"/>
                <a:gd name="T8" fmla="*/ 0 w 17"/>
                <a:gd name="T9" fmla="*/ 2 h 10"/>
                <a:gd name="T10" fmla="*/ 3 w 17"/>
                <a:gd name="T11" fmla="*/ 0 h 10"/>
                <a:gd name="T12" fmla="*/ 15 w 17"/>
                <a:gd name="T13" fmla="*/ 0 h 10"/>
                <a:gd name="T14" fmla="*/ 17 w 17"/>
                <a:gd name="T15" fmla="*/ 2 h 10"/>
                <a:gd name="T16" fmla="*/ 17 w 17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7"/>
                  </a:moveTo>
                  <a:cubicBezTo>
                    <a:pt x="17" y="9"/>
                    <a:pt x="16" y="10"/>
                    <a:pt x="1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lnTo>
                    <a:pt x="1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Freeform 89"/>
            <p:cNvSpPr>
              <a:spLocks/>
            </p:cNvSpPr>
            <p:nvPr/>
          </p:nvSpPr>
          <p:spPr bwMode="auto">
            <a:xfrm>
              <a:off x="8459251" y="3526444"/>
              <a:ext cx="86757" cy="45548"/>
            </a:xfrm>
            <a:custGeom>
              <a:avLst/>
              <a:gdLst>
                <a:gd name="T0" fmla="*/ 17 w 17"/>
                <a:gd name="T1" fmla="*/ 7 h 9"/>
                <a:gd name="T2" fmla="*/ 15 w 17"/>
                <a:gd name="T3" fmla="*/ 9 h 9"/>
                <a:gd name="T4" fmla="*/ 3 w 17"/>
                <a:gd name="T5" fmla="*/ 9 h 9"/>
                <a:gd name="T6" fmla="*/ 0 w 17"/>
                <a:gd name="T7" fmla="*/ 7 h 9"/>
                <a:gd name="T8" fmla="*/ 0 w 17"/>
                <a:gd name="T9" fmla="*/ 2 h 9"/>
                <a:gd name="T10" fmla="*/ 3 w 17"/>
                <a:gd name="T11" fmla="*/ 0 h 9"/>
                <a:gd name="T12" fmla="*/ 15 w 17"/>
                <a:gd name="T13" fmla="*/ 0 h 9"/>
                <a:gd name="T14" fmla="*/ 17 w 17"/>
                <a:gd name="T15" fmla="*/ 2 h 9"/>
                <a:gd name="T16" fmla="*/ 17 w 17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7" y="7"/>
                  </a:moveTo>
                  <a:cubicBezTo>
                    <a:pt x="17" y="8"/>
                    <a:pt x="16" y="9"/>
                    <a:pt x="15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lnTo>
                    <a:pt x="1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Freeform 90"/>
            <p:cNvSpPr>
              <a:spLocks/>
            </p:cNvSpPr>
            <p:nvPr/>
          </p:nvSpPr>
          <p:spPr bwMode="auto">
            <a:xfrm>
              <a:off x="8459251" y="3463545"/>
              <a:ext cx="86757" cy="45548"/>
            </a:xfrm>
            <a:custGeom>
              <a:avLst/>
              <a:gdLst>
                <a:gd name="T0" fmla="*/ 17 w 17"/>
                <a:gd name="T1" fmla="*/ 7 h 9"/>
                <a:gd name="T2" fmla="*/ 15 w 17"/>
                <a:gd name="T3" fmla="*/ 9 h 9"/>
                <a:gd name="T4" fmla="*/ 3 w 17"/>
                <a:gd name="T5" fmla="*/ 9 h 9"/>
                <a:gd name="T6" fmla="*/ 0 w 17"/>
                <a:gd name="T7" fmla="*/ 7 h 9"/>
                <a:gd name="T8" fmla="*/ 0 w 17"/>
                <a:gd name="T9" fmla="*/ 2 h 9"/>
                <a:gd name="T10" fmla="*/ 3 w 17"/>
                <a:gd name="T11" fmla="*/ 0 h 9"/>
                <a:gd name="T12" fmla="*/ 15 w 17"/>
                <a:gd name="T13" fmla="*/ 0 h 9"/>
                <a:gd name="T14" fmla="*/ 17 w 17"/>
                <a:gd name="T15" fmla="*/ 2 h 9"/>
                <a:gd name="T16" fmla="*/ 17 w 17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7" y="7"/>
                  </a:moveTo>
                  <a:cubicBezTo>
                    <a:pt x="17" y="8"/>
                    <a:pt x="16" y="9"/>
                    <a:pt x="15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lnTo>
                    <a:pt x="1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Freeform 91"/>
            <p:cNvSpPr>
              <a:spLocks/>
            </p:cNvSpPr>
            <p:nvPr/>
          </p:nvSpPr>
          <p:spPr bwMode="auto">
            <a:xfrm>
              <a:off x="8459251" y="3402815"/>
              <a:ext cx="86757" cy="49885"/>
            </a:xfrm>
            <a:custGeom>
              <a:avLst/>
              <a:gdLst>
                <a:gd name="T0" fmla="*/ 17 w 17"/>
                <a:gd name="T1" fmla="*/ 8 h 10"/>
                <a:gd name="T2" fmla="*/ 15 w 17"/>
                <a:gd name="T3" fmla="*/ 10 h 10"/>
                <a:gd name="T4" fmla="*/ 3 w 17"/>
                <a:gd name="T5" fmla="*/ 10 h 10"/>
                <a:gd name="T6" fmla="*/ 0 w 17"/>
                <a:gd name="T7" fmla="*/ 8 h 10"/>
                <a:gd name="T8" fmla="*/ 0 w 17"/>
                <a:gd name="T9" fmla="*/ 3 h 10"/>
                <a:gd name="T10" fmla="*/ 3 w 17"/>
                <a:gd name="T11" fmla="*/ 0 h 10"/>
                <a:gd name="T12" fmla="*/ 15 w 17"/>
                <a:gd name="T13" fmla="*/ 0 h 10"/>
                <a:gd name="T14" fmla="*/ 17 w 17"/>
                <a:gd name="T15" fmla="*/ 3 h 10"/>
                <a:gd name="T16" fmla="*/ 17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8"/>
                  </a:moveTo>
                  <a:cubicBezTo>
                    <a:pt x="17" y="9"/>
                    <a:pt x="16" y="10"/>
                    <a:pt x="1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3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Freeform 92"/>
            <p:cNvSpPr>
              <a:spLocks/>
            </p:cNvSpPr>
            <p:nvPr/>
          </p:nvSpPr>
          <p:spPr bwMode="auto">
            <a:xfrm>
              <a:off x="8459251" y="3346423"/>
              <a:ext cx="86757" cy="45548"/>
            </a:xfrm>
            <a:custGeom>
              <a:avLst/>
              <a:gdLst>
                <a:gd name="T0" fmla="*/ 17 w 17"/>
                <a:gd name="T1" fmla="*/ 7 h 9"/>
                <a:gd name="T2" fmla="*/ 15 w 17"/>
                <a:gd name="T3" fmla="*/ 9 h 9"/>
                <a:gd name="T4" fmla="*/ 3 w 17"/>
                <a:gd name="T5" fmla="*/ 9 h 9"/>
                <a:gd name="T6" fmla="*/ 0 w 17"/>
                <a:gd name="T7" fmla="*/ 7 h 9"/>
                <a:gd name="T8" fmla="*/ 0 w 17"/>
                <a:gd name="T9" fmla="*/ 2 h 9"/>
                <a:gd name="T10" fmla="*/ 3 w 17"/>
                <a:gd name="T11" fmla="*/ 0 h 9"/>
                <a:gd name="T12" fmla="*/ 15 w 17"/>
                <a:gd name="T13" fmla="*/ 0 h 9"/>
                <a:gd name="T14" fmla="*/ 17 w 17"/>
                <a:gd name="T15" fmla="*/ 2 h 9"/>
                <a:gd name="T16" fmla="*/ 17 w 17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7" y="7"/>
                  </a:moveTo>
                  <a:cubicBezTo>
                    <a:pt x="17" y="8"/>
                    <a:pt x="16" y="9"/>
                    <a:pt x="15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lnTo>
                    <a:pt x="1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Freeform 93"/>
            <p:cNvSpPr>
              <a:spLocks/>
            </p:cNvSpPr>
            <p:nvPr/>
          </p:nvSpPr>
          <p:spPr bwMode="auto">
            <a:xfrm>
              <a:off x="8459251" y="3283524"/>
              <a:ext cx="86757" cy="52054"/>
            </a:xfrm>
            <a:custGeom>
              <a:avLst/>
              <a:gdLst>
                <a:gd name="T0" fmla="*/ 17 w 17"/>
                <a:gd name="T1" fmla="*/ 7 h 10"/>
                <a:gd name="T2" fmla="*/ 15 w 17"/>
                <a:gd name="T3" fmla="*/ 10 h 10"/>
                <a:gd name="T4" fmla="*/ 3 w 17"/>
                <a:gd name="T5" fmla="*/ 10 h 10"/>
                <a:gd name="T6" fmla="*/ 0 w 17"/>
                <a:gd name="T7" fmla="*/ 7 h 10"/>
                <a:gd name="T8" fmla="*/ 0 w 17"/>
                <a:gd name="T9" fmla="*/ 2 h 10"/>
                <a:gd name="T10" fmla="*/ 3 w 17"/>
                <a:gd name="T11" fmla="*/ 0 h 10"/>
                <a:gd name="T12" fmla="*/ 15 w 17"/>
                <a:gd name="T13" fmla="*/ 0 h 10"/>
                <a:gd name="T14" fmla="*/ 17 w 17"/>
                <a:gd name="T15" fmla="*/ 2 h 10"/>
                <a:gd name="T16" fmla="*/ 17 w 17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7"/>
                  </a:moveTo>
                  <a:cubicBezTo>
                    <a:pt x="17" y="9"/>
                    <a:pt x="16" y="10"/>
                    <a:pt x="1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lnTo>
                    <a:pt x="1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Freeform 94"/>
            <p:cNvSpPr>
              <a:spLocks/>
            </p:cNvSpPr>
            <p:nvPr/>
          </p:nvSpPr>
          <p:spPr bwMode="auto">
            <a:xfrm>
              <a:off x="8459251" y="3227132"/>
              <a:ext cx="86757" cy="45548"/>
            </a:xfrm>
            <a:custGeom>
              <a:avLst/>
              <a:gdLst>
                <a:gd name="T0" fmla="*/ 17 w 17"/>
                <a:gd name="T1" fmla="*/ 7 h 9"/>
                <a:gd name="T2" fmla="*/ 15 w 17"/>
                <a:gd name="T3" fmla="*/ 9 h 9"/>
                <a:gd name="T4" fmla="*/ 3 w 17"/>
                <a:gd name="T5" fmla="*/ 9 h 9"/>
                <a:gd name="T6" fmla="*/ 0 w 17"/>
                <a:gd name="T7" fmla="*/ 7 h 9"/>
                <a:gd name="T8" fmla="*/ 0 w 17"/>
                <a:gd name="T9" fmla="*/ 2 h 9"/>
                <a:gd name="T10" fmla="*/ 3 w 17"/>
                <a:gd name="T11" fmla="*/ 0 h 9"/>
                <a:gd name="T12" fmla="*/ 15 w 17"/>
                <a:gd name="T13" fmla="*/ 0 h 9"/>
                <a:gd name="T14" fmla="*/ 17 w 17"/>
                <a:gd name="T15" fmla="*/ 2 h 9"/>
                <a:gd name="T16" fmla="*/ 17 w 17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7" y="7"/>
                  </a:moveTo>
                  <a:cubicBezTo>
                    <a:pt x="17" y="8"/>
                    <a:pt x="16" y="9"/>
                    <a:pt x="15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lnTo>
                    <a:pt x="1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Freeform 95"/>
            <p:cNvSpPr>
              <a:spLocks/>
            </p:cNvSpPr>
            <p:nvPr/>
          </p:nvSpPr>
          <p:spPr bwMode="auto">
            <a:xfrm>
              <a:off x="8561190" y="3643566"/>
              <a:ext cx="82419" cy="45548"/>
            </a:xfrm>
            <a:custGeom>
              <a:avLst/>
              <a:gdLst>
                <a:gd name="T0" fmla="*/ 16 w 16"/>
                <a:gd name="T1" fmla="*/ 7 h 9"/>
                <a:gd name="T2" fmla="*/ 14 w 16"/>
                <a:gd name="T3" fmla="*/ 9 h 9"/>
                <a:gd name="T4" fmla="*/ 2 w 16"/>
                <a:gd name="T5" fmla="*/ 9 h 9"/>
                <a:gd name="T6" fmla="*/ 0 w 16"/>
                <a:gd name="T7" fmla="*/ 7 h 9"/>
                <a:gd name="T8" fmla="*/ 0 w 16"/>
                <a:gd name="T9" fmla="*/ 2 h 9"/>
                <a:gd name="T10" fmla="*/ 2 w 16"/>
                <a:gd name="T11" fmla="*/ 0 h 9"/>
                <a:gd name="T12" fmla="*/ 14 w 16"/>
                <a:gd name="T13" fmla="*/ 0 h 9"/>
                <a:gd name="T14" fmla="*/ 16 w 16"/>
                <a:gd name="T15" fmla="*/ 2 h 9"/>
                <a:gd name="T16" fmla="*/ 16 w 16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7"/>
                  </a:moveTo>
                  <a:cubicBezTo>
                    <a:pt x="16" y="8"/>
                    <a:pt x="15" y="9"/>
                    <a:pt x="14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lnTo>
                    <a:pt x="16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Freeform 96"/>
            <p:cNvSpPr>
              <a:spLocks/>
            </p:cNvSpPr>
            <p:nvPr/>
          </p:nvSpPr>
          <p:spPr bwMode="auto">
            <a:xfrm>
              <a:off x="8561190" y="3582836"/>
              <a:ext cx="82419" cy="49885"/>
            </a:xfrm>
            <a:custGeom>
              <a:avLst/>
              <a:gdLst>
                <a:gd name="T0" fmla="*/ 16 w 16"/>
                <a:gd name="T1" fmla="*/ 7 h 10"/>
                <a:gd name="T2" fmla="*/ 14 w 16"/>
                <a:gd name="T3" fmla="*/ 10 h 10"/>
                <a:gd name="T4" fmla="*/ 2 w 16"/>
                <a:gd name="T5" fmla="*/ 10 h 10"/>
                <a:gd name="T6" fmla="*/ 0 w 16"/>
                <a:gd name="T7" fmla="*/ 7 h 10"/>
                <a:gd name="T8" fmla="*/ 0 w 16"/>
                <a:gd name="T9" fmla="*/ 2 h 10"/>
                <a:gd name="T10" fmla="*/ 2 w 16"/>
                <a:gd name="T11" fmla="*/ 0 h 10"/>
                <a:gd name="T12" fmla="*/ 14 w 16"/>
                <a:gd name="T13" fmla="*/ 0 h 10"/>
                <a:gd name="T14" fmla="*/ 16 w 16"/>
                <a:gd name="T15" fmla="*/ 2 h 10"/>
                <a:gd name="T16" fmla="*/ 16 w 16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16" y="7"/>
                  </a:moveTo>
                  <a:cubicBezTo>
                    <a:pt x="16" y="9"/>
                    <a:pt x="15" y="10"/>
                    <a:pt x="14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lnTo>
                    <a:pt x="16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Freeform 97"/>
            <p:cNvSpPr>
              <a:spLocks/>
            </p:cNvSpPr>
            <p:nvPr/>
          </p:nvSpPr>
          <p:spPr bwMode="auto">
            <a:xfrm>
              <a:off x="8561190" y="3526444"/>
              <a:ext cx="82419" cy="45548"/>
            </a:xfrm>
            <a:custGeom>
              <a:avLst/>
              <a:gdLst>
                <a:gd name="T0" fmla="*/ 16 w 16"/>
                <a:gd name="T1" fmla="*/ 7 h 9"/>
                <a:gd name="T2" fmla="*/ 14 w 16"/>
                <a:gd name="T3" fmla="*/ 9 h 9"/>
                <a:gd name="T4" fmla="*/ 2 w 16"/>
                <a:gd name="T5" fmla="*/ 9 h 9"/>
                <a:gd name="T6" fmla="*/ 0 w 16"/>
                <a:gd name="T7" fmla="*/ 7 h 9"/>
                <a:gd name="T8" fmla="*/ 0 w 16"/>
                <a:gd name="T9" fmla="*/ 2 h 9"/>
                <a:gd name="T10" fmla="*/ 2 w 16"/>
                <a:gd name="T11" fmla="*/ 0 h 9"/>
                <a:gd name="T12" fmla="*/ 14 w 16"/>
                <a:gd name="T13" fmla="*/ 0 h 9"/>
                <a:gd name="T14" fmla="*/ 16 w 16"/>
                <a:gd name="T15" fmla="*/ 2 h 9"/>
                <a:gd name="T16" fmla="*/ 16 w 16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7"/>
                  </a:moveTo>
                  <a:cubicBezTo>
                    <a:pt x="16" y="8"/>
                    <a:pt x="15" y="9"/>
                    <a:pt x="14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lnTo>
                    <a:pt x="16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Freeform 98"/>
            <p:cNvSpPr>
              <a:spLocks/>
            </p:cNvSpPr>
            <p:nvPr/>
          </p:nvSpPr>
          <p:spPr bwMode="auto">
            <a:xfrm>
              <a:off x="8561190" y="3463545"/>
              <a:ext cx="82419" cy="45548"/>
            </a:xfrm>
            <a:custGeom>
              <a:avLst/>
              <a:gdLst>
                <a:gd name="T0" fmla="*/ 16 w 16"/>
                <a:gd name="T1" fmla="*/ 7 h 9"/>
                <a:gd name="T2" fmla="*/ 14 w 16"/>
                <a:gd name="T3" fmla="*/ 9 h 9"/>
                <a:gd name="T4" fmla="*/ 2 w 16"/>
                <a:gd name="T5" fmla="*/ 9 h 9"/>
                <a:gd name="T6" fmla="*/ 0 w 16"/>
                <a:gd name="T7" fmla="*/ 7 h 9"/>
                <a:gd name="T8" fmla="*/ 0 w 16"/>
                <a:gd name="T9" fmla="*/ 2 h 9"/>
                <a:gd name="T10" fmla="*/ 2 w 16"/>
                <a:gd name="T11" fmla="*/ 0 h 9"/>
                <a:gd name="T12" fmla="*/ 14 w 16"/>
                <a:gd name="T13" fmla="*/ 0 h 9"/>
                <a:gd name="T14" fmla="*/ 16 w 16"/>
                <a:gd name="T15" fmla="*/ 2 h 9"/>
                <a:gd name="T16" fmla="*/ 16 w 16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7"/>
                  </a:moveTo>
                  <a:cubicBezTo>
                    <a:pt x="16" y="8"/>
                    <a:pt x="15" y="9"/>
                    <a:pt x="14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lnTo>
                    <a:pt x="16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Freeform 99"/>
            <p:cNvSpPr>
              <a:spLocks/>
            </p:cNvSpPr>
            <p:nvPr/>
          </p:nvSpPr>
          <p:spPr bwMode="auto">
            <a:xfrm>
              <a:off x="8561190" y="3402815"/>
              <a:ext cx="82419" cy="49885"/>
            </a:xfrm>
            <a:custGeom>
              <a:avLst/>
              <a:gdLst>
                <a:gd name="T0" fmla="*/ 16 w 16"/>
                <a:gd name="T1" fmla="*/ 8 h 10"/>
                <a:gd name="T2" fmla="*/ 14 w 16"/>
                <a:gd name="T3" fmla="*/ 10 h 10"/>
                <a:gd name="T4" fmla="*/ 2 w 16"/>
                <a:gd name="T5" fmla="*/ 10 h 10"/>
                <a:gd name="T6" fmla="*/ 0 w 16"/>
                <a:gd name="T7" fmla="*/ 8 h 10"/>
                <a:gd name="T8" fmla="*/ 0 w 16"/>
                <a:gd name="T9" fmla="*/ 3 h 10"/>
                <a:gd name="T10" fmla="*/ 2 w 16"/>
                <a:gd name="T11" fmla="*/ 0 h 10"/>
                <a:gd name="T12" fmla="*/ 14 w 16"/>
                <a:gd name="T13" fmla="*/ 0 h 10"/>
                <a:gd name="T14" fmla="*/ 16 w 16"/>
                <a:gd name="T15" fmla="*/ 3 h 10"/>
                <a:gd name="T16" fmla="*/ 16 w 16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16" y="8"/>
                  </a:moveTo>
                  <a:cubicBezTo>
                    <a:pt x="16" y="9"/>
                    <a:pt x="15" y="10"/>
                    <a:pt x="14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3"/>
                  </a:cubicBezTo>
                  <a:lnTo>
                    <a:pt x="1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Freeform 100"/>
            <p:cNvSpPr>
              <a:spLocks/>
            </p:cNvSpPr>
            <p:nvPr/>
          </p:nvSpPr>
          <p:spPr bwMode="auto">
            <a:xfrm>
              <a:off x="8658792" y="3643566"/>
              <a:ext cx="82419" cy="45548"/>
            </a:xfrm>
            <a:custGeom>
              <a:avLst/>
              <a:gdLst>
                <a:gd name="T0" fmla="*/ 16 w 16"/>
                <a:gd name="T1" fmla="*/ 7 h 9"/>
                <a:gd name="T2" fmla="*/ 14 w 16"/>
                <a:gd name="T3" fmla="*/ 9 h 9"/>
                <a:gd name="T4" fmla="*/ 2 w 16"/>
                <a:gd name="T5" fmla="*/ 9 h 9"/>
                <a:gd name="T6" fmla="*/ 0 w 16"/>
                <a:gd name="T7" fmla="*/ 7 h 9"/>
                <a:gd name="T8" fmla="*/ 0 w 16"/>
                <a:gd name="T9" fmla="*/ 2 h 9"/>
                <a:gd name="T10" fmla="*/ 2 w 16"/>
                <a:gd name="T11" fmla="*/ 0 h 9"/>
                <a:gd name="T12" fmla="*/ 14 w 16"/>
                <a:gd name="T13" fmla="*/ 0 h 9"/>
                <a:gd name="T14" fmla="*/ 16 w 16"/>
                <a:gd name="T15" fmla="*/ 2 h 9"/>
                <a:gd name="T16" fmla="*/ 16 w 16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7"/>
                  </a:moveTo>
                  <a:cubicBezTo>
                    <a:pt x="16" y="8"/>
                    <a:pt x="15" y="9"/>
                    <a:pt x="14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lnTo>
                    <a:pt x="16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Freeform 101"/>
            <p:cNvSpPr>
              <a:spLocks/>
            </p:cNvSpPr>
            <p:nvPr/>
          </p:nvSpPr>
          <p:spPr bwMode="auto">
            <a:xfrm>
              <a:off x="8658792" y="3582836"/>
              <a:ext cx="82419" cy="49885"/>
            </a:xfrm>
            <a:custGeom>
              <a:avLst/>
              <a:gdLst>
                <a:gd name="T0" fmla="*/ 16 w 16"/>
                <a:gd name="T1" fmla="*/ 7 h 10"/>
                <a:gd name="T2" fmla="*/ 14 w 16"/>
                <a:gd name="T3" fmla="*/ 10 h 10"/>
                <a:gd name="T4" fmla="*/ 2 w 16"/>
                <a:gd name="T5" fmla="*/ 10 h 10"/>
                <a:gd name="T6" fmla="*/ 0 w 16"/>
                <a:gd name="T7" fmla="*/ 7 h 10"/>
                <a:gd name="T8" fmla="*/ 0 w 16"/>
                <a:gd name="T9" fmla="*/ 2 h 10"/>
                <a:gd name="T10" fmla="*/ 2 w 16"/>
                <a:gd name="T11" fmla="*/ 0 h 10"/>
                <a:gd name="T12" fmla="*/ 14 w 16"/>
                <a:gd name="T13" fmla="*/ 0 h 10"/>
                <a:gd name="T14" fmla="*/ 16 w 16"/>
                <a:gd name="T15" fmla="*/ 2 h 10"/>
                <a:gd name="T16" fmla="*/ 16 w 16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16" y="7"/>
                  </a:moveTo>
                  <a:cubicBezTo>
                    <a:pt x="16" y="9"/>
                    <a:pt x="15" y="10"/>
                    <a:pt x="14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lnTo>
                    <a:pt x="16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Freeform 102"/>
            <p:cNvSpPr>
              <a:spLocks/>
            </p:cNvSpPr>
            <p:nvPr/>
          </p:nvSpPr>
          <p:spPr bwMode="auto">
            <a:xfrm>
              <a:off x="8658792" y="3526444"/>
              <a:ext cx="82419" cy="45548"/>
            </a:xfrm>
            <a:custGeom>
              <a:avLst/>
              <a:gdLst>
                <a:gd name="T0" fmla="*/ 16 w 16"/>
                <a:gd name="T1" fmla="*/ 7 h 9"/>
                <a:gd name="T2" fmla="*/ 14 w 16"/>
                <a:gd name="T3" fmla="*/ 9 h 9"/>
                <a:gd name="T4" fmla="*/ 2 w 16"/>
                <a:gd name="T5" fmla="*/ 9 h 9"/>
                <a:gd name="T6" fmla="*/ 0 w 16"/>
                <a:gd name="T7" fmla="*/ 7 h 9"/>
                <a:gd name="T8" fmla="*/ 0 w 16"/>
                <a:gd name="T9" fmla="*/ 2 h 9"/>
                <a:gd name="T10" fmla="*/ 2 w 16"/>
                <a:gd name="T11" fmla="*/ 0 h 9"/>
                <a:gd name="T12" fmla="*/ 14 w 16"/>
                <a:gd name="T13" fmla="*/ 0 h 9"/>
                <a:gd name="T14" fmla="*/ 16 w 16"/>
                <a:gd name="T15" fmla="*/ 2 h 9"/>
                <a:gd name="T16" fmla="*/ 16 w 16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7"/>
                  </a:moveTo>
                  <a:cubicBezTo>
                    <a:pt x="16" y="8"/>
                    <a:pt x="15" y="9"/>
                    <a:pt x="14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lnTo>
                    <a:pt x="16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Freeform 103"/>
            <p:cNvSpPr>
              <a:spLocks/>
            </p:cNvSpPr>
            <p:nvPr/>
          </p:nvSpPr>
          <p:spPr bwMode="auto">
            <a:xfrm>
              <a:off x="8658792" y="3463545"/>
              <a:ext cx="82419" cy="45548"/>
            </a:xfrm>
            <a:custGeom>
              <a:avLst/>
              <a:gdLst>
                <a:gd name="T0" fmla="*/ 16 w 16"/>
                <a:gd name="T1" fmla="*/ 7 h 9"/>
                <a:gd name="T2" fmla="*/ 14 w 16"/>
                <a:gd name="T3" fmla="*/ 9 h 9"/>
                <a:gd name="T4" fmla="*/ 2 w 16"/>
                <a:gd name="T5" fmla="*/ 9 h 9"/>
                <a:gd name="T6" fmla="*/ 0 w 16"/>
                <a:gd name="T7" fmla="*/ 7 h 9"/>
                <a:gd name="T8" fmla="*/ 0 w 16"/>
                <a:gd name="T9" fmla="*/ 2 h 9"/>
                <a:gd name="T10" fmla="*/ 2 w 16"/>
                <a:gd name="T11" fmla="*/ 0 h 9"/>
                <a:gd name="T12" fmla="*/ 14 w 16"/>
                <a:gd name="T13" fmla="*/ 0 h 9"/>
                <a:gd name="T14" fmla="*/ 16 w 16"/>
                <a:gd name="T15" fmla="*/ 2 h 9"/>
                <a:gd name="T16" fmla="*/ 16 w 16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7"/>
                  </a:moveTo>
                  <a:cubicBezTo>
                    <a:pt x="16" y="8"/>
                    <a:pt x="15" y="9"/>
                    <a:pt x="14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lnTo>
                    <a:pt x="16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Freeform 104"/>
            <p:cNvSpPr>
              <a:spLocks/>
            </p:cNvSpPr>
            <p:nvPr/>
          </p:nvSpPr>
          <p:spPr bwMode="auto">
            <a:xfrm>
              <a:off x="8658792" y="3402815"/>
              <a:ext cx="82419" cy="49885"/>
            </a:xfrm>
            <a:custGeom>
              <a:avLst/>
              <a:gdLst>
                <a:gd name="T0" fmla="*/ 16 w 16"/>
                <a:gd name="T1" fmla="*/ 8 h 10"/>
                <a:gd name="T2" fmla="*/ 14 w 16"/>
                <a:gd name="T3" fmla="*/ 10 h 10"/>
                <a:gd name="T4" fmla="*/ 2 w 16"/>
                <a:gd name="T5" fmla="*/ 10 h 10"/>
                <a:gd name="T6" fmla="*/ 0 w 16"/>
                <a:gd name="T7" fmla="*/ 8 h 10"/>
                <a:gd name="T8" fmla="*/ 0 w 16"/>
                <a:gd name="T9" fmla="*/ 3 h 10"/>
                <a:gd name="T10" fmla="*/ 2 w 16"/>
                <a:gd name="T11" fmla="*/ 0 h 10"/>
                <a:gd name="T12" fmla="*/ 14 w 16"/>
                <a:gd name="T13" fmla="*/ 0 h 10"/>
                <a:gd name="T14" fmla="*/ 16 w 16"/>
                <a:gd name="T15" fmla="*/ 3 h 10"/>
                <a:gd name="T16" fmla="*/ 16 w 16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16" y="8"/>
                  </a:moveTo>
                  <a:cubicBezTo>
                    <a:pt x="16" y="9"/>
                    <a:pt x="15" y="10"/>
                    <a:pt x="14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3"/>
                  </a:cubicBezTo>
                  <a:lnTo>
                    <a:pt x="1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Freeform 105"/>
            <p:cNvSpPr>
              <a:spLocks/>
            </p:cNvSpPr>
            <p:nvPr/>
          </p:nvSpPr>
          <p:spPr bwMode="auto">
            <a:xfrm>
              <a:off x="8658792" y="3346423"/>
              <a:ext cx="82419" cy="45548"/>
            </a:xfrm>
            <a:custGeom>
              <a:avLst/>
              <a:gdLst>
                <a:gd name="T0" fmla="*/ 16 w 16"/>
                <a:gd name="T1" fmla="*/ 7 h 9"/>
                <a:gd name="T2" fmla="*/ 14 w 16"/>
                <a:gd name="T3" fmla="*/ 9 h 9"/>
                <a:gd name="T4" fmla="*/ 2 w 16"/>
                <a:gd name="T5" fmla="*/ 9 h 9"/>
                <a:gd name="T6" fmla="*/ 0 w 16"/>
                <a:gd name="T7" fmla="*/ 7 h 9"/>
                <a:gd name="T8" fmla="*/ 0 w 16"/>
                <a:gd name="T9" fmla="*/ 2 h 9"/>
                <a:gd name="T10" fmla="*/ 2 w 16"/>
                <a:gd name="T11" fmla="*/ 0 h 9"/>
                <a:gd name="T12" fmla="*/ 14 w 16"/>
                <a:gd name="T13" fmla="*/ 0 h 9"/>
                <a:gd name="T14" fmla="*/ 16 w 16"/>
                <a:gd name="T15" fmla="*/ 2 h 9"/>
                <a:gd name="T16" fmla="*/ 16 w 16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6" y="7"/>
                  </a:moveTo>
                  <a:cubicBezTo>
                    <a:pt x="16" y="8"/>
                    <a:pt x="15" y="9"/>
                    <a:pt x="14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lnTo>
                    <a:pt x="16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Freeform 106"/>
            <p:cNvSpPr>
              <a:spLocks/>
            </p:cNvSpPr>
            <p:nvPr/>
          </p:nvSpPr>
          <p:spPr bwMode="auto">
            <a:xfrm>
              <a:off x="8756394" y="3643566"/>
              <a:ext cx="86757" cy="45548"/>
            </a:xfrm>
            <a:custGeom>
              <a:avLst/>
              <a:gdLst>
                <a:gd name="T0" fmla="*/ 17 w 17"/>
                <a:gd name="T1" fmla="*/ 7 h 9"/>
                <a:gd name="T2" fmla="*/ 14 w 17"/>
                <a:gd name="T3" fmla="*/ 9 h 9"/>
                <a:gd name="T4" fmla="*/ 2 w 17"/>
                <a:gd name="T5" fmla="*/ 9 h 9"/>
                <a:gd name="T6" fmla="*/ 0 w 17"/>
                <a:gd name="T7" fmla="*/ 7 h 9"/>
                <a:gd name="T8" fmla="*/ 0 w 17"/>
                <a:gd name="T9" fmla="*/ 2 h 9"/>
                <a:gd name="T10" fmla="*/ 2 w 17"/>
                <a:gd name="T11" fmla="*/ 0 h 9"/>
                <a:gd name="T12" fmla="*/ 14 w 17"/>
                <a:gd name="T13" fmla="*/ 0 h 9"/>
                <a:gd name="T14" fmla="*/ 17 w 17"/>
                <a:gd name="T15" fmla="*/ 2 h 9"/>
                <a:gd name="T16" fmla="*/ 17 w 17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7" y="7"/>
                  </a:moveTo>
                  <a:cubicBezTo>
                    <a:pt x="17" y="8"/>
                    <a:pt x="16" y="9"/>
                    <a:pt x="14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2"/>
                  </a:cubicBezTo>
                  <a:lnTo>
                    <a:pt x="1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Freeform 107"/>
            <p:cNvSpPr>
              <a:spLocks/>
            </p:cNvSpPr>
            <p:nvPr/>
          </p:nvSpPr>
          <p:spPr bwMode="auto">
            <a:xfrm>
              <a:off x="8756394" y="3582836"/>
              <a:ext cx="86757" cy="49885"/>
            </a:xfrm>
            <a:custGeom>
              <a:avLst/>
              <a:gdLst>
                <a:gd name="T0" fmla="*/ 17 w 17"/>
                <a:gd name="T1" fmla="*/ 7 h 10"/>
                <a:gd name="T2" fmla="*/ 14 w 17"/>
                <a:gd name="T3" fmla="*/ 10 h 10"/>
                <a:gd name="T4" fmla="*/ 2 w 17"/>
                <a:gd name="T5" fmla="*/ 10 h 10"/>
                <a:gd name="T6" fmla="*/ 0 w 17"/>
                <a:gd name="T7" fmla="*/ 7 h 10"/>
                <a:gd name="T8" fmla="*/ 0 w 17"/>
                <a:gd name="T9" fmla="*/ 2 h 10"/>
                <a:gd name="T10" fmla="*/ 2 w 17"/>
                <a:gd name="T11" fmla="*/ 0 h 10"/>
                <a:gd name="T12" fmla="*/ 14 w 17"/>
                <a:gd name="T13" fmla="*/ 0 h 10"/>
                <a:gd name="T14" fmla="*/ 17 w 17"/>
                <a:gd name="T15" fmla="*/ 2 h 10"/>
                <a:gd name="T16" fmla="*/ 17 w 17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7"/>
                  </a:moveTo>
                  <a:cubicBezTo>
                    <a:pt x="17" y="9"/>
                    <a:pt x="16" y="10"/>
                    <a:pt x="14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2"/>
                  </a:cubicBezTo>
                  <a:lnTo>
                    <a:pt x="1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Freeform 108"/>
            <p:cNvSpPr>
              <a:spLocks/>
            </p:cNvSpPr>
            <p:nvPr/>
          </p:nvSpPr>
          <p:spPr bwMode="auto">
            <a:xfrm>
              <a:off x="8756394" y="3526444"/>
              <a:ext cx="86757" cy="45548"/>
            </a:xfrm>
            <a:custGeom>
              <a:avLst/>
              <a:gdLst>
                <a:gd name="T0" fmla="*/ 17 w 17"/>
                <a:gd name="T1" fmla="*/ 7 h 9"/>
                <a:gd name="T2" fmla="*/ 14 w 17"/>
                <a:gd name="T3" fmla="*/ 9 h 9"/>
                <a:gd name="T4" fmla="*/ 2 w 17"/>
                <a:gd name="T5" fmla="*/ 9 h 9"/>
                <a:gd name="T6" fmla="*/ 0 w 17"/>
                <a:gd name="T7" fmla="*/ 7 h 9"/>
                <a:gd name="T8" fmla="*/ 0 w 17"/>
                <a:gd name="T9" fmla="*/ 2 h 9"/>
                <a:gd name="T10" fmla="*/ 2 w 17"/>
                <a:gd name="T11" fmla="*/ 0 h 9"/>
                <a:gd name="T12" fmla="*/ 14 w 17"/>
                <a:gd name="T13" fmla="*/ 0 h 9"/>
                <a:gd name="T14" fmla="*/ 17 w 17"/>
                <a:gd name="T15" fmla="*/ 2 h 9"/>
                <a:gd name="T16" fmla="*/ 17 w 17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7" y="7"/>
                  </a:moveTo>
                  <a:cubicBezTo>
                    <a:pt x="17" y="8"/>
                    <a:pt x="16" y="9"/>
                    <a:pt x="14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2"/>
                  </a:cubicBezTo>
                  <a:lnTo>
                    <a:pt x="1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Freeform 109"/>
            <p:cNvSpPr>
              <a:spLocks/>
            </p:cNvSpPr>
            <p:nvPr/>
          </p:nvSpPr>
          <p:spPr bwMode="auto">
            <a:xfrm>
              <a:off x="8756394" y="3463545"/>
              <a:ext cx="86757" cy="45548"/>
            </a:xfrm>
            <a:custGeom>
              <a:avLst/>
              <a:gdLst>
                <a:gd name="T0" fmla="*/ 17 w 17"/>
                <a:gd name="T1" fmla="*/ 7 h 9"/>
                <a:gd name="T2" fmla="*/ 14 w 17"/>
                <a:gd name="T3" fmla="*/ 9 h 9"/>
                <a:gd name="T4" fmla="*/ 2 w 17"/>
                <a:gd name="T5" fmla="*/ 9 h 9"/>
                <a:gd name="T6" fmla="*/ 0 w 17"/>
                <a:gd name="T7" fmla="*/ 7 h 9"/>
                <a:gd name="T8" fmla="*/ 0 w 17"/>
                <a:gd name="T9" fmla="*/ 2 h 9"/>
                <a:gd name="T10" fmla="*/ 2 w 17"/>
                <a:gd name="T11" fmla="*/ 0 h 9"/>
                <a:gd name="T12" fmla="*/ 14 w 17"/>
                <a:gd name="T13" fmla="*/ 0 h 9"/>
                <a:gd name="T14" fmla="*/ 17 w 17"/>
                <a:gd name="T15" fmla="*/ 2 h 9"/>
                <a:gd name="T16" fmla="*/ 17 w 17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7" y="7"/>
                  </a:moveTo>
                  <a:cubicBezTo>
                    <a:pt x="17" y="8"/>
                    <a:pt x="16" y="9"/>
                    <a:pt x="14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2"/>
                  </a:cubicBezTo>
                  <a:lnTo>
                    <a:pt x="1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Freeform 110"/>
            <p:cNvSpPr>
              <a:spLocks/>
            </p:cNvSpPr>
            <p:nvPr/>
          </p:nvSpPr>
          <p:spPr bwMode="auto">
            <a:xfrm>
              <a:off x="8756394" y="3402815"/>
              <a:ext cx="86757" cy="49885"/>
            </a:xfrm>
            <a:custGeom>
              <a:avLst/>
              <a:gdLst>
                <a:gd name="T0" fmla="*/ 17 w 17"/>
                <a:gd name="T1" fmla="*/ 8 h 10"/>
                <a:gd name="T2" fmla="*/ 14 w 17"/>
                <a:gd name="T3" fmla="*/ 10 h 10"/>
                <a:gd name="T4" fmla="*/ 2 w 17"/>
                <a:gd name="T5" fmla="*/ 10 h 10"/>
                <a:gd name="T6" fmla="*/ 0 w 17"/>
                <a:gd name="T7" fmla="*/ 8 h 10"/>
                <a:gd name="T8" fmla="*/ 0 w 17"/>
                <a:gd name="T9" fmla="*/ 3 h 10"/>
                <a:gd name="T10" fmla="*/ 2 w 17"/>
                <a:gd name="T11" fmla="*/ 0 h 10"/>
                <a:gd name="T12" fmla="*/ 14 w 17"/>
                <a:gd name="T13" fmla="*/ 0 h 10"/>
                <a:gd name="T14" fmla="*/ 17 w 17"/>
                <a:gd name="T15" fmla="*/ 3 h 10"/>
                <a:gd name="T16" fmla="*/ 17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8"/>
                  </a:moveTo>
                  <a:cubicBezTo>
                    <a:pt x="17" y="9"/>
                    <a:pt x="16" y="10"/>
                    <a:pt x="14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Freeform 111"/>
            <p:cNvSpPr>
              <a:spLocks/>
            </p:cNvSpPr>
            <p:nvPr/>
          </p:nvSpPr>
          <p:spPr bwMode="auto">
            <a:xfrm>
              <a:off x="8853996" y="3643566"/>
              <a:ext cx="86757" cy="45548"/>
            </a:xfrm>
            <a:custGeom>
              <a:avLst/>
              <a:gdLst>
                <a:gd name="T0" fmla="*/ 17 w 17"/>
                <a:gd name="T1" fmla="*/ 7 h 9"/>
                <a:gd name="T2" fmla="*/ 15 w 17"/>
                <a:gd name="T3" fmla="*/ 9 h 9"/>
                <a:gd name="T4" fmla="*/ 2 w 17"/>
                <a:gd name="T5" fmla="*/ 9 h 9"/>
                <a:gd name="T6" fmla="*/ 0 w 17"/>
                <a:gd name="T7" fmla="*/ 7 h 9"/>
                <a:gd name="T8" fmla="*/ 0 w 17"/>
                <a:gd name="T9" fmla="*/ 2 h 9"/>
                <a:gd name="T10" fmla="*/ 2 w 17"/>
                <a:gd name="T11" fmla="*/ 0 h 9"/>
                <a:gd name="T12" fmla="*/ 15 w 17"/>
                <a:gd name="T13" fmla="*/ 0 h 9"/>
                <a:gd name="T14" fmla="*/ 17 w 17"/>
                <a:gd name="T15" fmla="*/ 2 h 9"/>
                <a:gd name="T16" fmla="*/ 17 w 17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7" y="7"/>
                  </a:moveTo>
                  <a:cubicBezTo>
                    <a:pt x="17" y="8"/>
                    <a:pt x="16" y="9"/>
                    <a:pt x="15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lnTo>
                    <a:pt x="1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Freeform 112"/>
            <p:cNvSpPr>
              <a:spLocks/>
            </p:cNvSpPr>
            <p:nvPr/>
          </p:nvSpPr>
          <p:spPr bwMode="auto">
            <a:xfrm>
              <a:off x="8853996" y="3582836"/>
              <a:ext cx="86757" cy="49885"/>
            </a:xfrm>
            <a:custGeom>
              <a:avLst/>
              <a:gdLst>
                <a:gd name="T0" fmla="*/ 17 w 17"/>
                <a:gd name="T1" fmla="*/ 7 h 10"/>
                <a:gd name="T2" fmla="*/ 15 w 17"/>
                <a:gd name="T3" fmla="*/ 10 h 10"/>
                <a:gd name="T4" fmla="*/ 2 w 17"/>
                <a:gd name="T5" fmla="*/ 10 h 10"/>
                <a:gd name="T6" fmla="*/ 0 w 17"/>
                <a:gd name="T7" fmla="*/ 7 h 10"/>
                <a:gd name="T8" fmla="*/ 0 w 17"/>
                <a:gd name="T9" fmla="*/ 2 h 10"/>
                <a:gd name="T10" fmla="*/ 2 w 17"/>
                <a:gd name="T11" fmla="*/ 0 h 10"/>
                <a:gd name="T12" fmla="*/ 15 w 17"/>
                <a:gd name="T13" fmla="*/ 0 h 10"/>
                <a:gd name="T14" fmla="*/ 17 w 17"/>
                <a:gd name="T15" fmla="*/ 2 h 10"/>
                <a:gd name="T16" fmla="*/ 17 w 17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7"/>
                  </a:moveTo>
                  <a:cubicBezTo>
                    <a:pt x="17" y="9"/>
                    <a:pt x="16" y="10"/>
                    <a:pt x="15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lnTo>
                    <a:pt x="1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Freeform 113"/>
            <p:cNvSpPr>
              <a:spLocks/>
            </p:cNvSpPr>
            <p:nvPr/>
          </p:nvSpPr>
          <p:spPr bwMode="auto">
            <a:xfrm>
              <a:off x="8853996" y="3526444"/>
              <a:ext cx="86757" cy="45548"/>
            </a:xfrm>
            <a:custGeom>
              <a:avLst/>
              <a:gdLst>
                <a:gd name="T0" fmla="*/ 17 w 17"/>
                <a:gd name="T1" fmla="*/ 7 h 9"/>
                <a:gd name="T2" fmla="*/ 15 w 17"/>
                <a:gd name="T3" fmla="*/ 9 h 9"/>
                <a:gd name="T4" fmla="*/ 2 w 17"/>
                <a:gd name="T5" fmla="*/ 9 h 9"/>
                <a:gd name="T6" fmla="*/ 0 w 17"/>
                <a:gd name="T7" fmla="*/ 7 h 9"/>
                <a:gd name="T8" fmla="*/ 0 w 17"/>
                <a:gd name="T9" fmla="*/ 2 h 9"/>
                <a:gd name="T10" fmla="*/ 2 w 17"/>
                <a:gd name="T11" fmla="*/ 0 h 9"/>
                <a:gd name="T12" fmla="*/ 15 w 17"/>
                <a:gd name="T13" fmla="*/ 0 h 9"/>
                <a:gd name="T14" fmla="*/ 17 w 17"/>
                <a:gd name="T15" fmla="*/ 2 h 9"/>
                <a:gd name="T16" fmla="*/ 17 w 17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7" y="7"/>
                  </a:moveTo>
                  <a:cubicBezTo>
                    <a:pt x="17" y="8"/>
                    <a:pt x="16" y="9"/>
                    <a:pt x="15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lnTo>
                    <a:pt x="1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Freeform 114"/>
            <p:cNvSpPr>
              <a:spLocks/>
            </p:cNvSpPr>
            <p:nvPr/>
          </p:nvSpPr>
          <p:spPr bwMode="auto">
            <a:xfrm>
              <a:off x="8853996" y="3463545"/>
              <a:ext cx="86757" cy="45548"/>
            </a:xfrm>
            <a:custGeom>
              <a:avLst/>
              <a:gdLst>
                <a:gd name="T0" fmla="*/ 17 w 17"/>
                <a:gd name="T1" fmla="*/ 7 h 9"/>
                <a:gd name="T2" fmla="*/ 15 w 17"/>
                <a:gd name="T3" fmla="*/ 9 h 9"/>
                <a:gd name="T4" fmla="*/ 2 w 17"/>
                <a:gd name="T5" fmla="*/ 9 h 9"/>
                <a:gd name="T6" fmla="*/ 0 w 17"/>
                <a:gd name="T7" fmla="*/ 7 h 9"/>
                <a:gd name="T8" fmla="*/ 0 w 17"/>
                <a:gd name="T9" fmla="*/ 2 h 9"/>
                <a:gd name="T10" fmla="*/ 2 w 17"/>
                <a:gd name="T11" fmla="*/ 0 h 9"/>
                <a:gd name="T12" fmla="*/ 15 w 17"/>
                <a:gd name="T13" fmla="*/ 0 h 9"/>
                <a:gd name="T14" fmla="*/ 17 w 17"/>
                <a:gd name="T15" fmla="*/ 2 h 9"/>
                <a:gd name="T16" fmla="*/ 17 w 17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7" y="7"/>
                  </a:moveTo>
                  <a:cubicBezTo>
                    <a:pt x="17" y="8"/>
                    <a:pt x="16" y="9"/>
                    <a:pt x="15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lnTo>
                    <a:pt x="1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1" name="Freeform 115"/>
            <p:cNvSpPr>
              <a:spLocks/>
            </p:cNvSpPr>
            <p:nvPr/>
          </p:nvSpPr>
          <p:spPr bwMode="auto">
            <a:xfrm>
              <a:off x="8853996" y="3402815"/>
              <a:ext cx="86757" cy="49885"/>
            </a:xfrm>
            <a:custGeom>
              <a:avLst/>
              <a:gdLst>
                <a:gd name="T0" fmla="*/ 17 w 17"/>
                <a:gd name="T1" fmla="*/ 8 h 10"/>
                <a:gd name="T2" fmla="*/ 15 w 17"/>
                <a:gd name="T3" fmla="*/ 10 h 10"/>
                <a:gd name="T4" fmla="*/ 2 w 17"/>
                <a:gd name="T5" fmla="*/ 10 h 10"/>
                <a:gd name="T6" fmla="*/ 0 w 17"/>
                <a:gd name="T7" fmla="*/ 8 h 10"/>
                <a:gd name="T8" fmla="*/ 0 w 17"/>
                <a:gd name="T9" fmla="*/ 3 h 10"/>
                <a:gd name="T10" fmla="*/ 2 w 17"/>
                <a:gd name="T11" fmla="*/ 0 h 10"/>
                <a:gd name="T12" fmla="*/ 15 w 17"/>
                <a:gd name="T13" fmla="*/ 0 h 10"/>
                <a:gd name="T14" fmla="*/ 17 w 17"/>
                <a:gd name="T15" fmla="*/ 3 h 10"/>
                <a:gd name="T16" fmla="*/ 17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8"/>
                  </a:moveTo>
                  <a:cubicBezTo>
                    <a:pt x="17" y="9"/>
                    <a:pt x="16" y="10"/>
                    <a:pt x="15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3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2" name="Freeform 116"/>
            <p:cNvSpPr>
              <a:spLocks/>
            </p:cNvSpPr>
            <p:nvPr/>
          </p:nvSpPr>
          <p:spPr bwMode="auto">
            <a:xfrm>
              <a:off x="8853996" y="3346423"/>
              <a:ext cx="86757" cy="45548"/>
            </a:xfrm>
            <a:custGeom>
              <a:avLst/>
              <a:gdLst>
                <a:gd name="T0" fmla="*/ 17 w 17"/>
                <a:gd name="T1" fmla="*/ 7 h 9"/>
                <a:gd name="T2" fmla="*/ 15 w 17"/>
                <a:gd name="T3" fmla="*/ 9 h 9"/>
                <a:gd name="T4" fmla="*/ 2 w 17"/>
                <a:gd name="T5" fmla="*/ 9 h 9"/>
                <a:gd name="T6" fmla="*/ 0 w 17"/>
                <a:gd name="T7" fmla="*/ 7 h 9"/>
                <a:gd name="T8" fmla="*/ 0 w 17"/>
                <a:gd name="T9" fmla="*/ 2 h 9"/>
                <a:gd name="T10" fmla="*/ 2 w 17"/>
                <a:gd name="T11" fmla="*/ 0 h 9"/>
                <a:gd name="T12" fmla="*/ 15 w 17"/>
                <a:gd name="T13" fmla="*/ 0 h 9"/>
                <a:gd name="T14" fmla="*/ 17 w 17"/>
                <a:gd name="T15" fmla="*/ 2 h 9"/>
                <a:gd name="T16" fmla="*/ 17 w 17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7" y="7"/>
                  </a:moveTo>
                  <a:cubicBezTo>
                    <a:pt x="17" y="8"/>
                    <a:pt x="16" y="9"/>
                    <a:pt x="15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lnTo>
                    <a:pt x="1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3" name="Freeform 117"/>
            <p:cNvSpPr>
              <a:spLocks/>
            </p:cNvSpPr>
            <p:nvPr/>
          </p:nvSpPr>
          <p:spPr bwMode="auto">
            <a:xfrm>
              <a:off x="8853996" y="3283524"/>
              <a:ext cx="86757" cy="52054"/>
            </a:xfrm>
            <a:custGeom>
              <a:avLst/>
              <a:gdLst>
                <a:gd name="T0" fmla="*/ 17 w 17"/>
                <a:gd name="T1" fmla="*/ 7 h 10"/>
                <a:gd name="T2" fmla="*/ 15 w 17"/>
                <a:gd name="T3" fmla="*/ 10 h 10"/>
                <a:gd name="T4" fmla="*/ 2 w 17"/>
                <a:gd name="T5" fmla="*/ 10 h 10"/>
                <a:gd name="T6" fmla="*/ 0 w 17"/>
                <a:gd name="T7" fmla="*/ 7 h 10"/>
                <a:gd name="T8" fmla="*/ 0 w 17"/>
                <a:gd name="T9" fmla="*/ 2 h 10"/>
                <a:gd name="T10" fmla="*/ 2 w 17"/>
                <a:gd name="T11" fmla="*/ 0 h 10"/>
                <a:gd name="T12" fmla="*/ 15 w 17"/>
                <a:gd name="T13" fmla="*/ 0 h 10"/>
                <a:gd name="T14" fmla="*/ 17 w 17"/>
                <a:gd name="T15" fmla="*/ 2 h 10"/>
                <a:gd name="T16" fmla="*/ 17 w 17"/>
                <a:gd name="T1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7"/>
                  </a:moveTo>
                  <a:cubicBezTo>
                    <a:pt x="17" y="9"/>
                    <a:pt x="16" y="10"/>
                    <a:pt x="15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lnTo>
                    <a:pt x="1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38" name="矩形 237"/>
          <p:cNvSpPr/>
          <p:nvPr/>
        </p:nvSpPr>
        <p:spPr>
          <a:xfrm>
            <a:off x="1757836" y="4237953"/>
            <a:ext cx="8075691" cy="306445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974380" y="4471071"/>
            <a:ext cx="7790126" cy="2693322"/>
            <a:chOff x="1725584" y="4176669"/>
            <a:chExt cx="7790126" cy="2693322"/>
          </a:xfrm>
        </p:grpSpPr>
        <p:sp>
          <p:nvSpPr>
            <p:cNvPr id="253" name="矩形 252"/>
            <p:cNvSpPr/>
            <p:nvPr/>
          </p:nvSpPr>
          <p:spPr>
            <a:xfrm>
              <a:off x="1725584" y="4176669"/>
              <a:ext cx="3739278" cy="269332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5659779" y="4176669"/>
              <a:ext cx="3855931" cy="269332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4" name="文本框 163"/>
          <p:cNvSpPr txBox="1"/>
          <p:nvPr/>
        </p:nvSpPr>
        <p:spPr>
          <a:xfrm>
            <a:off x="2005766" y="4250756"/>
            <a:ext cx="1929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u="sng" dirty="0" smtClean="0">
                <a:solidFill>
                  <a:srgbClr val="6770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汽车工业</a:t>
            </a: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主要经济指标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趋势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Freeform 89"/>
          <p:cNvSpPr>
            <a:spLocks noChangeAspect="1" noEditPoints="1"/>
          </p:cNvSpPr>
          <p:nvPr/>
        </p:nvSpPr>
        <p:spPr bwMode="auto">
          <a:xfrm>
            <a:off x="1871129" y="4305875"/>
            <a:ext cx="172176" cy="126000"/>
          </a:xfrm>
          <a:custGeom>
            <a:avLst/>
            <a:gdLst/>
            <a:ahLst/>
            <a:cxnLst>
              <a:cxn ang="0">
                <a:pos x="191" y="0"/>
              </a:cxn>
              <a:cxn ang="0">
                <a:pos x="160" y="30"/>
              </a:cxn>
              <a:cxn ang="0">
                <a:pos x="177" y="57"/>
              </a:cxn>
              <a:cxn ang="0">
                <a:pos x="161" y="103"/>
              </a:cxn>
              <a:cxn ang="0">
                <a:pos x="155" y="102"/>
              </a:cxn>
              <a:cxn ang="0">
                <a:pos x="142" y="105"/>
              </a:cxn>
              <a:cxn ang="0">
                <a:pos x="107" y="68"/>
              </a:cxn>
              <a:cxn ang="0">
                <a:pos x="109" y="56"/>
              </a:cxn>
              <a:cxn ang="0">
                <a:pos x="79" y="26"/>
              </a:cxn>
              <a:cxn ang="0">
                <a:pos x="48" y="56"/>
              </a:cxn>
              <a:cxn ang="0">
                <a:pos x="59" y="79"/>
              </a:cxn>
              <a:cxn ang="0">
                <a:pos x="44" y="112"/>
              </a:cxn>
              <a:cxn ang="0">
                <a:pos x="30" y="109"/>
              </a:cxn>
              <a:cxn ang="0">
                <a:pos x="0" y="139"/>
              </a:cxn>
              <a:cxn ang="0">
                <a:pos x="30" y="170"/>
              </a:cxn>
              <a:cxn ang="0">
                <a:pos x="61" y="139"/>
              </a:cxn>
              <a:cxn ang="0">
                <a:pos x="54" y="120"/>
              </a:cxn>
              <a:cxn ang="0">
                <a:pos x="70" y="85"/>
              </a:cxn>
              <a:cxn ang="0">
                <a:pos x="78" y="86"/>
              </a:cxn>
              <a:cxn ang="0">
                <a:pos x="99" y="78"/>
              </a:cxn>
              <a:cxn ang="0">
                <a:pos x="132" y="113"/>
              </a:cxn>
              <a:cxn ang="0">
                <a:pos x="125" y="132"/>
              </a:cxn>
              <a:cxn ang="0">
                <a:pos x="156" y="163"/>
              </a:cxn>
              <a:cxn ang="0">
                <a:pos x="186" y="132"/>
              </a:cxn>
              <a:cxn ang="0">
                <a:pos x="173" y="108"/>
              </a:cxn>
              <a:cxn ang="0">
                <a:pos x="189" y="60"/>
              </a:cxn>
              <a:cxn ang="0">
                <a:pos x="191" y="60"/>
              </a:cxn>
              <a:cxn ang="0">
                <a:pos x="221" y="30"/>
              </a:cxn>
              <a:cxn ang="0">
                <a:pos x="191" y="0"/>
              </a:cxn>
              <a:cxn ang="0">
                <a:pos x="31" y="157"/>
              </a:cxn>
              <a:cxn ang="0">
                <a:pos x="13" y="139"/>
              </a:cxn>
              <a:cxn ang="0">
                <a:pos x="31" y="122"/>
              </a:cxn>
              <a:cxn ang="0">
                <a:pos x="48" y="139"/>
              </a:cxn>
              <a:cxn ang="0">
                <a:pos x="31" y="157"/>
              </a:cxn>
              <a:cxn ang="0">
                <a:pos x="79" y="74"/>
              </a:cxn>
              <a:cxn ang="0">
                <a:pos x="61" y="56"/>
              </a:cxn>
              <a:cxn ang="0">
                <a:pos x="79" y="38"/>
              </a:cxn>
              <a:cxn ang="0">
                <a:pos x="96" y="56"/>
              </a:cxn>
              <a:cxn ang="0">
                <a:pos x="79" y="74"/>
              </a:cxn>
              <a:cxn ang="0">
                <a:pos x="156" y="150"/>
              </a:cxn>
              <a:cxn ang="0">
                <a:pos x="138" y="133"/>
              </a:cxn>
              <a:cxn ang="0">
                <a:pos x="156" y="115"/>
              </a:cxn>
              <a:cxn ang="0">
                <a:pos x="173" y="133"/>
              </a:cxn>
              <a:cxn ang="0">
                <a:pos x="156" y="150"/>
              </a:cxn>
              <a:cxn ang="0">
                <a:pos x="191" y="48"/>
              </a:cxn>
              <a:cxn ang="0">
                <a:pos x="173" y="30"/>
              </a:cxn>
              <a:cxn ang="0">
                <a:pos x="191" y="13"/>
              </a:cxn>
              <a:cxn ang="0">
                <a:pos x="208" y="30"/>
              </a:cxn>
              <a:cxn ang="0">
                <a:pos x="191" y="48"/>
              </a:cxn>
              <a:cxn ang="0">
                <a:pos x="191" y="48"/>
              </a:cxn>
              <a:cxn ang="0">
                <a:pos x="191" y="48"/>
              </a:cxn>
            </a:cxnLst>
            <a:rect l="0" t="0" r="r" b="b"/>
            <a:pathLst>
              <a:path w="221" h="170">
                <a:moveTo>
                  <a:pt x="191" y="0"/>
                </a:moveTo>
                <a:cubicBezTo>
                  <a:pt x="174" y="0"/>
                  <a:pt x="160" y="14"/>
                  <a:pt x="160" y="30"/>
                </a:cubicBezTo>
                <a:cubicBezTo>
                  <a:pt x="160" y="42"/>
                  <a:pt x="167" y="52"/>
                  <a:pt x="177" y="57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59" y="103"/>
                  <a:pt x="157" y="102"/>
                  <a:pt x="155" y="102"/>
                </a:cubicBezTo>
                <a:cubicBezTo>
                  <a:pt x="150" y="102"/>
                  <a:pt x="146" y="103"/>
                  <a:pt x="142" y="105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08" y="64"/>
                  <a:pt x="109" y="60"/>
                  <a:pt x="109" y="56"/>
                </a:cubicBezTo>
                <a:cubicBezTo>
                  <a:pt x="109" y="39"/>
                  <a:pt x="95" y="26"/>
                  <a:pt x="79" y="26"/>
                </a:cubicBezTo>
                <a:cubicBezTo>
                  <a:pt x="62" y="26"/>
                  <a:pt x="48" y="39"/>
                  <a:pt x="48" y="56"/>
                </a:cubicBezTo>
                <a:cubicBezTo>
                  <a:pt x="48" y="65"/>
                  <a:pt x="52" y="74"/>
                  <a:pt x="59" y="79"/>
                </a:cubicBezTo>
                <a:cubicBezTo>
                  <a:pt x="44" y="112"/>
                  <a:pt x="44" y="112"/>
                  <a:pt x="44" y="112"/>
                </a:cubicBezTo>
                <a:cubicBezTo>
                  <a:pt x="40" y="110"/>
                  <a:pt x="35" y="109"/>
                  <a:pt x="30" y="109"/>
                </a:cubicBezTo>
                <a:cubicBezTo>
                  <a:pt x="14" y="109"/>
                  <a:pt x="0" y="123"/>
                  <a:pt x="0" y="139"/>
                </a:cubicBezTo>
                <a:cubicBezTo>
                  <a:pt x="0" y="156"/>
                  <a:pt x="14" y="170"/>
                  <a:pt x="30" y="170"/>
                </a:cubicBezTo>
                <a:cubicBezTo>
                  <a:pt x="47" y="170"/>
                  <a:pt x="61" y="156"/>
                  <a:pt x="61" y="139"/>
                </a:cubicBezTo>
                <a:cubicBezTo>
                  <a:pt x="61" y="132"/>
                  <a:pt x="58" y="125"/>
                  <a:pt x="54" y="120"/>
                </a:cubicBezTo>
                <a:cubicBezTo>
                  <a:pt x="70" y="85"/>
                  <a:pt x="70" y="85"/>
                  <a:pt x="70" y="85"/>
                </a:cubicBezTo>
                <a:cubicBezTo>
                  <a:pt x="73" y="86"/>
                  <a:pt x="76" y="86"/>
                  <a:pt x="78" y="86"/>
                </a:cubicBezTo>
                <a:cubicBezTo>
                  <a:pt x="86" y="86"/>
                  <a:pt x="93" y="83"/>
                  <a:pt x="99" y="78"/>
                </a:cubicBezTo>
                <a:cubicBezTo>
                  <a:pt x="132" y="113"/>
                  <a:pt x="132" y="113"/>
                  <a:pt x="132" y="113"/>
                </a:cubicBezTo>
                <a:cubicBezTo>
                  <a:pt x="128" y="118"/>
                  <a:pt x="125" y="125"/>
                  <a:pt x="125" y="132"/>
                </a:cubicBezTo>
                <a:cubicBezTo>
                  <a:pt x="125" y="149"/>
                  <a:pt x="139" y="163"/>
                  <a:pt x="156" y="163"/>
                </a:cubicBezTo>
                <a:cubicBezTo>
                  <a:pt x="172" y="163"/>
                  <a:pt x="186" y="149"/>
                  <a:pt x="186" y="132"/>
                </a:cubicBezTo>
                <a:cubicBezTo>
                  <a:pt x="186" y="122"/>
                  <a:pt x="181" y="113"/>
                  <a:pt x="173" y="108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91" y="60"/>
                  <a:pt x="191" y="60"/>
                  <a:pt x="191" y="60"/>
                </a:cubicBezTo>
                <a:cubicBezTo>
                  <a:pt x="207" y="60"/>
                  <a:pt x="221" y="47"/>
                  <a:pt x="221" y="30"/>
                </a:cubicBezTo>
                <a:cubicBezTo>
                  <a:pt x="221" y="14"/>
                  <a:pt x="207" y="0"/>
                  <a:pt x="191" y="0"/>
                </a:cubicBezTo>
                <a:close/>
                <a:moveTo>
                  <a:pt x="31" y="157"/>
                </a:moveTo>
                <a:cubicBezTo>
                  <a:pt x="21" y="157"/>
                  <a:pt x="13" y="149"/>
                  <a:pt x="13" y="139"/>
                </a:cubicBezTo>
                <a:cubicBezTo>
                  <a:pt x="13" y="130"/>
                  <a:pt x="21" y="122"/>
                  <a:pt x="31" y="122"/>
                </a:cubicBezTo>
                <a:cubicBezTo>
                  <a:pt x="40" y="122"/>
                  <a:pt x="48" y="130"/>
                  <a:pt x="48" y="139"/>
                </a:cubicBezTo>
                <a:cubicBezTo>
                  <a:pt x="48" y="149"/>
                  <a:pt x="40" y="157"/>
                  <a:pt x="31" y="157"/>
                </a:cubicBezTo>
                <a:close/>
                <a:moveTo>
                  <a:pt x="79" y="74"/>
                </a:moveTo>
                <a:cubicBezTo>
                  <a:pt x="69" y="74"/>
                  <a:pt x="61" y="66"/>
                  <a:pt x="61" y="56"/>
                </a:cubicBezTo>
                <a:cubicBezTo>
                  <a:pt x="61" y="46"/>
                  <a:pt x="69" y="38"/>
                  <a:pt x="79" y="38"/>
                </a:cubicBezTo>
                <a:cubicBezTo>
                  <a:pt x="88" y="38"/>
                  <a:pt x="96" y="46"/>
                  <a:pt x="96" y="56"/>
                </a:cubicBezTo>
                <a:cubicBezTo>
                  <a:pt x="96" y="66"/>
                  <a:pt x="88" y="74"/>
                  <a:pt x="79" y="74"/>
                </a:cubicBezTo>
                <a:close/>
                <a:moveTo>
                  <a:pt x="156" y="150"/>
                </a:moveTo>
                <a:cubicBezTo>
                  <a:pt x="146" y="150"/>
                  <a:pt x="138" y="142"/>
                  <a:pt x="138" y="133"/>
                </a:cubicBezTo>
                <a:cubicBezTo>
                  <a:pt x="138" y="123"/>
                  <a:pt x="146" y="115"/>
                  <a:pt x="156" y="115"/>
                </a:cubicBezTo>
                <a:cubicBezTo>
                  <a:pt x="165" y="115"/>
                  <a:pt x="173" y="123"/>
                  <a:pt x="173" y="133"/>
                </a:cubicBezTo>
                <a:cubicBezTo>
                  <a:pt x="173" y="142"/>
                  <a:pt x="165" y="150"/>
                  <a:pt x="156" y="150"/>
                </a:cubicBezTo>
                <a:close/>
                <a:moveTo>
                  <a:pt x="191" y="48"/>
                </a:moveTo>
                <a:cubicBezTo>
                  <a:pt x="181" y="48"/>
                  <a:pt x="173" y="40"/>
                  <a:pt x="173" y="30"/>
                </a:cubicBezTo>
                <a:cubicBezTo>
                  <a:pt x="173" y="21"/>
                  <a:pt x="181" y="13"/>
                  <a:pt x="191" y="13"/>
                </a:cubicBezTo>
                <a:cubicBezTo>
                  <a:pt x="200" y="13"/>
                  <a:pt x="208" y="21"/>
                  <a:pt x="208" y="30"/>
                </a:cubicBezTo>
                <a:cubicBezTo>
                  <a:pt x="208" y="40"/>
                  <a:pt x="200" y="48"/>
                  <a:pt x="191" y="48"/>
                </a:cubicBezTo>
                <a:close/>
                <a:moveTo>
                  <a:pt x="191" y="48"/>
                </a:moveTo>
                <a:cubicBezTo>
                  <a:pt x="191" y="48"/>
                  <a:pt x="191" y="48"/>
                  <a:pt x="191" y="48"/>
                </a:cubicBezTo>
              </a:path>
            </a:pathLst>
          </a:custGeom>
          <a:solidFill>
            <a:srgbClr val="67708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921787" y="2026058"/>
            <a:ext cx="2446080" cy="5221638"/>
            <a:chOff x="10071096" y="2037014"/>
            <a:chExt cx="2446080" cy="5221638"/>
          </a:xfrm>
        </p:grpSpPr>
        <p:sp>
          <p:nvSpPr>
            <p:cNvPr id="247" name="矩形 246"/>
            <p:cNvSpPr/>
            <p:nvPr/>
          </p:nvSpPr>
          <p:spPr>
            <a:xfrm>
              <a:off x="10071096" y="2037014"/>
              <a:ext cx="2436739" cy="52216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0112366" y="2523630"/>
              <a:ext cx="2358000" cy="1258923"/>
              <a:chOff x="10115578" y="2523630"/>
              <a:chExt cx="2358000" cy="1258923"/>
            </a:xfrm>
          </p:grpSpPr>
          <p:sp>
            <p:nvSpPr>
              <p:cNvPr id="262" name="矩形 261"/>
              <p:cNvSpPr/>
              <p:nvPr/>
            </p:nvSpPr>
            <p:spPr>
              <a:xfrm>
                <a:off x="10115578" y="2523630"/>
                <a:ext cx="2358000" cy="1258923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3" name="图片 26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37049" y="2576512"/>
                <a:ext cx="559157" cy="288000"/>
              </a:xfrm>
              <a:prstGeom prst="rect">
                <a:avLst/>
              </a:prstGeom>
            </p:spPr>
          </p:pic>
          <p:sp>
            <p:nvSpPr>
              <p:cNvPr id="264" name="矩形 263"/>
              <p:cNvSpPr/>
              <p:nvPr/>
            </p:nvSpPr>
            <p:spPr>
              <a:xfrm>
                <a:off x="10662882" y="2590006"/>
                <a:ext cx="1810696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600" u="sng" dirty="0">
                    <a:latin typeface="+mj-ea"/>
                    <a:ea typeface="+mj-ea"/>
                  </a:rPr>
                  <a:t>威尔森：</a:t>
                </a:r>
                <a:r>
                  <a:rPr lang="en-US" altLang="zh-CN" sz="600" u="sng" dirty="0">
                    <a:latin typeface="+mj-ea"/>
                    <a:ea typeface="+mj-ea"/>
                  </a:rPr>
                  <a:t>2019</a:t>
                </a:r>
                <a:r>
                  <a:rPr lang="zh-CN" altLang="en-US" sz="600" u="sng" dirty="0">
                    <a:latin typeface="+mj-ea"/>
                    <a:ea typeface="+mj-ea"/>
                  </a:rPr>
                  <a:t>年</a:t>
                </a:r>
                <a:r>
                  <a:rPr lang="en-US" altLang="zh-CN" sz="600" u="sng" dirty="0">
                    <a:latin typeface="+mj-ea"/>
                    <a:ea typeface="+mj-ea"/>
                  </a:rPr>
                  <a:t>11</a:t>
                </a:r>
                <a:r>
                  <a:rPr lang="zh-CN" altLang="en-US" sz="600" u="sng" dirty="0">
                    <a:latin typeface="+mj-ea"/>
                    <a:ea typeface="+mj-ea"/>
                  </a:rPr>
                  <a:t>月宏观经济月报</a:t>
                </a:r>
                <a:endParaRPr lang="en-US" altLang="zh-CN" sz="600" u="sng" dirty="0">
                  <a:latin typeface="+mj-ea"/>
                  <a:ea typeface="+mj-ea"/>
                </a:endParaRPr>
              </a:p>
            </p:txBody>
          </p:sp>
          <p:sp>
            <p:nvSpPr>
              <p:cNvPr id="265" name="矩形 264"/>
              <p:cNvSpPr/>
              <p:nvPr/>
            </p:nvSpPr>
            <p:spPr>
              <a:xfrm>
                <a:off x="10137574" y="2864512"/>
                <a:ext cx="2287036" cy="794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报告简介：</a:t>
                </a:r>
                <a:endParaRPr lang="en-US" altLang="zh-CN" sz="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2019</a:t>
                </a:r>
                <a:r>
                  <a:rPr lang="zh-CN" altLang="en-US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r>
                  <a:rPr lang="en-US" altLang="zh-CN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zh-CN" altLang="en-US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月，中国制造业采购经理指数（</a:t>
                </a:r>
                <a:r>
                  <a:rPr lang="en-US" altLang="zh-CN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PMI</a:t>
                </a:r>
                <a:r>
                  <a:rPr lang="zh-CN" altLang="en-US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）为</a:t>
                </a:r>
                <a:r>
                  <a:rPr lang="en-US" altLang="zh-CN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49.3%</a:t>
                </a:r>
                <a:r>
                  <a:rPr lang="zh-CN" altLang="en-US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，比上月下降</a:t>
                </a:r>
                <a:r>
                  <a:rPr lang="en-US" altLang="zh-CN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0.5</a:t>
                </a:r>
                <a:r>
                  <a:rPr lang="zh-CN" altLang="en-US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个百分点，制造业景气回落 </a:t>
                </a:r>
                <a:r>
                  <a:rPr lang="en-US" altLang="zh-CN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2019</a:t>
                </a:r>
                <a:r>
                  <a:rPr lang="zh-CN" altLang="en-US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r>
                  <a:rPr lang="en-US" altLang="zh-CN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zh-CN" altLang="en-US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月，国际油价环比持平，国内成品油价环比持平 </a:t>
                </a:r>
                <a:r>
                  <a:rPr lang="en-US" altLang="zh-CN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2019</a:t>
                </a:r>
                <a:r>
                  <a:rPr lang="zh-CN" altLang="en-US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r>
                  <a:rPr lang="en-US" altLang="zh-CN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zh-CN" altLang="en-US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月份，</a:t>
                </a:r>
                <a:r>
                  <a:rPr lang="en-US" altLang="zh-CN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CPI</a:t>
                </a:r>
                <a:r>
                  <a:rPr lang="zh-CN" altLang="en-US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同比增长</a:t>
                </a:r>
                <a:r>
                  <a:rPr lang="en-US" altLang="zh-CN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3.8%</a:t>
                </a:r>
                <a:r>
                  <a:rPr lang="zh-CN" altLang="en-US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，环比上涨</a:t>
                </a:r>
                <a:r>
                  <a:rPr lang="en-US" altLang="zh-CN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0.9%</a:t>
                </a:r>
                <a:r>
                  <a:rPr lang="zh-CN" altLang="en-US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，国庆节出行增加，住宿、旅行社收费和飞机票价格分别上涨</a:t>
                </a:r>
                <a:r>
                  <a:rPr lang="en-US" altLang="zh-CN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2.1%</a:t>
                </a:r>
                <a:r>
                  <a:rPr lang="zh-CN" altLang="en-US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0.7%</a:t>
                </a:r>
                <a:r>
                  <a:rPr lang="zh-CN" altLang="en-US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0.5%</a:t>
                </a:r>
                <a:r>
                  <a:rPr lang="zh-CN" altLang="en-US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，三项合计影响</a:t>
                </a:r>
                <a:r>
                  <a:rPr lang="en-US" altLang="zh-CN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CPI</a:t>
                </a:r>
                <a:r>
                  <a:rPr lang="zh-CN" altLang="en-US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上涨约</a:t>
                </a:r>
                <a:r>
                  <a:rPr lang="en-US" altLang="zh-CN" sz="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1%</a:t>
                </a:r>
                <a:endParaRPr lang="zh-CN" altLang="en-US" sz="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6" name="文本框 165"/>
            <p:cNvSpPr txBox="1"/>
            <p:nvPr/>
          </p:nvSpPr>
          <p:spPr>
            <a:xfrm>
              <a:off x="10164451" y="2044792"/>
              <a:ext cx="1449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宏观经济解读月报</a:t>
              </a:r>
              <a:endPara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KSO_Shape"/>
            <p:cNvSpPr>
              <a:spLocks noChangeAspect="1"/>
            </p:cNvSpPr>
            <p:nvPr/>
          </p:nvSpPr>
          <p:spPr bwMode="auto">
            <a:xfrm>
              <a:off x="10124846" y="2079395"/>
              <a:ext cx="179365" cy="180000"/>
            </a:xfrm>
            <a:custGeom>
              <a:avLst/>
              <a:gdLst>
                <a:gd name="T0" fmla="*/ 1471697 w 3279"/>
                <a:gd name="T1" fmla="*/ 1584787 h 3290"/>
                <a:gd name="T2" fmla="*/ 1292182 w 3279"/>
                <a:gd name="T3" fmla="*/ 1800397 h 3290"/>
                <a:gd name="T4" fmla="*/ 0 w 3279"/>
                <a:gd name="T5" fmla="*/ 1620905 h 3290"/>
                <a:gd name="T6" fmla="*/ 179515 w 3279"/>
                <a:gd name="T7" fmla="*/ 5472 h 3290"/>
                <a:gd name="T8" fmla="*/ 963253 w 3279"/>
                <a:gd name="T9" fmla="*/ 5472 h 3290"/>
                <a:gd name="T10" fmla="*/ 968726 w 3279"/>
                <a:gd name="T11" fmla="*/ 5472 h 3290"/>
                <a:gd name="T12" fmla="*/ 969273 w 3279"/>
                <a:gd name="T13" fmla="*/ 6020 h 3290"/>
                <a:gd name="T14" fmla="*/ 1471697 w 3279"/>
                <a:gd name="T15" fmla="*/ 543950 h 3290"/>
                <a:gd name="T16" fmla="*/ 1473887 w 3279"/>
                <a:gd name="T17" fmla="*/ 552705 h 3290"/>
                <a:gd name="T18" fmla="*/ 1471697 w 3279"/>
                <a:gd name="T19" fmla="*/ 974622 h 3290"/>
                <a:gd name="T20" fmla="*/ 1794606 w 3279"/>
                <a:gd name="T21" fmla="*/ 1154115 h 3290"/>
                <a:gd name="T22" fmla="*/ 1615091 w 3279"/>
                <a:gd name="T23" fmla="*/ 1584787 h 3290"/>
                <a:gd name="T24" fmla="*/ 969273 w 3279"/>
                <a:gd name="T25" fmla="*/ 364457 h 3290"/>
                <a:gd name="T26" fmla="*/ 1355669 w 3279"/>
                <a:gd name="T27" fmla="*/ 543950 h 3290"/>
                <a:gd name="T28" fmla="*/ 1400001 w 3279"/>
                <a:gd name="T29" fmla="*/ 615637 h 3290"/>
                <a:gd name="T30" fmla="*/ 897577 w 3279"/>
                <a:gd name="T31" fmla="*/ 436145 h 3290"/>
                <a:gd name="T32" fmla="*/ 251212 w 3279"/>
                <a:gd name="T33" fmla="*/ 77707 h 3290"/>
                <a:gd name="T34" fmla="*/ 71697 w 3279"/>
                <a:gd name="T35" fmla="*/ 1549217 h 3290"/>
                <a:gd name="T36" fmla="*/ 1220485 w 3279"/>
                <a:gd name="T37" fmla="*/ 1728709 h 3290"/>
                <a:gd name="T38" fmla="*/ 574121 w 3279"/>
                <a:gd name="T39" fmla="*/ 1584787 h 3290"/>
                <a:gd name="T40" fmla="*/ 394605 w 3279"/>
                <a:gd name="T41" fmla="*/ 1154115 h 3290"/>
                <a:gd name="T42" fmla="*/ 1400001 w 3279"/>
                <a:gd name="T43" fmla="*/ 974622 h 3290"/>
                <a:gd name="T44" fmla="*/ 1100079 w 3279"/>
                <a:gd name="T45" fmla="*/ 1339627 h 3290"/>
                <a:gd name="T46" fmla="*/ 1196951 w 3279"/>
                <a:gd name="T47" fmla="*/ 1320474 h 3290"/>
                <a:gd name="T48" fmla="*/ 1233073 w 3279"/>
                <a:gd name="T49" fmla="*/ 1242219 h 3290"/>
                <a:gd name="T50" fmla="*/ 1171228 w 3279"/>
                <a:gd name="T51" fmla="*/ 1151926 h 3290"/>
                <a:gd name="T52" fmla="*/ 997186 w 3279"/>
                <a:gd name="T53" fmla="*/ 1147548 h 3290"/>
                <a:gd name="T54" fmla="*/ 1059031 w 3279"/>
                <a:gd name="T55" fmla="*/ 1455640 h 3290"/>
                <a:gd name="T56" fmla="*/ 1100079 w 3279"/>
                <a:gd name="T57" fmla="*/ 1339627 h 3290"/>
                <a:gd name="T58" fmla="*/ 866380 w 3279"/>
                <a:gd name="T59" fmla="*/ 1334702 h 3290"/>
                <a:gd name="T60" fmla="*/ 924942 w 3279"/>
                <a:gd name="T61" fmla="*/ 1289828 h 3290"/>
                <a:gd name="T62" fmla="*/ 917280 w 3279"/>
                <a:gd name="T63" fmla="*/ 1182024 h 3290"/>
                <a:gd name="T64" fmla="*/ 798515 w 3279"/>
                <a:gd name="T65" fmla="*/ 1147548 h 3290"/>
                <a:gd name="T66" fmla="*/ 698906 w 3279"/>
                <a:gd name="T67" fmla="*/ 1455640 h 3290"/>
                <a:gd name="T68" fmla="*/ 761298 w 3279"/>
                <a:gd name="T69" fmla="*/ 1339627 h 3290"/>
                <a:gd name="T70" fmla="*/ 1518218 w 3279"/>
                <a:gd name="T71" fmla="*/ 1147548 h 3290"/>
                <a:gd name="T72" fmla="*/ 1273026 w 3279"/>
                <a:gd name="T73" fmla="*/ 1199535 h 3290"/>
                <a:gd name="T74" fmla="*/ 1364426 w 3279"/>
                <a:gd name="T75" fmla="*/ 1455640 h 3290"/>
                <a:gd name="T76" fmla="*/ 1426818 w 3279"/>
                <a:gd name="T77" fmla="*/ 1199535 h 3290"/>
                <a:gd name="T78" fmla="*/ 1518218 w 3279"/>
                <a:gd name="T79" fmla="*/ 1147548 h 3290"/>
                <a:gd name="T80" fmla="*/ 791400 w 3279"/>
                <a:gd name="T81" fmla="*/ 1199535 h 3290"/>
                <a:gd name="T82" fmla="*/ 860907 w 3279"/>
                <a:gd name="T83" fmla="*/ 1215405 h 3290"/>
                <a:gd name="T84" fmla="*/ 863644 w 3279"/>
                <a:gd name="T85" fmla="*/ 1266845 h 3290"/>
                <a:gd name="T86" fmla="*/ 795231 w 3279"/>
                <a:gd name="T87" fmla="*/ 1287092 h 3290"/>
                <a:gd name="T88" fmla="*/ 761298 w 3279"/>
                <a:gd name="T89" fmla="*/ 1199535 h 3290"/>
                <a:gd name="T90" fmla="*/ 1089133 w 3279"/>
                <a:gd name="T91" fmla="*/ 1199535 h 3290"/>
                <a:gd name="T92" fmla="*/ 1159187 w 3279"/>
                <a:gd name="T93" fmla="*/ 1215405 h 3290"/>
                <a:gd name="T94" fmla="*/ 1161924 w 3279"/>
                <a:gd name="T95" fmla="*/ 1266845 h 3290"/>
                <a:gd name="T96" fmla="*/ 1093511 w 3279"/>
                <a:gd name="T97" fmla="*/ 1287092 h 3290"/>
                <a:gd name="T98" fmla="*/ 1059031 w 3279"/>
                <a:gd name="T99" fmla="*/ 1199535 h 3290"/>
                <a:gd name="T100" fmla="*/ 179515 w 3279"/>
                <a:gd name="T101" fmla="*/ 795130 h 3290"/>
                <a:gd name="T102" fmla="*/ 322909 w 3279"/>
                <a:gd name="T103" fmla="*/ 364457 h 3290"/>
                <a:gd name="T104" fmla="*/ 394605 w 3279"/>
                <a:gd name="T105" fmla="*/ 795130 h 3290"/>
                <a:gd name="T106" fmla="*/ 538546 w 3279"/>
                <a:gd name="T107" fmla="*/ 221082 h 3290"/>
                <a:gd name="T108" fmla="*/ 610243 w 3279"/>
                <a:gd name="T109" fmla="*/ 795130 h 3290"/>
                <a:gd name="T110" fmla="*/ 753636 w 3279"/>
                <a:gd name="T111" fmla="*/ 472262 h 3290"/>
                <a:gd name="T112" fmla="*/ 789758 w 3279"/>
                <a:gd name="T113" fmla="*/ 795130 h 3290"/>
                <a:gd name="T114" fmla="*/ 143393 w 3279"/>
                <a:gd name="T115" fmla="*/ 831247 h 329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279" h="3290">
                  <a:moveTo>
                    <a:pt x="2951" y="2896"/>
                  </a:moveTo>
                  <a:cubicBezTo>
                    <a:pt x="2689" y="2896"/>
                    <a:pt x="2689" y="2896"/>
                    <a:pt x="2689" y="2896"/>
                  </a:cubicBezTo>
                  <a:cubicBezTo>
                    <a:pt x="2689" y="2962"/>
                    <a:pt x="2689" y="2962"/>
                    <a:pt x="2689" y="2962"/>
                  </a:cubicBezTo>
                  <a:cubicBezTo>
                    <a:pt x="2689" y="3143"/>
                    <a:pt x="2542" y="3290"/>
                    <a:pt x="2361" y="3290"/>
                  </a:cubicBezTo>
                  <a:cubicBezTo>
                    <a:pt x="328" y="3290"/>
                    <a:pt x="328" y="3290"/>
                    <a:pt x="328" y="3290"/>
                  </a:cubicBezTo>
                  <a:cubicBezTo>
                    <a:pt x="146" y="3290"/>
                    <a:pt x="0" y="3143"/>
                    <a:pt x="0" y="2962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157"/>
                    <a:pt x="146" y="10"/>
                    <a:pt x="328" y="10"/>
                  </a:cubicBezTo>
                  <a:cubicBezTo>
                    <a:pt x="1640" y="10"/>
                    <a:pt x="1640" y="10"/>
                    <a:pt x="1640" y="10"/>
                  </a:cubicBezTo>
                  <a:cubicBezTo>
                    <a:pt x="1760" y="10"/>
                    <a:pt x="1760" y="10"/>
                    <a:pt x="1760" y="10"/>
                  </a:cubicBezTo>
                  <a:cubicBezTo>
                    <a:pt x="1760" y="0"/>
                    <a:pt x="1760" y="0"/>
                    <a:pt x="1760" y="0"/>
                  </a:cubicBezTo>
                  <a:cubicBezTo>
                    <a:pt x="1770" y="10"/>
                    <a:pt x="1770" y="10"/>
                    <a:pt x="1770" y="10"/>
                  </a:cubicBezTo>
                  <a:cubicBezTo>
                    <a:pt x="1771" y="10"/>
                    <a:pt x="1771" y="10"/>
                    <a:pt x="1771" y="10"/>
                  </a:cubicBezTo>
                  <a:cubicBezTo>
                    <a:pt x="1771" y="11"/>
                    <a:pt x="1771" y="11"/>
                    <a:pt x="1771" y="11"/>
                  </a:cubicBezTo>
                  <a:cubicBezTo>
                    <a:pt x="2679" y="994"/>
                    <a:pt x="2679" y="994"/>
                    <a:pt x="2679" y="994"/>
                  </a:cubicBezTo>
                  <a:cubicBezTo>
                    <a:pt x="2689" y="994"/>
                    <a:pt x="2689" y="994"/>
                    <a:pt x="2689" y="994"/>
                  </a:cubicBezTo>
                  <a:cubicBezTo>
                    <a:pt x="2689" y="1005"/>
                    <a:pt x="2689" y="1005"/>
                    <a:pt x="2689" y="1005"/>
                  </a:cubicBezTo>
                  <a:cubicBezTo>
                    <a:pt x="2693" y="1010"/>
                    <a:pt x="2693" y="1010"/>
                    <a:pt x="2693" y="1010"/>
                  </a:cubicBezTo>
                  <a:cubicBezTo>
                    <a:pt x="2689" y="1010"/>
                    <a:pt x="2689" y="1010"/>
                    <a:pt x="2689" y="1010"/>
                  </a:cubicBezTo>
                  <a:cubicBezTo>
                    <a:pt x="2689" y="1781"/>
                    <a:pt x="2689" y="1781"/>
                    <a:pt x="2689" y="1781"/>
                  </a:cubicBezTo>
                  <a:cubicBezTo>
                    <a:pt x="2951" y="1781"/>
                    <a:pt x="2951" y="1781"/>
                    <a:pt x="2951" y="1781"/>
                  </a:cubicBezTo>
                  <a:cubicBezTo>
                    <a:pt x="3133" y="1781"/>
                    <a:pt x="3279" y="1928"/>
                    <a:pt x="3279" y="2109"/>
                  </a:cubicBezTo>
                  <a:cubicBezTo>
                    <a:pt x="3279" y="2568"/>
                    <a:pt x="3279" y="2568"/>
                    <a:pt x="3279" y="2568"/>
                  </a:cubicBezTo>
                  <a:cubicBezTo>
                    <a:pt x="3279" y="2750"/>
                    <a:pt x="3133" y="2896"/>
                    <a:pt x="2951" y="2896"/>
                  </a:cubicBezTo>
                  <a:close/>
                  <a:moveTo>
                    <a:pt x="1771" y="246"/>
                  </a:moveTo>
                  <a:cubicBezTo>
                    <a:pt x="1771" y="666"/>
                    <a:pt x="1771" y="666"/>
                    <a:pt x="1771" y="666"/>
                  </a:cubicBezTo>
                  <a:cubicBezTo>
                    <a:pt x="1771" y="847"/>
                    <a:pt x="1918" y="994"/>
                    <a:pt x="2099" y="994"/>
                  </a:cubicBezTo>
                  <a:cubicBezTo>
                    <a:pt x="2477" y="994"/>
                    <a:pt x="2477" y="994"/>
                    <a:pt x="2477" y="994"/>
                  </a:cubicBezTo>
                  <a:lnTo>
                    <a:pt x="1771" y="246"/>
                  </a:lnTo>
                  <a:close/>
                  <a:moveTo>
                    <a:pt x="2558" y="1125"/>
                  </a:moveTo>
                  <a:cubicBezTo>
                    <a:pt x="1968" y="1125"/>
                    <a:pt x="1968" y="1125"/>
                    <a:pt x="1968" y="1125"/>
                  </a:cubicBezTo>
                  <a:cubicBezTo>
                    <a:pt x="1786" y="1125"/>
                    <a:pt x="1640" y="979"/>
                    <a:pt x="1640" y="797"/>
                  </a:cubicBezTo>
                  <a:cubicBezTo>
                    <a:pt x="1640" y="142"/>
                    <a:pt x="1640" y="142"/>
                    <a:pt x="1640" y="142"/>
                  </a:cubicBezTo>
                  <a:cubicBezTo>
                    <a:pt x="459" y="142"/>
                    <a:pt x="459" y="142"/>
                    <a:pt x="459" y="142"/>
                  </a:cubicBezTo>
                  <a:cubicBezTo>
                    <a:pt x="278" y="142"/>
                    <a:pt x="131" y="288"/>
                    <a:pt x="131" y="469"/>
                  </a:cubicBezTo>
                  <a:cubicBezTo>
                    <a:pt x="131" y="2831"/>
                    <a:pt x="131" y="2831"/>
                    <a:pt x="131" y="2831"/>
                  </a:cubicBezTo>
                  <a:cubicBezTo>
                    <a:pt x="131" y="3012"/>
                    <a:pt x="278" y="3159"/>
                    <a:pt x="459" y="3159"/>
                  </a:cubicBezTo>
                  <a:cubicBezTo>
                    <a:pt x="2230" y="3159"/>
                    <a:pt x="2230" y="3159"/>
                    <a:pt x="2230" y="3159"/>
                  </a:cubicBezTo>
                  <a:cubicBezTo>
                    <a:pt x="2388" y="3159"/>
                    <a:pt x="2521" y="3046"/>
                    <a:pt x="2551" y="2896"/>
                  </a:cubicBezTo>
                  <a:cubicBezTo>
                    <a:pt x="1049" y="2896"/>
                    <a:pt x="1049" y="2896"/>
                    <a:pt x="1049" y="2896"/>
                  </a:cubicBezTo>
                  <a:cubicBezTo>
                    <a:pt x="868" y="2896"/>
                    <a:pt x="721" y="2750"/>
                    <a:pt x="721" y="2568"/>
                  </a:cubicBezTo>
                  <a:cubicBezTo>
                    <a:pt x="721" y="2109"/>
                    <a:pt x="721" y="2109"/>
                    <a:pt x="721" y="2109"/>
                  </a:cubicBezTo>
                  <a:cubicBezTo>
                    <a:pt x="721" y="1928"/>
                    <a:pt x="868" y="1781"/>
                    <a:pt x="1049" y="1781"/>
                  </a:cubicBezTo>
                  <a:cubicBezTo>
                    <a:pt x="2558" y="1781"/>
                    <a:pt x="2558" y="1781"/>
                    <a:pt x="2558" y="1781"/>
                  </a:cubicBezTo>
                  <a:lnTo>
                    <a:pt x="2558" y="1125"/>
                  </a:lnTo>
                  <a:close/>
                  <a:moveTo>
                    <a:pt x="2010" y="2448"/>
                  </a:moveTo>
                  <a:cubicBezTo>
                    <a:pt x="2061" y="2448"/>
                    <a:pt x="2101" y="2445"/>
                    <a:pt x="2127" y="2439"/>
                  </a:cubicBezTo>
                  <a:cubicBezTo>
                    <a:pt x="2148" y="2435"/>
                    <a:pt x="2167" y="2426"/>
                    <a:pt x="2187" y="2413"/>
                  </a:cubicBezTo>
                  <a:cubicBezTo>
                    <a:pt x="2206" y="2400"/>
                    <a:pt x="2222" y="2381"/>
                    <a:pt x="2235" y="2357"/>
                  </a:cubicBezTo>
                  <a:cubicBezTo>
                    <a:pt x="2247" y="2334"/>
                    <a:pt x="2253" y="2305"/>
                    <a:pt x="2253" y="2270"/>
                  </a:cubicBezTo>
                  <a:cubicBezTo>
                    <a:pt x="2253" y="2225"/>
                    <a:pt x="2242" y="2189"/>
                    <a:pt x="2221" y="2160"/>
                  </a:cubicBezTo>
                  <a:cubicBezTo>
                    <a:pt x="2199" y="2132"/>
                    <a:pt x="2172" y="2114"/>
                    <a:pt x="2140" y="2105"/>
                  </a:cubicBezTo>
                  <a:cubicBezTo>
                    <a:pt x="2118" y="2100"/>
                    <a:pt x="2073" y="2097"/>
                    <a:pt x="2004" y="2097"/>
                  </a:cubicBezTo>
                  <a:cubicBezTo>
                    <a:pt x="1822" y="2097"/>
                    <a:pt x="1822" y="2097"/>
                    <a:pt x="1822" y="2097"/>
                  </a:cubicBezTo>
                  <a:cubicBezTo>
                    <a:pt x="1822" y="2660"/>
                    <a:pt x="1822" y="2660"/>
                    <a:pt x="1822" y="2660"/>
                  </a:cubicBezTo>
                  <a:cubicBezTo>
                    <a:pt x="1935" y="2660"/>
                    <a:pt x="1935" y="2660"/>
                    <a:pt x="1935" y="2660"/>
                  </a:cubicBezTo>
                  <a:cubicBezTo>
                    <a:pt x="1935" y="2448"/>
                    <a:pt x="1935" y="2448"/>
                    <a:pt x="1935" y="2448"/>
                  </a:cubicBezTo>
                  <a:lnTo>
                    <a:pt x="2010" y="2448"/>
                  </a:lnTo>
                  <a:close/>
                  <a:moveTo>
                    <a:pt x="1465" y="2448"/>
                  </a:moveTo>
                  <a:cubicBezTo>
                    <a:pt x="1516" y="2448"/>
                    <a:pt x="1556" y="2445"/>
                    <a:pt x="1583" y="2439"/>
                  </a:cubicBezTo>
                  <a:cubicBezTo>
                    <a:pt x="1603" y="2435"/>
                    <a:pt x="1622" y="2426"/>
                    <a:pt x="1642" y="2413"/>
                  </a:cubicBezTo>
                  <a:cubicBezTo>
                    <a:pt x="1661" y="2400"/>
                    <a:pt x="1677" y="2381"/>
                    <a:pt x="1690" y="2357"/>
                  </a:cubicBezTo>
                  <a:cubicBezTo>
                    <a:pt x="1702" y="2334"/>
                    <a:pt x="1709" y="2305"/>
                    <a:pt x="1709" y="2270"/>
                  </a:cubicBezTo>
                  <a:cubicBezTo>
                    <a:pt x="1709" y="2225"/>
                    <a:pt x="1698" y="2189"/>
                    <a:pt x="1676" y="2160"/>
                  </a:cubicBezTo>
                  <a:cubicBezTo>
                    <a:pt x="1654" y="2132"/>
                    <a:pt x="1627" y="2114"/>
                    <a:pt x="1595" y="2105"/>
                  </a:cubicBezTo>
                  <a:cubicBezTo>
                    <a:pt x="1574" y="2100"/>
                    <a:pt x="1529" y="2097"/>
                    <a:pt x="1459" y="2097"/>
                  </a:cubicBezTo>
                  <a:cubicBezTo>
                    <a:pt x="1277" y="2097"/>
                    <a:pt x="1277" y="2097"/>
                    <a:pt x="1277" y="2097"/>
                  </a:cubicBezTo>
                  <a:cubicBezTo>
                    <a:pt x="1277" y="2660"/>
                    <a:pt x="1277" y="2660"/>
                    <a:pt x="1277" y="2660"/>
                  </a:cubicBezTo>
                  <a:cubicBezTo>
                    <a:pt x="1391" y="2660"/>
                    <a:pt x="1391" y="2660"/>
                    <a:pt x="1391" y="2660"/>
                  </a:cubicBezTo>
                  <a:cubicBezTo>
                    <a:pt x="1391" y="2448"/>
                    <a:pt x="1391" y="2448"/>
                    <a:pt x="1391" y="2448"/>
                  </a:cubicBezTo>
                  <a:lnTo>
                    <a:pt x="1465" y="2448"/>
                  </a:lnTo>
                  <a:close/>
                  <a:moveTo>
                    <a:pt x="2774" y="2097"/>
                  </a:moveTo>
                  <a:cubicBezTo>
                    <a:pt x="2326" y="2097"/>
                    <a:pt x="2326" y="2097"/>
                    <a:pt x="2326" y="2097"/>
                  </a:cubicBezTo>
                  <a:cubicBezTo>
                    <a:pt x="2326" y="2192"/>
                    <a:pt x="2326" y="2192"/>
                    <a:pt x="2326" y="2192"/>
                  </a:cubicBezTo>
                  <a:cubicBezTo>
                    <a:pt x="2493" y="2192"/>
                    <a:pt x="2493" y="2192"/>
                    <a:pt x="2493" y="2192"/>
                  </a:cubicBezTo>
                  <a:cubicBezTo>
                    <a:pt x="2493" y="2660"/>
                    <a:pt x="2493" y="2660"/>
                    <a:pt x="2493" y="2660"/>
                  </a:cubicBezTo>
                  <a:cubicBezTo>
                    <a:pt x="2607" y="2660"/>
                    <a:pt x="2607" y="2660"/>
                    <a:pt x="2607" y="2660"/>
                  </a:cubicBezTo>
                  <a:cubicBezTo>
                    <a:pt x="2607" y="2192"/>
                    <a:pt x="2607" y="2192"/>
                    <a:pt x="2607" y="2192"/>
                  </a:cubicBezTo>
                  <a:cubicBezTo>
                    <a:pt x="2774" y="2192"/>
                    <a:pt x="2774" y="2192"/>
                    <a:pt x="2774" y="2192"/>
                  </a:cubicBezTo>
                  <a:lnTo>
                    <a:pt x="2774" y="2097"/>
                  </a:lnTo>
                  <a:close/>
                  <a:moveTo>
                    <a:pt x="1391" y="2192"/>
                  </a:moveTo>
                  <a:cubicBezTo>
                    <a:pt x="1446" y="2192"/>
                    <a:pt x="1446" y="2192"/>
                    <a:pt x="1446" y="2192"/>
                  </a:cubicBezTo>
                  <a:cubicBezTo>
                    <a:pt x="1487" y="2192"/>
                    <a:pt x="1514" y="2193"/>
                    <a:pt x="1527" y="2196"/>
                  </a:cubicBezTo>
                  <a:cubicBezTo>
                    <a:pt x="1546" y="2199"/>
                    <a:pt x="1561" y="2208"/>
                    <a:pt x="1573" y="2221"/>
                  </a:cubicBezTo>
                  <a:cubicBezTo>
                    <a:pt x="1585" y="2234"/>
                    <a:pt x="1591" y="2251"/>
                    <a:pt x="1591" y="2272"/>
                  </a:cubicBezTo>
                  <a:cubicBezTo>
                    <a:pt x="1591" y="2288"/>
                    <a:pt x="1587" y="2303"/>
                    <a:pt x="1578" y="2315"/>
                  </a:cubicBezTo>
                  <a:cubicBezTo>
                    <a:pt x="1570" y="2328"/>
                    <a:pt x="1558" y="2337"/>
                    <a:pt x="1543" y="2343"/>
                  </a:cubicBezTo>
                  <a:cubicBezTo>
                    <a:pt x="1528" y="2349"/>
                    <a:pt x="1498" y="2352"/>
                    <a:pt x="1453" y="2352"/>
                  </a:cubicBezTo>
                  <a:cubicBezTo>
                    <a:pt x="1391" y="2352"/>
                    <a:pt x="1391" y="2352"/>
                    <a:pt x="1391" y="2352"/>
                  </a:cubicBezTo>
                  <a:lnTo>
                    <a:pt x="1391" y="2192"/>
                  </a:lnTo>
                  <a:close/>
                  <a:moveTo>
                    <a:pt x="1935" y="2192"/>
                  </a:moveTo>
                  <a:cubicBezTo>
                    <a:pt x="1990" y="2192"/>
                    <a:pt x="1990" y="2192"/>
                    <a:pt x="1990" y="2192"/>
                  </a:cubicBezTo>
                  <a:cubicBezTo>
                    <a:pt x="2031" y="2192"/>
                    <a:pt x="2059" y="2193"/>
                    <a:pt x="2072" y="2196"/>
                  </a:cubicBezTo>
                  <a:cubicBezTo>
                    <a:pt x="2091" y="2199"/>
                    <a:pt x="2106" y="2208"/>
                    <a:pt x="2118" y="2221"/>
                  </a:cubicBezTo>
                  <a:cubicBezTo>
                    <a:pt x="2130" y="2234"/>
                    <a:pt x="2136" y="2251"/>
                    <a:pt x="2136" y="2272"/>
                  </a:cubicBezTo>
                  <a:cubicBezTo>
                    <a:pt x="2136" y="2288"/>
                    <a:pt x="2132" y="2303"/>
                    <a:pt x="2123" y="2315"/>
                  </a:cubicBezTo>
                  <a:cubicBezTo>
                    <a:pt x="2115" y="2328"/>
                    <a:pt x="2103" y="2337"/>
                    <a:pt x="2088" y="2343"/>
                  </a:cubicBezTo>
                  <a:cubicBezTo>
                    <a:pt x="2072" y="2349"/>
                    <a:pt x="2042" y="2352"/>
                    <a:pt x="1998" y="2352"/>
                  </a:cubicBezTo>
                  <a:cubicBezTo>
                    <a:pt x="1935" y="2352"/>
                    <a:pt x="1935" y="2352"/>
                    <a:pt x="1935" y="2352"/>
                  </a:cubicBezTo>
                  <a:lnTo>
                    <a:pt x="1935" y="2192"/>
                  </a:lnTo>
                  <a:close/>
                  <a:moveTo>
                    <a:pt x="262" y="1453"/>
                  </a:moveTo>
                  <a:cubicBezTo>
                    <a:pt x="328" y="1453"/>
                    <a:pt x="328" y="1453"/>
                    <a:pt x="328" y="1453"/>
                  </a:cubicBezTo>
                  <a:cubicBezTo>
                    <a:pt x="328" y="666"/>
                    <a:pt x="328" y="666"/>
                    <a:pt x="328" y="666"/>
                  </a:cubicBezTo>
                  <a:cubicBezTo>
                    <a:pt x="590" y="666"/>
                    <a:pt x="590" y="666"/>
                    <a:pt x="590" y="666"/>
                  </a:cubicBezTo>
                  <a:cubicBezTo>
                    <a:pt x="590" y="1453"/>
                    <a:pt x="590" y="1453"/>
                    <a:pt x="590" y="1453"/>
                  </a:cubicBezTo>
                  <a:cubicBezTo>
                    <a:pt x="721" y="1453"/>
                    <a:pt x="721" y="1453"/>
                    <a:pt x="721" y="1453"/>
                  </a:cubicBezTo>
                  <a:cubicBezTo>
                    <a:pt x="721" y="404"/>
                    <a:pt x="721" y="404"/>
                    <a:pt x="721" y="404"/>
                  </a:cubicBezTo>
                  <a:cubicBezTo>
                    <a:pt x="984" y="404"/>
                    <a:pt x="984" y="404"/>
                    <a:pt x="984" y="404"/>
                  </a:cubicBezTo>
                  <a:cubicBezTo>
                    <a:pt x="984" y="1453"/>
                    <a:pt x="984" y="1453"/>
                    <a:pt x="984" y="1453"/>
                  </a:cubicBezTo>
                  <a:cubicBezTo>
                    <a:pt x="1115" y="1453"/>
                    <a:pt x="1115" y="1453"/>
                    <a:pt x="1115" y="1453"/>
                  </a:cubicBezTo>
                  <a:cubicBezTo>
                    <a:pt x="1115" y="863"/>
                    <a:pt x="1115" y="863"/>
                    <a:pt x="1115" y="863"/>
                  </a:cubicBezTo>
                  <a:cubicBezTo>
                    <a:pt x="1377" y="863"/>
                    <a:pt x="1377" y="863"/>
                    <a:pt x="1377" y="863"/>
                  </a:cubicBezTo>
                  <a:cubicBezTo>
                    <a:pt x="1377" y="1453"/>
                    <a:pt x="1377" y="1453"/>
                    <a:pt x="1377" y="1453"/>
                  </a:cubicBezTo>
                  <a:cubicBezTo>
                    <a:pt x="1443" y="1453"/>
                    <a:pt x="1443" y="1453"/>
                    <a:pt x="1443" y="1453"/>
                  </a:cubicBezTo>
                  <a:cubicBezTo>
                    <a:pt x="1443" y="1519"/>
                    <a:pt x="1443" y="1519"/>
                    <a:pt x="1443" y="1519"/>
                  </a:cubicBezTo>
                  <a:cubicBezTo>
                    <a:pt x="262" y="1519"/>
                    <a:pt x="262" y="1519"/>
                    <a:pt x="262" y="1519"/>
                  </a:cubicBezTo>
                  <a:lnTo>
                    <a:pt x="262" y="1453"/>
                  </a:lnTo>
                  <a:close/>
                </a:path>
              </a:pathLst>
            </a:custGeom>
            <a:solidFill>
              <a:srgbClr val="88898A"/>
            </a:solidFill>
            <a:ln>
              <a:noFill/>
            </a:ln>
            <a:extLst/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1353098" y="2191298"/>
              <a:ext cx="8391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 smtClean="0"/>
                <a:t>报告时间：</a:t>
              </a:r>
              <a:endParaRPr lang="zh-CN" altLang="en-US" sz="800" dirty="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1929859" y="2211278"/>
              <a:ext cx="513434" cy="1524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KSO_Shape"/>
            <p:cNvSpPr>
              <a:spLocks noChangeAspect="1"/>
            </p:cNvSpPr>
            <p:nvPr/>
          </p:nvSpPr>
          <p:spPr bwMode="auto">
            <a:xfrm>
              <a:off x="12280516" y="2222358"/>
              <a:ext cx="128957" cy="126000"/>
            </a:xfrm>
            <a:custGeom>
              <a:avLst/>
              <a:gdLst>
                <a:gd name="T0" fmla="*/ 0 w 3951"/>
                <a:gd name="T1" fmla="*/ 1583116 h 3950"/>
                <a:gd name="T2" fmla="*/ 108452 w 3951"/>
                <a:gd name="T3" fmla="*/ 1477575 h 3950"/>
                <a:gd name="T4" fmla="*/ 1692401 w 3951"/>
                <a:gd name="T5" fmla="*/ 1477575 h 3950"/>
                <a:gd name="T6" fmla="*/ 1800397 w 3951"/>
                <a:gd name="T7" fmla="*/ 1583116 h 3950"/>
                <a:gd name="T8" fmla="*/ 756431 w 3951"/>
                <a:gd name="T9" fmla="*/ 771741 h 3950"/>
                <a:gd name="T10" fmla="*/ 1044422 w 3951"/>
                <a:gd name="T11" fmla="*/ 771741 h 3950"/>
                <a:gd name="T12" fmla="*/ 1512406 w 3951"/>
                <a:gd name="T13" fmla="*/ 771741 h 3950"/>
                <a:gd name="T14" fmla="*/ 1512406 w 3951"/>
                <a:gd name="T15" fmla="*/ 1547936 h 3950"/>
                <a:gd name="T16" fmla="*/ 1044422 w 3951"/>
                <a:gd name="T17" fmla="*/ 1547936 h 3950"/>
                <a:gd name="T18" fmla="*/ 756431 w 3951"/>
                <a:gd name="T19" fmla="*/ 1547936 h 3950"/>
                <a:gd name="T20" fmla="*/ 288446 w 3951"/>
                <a:gd name="T21" fmla="*/ 1547936 h 3950"/>
                <a:gd name="T22" fmla="*/ 288446 w 3951"/>
                <a:gd name="T23" fmla="*/ 771741 h 3950"/>
                <a:gd name="T24" fmla="*/ 1296413 w 3951"/>
                <a:gd name="T25" fmla="*/ 1512755 h 3950"/>
                <a:gd name="T26" fmla="*/ 1296413 w 3951"/>
                <a:gd name="T27" fmla="*/ 1301673 h 3950"/>
                <a:gd name="T28" fmla="*/ 1512406 w 3951"/>
                <a:gd name="T29" fmla="*/ 1266493 h 3950"/>
                <a:gd name="T30" fmla="*/ 1296413 w 3951"/>
                <a:gd name="T31" fmla="*/ 1266493 h 3950"/>
                <a:gd name="T32" fmla="*/ 1512406 w 3951"/>
                <a:gd name="T33" fmla="*/ 806922 h 3950"/>
                <a:gd name="T34" fmla="*/ 1044422 w 3951"/>
                <a:gd name="T35" fmla="*/ 1512755 h 3950"/>
                <a:gd name="T36" fmla="*/ 1044422 w 3951"/>
                <a:gd name="T37" fmla="*/ 1301673 h 3950"/>
                <a:gd name="T38" fmla="*/ 1260415 w 3951"/>
                <a:gd name="T39" fmla="*/ 1266493 h 3950"/>
                <a:gd name="T40" fmla="*/ 1044422 w 3951"/>
                <a:gd name="T41" fmla="*/ 1266493 h 3950"/>
                <a:gd name="T42" fmla="*/ 1260415 w 3951"/>
                <a:gd name="T43" fmla="*/ 806922 h 3950"/>
                <a:gd name="T44" fmla="*/ 792430 w 3951"/>
                <a:gd name="T45" fmla="*/ 1512755 h 3950"/>
                <a:gd name="T46" fmla="*/ 792430 w 3951"/>
                <a:gd name="T47" fmla="*/ 1301673 h 3950"/>
                <a:gd name="T48" fmla="*/ 1008423 w 3951"/>
                <a:gd name="T49" fmla="*/ 1266493 h 3950"/>
                <a:gd name="T50" fmla="*/ 792430 w 3951"/>
                <a:gd name="T51" fmla="*/ 1266493 h 3950"/>
                <a:gd name="T52" fmla="*/ 1008423 w 3951"/>
                <a:gd name="T53" fmla="*/ 806922 h 3950"/>
                <a:gd name="T54" fmla="*/ 540438 w 3951"/>
                <a:gd name="T55" fmla="*/ 1512755 h 3950"/>
                <a:gd name="T56" fmla="*/ 540438 w 3951"/>
                <a:gd name="T57" fmla="*/ 1301673 h 3950"/>
                <a:gd name="T58" fmla="*/ 756431 w 3951"/>
                <a:gd name="T59" fmla="*/ 1266493 h 3950"/>
                <a:gd name="T60" fmla="*/ 540438 w 3951"/>
                <a:gd name="T61" fmla="*/ 1266493 h 3950"/>
                <a:gd name="T62" fmla="*/ 756431 w 3951"/>
                <a:gd name="T63" fmla="*/ 806922 h 3950"/>
                <a:gd name="T64" fmla="*/ 288446 w 3951"/>
                <a:gd name="T65" fmla="*/ 1512755 h 3950"/>
                <a:gd name="T66" fmla="*/ 288446 w 3951"/>
                <a:gd name="T67" fmla="*/ 1301673 h 3950"/>
                <a:gd name="T68" fmla="*/ 504439 w 3951"/>
                <a:gd name="T69" fmla="*/ 1266493 h 3950"/>
                <a:gd name="T70" fmla="*/ 288446 w 3951"/>
                <a:gd name="T71" fmla="*/ 1266493 h 3950"/>
                <a:gd name="T72" fmla="*/ 504439 w 3951"/>
                <a:gd name="T73" fmla="*/ 806922 h 3950"/>
                <a:gd name="T74" fmla="*/ 0 w 3951"/>
                <a:gd name="T75" fmla="*/ 316623 h 3950"/>
                <a:gd name="T76" fmla="*/ 252447 w 3951"/>
                <a:gd name="T77" fmla="*/ 492525 h 3950"/>
                <a:gd name="T78" fmla="*/ 1260415 w 3951"/>
                <a:gd name="T79" fmla="*/ 140721 h 3950"/>
                <a:gd name="T80" fmla="*/ 1548405 w 3951"/>
                <a:gd name="T81" fmla="*/ 140721 h 3950"/>
                <a:gd name="T82" fmla="*/ 1800397 w 3951"/>
                <a:gd name="T83" fmla="*/ 703607 h 3950"/>
                <a:gd name="T84" fmla="*/ 1296413 w 3951"/>
                <a:gd name="T85" fmla="*/ 105541 h 3950"/>
                <a:gd name="T86" fmla="*/ 1512406 w 3951"/>
                <a:gd name="T87" fmla="*/ 457345 h 3950"/>
                <a:gd name="T88" fmla="*/ 288446 w 3951"/>
                <a:gd name="T89" fmla="*/ 105541 h 3950"/>
                <a:gd name="T90" fmla="*/ 504439 w 3951"/>
                <a:gd name="T91" fmla="*/ 457345 h 39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951" h="3950">
                  <a:moveTo>
                    <a:pt x="3556" y="3950"/>
                  </a:moveTo>
                  <a:cubicBezTo>
                    <a:pt x="396" y="3950"/>
                    <a:pt x="396" y="3950"/>
                    <a:pt x="396" y="3950"/>
                  </a:cubicBezTo>
                  <a:cubicBezTo>
                    <a:pt x="177" y="3950"/>
                    <a:pt x="0" y="3773"/>
                    <a:pt x="0" y="3555"/>
                  </a:cubicBezTo>
                  <a:cubicBezTo>
                    <a:pt x="0" y="1738"/>
                    <a:pt x="0" y="1738"/>
                    <a:pt x="0" y="1738"/>
                  </a:cubicBezTo>
                  <a:cubicBezTo>
                    <a:pt x="244" y="1738"/>
                    <a:pt x="244" y="1738"/>
                    <a:pt x="244" y="1738"/>
                  </a:cubicBezTo>
                  <a:cubicBezTo>
                    <a:pt x="243" y="2424"/>
                    <a:pt x="238" y="3318"/>
                    <a:pt x="238" y="3318"/>
                  </a:cubicBezTo>
                  <a:cubicBezTo>
                    <a:pt x="238" y="3536"/>
                    <a:pt x="494" y="3713"/>
                    <a:pt x="712" y="3713"/>
                  </a:cubicBezTo>
                  <a:cubicBezTo>
                    <a:pt x="3240" y="3713"/>
                    <a:pt x="3240" y="3713"/>
                    <a:pt x="3240" y="3713"/>
                  </a:cubicBezTo>
                  <a:cubicBezTo>
                    <a:pt x="3458" y="3713"/>
                    <a:pt x="3714" y="3536"/>
                    <a:pt x="3714" y="3318"/>
                  </a:cubicBezTo>
                  <a:cubicBezTo>
                    <a:pt x="3714" y="3318"/>
                    <a:pt x="3709" y="2404"/>
                    <a:pt x="3707" y="1738"/>
                  </a:cubicBezTo>
                  <a:cubicBezTo>
                    <a:pt x="3951" y="1738"/>
                    <a:pt x="3951" y="1738"/>
                    <a:pt x="3951" y="1738"/>
                  </a:cubicBezTo>
                  <a:cubicBezTo>
                    <a:pt x="3951" y="3555"/>
                    <a:pt x="3951" y="3555"/>
                    <a:pt x="3951" y="3555"/>
                  </a:cubicBezTo>
                  <a:cubicBezTo>
                    <a:pt x="3951" y="3773"/>
                    <a:pt x="3774" y="3950"/>
                    <a:pt x="3556" y="3950"/>
                  </a:cubicBezTo>
                  <a:close/>
                  <a:moveTo>
                    <a:pt x="1186" y="1733"/>
                  </a:moveTo>
                  <a:cubicBezTo>
                    <a:pt x="1660" y="1733"/>
                    <a:pt x="1660" y="1733"/>
                    <a:pt x="1660" y="1733"/>
                  </a:cubicBezTo>
                  <a:cubicBezTo>
                    <a:pt x="1739" y="1733"/>
                    <a:pt x="1739" y="1733"/>
                    <a:pt x="1739" y="1733"/>
                  </a:cubicBezTo>
                  <a:cubicBezTo>
                    <a:pt x="2213" y="1733"/>
                    <a:pt x="2213" y="1733"/>
                    <a:pt x="2213" y="1733"/>
                  </a:cubicBezTo>
                  <a:cubicBezTo>
                    <a:pt x="2292" y="1733"/>
                    <a:pt x="2292" y="1733"/>
                    <a:pt x="2292" y="1733"/>
                  </a:cubicBezTo>
                  <a:cubicBezTo>
                    <a:pt x="2766" y="1733"/>
                    <a:pt x="2766" y="1733"/>
                    <a:pt x="2766" y="1733"/>
                  </a:cubicBezTo>
                  <a:cubicBezTo>
                    <a:pt x="2845" y="1733"/>
                    <a:pt x="2845" y="1733"/>
                    <a:pt x="2845" y="1733"/>
                  </a:cubicBezTo>
                  <a:cubicBezTo>
                    <a:pt x="3319" y="1733"/>
                    <a:pt x="3319" y="1733"/>
                    <a:pt x="3319" y="1733"/>
                  </a:cubicBezTo>
                  <a:cubicBezTo>
                    <a:pt x="3398" y="1733"/>
                    <a:pt x="3398" y="1733"/>
                    <a:pt x="3398" y="1733"/>
                  </a:cubicBezTo>
                  <a:cubicBezTo>
                    <a:pt x="3398" y="3476"/>
                    <a:pt x="3398" y="3476"/>
                    <a:pt x="3398" y="3476"/>
                  </a:cubicBezTo>
                  <a:cubicBezTo>
                    <a:pt x="3319" y="3476"/>
                    <a:pt x="3319" y="3476"/>
                    <a:pt x="3319" y="3476"/>
                  </a:cubicBezTo>
                  <a:cubicBezTo>
                    <a:pt x="2845" y="3476"/>
                    <a:pt x="2845" y="3476"/>
                    <a:pt x="2845" y="3476"/>
                  </a:cubicBezTo>
                  <a:cubicBezTo>
                    <a:pt x="2766" y="3476"/>
                    <a:pt x="2766" y="3476"/>
                    <a:pt x="2766" y="3476"/>
                  </a:cubicBezTo>
                  <a:cubicBezTo>
                    <a:pt x="2292" y="3476"/>
                    <a:pt x="2292" y="3476"/>
                    <a:pt x="2292" y="3476"/>
                  </a:cubicBezTo>
                  <a:cubicBezTo>
                    <a:pt x="2213" y="3476"/>
                    <a:pt x="2213" y="3476"/>
                    <a:pt x="2213" y="3476"/>
                  </a:cubicBezTo>
                  <a:cubicBezTo>
                    <a:pt x="1739" y="3476"/>
                    <a:pt x="1739" y="3476"/>
                    <a:pt x="1739" y="3476"/>
                  </a:cubicBezTo>
                  <a:cubicBezTo>
                    <a:pt x="1660" y="3476"/>
                    <a:pt x="1660" y="3476"/>
                    <a:pt x="1660" y="3476"/>
                  </a:cubicBezTo>
                  <a:cubicBezTo>
                    <a:pt x="1186" y="3476"/>
                    <a:pt x="1186" y="3476"/>
                    <a:pt x="1186" y="3476"/>
                  </a:cubicBezTo>
                  <a:cubicBezTo>
                    <a:pt x="1107" y="3476"/>
                    <a:pt x="1107" y="3476"/>
                    <a:pt x="1107" y="3476"/>
                  </a:cubicBezTo>
                  <a:cubicBezTo>
                    <a:pt x="633" y="3476"/>
                    <a:pt x="633" y="3476"/>
                    <a:pt x="633" y="3476"/>
                  </a:cubicBezTo>
                  <a:cubicBezTo>
                    <a:pt x="554" y="3476"/>
                    <a:pt x="554" y="3476"/>
                    <a:pt x="554" y="3476"/>
                  </a:cubicBezTo>
                  <a:cubicBezTo>
                    <a:pt x="554" y="1733"/>
                    <a:pt x="554" y="1733"/>
                    <a:pt x="554" y="1733"/>
                  </a:cubicBezTo>
                  <a:cubicBezTo>
                    <a:pt x="633" y="1733"/>
                    <a:pt x="633" y="1733"/>
                    <a:pt x="633" y="1733"/>
                  </a:cubicBezTo>
                  <a:cubicBezTo>
                    <a:pt x="1107" y="1733"/>
                    <a:pt x="1107" y="1733"/>
                    <a:pt x="1107" y="1733"/>
                  </a:cubicBezTo>
                  <a:lnTo>
                    <a:pt x="1186" y="1733"/>
                  </a:lnTo>
                  <a:close/>
                  <a:moveTo>
                    <a:pt x="2845" y="3397"/>
                  </a:moveTo>
                  <a:cubicBezTo>
                    <a:pt x="3319" y="3397"/>
                    <a:pt x="3319" y="3397"/>
                    <a:pt x="3319" y="3397"/>
                  </a:cubicBezTo>
                  <a:cubicBezTo>
                    <a:pt x="3319" y="2923"/>
                    <a:pt x="3319" y="2923"/>
                    <a:pt x="3319" y="2923"/>
                  </a:cubicBezTo>
                  <a:cubicBezTo>
                    <a:pt x="2845" y="2923"/>
                    <a:pt x="2845" y="2923"/>
                    <a:pt x="2845" y="2923"/>
                  </a:cubicBezTo>
                  <a:lnTo>
                    <a:pt x="2845" y="3397"/>
                  </a:lnTo>
                  <a:close/>
                  <a:moveTo>
                    <a:pt x="2845" y="2844"/>
                  </a:moveTo>
                  <a:cubicBezTo>
                    <a:pt x="3319" y="2844"/>
                    <a:pt x="3319" y="2844"/>
                    <a:pt x="3319" y="2844"/>
                  </a:cubicBezTo>
                  <a:cubicBezTo>
                    <a:pt x="3319" y="2370"/>
                    <a:pt x="3319" y="2370"/>
                    <a:pt x="3319" y="2370"/>
                  </a:cubicBezTo>
                  <a:cubicBezTo>
                    <a:pt x="2845" y="2370"/>
                    <a:pt x="2845" y="2370"/>
                    <a:pt x="2845" y="2370"/>
                  </a:cubicBezTo>
                  <a:lnTo>
                    <a:pt x="2845" y="2844"/>
                  </a:lnTo>
                  <a:close/>
                  <a:moveTo>
                    <a:pt x="2845" y="2291"/>
                  </a:moveTo>
                  <a:cubicBezTo>
                    <a:pt x="3319" y="2291"/>
                    <a:pt x="3319" y="2291"/>
                    <a:pt x="3319" y="2291"/>
                  </a:cubicBezTo>
                  <a:cubicBezTo>
                    <a:pt x="3319" y="1812"/>
                    <a:pt x="3319" y="1812"/>
                    <a:pt x="3319" y="1812"/>
                  </a:cubicBezTo>
                  <a:cubicBezTo>
                    <a:pt x="2845" y="1812"/>
                    <a:pt x="2845" y="1812"/>
                    <a:pt x="2845" y="1812"/>
                  </a:cubicBezTo>
                  <a:lnTo>
                    <a:pt x="2845" y="2291"/>
                  </a:lnTo>
                  <a:close/>
                  <a:moveTo>
                    <a:pt x="2292" y="3397"/>
                  </a:moveTo>
                  <a:cubicBezTo>
                    <a:pt x="2766" y="3397"/>
                    <a:pt x="2766" y="3397"/>
                    <a:pt x="2766" y="3397"/>
                  </a:cubicBezTo>
                  <a:cubicBezTo>
                    <a:pt x="2766" y="2923"/>
                    <a:pt x="2766" y="2923"/>
                    <a:pt x="2766" y="2923"/>
                  </a:cubicBezTo>
                  <a:cubicBezTo>
                    <a:pt x="2292" y="2923"/>
                    <a:pt x="2292" y="2923"/>
                    <a:pt x="2292" y="2923"/>
                  </a:cubicBezTo>
                  <a:lnTo>
                    <a:pt x="2292" y="3397"/>
                  </a:lnTo>
                  <a:close/>
                  <a:moveTo>
                    <a:pt x="2292" y="2844"/>
                  </a:moveTo>
                  <a:cubicBezTo>
                    <a:pt x="2766" y="2844"/>
                    <a:pt x="2766" y="2844"/>
                    <a:pt x="2766" y="2844"/>
                  </a:cubicBezTo>
                  <a:cubicBezTo>
                    <a:pt x="2766" y="2370"/>
                    <a:pt x="2766" y="2370"/>
                    <a:pt x="2766" y="2370"/>
                  </a:cubicBezTo>
                  <a:cubicBezTo>
                    <a:pt x="2292" y="2370"/>
                    <a:pt x="2292" y="2370"/>
                    <a:pt x="2292" y="2370"/>
                  </a:cubicBezTo>
                  <a:lnTo>
                    <a:pt x="2292" y="2844"/>
                  </a:lnTo>
                  <a:close/>
                  <a:moveTo>
                    <a:pt x="2292" y="2291"/>
                  </a:moveTo>
                  <a:cubicBezTo>
                    <a:pt x="2766" y="2291"/>
                    <a:pt x="2766" y="2291"/>
                    <a:pt x="2766" y="2291"/>
                  </a:cubicBezTo>
                  <a:cubicBezTo>
                    <a:pt x="2766" y="1812"/>
                    <a:pt x="2766" y="1812"/>
                    <a:pt x="2766" y="1812"/>
                  </a:cubicBezTo>
                  <a:cubicBezTo>
                    <a:pt x="2292" y="1812"/>
                    <a:pt x="2292" y="1812"/>
                    <a:pt x="2292" y="1812"/>
                  </a:cubicBezTo>
                  <a:lnTo>
                    <a:pt x="2292" y="2291"/>
                  </a:lnTo>
                  <a:close/>
                  <a:moveTo>
                    <a:pt x="1739" y="3397"/>
                  </a:moveTo>
                  <a:cubicBezTo>
                    <a:pt x="2213" y="3397"/>
                    <a:pt x="2213" y="3397"/>
                    <a:pt x="2213" y="3397"/>
                  </a:cubicBezTo>
                  <a:cubicBezTo>
                    <a:pt x="2213" y="2923"/>
                    <a:pt x="2213" y="2923"/>
                    <a:pt x="2213" y="2923"/>
                  </a:cubicBezTo>
                  <a:cubicBezTo>
                    <a:pt x="1739" y="2923"/>
                    <a:pt x="1739" y="2923"/>
                    <a:pt x="1739" y="2923"/>
                  </a:cubicBezTo>
                  <a:lnTo>
                    <a:pt x="1739" y="3397"/>
                  </a:lnTo>
                  <a:close/>
                  <a:moveTo>
                    <a:pt x="1739" y="2844"/>
                  </a:moveTo>
                  <a:cubicBezTo>
                    <a:pt x="2213" y="2844"/>
                    <a:pt x="2213" y="2844"/>
                    <a:pt x="2213" y="2844"/>
                  </a:cubicBezTo>
                  <a:cubicBezTo>
                    <a:pt x="2213" y="2370"/>
                    <a:pt x="2213" y="2370"/>
                    <a:pt x="2213" y="2370"/>
                  </a:cubicBezTo>
                  <a:cubicBezTo>
                    <a:pt x="1739" y="2370"/>
                    <a:pt x="1739" y="2370"/>
                    <a:pt x="1739" y="2370"/>
                  </a:cubicBezTo>
                  <a:lnTo>
                    <a:pt x="1739" y="2844"/>
                  </a:lnTo>
                  <a:close/>
                  <a:moveTo>
                    <a:pt x="1739" y="2291"/>
                  </a:moveTo>
                  <a:cubicBezTo>
                    <a:pt x="2213" y="2291"/>
                    <a:pt x="2213" y="2291"/>
                    <a:pt x="2213" y="2291"/>
                  </a:cubicBezTo>
                  <a:cubicBezTo>
                    <a:pt x="2213" y="1812"/>
                    <a:pt x="2213" y="1812"/>
                    <a:pt x="2213" y="1812"/>
                  </a:cubicBezTo>
                  <a:cubicBezTo>
                    <a:pt x="1739" y="1812"/>
                    <a:pt x="1739" y="1812"/>
                    <a:pt x="1739" y="1812"/>
                  </a:cubicBezTo>
                  <a:lnTo>
                    <a:pt x="1739" y="2291"/>
                  </a:lnTo>
                  <a:close/>
                  <a:moveTo>
                    <a:pt x="1186" y="3397"/>
                  </a:moveTo>
                  <a:cubicBezTo>
                    <a:pt x="1660" y="3397"/>
                    <a:pt x="1660" y="3397"/>
                    <a:pt x="1660" y="3397"/>
                  </a:cubicBezTo>
                  <a:cubicBezTo>
                    <a:pt x="1660" y="2923"/>
                    <a:pt x="1660" y="2923"/>
                    <a:pt x="1660" y="2923"/>
                  </a:cubicBezTo>
                  <a:cubicBezTo>
                    <a:pt x="1186" y="2923"/>
                    <a:pt x="1186" y="2923"/>
                    <a:pt x="1186" y="2923"/>
                  </a:cubicBezTo>
                  <a:lnTo>
                    <a:pt x="1186" y="3397"/>
                  </a:lnTo>
                  <a:close/>
                  <a:moveTo>
                    <a:pt x="1186" y="2844"/>
                  </a:moveTo>
                  <a:cubicBezTo>
                    <a:pt x="1660" y="2844"/>
                    <a:pt x="1660" y="2844"/>
                    <a:pt x="1660" y="2844"/>
                  </a:cubicBezTo>
                  <a:cubicBezTo>
                    <a:pt x="1660" y="2370"/>
                    <a:pt x="1660" y="2370"/>
                    <a:pt x="1660" y="2370"/>
                  </a:cubicBezTo>
                  <a:cubicBezTo>
                    <a:pt x="1186" y="2370"/>
                    <a:pt x="1186" y="2370"/>
                    <a:pt x="1186" y="2370"/>
                  </a:cubicBezTo>
                  <a:lnTo>
                    <a:pt x="1186" y="2844"/>
                  </a:lnTo>
                  <a:close/>
                  <a:moveTo>
                    <a:pt x="1186" y="2291"/>
                  </a:moveTo>
                  <a:cubicBezTo>
                    <a:pt x="1660" y="2291"/>
                    <a:pt x="1660" y="2291"/>
                    <a:pt x="1660" y="2291"/>
                  </a:cubicBezTo>
                  <a:cubicBezTo>
                    <a:pt x="1660" y="1812"/>
                    <a:pt x="1660" y="1812"/>
                    <a:pt x="1660" y="1812"/>
                  </a:cubicBezTo>
                  <a:cubicBezTo>
                    <a:pt x="1186" y="1812"/>
                    <a:pt x="1186" y="1812"/>
                    <a:pt x="1186" y="1812"/>
                  </a:cubicBezTo>
                  <a:lnTo>
                    <a:pt x="1186" y="2291"/>
                  </a:lnTo>
                  <a:close/>
                  <a:moveTo>
                    <a:pt x="633" y="3397"/>
                  </a:moveTo>
                  <a:cubicBezTo>
                    <a:pt x="1107" y="3397"/>
                    <a:pt x="1107" y="3397"/>
                    <a:pt x="1107" y="3397"/>
                  </a:cubicBezTo>
                  <a:cubicBezTo>
                    <a:pt x="1107" y="2923"/>
                    <a:pt x="1107" y="2923"/>
                    <a:pt x="1107" y="2923"/>
                  </a:cubicBezTo>
                  <a:cubicBezTo>
                    <a:pt x="633" y="2923"/>
                    <a:pt x="633" y="2923"/>
                    <a:pt x="633" y="2923"/>
                  </a:cubicBezTo>
                  <a:lnTo>
                    <a:pt x="633" y="3397"/>
                  </a:lnTo>
                  <a:close/>
                  <a:moveTo>
                    <a:pt x="633" y="2844"/>
                  </a:moveTo>
                  <a:cubicBezTo>
                    <a:pt x="1107" y="2844"/>
                    <a:pt x="1107" y="2844"/>
                    <a:pt x="1107" y="2844"/>
                  </a:cubicBezTo>
                  <a:cubicBezTo>
                    <a:pt x="1107" y="2370"/>
                    <a:pt x="1107" y="2370"/>
                    <a:pt x="1107" y="2370"/>
                  </a:cubicBezTo>
                  <a:cubicBezTo>
                    <a:pt x="633" y="2370"/>
                    <a:pt x="633" y="2370"/>
                    <a:pt x="633" y="2370"/>
                  </a:cubicBezTo>
                  <a:lnTo>
                    <a:pt x="633" y="2844"/>
                  </a:lnTo>
                  <a:close/>
                  <a:moveTo>
                    <a:pt x="633" y="2291"/>
                  </a:moveTo>
                  <a:cubicBezTo>
                    <a:pt x="1107" y="2291"/>
                    <a:pt x="1107" y="2291"/>
                    <a:pt x="1107" y="2291"/>
                  </a:cubicBezTo>
                  <a:cubicBezTo>
                    <a:pt x="1107" y="1812"/>
                    <a:pt x="1107" y="1812"/>
                    <a:pt x="1107" y="1812"/>
                  </a:cubicBezTo>
                  <a:cubicBezTo>
                    <a:pt x="633" y="1812"/>
                    <a:pt x="633" y="1812"/>
                    <a:pt x="633" y="1812"/>
                  </a:cubicBezTo>
                  <a:lnTo>
                    <a:pt x="633" y="2291"/>
                  </a:lnTo>
                  <a:close/>
                  <a:moveTo>
                    <a:pt x="0" y="711"/>
                  </a:moveTo>
                  <a:cubicBezTo>
                    <a:pt x="0" y="493"/>
                    <a:pt x="177" y="316"/>
                    <a:pt x="396" y="316"/>
                  </a:cubicBezTo>
                  <a:cubicBezTo>
                    <a:pt x="554" y="316"/>
                    <a:pt x="554" y="316"/>
                    <a:pt x="554" y="316"/>
                  </a:cubicBezTo>
                  <a:cubicBezTo>
                    <a:pt x="554" y="1106"/>
                    <a:pt x="554" y="1106"/>
                    <a:pt x="554" y="1106"/>
                  </a:cubicBezTo>
                  <a:cubicBezTo>
                    <a:pt x="870" y="1106"/>
                    <a:pt x="858" y="1106"/>
                    <a:pt x="1186" y="1106"/>
                  </a:cubicBezTo>
                  <a:cubicBezTo>
                    <a:pt x="1186" y="316"/>
                    <a:pt x="1186" y="316"/>
                    <a:pt x="1186" y="316"/>
                  </a:cubicBezTo>
                  <a:cubicBezTo>
                    <a:pt x="2766" y="316"/>
                    <a:pt x="2766" y="316"/>
                    <a:pt x="2766" y="316"/>
                  </a:cubicBezTo>
                  <a:cubicBezTo>
                    <a:pt x="2766" y="1106"/>
                    <a:pt x="2766" y="1106"/>
                    <a:pt x="2766" y="1106"/>
                  </a:cubicBezTo>
                  <a:cubicBezTo>
                    <a:pt x="3070" y="1106"/>
                    <a:pt x="3070" y="1106"/>
                    <a:pt x="3398" y="1106"/>
                  </a:cubicBezTo>
                  <a:cubicBezTo>
                    <a:pt x="3398" y="316"/>
                    <a:pt x="3398" y="316"/>
                    <a:pt x="3398" y="316"/>
                  </a:cubicBezTo>
                  <a:cubicBezTo>
                    <a:pt x="3556" y="316"/>
                    <a:pt x="3556" y="316"/>
                    <a:pt x="3556" y="316"/>
                  </a:cubicBezTo>
                  <a:cubicBezTo>
                    <a:pt x="3774" y="316"/>
                    <a:pt x="3951" y="493"/>
                    <a:pt x="3951" y="711"/>
                  </a:cubicBezTo>
                  <a:cubicBezTo>
                    <a:pt x="3951" y="1580"/>
                    <a:pt x="3951" y="1580"/>
                    <a:pt x="3951" y="1580"/>
                  </a:cubicBezTo>
                  <a:cubicBezTo>
                    <a:pt x="2260" y="1580"/>
                    <a:pt x="1897" y="1580"/>
                    <a:pt x="0" y="1580"/>
                  </a:cubicBezTo>
                  <a:lnTo>
                    <a:pt x="0" y="711"/>
                  </a:lnTo>
                  <a:close/>
                  <a:moveTo>
                    <a:pt x="2845" y="237"/>
                  </a:moveTo>
                  <a:cubicBezTo>
                    <a:pt x="2845" y="106"/>
                    <a:pt x="2951" y="0"/>
                    <a:pt x="3082" y="0"/>
                  </a:cubicBezTo>
                  <a:cubicBezTo>
                    <a:pt x="3213" y="0"/>
                    <a:pt x="3319" y="106"/>
                    <a:pt x="3319" y="237"/>
                  </a:cubicBezTo>
                  <a:cubicBezTo>
                    <a:pt x="3319" y="1027"/>
                    <a:pt x="3319" y="1027"/>
                    <a:pt x="3319" y="1027"/>
                  </a:cubicBezTo>
                  <a:cubicBezTo>
                    <a:pt x="3319" y="1027"/>
                    <a:pt x="3138" y="1027"/>
                    <a:pt x="2845" y="1027"/>
                  </a:cubicBezTo>
                  <a:cubicBezTo>
                    <a:pt x="2845" y="891"/>
                    <a:pt x="2845" y="237"/>
                    <a:pt x="2845" y="237"/>
                  </a:cubicBezTo>
                  <a:close/>
                  <a:moveTo>
                    <a:pt x="633" y="237"/>
                  </a:moveTo>
                  <a:cubicBezTo>
                    <a:pt x="633" y="106"/>
                    <a:pt x="739" y="0"/>
                    <a:pt x="870" y="0"/>
                  </a:cubicBezTo>
                  <a:cubicBezTo>
                    <a:pt x="1001" y="0"/>
                    <a:pt x="1107" y="106"/>
                    <a:pt x="1107" y="237"/>
                  </a:cubicBezTo>
                  <a:cubicBezTo>
                    <a:pt x="1107" y="1027"/>
                    <a:pt x="1107" y="1027"/>
                    <a:pt x="1107" y="1027"/>
                  </a:cubicBezTo>
                  <a:cubicBezTo>
                    <a:pt x="1107" y="1027"/>
                    <a:pt x="847" y="1027"/>
                    <a:pt x="633" y="1027"/>
                  </a:cubicBezTo>
                  <a:cubicBezTo>
                    <a:pt x="633" y="1072"/>
                    <a:pt x="633" y="237"/>
                    <a:pt x="633" y="23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0112366" y="3899786"/>
              <a:ext cx="2404810" cy="462354"/>
              <a:chOff x="10102092" y="3848930"/>
              <a:chExt cx="2404810" cy="462354"/>
            </a:xfrm>
          </p:grpSpPr>
          <p:pic>
            <p:nvPicPr>
              <p:cNvPr id="172" name="图片 17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59825" y="3978509"/>
                <a:ext cx="559157" cy="288000"/>
              </a:xfrm>
              <a:prstGeom prst="rect">
                <a:avLst/>
              </a:prstGeom>
            </p:spPr>
          </p:pic>
          <p:sp>
            <p:nvSpPr>
              <p:cNvPr id="173" name="矩形 172"/>
              <p:cNvSpPr/>
              <p:nvPr/>
            </p:nvSpPr>
            <p:spPr>
              <a:xfrm>
                <a:off x="10685658" y="3992003"/>
                <a:ext cx="1810696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600" u="sng" dirty="0">
                    <a:latin typeface="+mj-ea"/>
                    <a:ea typeface="+mj-ea"/>
                  </a:rPr>
                  <a:t>威尔森：</a:t>
                </a:r>
                <a:r>
                  <a:rPr lang="en-US" altLang="zh-CN" sz="600" u="sng" dirty="0">
                    <a:latin typeface="+mj-ea"/>
                    <a:ea typeface="+mj-ea"/>
                  </a:rPr>
                  <a:t>2019</a:t>
                </a:r>
                <a:r>
                  <a:rPr lang="zh-CN" altLang="en-US" sz="600" u="sng" dirty="0">
                    <a:latin typeface="+mj-ea"/>
                    <a:ea typeface="+mj-ea"/>
                  </a:rPr>
                  <a:t>年</a:t>
                </a:r>
                <a:r>
                  <a:rPr lang="en-US" altLang="zh-CN" sz="600" u="sng" dirty="0">
                    <a:latin typeface="+mj-ea"/>
                    <a:ea typeface="+mj-ea"/>
                  </a:rPr>
                  <a:t>11</a:t>
                </a:r>
                <a:r>
                  <a:rPr lang="zh-CN" altLang="en-US" sz="600" u="sng" dirty="0">
                    <a:latin typeface="+mj-ea"/>
                    <a:ea typeface="+mj-ea"/>
                  </a:rPr>
                  <a:t>月宏观经济月报</a:t>
                </a:r>
                <a:endParaRPr lang="en-US" altLang="zh-CN" sz="600" u="sng" dirty="0">
                  <a:latin typeface="+mj-ea"/>
                  <a:ea typeface="+mj-ea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10102092" y="3848930"/>
                <a:ext cx="2358000" cy="46235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0" name="图片 11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70373" y="3901314"/>
                <a:ext cx="559157" cy="288000"/>
              </a:xfrm>
              <a:prstGeom prst="rect">
                <a:avLst/>
              </a:prstGeom>
            </p:spPr>
          </p:pic>
          <p:sp>
            <p:nvSpPr>
              <p:cNvPr id="121" name="矩形 120"/>
              <p:cNvSpPr/>
              <p:nvPr/>
            </p:nvSpPr>
            <p:spPr>
              <a:xfrm>
                <a:off x="10696206" y="3914808"/>
                <a:ext cx="1810696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600" u="sng" dirty="0">
                    <a:latin typeface="+mj-ea"/>
                    <a:ea typeface="+mj-ea"/>
                  </a:rPr>
                  <a:t>威尔森：</a:t>
                </a:r>
                <a:r>
                  <a:rPr lang="en-US" altLang="zh-CN" sz="600" u="sng" dirty="0">
                    <a:latin typeface="+mj-ea"/>
                    <a:ea typeface="+mj-ea"/>
                  </a:rPr>
                  <a:t>2019</a:t>
                </a:r>
                <a:r>
                  <a:rPr lang="zh-CN" altLang="en-US" sz="600" u="sng" dirty="0">
                    <a:latin typeface="+mj-ea"/>
                    <a:ea typeface="+mj-ea"/>
                  </a:rPr>
                  <a:t>年</a:t>
                </a:r>
                <a:r>
                  <a:rPr lang="en-US" altLang="zh-CN" sz="600" u="sng" dirty="0" smtClean="0">
                    <a:latin typeface="+mj-ea"/>
                    <a:ea typeface="+mj-ea"/>
                  </a:rPr>
                  <a:t>10</a:t>
                </a:r>
                <a:r>
                  <a:rPr lang="zh-CN" altLang="en-US" sz="600" u="sng" dirty="0" smtClean="0">
                    <a:latin typeface="+mj-ea"/>
                    <a:ea typeface="+mj-ea"/>
                  </a:rPr>
                  <a:t>月</a:t>
                </a:r>
                <a:r>
                  <a:rPr lang="zh-CN" altLang="en-US" sz="600" u="sng" dirty="0">
                    <a:latin typeface="+mj-ea"/>
                    <a:ea typeface="+mj-ea"/>
                  </a:rPr>
                  <a:t>宏观经济月报</a:t>
                </a:r>
                <a:endParaRPr lang="en-US" altLang="zh-CN" sz="600" u="sng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0112366" y="4479373"/>
              <a:ext cx="2404810" cy="462354"/>
              <a:chOff x="10112301" y="4431715"/>
              <a:chExt cx="2404810" cy="462354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10112301" y="4431715"/>
                <a:ext cx="2358000" cy="46235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3" name="图片 12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80582" y="4484099"/>
                <a:ext cx="559157" cy="288000"/>
              </a:xfrm>
              <a:prstGeom prst="rect">
                <a:avLst/>
              </a:prstGeom>
            </p:spPr>
          </p:pic>
          <p:sp>
            <p:nvSpPr>
              <p:cNvPr id="124" name="矩形 123"/>
              <p:cNvSpPr/>
              <p:nvPr/>
            </p:nvSpPr>
            <p:spPr>
              <a:xfrm>
                <a:off x="10706415" y="4497593"/>
                <a:ext cx="1810696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600" u="sng" dirty="0">
                    <a:latin typeface="+mj-ea"/>
                    <a:ea typeface="+mj-ea"/>
                  </a:rPr>
                  <a:t>威尔森：</a:t>
                </a:r>
                <a:r>
                  <a:rPr lang="en-US" altLang="zh-CN" sz="600" u="sng" dirty="0">
                    <a:latin typeface="+mj-ea"/>
                    <a:ea typeface="+mj-ea"/>
                  </a:rPr>
                  <a:t>2019</a:t>
                </a:r>
                <a:r>
                  <a:rPr lang="zh-CN" altLang="en-US" sz="600" u="sng" dirty="0" smtClean="0">
                    <a:latin typeface="+mj-ea"/>
                    <a:ea typeface="+mj-ea"/>
                  </a:rPr>
                  <a:t>年</a:t>
                </a:r>
                <a:r>
                  <a:rPr lang="en-US" altLang="zh-CN" sz="600" u="sng" dirty="0" smtClean="0">
                    <a:latin typeface="+mj-ea"/>
                    <a:ea typeface="+mj-ea"/>
                  </a:rPr>
                  <a:t>09</a:t>
                </a:r>
                <a:r>
                  <a:rPr lang="zh-CN" altLang="en-US" sz="600" u="sng" dirty="0" smtClean="0">
                    <a:latin typeface="+mj-ea"/>
                    <a:ea typeface="+mj-ea"/>
                  </a:rPr>
                  <a:t>月</a:t>
                </a:r>
                <a:r>
                  <a:rPr lang="zh-CN" altLang="en-US" sz="600" u="sng" dirty="0">
                    <a:latin typeface="+mj-ea"/>
                    <a:ea typeface="+mj-ea"/>
                  </a:rPr>
                  <a:t>宏观经济月报</a:t>
                </a:r>
                <a:endParaRPr lang="en-US" altLang="zh-CN" sz="600" u="sng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112366" y="5058960"/>
              <a:ext cx="2404810" cy="462354"/>
              <a:chOff x="10102092" y="5066506"/>
              <a:chExt cx="2404810" cy="462354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10102092" y="5066506"/>
                <a:ext cx="2358000" cy="46235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6" name="图片 12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70373" y="5118890"/>
                <a:ext cx="559157" cy="288000"/>
              </a:xfrm>
              <a:prstGeom prst="rect">
                <a:avLst/>
              </a:prstGeom>
            </p:spPr>
          </p:pic>
          <p:sp>
            <p:nvSpPr>
              <p:cNvPr id="127" name="矩形 126"/>
              <p:cNvSpPr/>
              <p:nvPr/>
            </p:nvSpPr>
            <p:spPr>
              <a:xfrm>
                <a:off x="10696206" y="5132384"/>
                <a:ext cx="1810696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600" u="sng" dirty="0">
                    <a:latin typeface="+mj-ea"/>
                    <a:ea typeface="+mj-ea"/>
                  </a:rPr>
                  <a:t>威尔森：</a:t>
                </a:r>
                <a:r>
                  <a:rPr lang="en-US" altLang="zh-CN" sz="600" u="sng" dirty="0">
                    <a:latin typeface="+mj-ea"/>
                    <a:ea typeface="+mj-ea"/>
                  </a:rPr>
                  <a:t>2019</a:t>
                </a:r>
                <a:r>
                  <a:rPr lang="zh-CN" altLang="en-US" sz="600" u="sng" dirty="0" smtClean="0">
                    <a:latin typeface="+mj-ea"/>
                    <a:ea typeface="+mj-ea"/>
                  </a:rPr>
                  <a:t>年</a:t>
                </a:r>
                <a:r>
                  <a:rPr lang="en-US" altLang="zh-CN" sz="600" u="sng" dirty="0" smtClean="0">
                    <a:latin typeface="+mj-ea"/>
                    <a:ea typeface="+mj-ea"/>
                  </a:rPr>
                  <a:t>08</a:t>
                </a:r>
                <a:r>
                  <a:rPr lang="zh-CN" altLang="en-US" sz="600" u="sng" dirty="0" smtClean="0">
                    <a:latin typeface="+mj-ea"/>
                    <a:ea typeface="+mj-ea"/>
                  </a:rPr>
                  <a:t>月</a:t>
                </a:r>
                <a:r>
                  <a:rPr lang="zh-CN" altLang="en-US" sz="600" u="sng" dirty="0">
                    <a:latin typeface="+mj-ea"/>
                    <a:ea typeface="+mj-ea"/>
                  </a:rPr>
                  <a:t>宏观经济月报</a:t>
                </a:r>
                <a:endParaRPr lang="en-US" altLang="zh-CN" sz="600" u="sng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0112366" y="5638547"/>
              <a:ext cx="2404810" cy="462354"/>
              <a:chOff x="10123963" y="5625838"/>
              <a:chExt cx="2404810" cy="462354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10123963" y="5625838"/>
                <a:ext cx="2358000" cy="46235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9" name="图片 12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92244" y="5678222"/>
                <a:ext cx="559157" cy="288000"/>
              </a:xfrm>
              <a:prstGeom prst="rect">
                <a:avLst/>
              </a:prstGeom>
            </p:spPr>
          </p:pic>
          <p:sp>
            <p:nvSpPr>
              <p:cNvPr id="130" name="矩形 129"/>
              <p:cNvSpPr/>
              <p:nvPr/>
            </p:nvSpPr>
            <p:spPr>
              <a:xfrm>
                <a:off x="10718077" y="5691716"/>
                <a:ext cx="1810696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600" u="sng" dirty="0">
                    <a:latin typeface="+mj-ea"/>
                    <a:ea typeface="+mj-ea"/>
                  </a:rPr>
                  <a:t>威尔森：</a:t>
                </a:r>
                <a:r>
                  <a:rPr lang="en-US" altLang="zh-CN" sz="600" u="sng" dirty="0">
                    <a:latin typeface="+mj-ea"/>
                    <a:ea typeface="+mj-ea"/>
                  </a:rPr>
                  <a:t>2019</a:t>
                </a:r>
                <a:r>
                  <a:rPr lang="zh-CN" altLang="en-US" sz="600" u="sng" dirty="0" smtClean="0">
                    <a:latin typeface="+mj-ea"/>
                    <a:ea typeface="+mj-ea"/>
                  </a:rPr>
                  <a:t>年</a:t>
                </a:r>
                <a:r>
                  <a:rPr lang="en-US" altLang="zh-CN" sz="600" u="sng" dirty="0" smtClean="0">
                    <a:latin typeface="+mj-ea"/>
                    <a:ea typeface="+mj-ea"/>
                  </a:rPr>
                  <a:t>07</a:t>
                </a:r>
                <a:r>
                  <a:rPr lang="zh-CN" altLang="en-US" sz="600" u="sng" dirty="0" smtClean="0">
                    <a:latin typeface="+mj-ea"/>
                    <a:ea typeface="+mj-ea"/>
                  </a:rPr>
                  <a:t>月</a:t>
                </a:r>
                <a:r>
                  <a:rPr lang="zh-CN" altLang="en-US" sz="600" u="sng" dirty="0">
                    <a:latin typeface="+mj-ea"/>
                    <a:ea typeface="+mj-ea"/>
                  </a:rPr>
                  <a:t>宏观经济月报</a:t>
                </a:r>
                <a:endParaRPr lang="en-US" altLang="zh-CN" sz="600" u="sng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0112366" y="6218132"/>
              <a:ext cx="2404810" cy="462354"/>
              <a:chOff x="10112301" y="6218132"/>
              <a:chExt cx="2404810" cy="462354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10112301" y="6218132"/>
                <a:ext cx="2358000" cy="46235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2" name="图片 13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80582" y="6270516"/>
                <a:ext cx="559157" cy="288000"/>
              </a:xfrm>
              <a:prstGeom prst="rect">
                <a:avLst/>
              </a:prstGeom>
            </p:spPr>
          </p:pic>
          <p:sp>
            <p:nvSpPr>
              <p:cNvPr id="133" name="矩形 132"/>
              <p:cNvSpPr/>
              <p:nvPr/>
            </p:nvSpPr>
            <p:spPr>
              <a:xfrm>
                <a:off x="10706415" y="6284010"/>
                <a:ext cx="1810696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600" u="sng" dirty="0">
                    <a:latin typeface="+mj-ea"/>
                    <a:ea typeface="+mj-ea"/>
                  </a:rPr>
                  <a:t>威尔森：</a:t>
                </a:r>
                <a:r>
                  <a:rPr lang="en-US" altLang="zh-CN" sz="600" u="sng" dirty="0">
                    <a:latin typeface="+mj-ea"/>
                    <a:ea typeface="+mj-ea"/>
                  </a:rPr>
                  <a:t>2019</a:t>
                </a:r>
                <a:r>
                  <a:rPr lang="zh-CN" altLang="en-US" sz="600" u="sng" dirty="0" smtClean="0">
                    <a:latin typeface="+mj-ea"/>
                    <a:ea typeface="+mj-ea"/>
                  </a:rPr>
                  <a:t>年</a:t>
                </a:r>
                <a:r>
                  <a:rPr lang="en-US" altLang="zh-CN" sz="600" u="sng" dirty="0" smtClean="0">
                    <a:latin typeface="+mj-ea"/>
                    <a:ea typeface="+mj-ea"/>
                  </a:rPr>
                  <a:t>06</a:t>
                </a:r>
                <a:r>
                  <a:rPr lang="zh-CN" altLang="en-US" sz="600" u="sng" dirty="0" smtClean="0">
                    <a:latin typeface="+mj-ea"/>
                    <a:ea typeface="+mj-ea"/>
                  </a:rPr>
                  <a:t>月</a:t>
                </a:r>
                <a:r>
                  <a:rPr lang="zh-CN" altLang="en-US" sz="600" u="sng" dirty="0">
                    <a:latin typeface="+mj-ea"/>
                    <a:ea typeface="+mj-ea"/>
                  </a:rPr>
                  <a:t>宏观经济月报</a:t>
                </a:r>
                <a:endParaRPr lang="en-US" altLang="zh-CN" sz="600" u="sng" dirty="0">
                  <a:latin typeface="+mj-ea"/>
                  <a:ea typeface="+mj-ea"/>
                </a:endParaRPr>
              </a:p>
            </p:txBody>
          </p:sp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0225" y="6854523"/>
              <a:ext cx="1768771" cy="249709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1974380" y="2311956"/>
            <a:ext cx="1078180" cy="1724950"/>
            <a:chOff x="1962950" y="2247362"/>
            <a:chExt cx="1078180" cy="1724950"/>
          </a:xfrm>
        </p:grpSpPr>
        <p:sp>
          <p:nvSpPr>
            <p:cNvPr id="217" name="矩形 216"/>
            <p:cNvSpPr/>
            <p:nvPr/>
          </p:nvSpPr>
          <p:spPr>
            <a:xfrm>
              <a:off x="1962950" y="2247362"/>
              <a:ext cx="1078180" cy="1724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五边形 22"/>
            <p:cNvSpPr/>
            <p:nvPr/>
          </p:nvSpPr>
          <p:spPr>
            <a:xfrm>
              <a:off x="1977910" y="2253143"/>
              <a:ext cx="827636" cy="160164"/>
            </a:xfrm>
            <a:prstGeom prst="homePlate">
              <a:avLst/>
            </a:prstGeom>
            <a:solidFill>
              <a:srgbClr val="67708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 b="1" dirty="0" smtClean="0">
                  <a:latin typeface="+mj-ea"/>
                  <a:ea typeface="+mj-ea"/>
                </a:rPr>
                <a:t>整体经济</a:t>
              </a:r>
              <a:endParaRPr lang="zh-CN" altLang="en-US" sz="800" b="1" dirty="0">
                <a:latin typeface="+mj-ea"/>
                <a:ea typeface="+mj-ea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1844813" y="2575764"/>
            <a:ext cx="1317766" cy="1097649"/>
            <a:chOff x="1748670" y="2532013"/>
            <a:chExt cx="1359617" cy="1097649"/>
          </a:xfrm>
        </p:grpSpPr>
        <p:sp>
          <p:nvSpPr>
            <p:cNvPr id="155" name="文本框 154"/>
            <p:cNvSpPr txBox="1"/>
            <p:nvPr/>
          </p:nvSpPr>
          <p:spPr>
            <a:xfrm>
              <a:off x="1748670" y="2752499"/>
              <a:ext cx="1359617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GDP</a:t>
              </a:r>
            </a:p>
            <a:p>
              <a:pPr algn="ctr"/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当月同比：</a:t>
              </a:r>
              <a:r>
                <a:rPr lang="en-US" altLang="zh-CN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6.8%</a:t>
              </a:r>
            </a:p>
            <a:p>
              <a:pPr algn="ctr"/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增速环比：</a:t>
              </a:r>
              <a:r>
                <a:rPr lang="en-US" altLang="zh-CN" sz="9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9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0.1%</a:t>
              </a:r>
              <a:r>
                <a:rPr lang="zh-CN" altLang="en-US" sz="9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↓ 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Freeform 89"/>
            <p:cNvSpPr>
              <a:spLocks noChangeAspect="1" noEditPoints="1"/>
            </p:cNvSpPr>
            <p:nvPr/>
          </p:nvSpPr>
          <p:spPr bwMode="auto">
            <a:xfrm>
              <a:off x="2277526" y="2532013"/>
              <a:ext cx="286089" cy="209363"/>
            </a:xfrm>
            <a:custGeom>
              <a:avLst/>
              <a:gdLst/>
              <a:ahLst/>
              <a:cxnLst>
                <a:cxn ang="0">
                  <a:pos x="191" y="0"/>
                </a:cxn>
                <a:cxn ang="0">
                  <a:pos x="160" y="30"/>
                </a:cxn>
                <a:cxn ang="0">
                  <a:pos x="177" y="57"/>
                </a:cxn>
                <a:cxn ang="0">
                  <a:pos x="161" y="103"/>
                </a:cxn>
                <a:cxn ang="0">
                  <a:pos x="155" y="102"/>
                </a:cxn>
                <a:cxn ang="0">
                  <a:pos x="142" y="105"/>
                </a:cxn>
                <a:cxn ang="0">
                  <a:pos x="107" y="68"/>
                </a:cxn>
                <a:cxn ang="0">
                  <a:pos x="109" y="56"/>
                </a:cxn>
                <a:cxn ang="0">
                  <a:pos x="79" y="26"/>
                </a:cxn>
                <a:cxn ang="0">
                  <a:pos x="48" y="56"/>
                </a:cxn>
                <a:cxn ang="0">
                  <a:pos x="59" y="79"/>
                </a:cxn>
                <a:cxn ang="0">
                  <a:pos x="44" y="112"/>
                </a:cxn>
                <a:cxn ang="0">
                  <a:pos x="30" y="109"/>
                </a:cxn>
                <a:cxn ang="0">
                  <a:pos x="0" y="139"/>
                </a:cxn>
                <a:cxn ang="0">
                  <a:pos x="30" y="170"/>
                </a:cxn>
                <a:cxn ang="0">
                  <a:pos x="61" y="139"/>
                </a:cxn>
                <a:cxn ang="0">
                  <a:pos x="54" y="120"/>
                </a:cxn>
                <a:cxn ang="0">
                  <a:pos x="70" y="85"/>
                </a:cxn>
                <a:cxn ang="0">
                  <a:pos x="78" y="86"/>
                </a:cxn>
                <a:cxn ang="0">
                  <a:pos x="99" y="78"/>
                </a:cxn>
                <a:cxn ang="0">
                  <a:pos x="132" y="113"/>
                </a:cxn>
                <a:cxn ang="0">
                  <a:pos x="125" y="132"/>
                </a:cxn>
                <a:cxn ang="0">
                  <a:pos x="156" y="163"/>
                </a:cxn>
                <a:cxn ang="0">
                  <a:pos x="186" y="132"/>
                </a:cxn>
                <a:cxn ang="0">
                  <a:pos x="173" y="108"/>
                </a:cxn>
                <a:cxn ang="0">
                  <a:pos x="189" y="60"/>
                </a:cxn>
                <a:cxn ang="0">
                  <a:pos x="191" y="60"/>
                </a:cxn>
                <a:cxn ang="0">
                  <a:pos x="221" y="30"/>
                </a:cxn>
                <a:cxn ang="0">
                  <a:pos x="191" y="0"/>
                </a:cxn>
                <a:cxn ang="0">
                  <a:pos x="31" y="157"/>
                </a:cxn>
                <a:cxn ang="0">
                  <a:pos x="13" y="139"/>
                </a:cxn>
                <a:cxn ang="0">
                  <a:pos x="31" y="122"/>
                </a:cxn>
                <a:cxn ang="0">
                  <a:pos x="48" y="139"/>
                </a:cxn>
                <a:cxn ang="0">
                  <a:pos x="31" y="157"/>
                </a:cxn>
                <a:cxn ang="0">
                  <a:pos x="79" y="74"/>
                </a:cxn>
                <a:cxn ang="0">
                  <a:pos x="61" y="56"/>
                </a:cxn>
                <a:cxn ang="0">
                  <a:pos x="79" y="38"/>
                </a:cxn>
                <a:cxn ang="0">
                  <a:pos x="96" y="56"/>
                </a:cxn>
                <a:cxn ang="0">
                  <a:pos x="79" y="74"/>
                </a:cxn>
                <a:cxn ang="0">
                  <a:pos x="156" y="150"/>
                </a:cxn>
                <a:cxn ang="0">
                  <a:pos x="138" y="133"/>
                </a:cxn>
                <a:cxn ang="0">
                  <a:pos x="156" y="115"/>
                </a:cxn>
                <a:cxn ang="0">
                  <a:pos x="173" y="133"/>
                </a:cxn>
                <a:cxn ang="0">
                  <a:pos x="156" y="150"/>
                </a:cxn>
                <a:cxn ang="0">
                  <a:pos x="191" y="48"/>
                </a:cxn>
                <a:cxn ang="0">
                  <a:pos x="173" y="30"/>
                </a:cxn>
                <a:cxn ang="0">
                  <a:pos x="191" y="13"/>
                </a:cxn>
                <a:cxn ang="0">
                  <a:pos x="208" y="30"/>
                </a:cxn>
                <a:cxn ang="0">
                  <a:pos x="191" y="48"/>
                </a:cxn>
                <a:cxn ang="0">
                  <a:pos x="191" y="48"/>
                </a:cxn>
                <a:cxn ang="0">
                  <a:pos x="191" y="48"/>
                </a:cxn>
              </a:cxnLst>
              <a:rect l="0" t="0" r="r" b="b"/>
              <a:pathLst>
                <a:path w="221" h="170">
                  <a:moveTo>
                    <a:pt x="191" y="0"/>
                  </a:moveTo>
                  <a:cubicBezTo>
                    <a:pt x="174" y="0"/>
                    <a:pt x="160" y="14"/>
                    <a:pt x="160" y="30"/>
                  </a:cubicBezTo>
                  <a:cubicBezTo>
                    <a:pt x="160" y="42"/>
                    <a:pt x="167" y="52"/>
                    <a:pt x="177" y="57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59" y="103"/>
                    <a:pt x="157" y="102"/>
                    <a:pt x="155" y="102"/>
                  </a:cubicBezTo>
                  <a:cubicBezTo>
                    <a:pt x="150" y="102"/>
                    <a:pt x="146" y="103"/>
                    <a:pt x="142" y="105"/>
                  </a:cubicBezTo>
                  <a:cubicBezTo>
                    <a:pt x="107" y="68"/>
                    <a:pt x="107" y="68"/>
                    <a:pt x="107" y="68"/>
                  </a:cubicBezTo>
                  <a:cubicBezTo>
                    <a:pt x="108" y="64"/>
                    <a:pt x="109" y="60"/>
                    <a:pt x="109" y="56"/>
                  </a:cubicBezTo>
                  <a:cubicBezTo>
                    <a:pt x="109" y="39"/>
                    <a:pt x="95" y="26"/>
                    <a:pt x="79" y="26"/>
                  </a:cubicBezTo>
                  <a:cubicBezTo>
                    <a:pt x="62" y="26"/>
                    <a:pt x="48" y="39"/>
                    <a:pt x="48" y="56"/>
                  </a:cubicBezTo>
                  <a:cubicBezTo>
                    <a:pt x="48" y="65"/>
                    <a:pt x="52" y="74"/>
                    <a:pt x="59" y="79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0" y="110"/>
                    <a:pt x="35" y="109"/>
                    <a:pt x="30" y="109"/>
                  </a:cubicBezTo>
                  <a:cubicBezTo>
                    <a:pt x="14" y="109"/>
                    <a:pt x="0" y="123"/>
                    <a:pt x="0" y="139"/>
                  </a:cubicBezTo>
                  <a:cubicBezTo>
                    <a:pt x="0" y="156"/>
                    <a:pt x="14" y="170"/>
                    <a:pt x="30" y="170"/>
                  </a:cubicBezTo>
                  <a:cubicBezTo>
                    <a:pt x="47" y="170"/>
                    <a:pt x="61" y="156"/>
                    <a:pt x="61" y="139"/>
                  </a:cubicBezTo>
                  <a:cubicBezTo>
                    <a:pt x="61" y="132"/>
                    <a:pt x="58" y="125"/>
                    <a:pt x="54" y="120"/>
                  </a:cubicBezTo>
                  <a:cubicBezTo>
                    <a:pt x="70" y="85"/>
                    <a:pt x="70" y="85"/>
                    <a:pt x="70" y="85"/>
                  </a:cubicBezTo>
                  <a:cubicBezTo>
                    <a:pt x="73" y="86"/>
                    <a:pt x="76" y="86"/>
                    <a:pt x="78" y="86"/>
                  </a:cubicBezTo>
                  <a:cubicBezTo>
                    <a:pt x="86" y="86"/>
                    <a:pt x="93" y="83"/>
                    <a:pt x="99" y="78"/>
                  </a:cubicBezTo>
                  <a:cubicBezTo>
                    <a:pt x="132" y="113"/>
                    <a:pt x="132" y="113"/>
                    <a:pt x="132" y="113"/>
                  </a:cubicBezTo>
                  <a:cubicBezTo>
                    <a:pt x="128" y="118"/>
                    <a:pt x="125" y="125"/>
                    <a:pt x="125" y="132"/>
                  </a:cubicBezTo>
                  <a:cubicBezTo>
                    <a:pt x="125" y="149"/>
                    <a:pt x="139" y="163"/>
                    <a:pt x="156" y="163"/>
                  </a:cubicBezTo>
                  <a:cubicBezTo>
                    <a:pt x="172" y="163"/>
                    <a:pt x="186" y="149"/>
                    <a:pt x="186" y="132"/>
                  </a:cubicBezTo>
                  <a:cubicBezTo>
                    <a:pt x="186" y="122"/>
                    <a:pt x="181" y="113"/>
                    <a:pt x="173" y="108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207" y="60"/>
                    <a:pt x="221" y="47"/>
                    <a:pt x="221" y="30"/>
                  </a:cubicBezTo>
                  <a:cubicBezTo>
                    <a:pt x="221" y="14"/>
                    <a:pt x="207" y="0"/>
                    <a:pt x="191" y="0"/>
                  </a:cubicBezTo>
                  <a:close/>
                  <a:moveTo>
                    <a:pt x="31" y="157"/>
                  </a:moveTo>
                  <a:cubicBezTo>
                    <a:pt x="21" y="157"/>
                    <a:pt x="13" y="149"/>
                    <a:pt x="13" y="139"/>
                  </a:cubicBezTo>
                  <a:cubicBezTo>
                    <a:pt x="13" y="130"/>
                    <a:pt x="21" y="122"/>
                    <a:pt x="31" y="122"/>
                  </a:cubicBezTo>
                  <a:cubicBezTo>
                    <a:pt x="40" y="122"/>
                    <a:pt x="48" y="130"/>
                    <a:pt x="48" y="139"/>
                  </a:cubicBezTo>
                  <a:cubicBezTo>
                    <a:pt x="48" y="149"/>
                    <a:pt x="40" y="157"/>
                    <a:pt x="31" y="157"/>
                  </a:cubicBezTo>
                  <a:close/>
                  <a:moveTo>
                    <a:pt x="79" y="74"/>
                  </a:moveTo>
                  <a:cubicBezTo>
                    <a:pt x="69" y="74"/>
                    <a:pt x="61" y="66"/>
                    <a:pt x="61" y="56"/>
                  </a:cubicBezTo>
                  <a:cubicBezTo>
                    <a:pt x="61" y="46"/>
                    <a:pt x="69" y="38"/>
                    <a:pt x="79" y="38"/>
                  </a:cubicBezTo>
                  <a:cubicBezTo>
                    <a:pt x="88" y="38"/>
                    <a:pt x="96" y="46"/>
                    <a:pt x="96" y="56"/>
                  </a:cubicBezTo>
                  <a:cubicBezTo>
                    <a:pt x="96" y="66"/>
                    <a:pt x="88" y="74"/>
                    <a:pt x="79" y="74"/>
                  </a:cubicBezTo>
                  <a:close/>
                  <a:moveTo>
                    <a:pt x="156" y="150"/>
                  </a:moveTo>
                  <a:cubicBezTo>
                    <a:pt x="146" y="150"/>
                    <a:pt x="138" y="142"/>
                    <a:pt x="138" y="133"/>
                  </a:cubicBezTo>
                  <a:cubicBezTo>
                    <a:pt x="138" y="123"/>
                    <a:pt x="146" y="115"/>
                    <a:pt x="156" y="115"/>
                  </a:cubicBezTo>
                  <a:cubicBezTo>
                    <a:pt x="165" y="115"/>
                    <a:pt x="173" y="123"/>
                    <a:pt x="173" y="133"/>
                  </a:cubicBezTo>
                  <a:cubicBezTo>
                    <a:pt x="173" y="142"/>
                    <a:pt x="165" y="150"/>
                    <a:pt x="156" y="150"/>
                  </a:cubicBezTo>
                  <a:close/>
                  <a:moveTo>
                    <a:pt x="191" y="48"/>
                  </a:moveTo>
                  <a:cubicBezTo>
                    <a:pt x="181" y="48"/>
                    <a:pt x="173" y="40"/>
                    <a:pt x="173" y="30"/>
                  </a:cubicBezTo>
                  <a:cubicBezTo>
                    <a:pt x="173" y="21"/>
                    <a:pt x="181" y="13"/>
                    <a:pt x="191" y="13"/>
                  </a:cubicBezTo>
                  <a:cubicBezTo>
                    <a:pt x="200" y="13"/>
                    <a:pt x="208" y="21"/>
                    <a:pt x="208" y="30"/>
                  </a:cubicBezTo>
                  <a:cubicBezTo>
                    <a:pt x="208" y="40"/>
                    <a:pt x="200" y="48"/>
                    <a:pt x="191" y="48"/>
                  </a:cubicBezTo>
                  <a:close/>
                  <a:moveTo>
                    <a:pt x="191" y="48"/>
                  </a:moveTo>
                  <a:cubicBezTo>
                    <a:pt x="191" y="48"/>
                    <a:pt x="191" y="48"/>
                    <a:pt x="191" y="48"/>
                  </a:cubicBezTo>
                </a:path>
              </a:pathLst>
            </a:custGeom>
            <a:solidFill>
              <a:srgbClr val="67708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3092518" y="2311956"/>
            <a:ext cx="1078180" cy="1724950"/>
            <a:chOff x="1962950" y="2247362"/>
            <a:chExt cx="1078180" cy="1724950"/>
          </a:xfrm>
        </p:grpSpPr>
        <p:sp>
          <p:nvSpPr>
            <p:cNvPr id="159" name="矩形 158"/>
            <p:cNvSpPr/>
            <p:nvPr/>
          </p:nvSpPr>
          <p:spPr>
            <a:xfrm>
              <a:off x="1962950" y="2247362"/>
              <a:ext cx="1078180" cy="1724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五边形 159"/>
            <p:cNvSpPr/>
            <p:nvPr/>
          </p:nvSpPr>
          <p:spPr>
            <a:xfrm>
              <a:off x="1977910" y="2253143"/>
              <a:ext cx="827636" cy="160164"/>
            </a:xfrm>
            <a:prstGeom prst="homePlate">
              <a:avLst/>
            </a:prstGeom>
            <a:solidFill>
              <a:srgbClr val="67708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 b="1" dirty="0" smtClean="0">
                  <a:latin typeface="+mj-ea"/>
                  <a:ea typeface="+mj-ea"/>
                </a:rPr>
                <a:t>供给侧</a:t>
              </a:r>
              <a:endParaRPr lang="zh-CN" altLang="en-US" sz="800" b="1" dirty="0">
                <a:latin typeface="+mj-ea"/>
                <a:ea typeface="+mj-ea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2987495" y="2575764"/>
            <a:ext cx="1248760" cy="1108508"/>
            <a:chOff x="2936831" y="2532013"/>
            <a:chExt cx="1248760" cy="1108508"/>
          </a:xfrm>
        </p:grpSpPr>
        <p:sp>
          <p:nvSpPr>
            <p:cNvPr id="162" name="文本框 161"/>
            <p:cNvSpPr txBox="1"/>
            <p:nvPr/>
          </p:nvSpPr>
          <p:spPr>
            <a:xfrm>
              <a:off x="2936831" y="2763358"/>
              <a:ext cx="124876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工业增加</a:t>
              </a:r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当月同比： </a:t>
              </a:r>
              <a:r>
                <a:rPr lang="en-US" altLang="zh-CN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7.0%</a:t>
              </a:r>
            </a:p>
            <a:p>
              <a:pPr algn="ctr"/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增速环比： </a:t>
              </a:r>
              <a:r>
                <a:rPr lang="en-US" altLang="zh-CN" sz="900" b="1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en-US" altLang="zh-CN" sz="9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0.1%</a:t>
              </a:r>
              <a:r>
                <a:rPr lang="zh-CN" altLang="en-US" sz="9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b="1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↑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3" name="组合 162"/>
            <p:cNvGrpSpPr>
              <a:grpSpLocks noChangeAspect="1"/>
            </p:cNvGrpSpPr>
            <p:nvPr/>
          </p:nvGrpSpPr>
          <p:grpSpPr>
            <a:xfrm>
              <a:off x="3412470" y="2532013"/>
              <a:ext cx="231011" cy="209363"/>
              <a:chOff x="6544086" y="4112055"/>
              <a:chExt cx="483671" cy="461981"/>
            </a:xfrm>
            <a:solidFill>
              <a:srgbClr val="67708B"/>
            </a:solidFill>
          </p:grpSpPr>
          <p:sp>
            <p:nvSpPr>
              <p:cNvPr id="168" name="Freeform 53"/>
              <p:cNvSpPr>
                <a:spLocks/>
              </p:cNvSpPr>
              <p:nvPr/>
            </p:nvSpPr>
            <p:spPr bwMode="auto">
              <a:xfrm>
                <a:off x="6622167" y="4213994"/>
                <a:ext cx="327508" cy="360042"/>
              </a:xfrm>
              <a:custGeom>
                <a:avLst/>
                <a:gdLst>
                  <a:gd name="T0" fmla="*/ 0 w 64"/>
                  <a:gd name="T1" fmla="*/ 29 h 70"/>
                  <a:gd name="T2" fmla="*/ 0 w 64"/>
                  <a:gd name="T3" fmla="*/ 67 h 70"/>
                  <a:gd name="T4" fmla="*/ 1 w 64"/>
                  <a:gd name="T5" fmla="*/ 70 h 70"/>
                  <a:gd name="T6" fmla="*/ 4 w 64"/>
                  <a:gd name="T7" fmla="*/ 70 h 70"/>
                  <a:gd name="T8" fmla="*/ 21 w 64"/>
                  <a:gd name="T9" fmla="*/ 70 h 70"/>
                  <a:gd name="T10" fmla="*/ 22 w 64"/>
                  <a:gd name="T11" fmla="*/ 70 h 70"/>
                  <a:gd name="T12" fmla="*/ 23 w 64"/>
                  <a:gd name="T13" fmla="*/ 68 h 70"/>
                  <a:gd name="T14" fmla="*/ 23 w 64"/>
                  <a:gd name="T15" fmla="*/ 50 h 70"/>
                  <a:gd name="T16" fmla="*/ 40 w 64"/>
                  <a:gd name="T17" fmla="*/ 50 h 70"/>
                  <a:gd name="T18" fmla="*/ 40 w 64"/>
                  <a:gd name="T19" fmla="*/ 68 h 70"/>
                  <a:gd name="T20" fmla="*/ 41 w 64"/>
                  <a:gd name="T21" fmla="*/ 70 h 70"/>
                  <a:gd name="T22" fmla="*/ 42 w 64"/>
                  <a:gd name="T23" fmla="*/ 70 h 70"/>
                  <a:gd name="T24" fmla="*/ 59 w 64"/>
                  <a:gd name="T25" fmla="*/ 70 h 70"/>
                  <a:gd name="T26" fmla="*/ 62 w 64"/>
                  <a:gd name="T27" fmla="*/ 70 h 70"/>
                  <a:gd name="T28" fmla="*/ 64 w 64"/>
                  <a:gd name="T29" fmla="*/ 67 h 70"/>
                  <a:gd name="T30" fmla="*/ 64 w 64"/>
                  <a:gd name="T31" fmla="*/ 29 h 70"/>
                  <a:gd name="T32" fmla="*/ 32 w 64"/>
                  <a:gd name="T33" fmla="*/ 0 h 70"/>
                  <a:gd name="T34" fmla="*/ 0 w 64"/>
                  <a:gd name="T35" fmla="*/ 2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4" h="70">
                    <a:moveTo>
                      <a:pt x="0" y="29"/>
                    </a:move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1" y="69"/>
                      <a:pt x="1" y="70"/>
                    </a:cubicBezTo>
                    <a:cubicBezTo>
                      <a:pt x="2" y="70"/>
                      <a:pt x="3" y="70"/>
                      <a:pt x="4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70"/>
                      <a:pt x="22" y="70"/>
                      <a:pt x="22" y="70"/>
                    </a:cubicBezTo>
                    <a:cubicBezTo>
                      <a:pt x="23" y="69"/>
                      <a:pt x="23" y="69"/>
                      <a:pt x="23" y="68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0" y="69"/>
                      <a:pt x="40" y="69"/>
                      <a:pt x="41" y="70"/>
                    </a:cubicBezTo>
                    <a:cubicBezTo>
                      <a:pt x="41" y="70"/>
                      <a:pt x="42" y="70"/>
                      <a:pt x="42" y="70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60" y="70"/>
                      <a:pt x="61" y="70"/>
                      <a:pt x="62" y="70"/>
                    </a:cubicBezTo>
                    <a:cubicBezTo>
                      <a:pt x="63" y="69"/>
                      <a:pt x="63" y="68"/>
                      <a:pt x="64" y="67"/>
                    </a:cubicBezTo>
                    <a:cubicBezTo>
                      <a:pt x="64" y="29"/>
                      <a:pt x="64" y="29"/>
                      <a:pt x="64" y="29"/>
                    </a:cubicBezTo>
                    <a:cubicBezTo>
                      <a:pt x="32" y="0"/>
                      <a:pt x="32" y="0"/>
                      <a:pt x="32" y="0"/>
                    </a:cubicBez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9" name="Freeform 54"/>
              <p:cNvSpPr>
                <a:spLocks/>
              </p:cNvSpPr>
              <p:nvPr/>
            </p:nvSpPr>
            <p:spPr bwMode="auto">
              <a:xfrm>
                <a:off x="6544086" y="4112055"/>
                <a:ext cx="483671" cy="255934"/>
              </a:xfrm>
              <a:custGeom>
                <a:avLst/>
                <a:gdLst>
                  <a:gd name="T0" fmla="*/ 91 w 94"/>
                  <a:gd name="T1" fmla="*/ 39 h 50"/>
                  <a:gd name="T2" fmla="*/ 76 w 94"/>
                  <a:gd name="T3" fmla="*/ 26 h 50"/>
                  <a:gd name="T4" fmla="*/ 76 w 94"/>
                  <a:gd name="T5" fmla="*/ 4 h 50"/>
                  <a:gd name="T6" fmla="*/ 74 w 94"/>
                  <a:gd name="T7" fmla="*/ 2 h 50"/>
                  <a:gd name="T8" fmla="*/ 68 w 94"/>
                  <a:gd name="T9" fmla="*/ 2 h 50"/>
                  <a:gd name="T10" fmla="*/ 66 w 94"/>
                  <a:gd name="T11" fmla="*/ 4 h 50"/>
                  <a:gd name="T12" fmla="*/ 66 w 94"/>
                  <a:gd name="T13" fmla="*/ 16 h 50"/>
                  <a:gd name="T14" fmla="*/ 51 w 94"/>
                  <a:gd name="T15" fmla="*/ 2 h 50"/>
                  <a:gd name="T16" fmla="*/ 43 w 94"/>
                  <a:gd name="T17" fmla="*/ 2 h 50"/>
                  <a:gd name="T18" fmla="*/ 2 w 94"/>
                  <a:gd name="T19" fmla="*/ 39 h 50"/>
                  <a:gd name="T20" fmla="*/ 2 w 94"/>
                  <a:gd name="T21" fmla="*/ 48 h 50"/>
                  <a:gd name="T22" fmla="*/ 6 w 94"/>
                  <a:gd name="T23" fmla="*/ 50 h 50"/>
                  <a:gd name="T24" fmla="*/ 10 w 94"/>
                  <a:gd name="T25" fmla="*/ 48 h 50"/>
                  <a:gd name="T26" fmla="*/ 47 w 94"/>
                  <a:gd name="T27" fmla="*/ 15 h 50"/>
                  <a:gd name="T28" fmla="*/ 83 w 94"/>
                  <a:gd name="T29" fmla="*/ 48 h 50"/>
                  <a:gd name="T30" fmla="*/ 91 w 94"/>
                  <a:gd name="T31" fmla="*/ 48 h 50"/>
                  <a:gd name="T32" fmla="*/ 91 w 94"/>
                  <a:gd name="T33" fmla="*/ 3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4" h="50">
                    <a:moveTo>
                      <a:pt x="91" y="39"/>
                    </a:move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6" y="3"/>
                      <a:pt x="75" y="2"/>
                      <a:pt x="74" y="2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7" y="2"/>
                      <a:pt x="66" y="3"/>
                      <a:pt x="66" y="4"/>
                    </a:cubicBezTo>
                    <a:cubicBezTo>
                      <a:pt x="66" y="16"/>
                      <a:pt x="66" y="16"/>
                      <a:pt x="66" y="16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48" y="0"/>
                      <a:pt x="45" y="0"/>
                      <a:pt x="43" y="2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0" y="41"/>
                      <a:pt x="0" y="45"/>
                      <a:pt x="2" y="48"/>
                    </a:cubicBezTo>
                    <a:cubicBezTo>
                      <a:pt x="3" y="49"/>
                      <a:pt x="5" y="50"/>
                      <a:pt x="6" y="50"/>
                    </a:cubicBezTo>
                    <a:cubicBezTo>
                      <a:pt x="8" y="50"/>
                      <a:pt x="9" y="49"/>
                      <a:pt x="10" y="48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83" y="48"/>
                      <a:pt x="83" y="48"/>
                      <a:pt x="83" y="48"/>
                    </a:cubicBezTo>
                    <a:cubicBezTo>
                      <a:pt x="85" y="50"/>
                      <a:pt x="89" y="50"/>
                      <a:pt x="91" y="48"/>
                    </a:cubicBezTo>
                    <a:cubicBezTo>
                      <a:pt x="94" y="45"/>
                      <a:pt x="93" y="41"/>
                      <a:pt x="91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70" name="组合 169"/>
          <p:cNvGrpSpPr/>
          <p:nvPr/>
        </p:nvGrpSpPr>
        <p:grpSpPr>
          <a:xfrm>
            <a:off x="4210771" y="2316198"/>
            <a:ext cx="1078180" cy="1724950"/>
            <a:chOff x="1962950" y="2247362"/>
            <a:chExt cx="1078180" cy="1724950"/>
          </a:xfrm>
        </p:grpSpPr>
        <p:sp>
          <p:nvSpPr>
            <p:cNvPr id="175" name="矩形 174"/>
            <p:cNvSpPr/>
            <p:nvPr/>
          </p:nvSpPr>
          <p:spPr>
            <a:xfrm>
              <a:off x="1962950" y="2247362"/>
              <a:ext cx="1078180" cy="1724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五边形 175"/>
            <p:cNvSpPr/>
            <p:nvPr/>
          </p:nvSpPr>
          <p:spPr>
            <a:xfrm>
              <a:off x="1977910" y="2253143"/>
              <a:ext cx="827636" cy="160164"/>
            </a:xfrm>
            <a:prstGeom prst="homePlate">
              <a:avLst/>
            </a:prstGeom>
            <a:solidFill>
              <a:srgbClr val="67708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 b="1" dirty="0" smtClean="0">
                  <a:latin typeface="+mj-ea"/>
                  <a:ea typeface="+mj-ea"/>
                </a:rPr>
                <a:t>需求侧</a:t>
              </a:r>
              <a:r>
                <a:rPr lang="en-US" altLang="zh-CN" sz="800" b="1" dirty="0" smtClean="0">
                  <a:latin typeface="+mj-ea"/>
                  <a:ea typeface="+mj-ea"/>
                </a:rPr>
                <a:t>-</a:t>
              </a:r>
              <a:r>
                <a:rPr lang="zh-CN" altLang="en-US" sz="800" b="1" dirty="0" smtClean="0">
                  <a:latin typeface="+mj-ea"/>
                  <a:ea typeface="+mj-ea"/>
                </a:rPr>
                <a:t>投资</a:t>
              </a:r>
              <a:endParaRPr lang="zh-CN" altLang="en-US" sz="800" b="1" dirty="0">
                <a:latin typeface="+mj-ea"/>
                <a:ea typeface="+mj-ea"/>
              </a:endParaRPr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4095221" y="2546471"/>
            <a:ext cx="1235523" cy="1137801"/>
            <a:chOff x="4037055" y="2532013"/>
            <a:chExt cx="1235523" cy="1137801"/>
          </a:xfrm>
        </p:grpSpPr>
        <p:sp>
          <p:nvSpPr>
            <p:cNvPr id="178" name="文本框 177"/>
            <p:cNvSpPr txBox="1"/>
            <p:nvPr/>
          </p:nvSpPr>
          <p:spPr>
            <a:xfrm>
              <a:off x="4037055" y="2792651"/>
              <a:ext cx="1235523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当月同比</a:t>
              </a:r>
              <a:r>
                <a:rPr lang="zh-CN" altLang="en-US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6.8%</a:t>
              </a:r>
            </a:p>
            <a:p>
              <a:pPr algn="ctr"/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增速环比： </a:t>
              </a:r>
              <a:r>
                <a:rPr lang="en-US" altLang="zh-CN" sz="9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9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0.1%</a:t>
              </a:r>
              <a:r>
                <a:rPr lang="zh-CN" altLang="en-US" sz="9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↓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9" name="Group 65"/>
            <p:cNvGrpSpPr>
              <a:grpSpLocks noChangeAspect="1"/>
            </p:cNvGrpSpPr>
            <p:nvPr/>
          </p:nvGrpSpPr>
          <p:grpSpPr>
            <a:xfrm>
              <a:off x="4512038" y="2532013"/>
              <a:ext cx="292948" cy="209363"/>
              <a:chOff x="550885" y="1190671"/>
              <a:chExt cx="3840309" cy="2892537"/>
            </a:xfrm>
            <a:solidFill>
              <a:srgbClr val="67708B"/>
            </a:solidFill>
          </p:grpSpPr>
          <p:sp>
            <p:nvSpPr>
              <p:cNvPr id="180" name="Freeform 14"/>
              <p:cNvSpPr>
                <a:spLocks noEditPoints="1"/>
              </p:cNvSpPr>
              <p:nvPr/>
            </p:nvSpPr>
            <p:spPr bwMode="auto">
              <a:xfrm>
                <a:off x="2425794" y="2978264"/>
                <a:ext cx="149229" cy="239723"/>
              </a:xfrm>
              <a:custGeom>
                <a:avLst/>
                <a:gdLst/>
                <a:ahLst/>
                <a:cxnLst>
                  <a:cxn ang="0">
                    <a:pos x="65" y="30"/>
                  </a:cxn>
                  <a:cxn ang="0">
                    <a:pos x="46" y="17"/>
                  </a:cxn>
                  <a:cxn ang="0">
                    <a:pos x="0" y="0"/>
                  </a:cxn>
                  <a:cxn ang="0">
                    <a:pos x="0" y="122"/>
                  </a:cxn>
                  <a:cxn ang="0">
                    <a:pos x="69" y="86"/>
                  </a:cxn>
                  <a:cxn ang="0">
                    <a:pos x="74" y="48"/>
                  </a:cxn>
                  <a:cxn ang="0">
                    <a:pos x="65" y="30"/>
                  </a:cxn>
                  <a:cxn ang="0">
                    <a:pos x="65" y="30"/>
                  </a:cxn>
                  <a:cxn ang="0">
                    <a:pos x="65" y="30"/>
                  </a:cxn>
                </a:cxnLst>
                <a:rect l="0" t="0" r="r" b="b"/>
                <a:pathLst>
                  <a:path w="76" h="122">
                    <a:moveTo>
                      <a:pt x="65" y="30"/>
                    </a:moveTo>
                    <a:cubicBezTo>
                      <a:pt x="59" y="24"/>
                      <a:pt x="53" y="20"/>
                      <a:pt x="46" y="17"/>
                    </a:cubicBezTo>
                    <a:cubicBezTo>
                      <a:pt x="32" y="9"/>
                      <a:pt x="16" y="4"/>
                      <a:pt x="0" y="0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26" y="119"/>
                      <a:pt x="55" y="110"/>
                      <a:pt x="69" y="86"/>
                    </a:cubicBezTo>
                    <a:cubicBezTo>
                      <a:pt x="75" y="75"/>
                      <a:pt x="76" y="61"/>
                      <a:pt x="74" y="48"/>
                    </a:cubicBezTo>
                    <a:cubicBezTo>
                      <a:pt x="72" y="41"/>
                      <a:pt x="69" y="35"/>
                      <a:pt x="65" y="30"/>
                    </a:cubicBezTo>
                    <a:close/>
                    <a:moveTo>
                      <a:pt x="65" y="30"/>
                    </a:moveTo>
                    <a:cubicBezTo>
                      <a:pt x="65" y="30"/>
                      <a:pt x="65" y="30"/>
                      <a:pt x="65" y="3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1" name="Freeform 15"/>
              <p:cNvSpPr>
                <a:spLocks noEditPoints="1"/>
              </p:cNvSpPr>
              <p:nvPr/>
            </p:nvSpPr>
            <p:spPr bwMode="auto">
              <a:xfrm>
                <a:off x="2559149" y="3148136"/>
                <a:ext cx="1587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2" name="Freeform 16"/>
              <p:cNvSpPr>
                <a:spLocks noEditPoints="1"/>
              </p:cNvSpPr>
              <p:nvPr/>
            </p:nvSpPr>
            <p:spPr bwMode="auto">
              <a:xfrm>
                <a:off x="2174958" y="2597251"/>
                <a:ext cx="120655" cy="214319"/>
              </a:xfrm>
              <a:custGeom>
                <a:avLst/>
                <a:gdLst/>
                <a:ahLst/>
                <a:cxnLst>
                  <a:cxn ang="0">
                    <a:pos x="9" y="30"/>
                  </a:cxn>
                  <a:cxn ang="0">
                    <a:pos x="1" y="52"/>
                  </a:cxn>
                  <a:cxn ang="0">
                    <a:pos x="4" y="75"/>
                  </a:cxn>
                  <a:cxn ang="0">
                    <a:pos x="18" y="92"/>
                  </a:cxn>
                  <a:cxn ang="0">
                    <a:pos x="40" y="103"/>
                  </a:cxn>
                  <a:cxn ang="0">
                    <a:pos x="61" y="110"/>
                  </a:cxn>
                  <a:cxn ang="0">
                    <a:pos x="61" y="0"/>
                  </a:cxn>
                  <a:cxn ang="0">
                    <a:pos x="9" y="30"/>
                  </a:cxn>
                  <a:cxn ang="0">
                    <a:pos x="9" y="30"/>
                  </a:cxn>
                  <a:cxn ang="0">
                    <a:pos x="9" y="30"/>
                  </a:cxn>
                </a:cxnLst>
                <a:rect l="0" t="0" r="r" b="b"/>
                <a:pathLst>
                  <a:path w="61" h="110">
                    <a:moveTo>
                      <a:pt x="9" y="30"/>
                    </a:moveTo>
                    <a:cubicBezTo>
                      <a:pt x="4" y="37"/>
                      <a:pt x="2" y="44"/>
                      <a:pt x="1" y="52"/>
                    </a:cubicBezTo>
                    <a:cubicBezTo>
                      <a:pt x="0" y="59"/>
                      <a:pt x="1" y="68"/>
                      <a:pt x="4" y="75"/>
                    </a:cubicBezTo>
                    <a:cubicBezTo>
                      <a:pt x="6" y="82"/>
                      <a:pt x="12" y="87"/>
                      <a:pt x="18" y="92"/>
                    </a:cubicBezTo>
                    <a:cubicBezTo>
                      <a:pt x="25" y="96"/>
                      <a:pt x="33" y="100"/>
                      <a:pt x="40" y="103"/>
                    </a:cubicBezTo>
                    <a:cubicBezTo>
                      <a:pt x="47" y="105"/>
                      <a:pt x="54" y="108"/>
                      <a:pt x="61" y="11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42" y="4"/>
                      <a:pt x="21" y="13"/>
                      <a:pt x="9" y="30"/>
                    </a:cubicBezTo>
                    <a:close/>
                    <a:moveTo>
                      <a:pt x="9" y="30"/>
                    </a:moveTo>
                    <a:cubicBezTo>
                      <a:pt x="9" y="30"/>
                      <a:pt x="9" y="30"/>
                      <a:pt x="9" y="3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3" name="Freeform 17"/>
              <p:cNvSpPr>
                <a:spLocks noEditPoints="1"/>
              </p:cNvSpPr>
              <p:nvPr/>
            </p:nvSpPr>
            <p:spPr bwMode="auto">
              <a:xfrm>
                <a:off x="2560736" y="3144958"/>
                <a:ext cx="1587" cy="31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4" name="Freeform 18"/>
              <p:cNvSpPr>
                <a:spLocks noEditPoints="1"/>
              </p:cNvSpPr>
              <p:nvPr/>
            </p:nvSpPr>
            <p:spPr bwMode="auto">
              <a:xfrm>
                <a:off x="550885" y="1190671"/>
                <a:ext cx="3840309" cy="2892537"/>
              </a:xfrm>
              <a:custGeom>
                <a:avLst/>
                <a:gdLst/>
                <a:ahLst/>
                <a:cxnLst>
                  <a:cxn ang="0">
                    <a:pos x="1000" y="335"/>
                  </a:cxn>
                  <a:cxn ang="0">
                    <a:pos x="1130" y="44"/>
                  </a:cxn>
                  <a:cxn ang="0">
                    <a:pos x="892" y="91"/>
                  </a:cxn>
                  <a:cxn ang="0">
                    <a:pos x="664" y="57"/>
                  </a:cxn>
                  <a:cxn ang="0">
                    <a:pos x="807" y="343"/>
                  </a:cxn>
                  <a:cxn ang="0">
                    <a:pos x="822" y="1394"/>
                  </a:cxn>
                  <a:cxn ang="0">
                    <a:pos x="1000" y="335"/>
                  </a:cxn>
                  <a:cxn ang="0">
                    <a:pos x="1098" y="988"/>
                  </a:cxn>
                  <a:cxn ang="0">
                    <a:pos x="1052" y="1069"/>
                  </a:cxn>
                  <a:cxn ang="0">
                    <a:pos x="957" y="1102"/>
                  </a:cxn>
                  <a:cxn ang="0">
                    <a:pos x="957" y="1138"/>
                  </a:cxn>
                  <a:cxn ang="0">
                    <a:pos x="946" y="1163"/>
                  </a:cxn>
                  <a:cxn ang="0">
                    <a:pos x="910" y="1168"/>
                  </a:cxn>
                  <a:cxn ang="0">
                    <a:pos x="890" y="1138"/>
                  </a:cxn>
                  <a:cxn ang="0">
                    <a:pos x="890" y="1099"/>
                  </a:cxn>
                  <a:cxn ang="0">
                    <a:pos x="873" y="1095"/>
                  </a:cxn>
                  <a:cxn ang="0">
                    <a:pos x="792" y="1045"/>
                  </a:cxn>
                  <a:cxn ang="0">
                    <a:pos x="766" y="1003"/>
                  </a:cxn>
                  <a:cxn ang="0">
                    <a:pos x="762" y="991"/>
                  </a:cxn>
                  <a:cxn ang="0">
                    <a:pos x="759" y="979"/>
                  </a:cxn>
                  <a:cxn ang="0">
                    <a:pos x="763" y="961"/>
                  </a:cxn>
                  <a:cxn ang="0">
                    <a:pos x="796" y="943"/>
                  </a:cxn>
                  <a:cxn ang="0">
                    <a:pos x="825" y="966"/>
                  </a:cxn>
                  <a:cxn ang="0">
                    <a:pos x="828" y="977"/>
                  </a:cxn>
                  <a:cxn ang="0">
                    <a:pos x="833" y="988"/>
                  </a:cxn>
                  <a:cxn ang="0">
                    <a:pos x="848" y="1007"/>
                  </a:cxn>
                  <a:cxn ang="0">
                    <a:pos x="890" y="1030"/>
                  </a:cxn>
                  <a:cxn ang="0">
                    <a:pos x="890" y="898"/>
                  </a:cxn>
                  <a:cxn ang="0">
                    <a:pos x="803" y="860"/>
                  </a:cxn>
                  <a:cxn ang="0">
                    <a:pos x="773" y="824"/>
                  </a:cxn>
                  <a:cxn ang="0">
                    <a:pos x="763" y="776"/>
                  </a:cxn>
                  <a:cxn ang="0">
                    <a:pos x="773" y="728"/>
                  </a:cxn>
                  <a:cxn ang="0">
                    <a:pos x="800" y="690"/>
                  </a:cxn>
                  <a:cxn ang="0">
                    <a:pos x="890" y="650"/>
                  </a:cxn>
                  <a:cxn ang="0">
                    <a:pos x="890" y="613"/>
                  </a:cxn>
                  <a:cxn ang="0">
                    <a:pos x="902" y="588"/>
                  </a:cxn>
                  <a:cxn ang="0">
                    <a:pos x="938" y="583"/>
                  </a:cxn>
                  <a:cxn ang="0">
                    <a:pos x="957" y="613"/>
                  </a:cxn>
                  <a:cxn ang="0">
                    <a:pos x="957" y="650"/>
                  </a:cxn>
                  <a:cxn ang="0">
                    <a:pos x="970" y="652"/>
                  </a:cxn>
                  <a:cxn ang="0">
                    <a:pos x="1058" y="694"/>
                  </a:cxn>
                  <a:cxn ang="0">
                    <a:pos x="1085" y="733"/>
                  </a:cxn>
                  <a:cxn ang="0">
                    <a:pos x="1089" y="745"/>
                  </a:cxn>
                  <a:cxn ang="0">
                    <a:pos x="1092" y="757"/>
                  </a:cxn>
                  <a:cxn ang="0">
                    <a:pos x="1090" y="776"/>
                  </a:cxn>
                  <a:cxn ang="0">
                    <a:pos x="1058" y="795"/>
                  </a:cxn>
                  <a:cxn ang="0">
                    <a:pos x="1028" y="774"/>
                  </a:cxn>
                  <a:cxn ang="0">
                    <a:pos x="1025" y="763"/>
                  </a:cxn>
                  <a:cxn ang="0">
                    <a:pos x="1019" y="752"/>
                  </a:cxn>
                  <a:cxn ang="0">
                    <a:pos x="1003" y="736"/>
                  </a:cxn>
                  <a:cxn ang="0">
                    <a:pos x="957" y="718"/>
                  </a:cxn>
                  <a:cxn ang="0">
                    <a:pos x="957" y="844"/>
                  </a:cxn>
                  <a:cxn ang="0">
                    <a:pos x="1015" y="861"/>
                  </a:cxn>
                  <a:cxn ang="0">
                    <a:pos x="1084" y="916"/>
                  </a:cxn>
                  <a:cxn ang="0">
                    <a:pos x="1084" y="916"/>
                  </a:cxn>
                  <a:cxn ang="0">
                    <a:pos x="1084" y="916"/>
                  </a:cxn>
                  <a:cxn ang="0">
                    <a:pos x="1098" y="988"/>
                  </a:cxn>
                  <a:cxn ang="0">
                    <a:pos x="1098" y="988"/>
                  </a:cxn>
                  <a:cxn ang="0">
                    <a:pos x="1098" y="988"/>
                  </a:cxn>
                </a:cxnLst>
                <a:rect l="0" t="0" r="r" b="b"/>
                <a:pathLst>
                  <a:path w="1960" h="1477">
                    <a:moveTo>
                      <a:pt x="1000" y="335"/>
                    </a:moveTo>
                    <a:cubicBezTo>
                      <a:pt x="1104" y="248"/>
                      <a:pt x="1173" y="53"/>
                      <a:pt x="1130" y="44"/>
                    </a:cubicBezTo>
                    <a:cubicBezTo>
                      <a:pt x="1074" y="33"/>
                      <a:pt x="951" y="83"/>
                      <a:pt x="892" y="91"/>
                    </a:cubicBezTo>
                    <a:cubicBezTo>
                      <a:pt x="808" y="102"/>
                      <a:pt x="716" y="0"/>
                      <a:pt x="664" y="57"/>
                    </a:cubicBezTo>
                    <a:cubicBezTo>
                      <a:pt x="623" y="103"/>
                      <a:pt x="694" y="270"/>
                      <a:pt x="807" y="343"/>
                    </a:cubicBezTo>
                    <a:cubicBezTo>
                      <a:pt x="472" y="507"/>
                      <a:pt x="0" y="1334"/>
                      <a:pt x="822" y="1394"/>
                    </a:cubicBezTo>
                    <a:cubicBezTo>
                      <a:pt x="1960" y="1477"/>
                      <a:pt x="1390" y="496"/>
                      <a:pt x="1000" y="335"/>
                    </a:cubicBezTo>
                    <a:close/>
                    <a:moveTo>
                      <a:pt x="1098" y="988"/>
                    </a:moveTo>
                    <a:cubicBezTo>
                      <a:pt x="1094" y="1020"/>
                      <a:pt x="1077" y="1049"/>
                      <a:pt x="1052" y="1069"/>
                    </a:cubicBezTo>
                    <a:cubicBezTo>
                      <a:pt x="1025" y="1090"/>
                      <a:pt x="991" y="1099"/>
                      <a:pt x="957" y="1102"/>
                    </a:cubicBezTo>
                    <a:cubicBezTo>
                      <a:pt x="957" y="1138"/>
                      <a:pt x="957" y="1138"/>
                      <a:pt x="957" y="1138"/>
                    </a:cubicBezTo>
                    <a:cubicBezTo>
                      <a:pt x="957" y="1147"/>
                      <a:pt x="953" y="1156"/>
                      <a:pt x="946" y="1163"/>
                    </a:cubicBezTo>
                    <a:cubicBezTo>
                      <a:pt x="936" y="1171"/>
                      <a:pt x="922" y="1174"/>
                      <a:pt x="910" y="1168"/>
                    </a:cubicBezTo>
                    <a:cubicBezTo>
                      <a:pt x="898" y="1163"/>
                      <a:pt x="890" y="1151"/>
                      <a:pt x="890" y="1138"/>
                    </a:cubicBezTo>
                    <a:cubicBezTo>
                      <a:pt x="890" y="1099"/>
                      <a:pt x="890" y="1099"/>
                      <a:pt x="890" y="1099"/>
                    </a:cubicBezTo>
                    <a:cubicBezTo>
                      <a:pt x="885" y="1098"/>
                      <a:pt x="879" y="1096"/>
                      <a:pt x="873" y="1095"/>
                    </a:cubicBezTo>
                    <a:cubicBezTo>
                      <a:pt x="842" y="1086"/>
                      <a:pt x="813" y="1069"/>
                      <a:pt x="792" y="1045"/>
                    </a:cubicBezTo>
                    <a:cubicBezTo>
                      <a:pt x="781" y="1032"/>
                      <a:pt x="772" y="1018"/>
                      <a:pt x="766" y="1003"/>
                    </a:cubicBezTo>
                    <a:cubicBezTo>
                      <a:pt x="765" y="999"/>
                      <a:pt x="763" y="995"/>
                      <a:pt x="762" y="991"/>
                    </a:cubicBezTo>
                    <a:cubicBezTo>
                      <a:pt x="761" y="987"/>
                      <a:pt x="760" y="983"/>
                      <a:pt x="759" y="979"/>
                    </a:cubicBezTo>
                    <a:cubicBezTo>
                      <a:pt x="759" y="973"/>
                      <a:pt x="760" y="966"/>
                      <a:pt x="763" y="961"/>
                    </a:cubicBezTo>
                    <a:cubicBezTo>
                      <a:pt x="769" y="949"/>
                      <a:pt x="782" y="942"/>
                      <a:pt x="796" y="943"/>
                    </a:cubicBezTo>
                    <a:cubicBezTo>
                      <a:pt x="809" y="944"/>
                      <a:pt x="820" y="953"/>
                      <a:pt x="825" y="966"/>
                    </a:cubicBezTo>
                    <a:cubicBezTo>
                      <a:pt x="826" y="969"/>
                      <a:pt x="827" y="973"/>
                      <a:pt x="828" y="977"/>
                    </a:cubicBezTo>
                    <a:cubicBezTo>
                      <a:pt x="830" y="981"/>
                      <a:pt x="831" y="985"/>
                      <a:pt x="833" y="988"/>
                    </a:cubicBezTo>
                    <a:cubicBezTo>
                      <a:pt x="837" y="995"/>
                      <a:pt x="842" y="1001"/>
                      <a:pt x="848" y="1007"/>
                    </a:cubicBezTo>
                    <a:cubicBezTo>
                      <a:pt x="860" y="1018"/>
                      <a:pt x="875" y="1026"/>
                      <a:pt x="890" y="1030"/>
                    </a:cubicBezTo>
                    <a:cubicBezTo>
                      <a:pt x="890" y="898"/>
                      <a:pt x="890" y="898"/>
                      <a:pt x="890" y="898"/>
                    </a:cubicBezTo>
                    <a:cubicBezTo>
                      <a:pt x="860" y="890"/>
                      <a:pt x="828" y="880"/>
                      <a:pt x="803" y="860"/>
                    </a:cubicBezTo>
                    <a:cubicBezTo>
                      <a:pt x="790" y="850"/>
                      <a:pt x="780" y="838"/>
                      <a:pt x="773" y="824"/>
                    </a:cubicBezTo>
                    <a:cubicBezTo>
                      <a:pt x="766" y="809"/>
                      <a:pt x="763" y="793"/>
                      <a:pt x="763" y="776"/>
                    </a:cubicBezTo>
                    <a:cubicBezTo>
                      <a:pt x="763" y="760"/>
                      <a:pt x="766" y="743"/>
                      <a:pt x="773" y="728"/>
                    </a:cubicBezTo>
                    <a:cubicBezTo>
                      <a:pt x="779" y="714"/>
                      <a:pt x="789" y="701"/>
                      <a:pt x="800" y="690"/>
                    </a:cubicBezTo>
                    <a:cubicBezTo>
                      <a:pt x="825" y="668"/>
                      <a:pt x="858" y="655"/>
                      <a:pt x="890" y="650"/>
                    </a:cubicBezTo>
                    <a:cubicBezTo>
                      <a:pt x="890" y="613"/>
                      <a:pt x="890" y="613"/>
                      <a:pt x="890" y="613"/>
                    </a:cubicBezTo>
                    <a:cubicBezTo>
                      <a:pt x="890" y="604"/>
                      <a:pt x="895" y="595"/>
                      <a:pt x="902" y="588"/>
                    </a:cubicBezTo>
                    <a:cubicBezTo>
                      <a:pt x="912" y="580"/>
                      <a:pt x="926" y="577"/>
                      <a:pt x="938" y="583"/>
                    </a:cubicBezTo>
                    <a:cubicBezTo>
                      <a:pt x="950" y="588"/>
                      <a:pt x="957" y="600"/>
                      <a:pt x="957" y="613"/>
                    </a:cubicBezTo>
                    <a:cubicBezTo>
                      <a:pt x="957" y="650"/>
                      <a:pt x="957" y="650"/>
                      <a:pt x="957" y="650"/>
                    </a:cubicBezTo>
                    <a:cubicBezTo>
                      <a:pt x="962" y="651"/>
                      <a:pt x="966" y="651"/>
                      <a:pt x="970" y="652"/>
                    </a:cubicBezTo>
                    <a:cubicBezTo>
                      <a:pt x="1003" y="658"/>
                      <a:pt x="1034" y="671"/>
                      <a:pt x="1058" y="694"/>
                    </a:cubicBezTo>
                    <a:cubicBezTo>
                      <a:pt x="1069" y="705"/>
                      <a:pt x="1078" y="719"/>
                      <a:pt x="1085" y="733"/>
                    </a:cubicBezTo>
                    <a:cubicBezTo>
                      <a:pt x="1086" y="737"/>
                      <a:pt x="1088" y="741"/>
                      <a:pt x="1089" y="745"/>
                    </a:cubicBezTo>
                    <a:cubicBezTo>
                      <a:pt x="1091" y="749"/>
                      <a:pt x="1092" y="753"/>
                      <a:pt x="1092" y="757"/>
                    </a:cubicBezTo>
                    <a:cubicBezTo>
                      <a:pt x="1093" y="763"/>
                      <a:pt x="1092" y="770"/>
                      <a:pt x="1090" y="776"/>
                    </a:cubicBezTo>
                    <a:cubicBezTo>
                      <a:pt x="1084" y="788"/>
                      <a:pt x="1071" y="796"/>
                      <a:pt x="1058" y="795"/>
                    </a:cubicBezTo>
                    <a:cubicBezTo>
                      <a:pt x="1045" y="795"/>
                      <a:pt x="1033" y="786"/>
                      <a:pt x="1028" y="774"/>
                    </a:cubicBezTo>
                    <a:cubicBezTo>
                      <a:pt x="1027" y="770"/>
                      <a:pt x="1026" y="766"/>
                      <a:pt x="1025" y="763"/>
                    </a:cubicBezTo>
                    <a:cubicBezTo>
                      <a:pt x="1023" y="759"/>
                      <a:pt x="1021" y="756"/>
                      <a:pt x="1019" y="752"/>
                    </a:cubicBezTo>
                    <a:cubicBezTo>
                      <a:pt x="1015" y="746"/>
                      <a:pt x="1010" y="740"/>
                      <a:pt x="1003" y="736"/>
                    </a:cubicBezTo>
                    <a:cubicBezTo>
                      <a:pt x="990" y="726"/>
                      <a:pt x="974" y="721"/>
                      <a:pt x="957" y="718"/>
                    </a:cubicBezTo>
                    <a:cubicBezTo>
                      <a:pt x="957" y="844"/>
                      <a:pt x="957" y="844"/>
                      <a:pt x="957" y="844"/>
                    </a:cubicBezTo>
                    <a:cubicBezTo>
                      <a:pt x="977" y="849"/>
                      <a:pt x="996" y="854"/>
                      <a:pt x="1015" y="861"/>
                    </a:cubicBezTo>
                    <a:cubicBezTo>
                      <a:pt x="1043" y="872"/>
                      <a:pt x="1069" y="889"/>
                      <a:pt x="1084" y="916"/>
                    </a:cubicBezTo>
                    <a:cubicBezTo>
                      <a:pt x="1082" y="912"/>
                      <a:pt x="1080" y="908"/>
                      <a:pt x="1084" y="916"/>
                    </a:cubicBezTo>
                    <a:cubicBezTo>
                      <a:pt x="1089" y="924"/>
                      <a:pt x="1087" y="920"/>
                      <a:pt x="1084" y="916"/>
                    </a:cubicBezTo>
                    <a:cubicBezTo>
                      <a:pt x="1097" y="938"/>
                      <a:pt x="1101" y="963"/>
                      <a:pt x="1098" y="988"/>
                    </a:cubicBezTo>
                    <a:close/>
                    <a:moveTo>
                      <a:pt x="1098" y="988"/>
                    </a:moveTo>
                    <a:cubicBezTo>
                      <a:pt x="1098" y="988"/>
                      <a:pt x="1098" y="988"/>
                      <a:pt x="1098" y="988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5" name="Freeform 19"/>
              <p:cNvSpPr>
                <a:spLocks noEditPoints="1"/>
              </p:cNvSpPr>
              <p:nvPr/>
            </p:nvSpPr>
            <p:spPr bwMode="auto">
              <a:xfrm>
                <a:off x="2559051" y="3149601"/>
                <a:ext cx="1587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6" name="组合 185"/>
          <p:cNvGrpSpPr/>
          <p:nvPr/>
        </p:nvGrpSpPr>
        <p:grpSpPr>
          <a:xfrm>
            <a:off x="5331007" y="2314627"/>
            <a:ext cx="1078180" cy="1724950"/>
            <a:chOff x="1962950" y="2247362"/>
            <a:chExt cx="1078180" cy="1724950"/>
          </a:xfrm>
        </p:grpSpPr>
        <p:sp>
          <p:nvSpPr>
            <p:cNvPr id="187" name="矩形 186"/>
            <p:cNvSpPr/>
            <p:nvPr/>
          </p:nvSpPr>
          <p:spPr>
            <a:xfrm>
              <a:off x="1962950" y="2247362"/>
              <a:ext cx="1078180" cy="1724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五边形 187"/>
            <p:cNvSpPr/>
            <p:nvPr/>
          </p:nvSpPr>
          <p:spPr>
            <a:xfrm>
              <a:off x="1977910" y="2253143"/>
              <a:ext cx="827636" cy="160164"/>
            </a:xfrm>
            <a:prstGeom prst="homePlate">
              <a:avLst/>
            </a:prstGeom>
            <a:solidFill>
              <a:srgbClr val="67708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 b="1" dirty="0" smtClean="0">
                  <a:latin typeface="+mj-ea"/>
                  <a:ea typeface="+mj-ea"/>
                </a:rPr>
                <a:t>需求侧</a:t>
              </a:r>
              <a:r>
                <a:rPr lang="en-US" altLang="zh-CN" sz="800" b="1" dirty="0" smtClean="0">
                  <a:latin typeface="+mj-ea"/>
                  <a:ea typeface="+mj-ea"/>
                </a:rPr>
                <a:t>-</a:t>
              </a:r>
              <a:r>
                <a:rPr lang="zh-CN" altLang="en-US" sz="800" b="1" dirty="0" smtClean="0">
                  <a:latin typeface="+mj-ea"/>
                  <a:ea typeface="+mj-ea"/>
                </a:rPr>
                <a:t>消费</a:t>
              </a:r>
              <a:endParaRPr lang="zh-CN" altLang="en-US" sz="800" b="1" dirty="0">
                <a:latin typeface="+mj-ea"/>
                <a:ea typeface="+mj-ea"/>
              </a:endParaRPr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5180386" y="2579399"/>
            <a:ext cx="1378448" cy="1103558"/>
            <a:chOff x="5114077" y="2532013"/>
            <a:chExt cx="1378448" cy="1103558"/>
          </a:xfrm>
        </p:grpSpPr>
        <p:sp>
          <p:nvSpPr>
            <p:cNvPr id="190" name="文本框 189"/>
            <p:cNvSpPr txBox="1"/>
            <p:nvPr/>
          </p:nvSpPr>
          <p:spPr>
            <a:xfrm>
              <a:off x="5114077" y="2758408"/>
              <a:ext cx="1378448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当月同比</a:t>
              </a:r>
              <a:r>
                <a:rPr lang="zh-CN" altLang="en-US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4.8%</a:t>
              </a:r>
            </a:p>
            <a:p>
              <a:pPr algn="ctr"/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增速环比： </a:t>
              </a:r>
              <a:r>
                <a:rPr lang="en-US" altLang="zh-CN" sz="900" b="1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 </a:t>
              </a:r>
              <a:r>
                <a:rPr lang="en-US" altLang="zh-CN" sz="9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0.5%</a:t>
              </a:r>
              <a:r>
                <a:rPr lang="zh-CN" altLang="en-US" sz="9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b="1" dirty="0" smtClean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↑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1" name="组合 190"/>
            <p:cNvGrpSpPr>
              <a:grpSpLocks noChangeAspect="1"/>
            </p:cNvGrpSpPr>
            <p:nvPr/>
          </p:nvGrpSpPr>
          <p:grpSpPr>
            <a:xfrm>
              <a:off x="5618394" y="2532013"/>
              <a:ext cx="332784" cy="209363"/>
              <a:chOff x="217319" y="3309551"/>
              <a:chExt cx="598625" cy="396914"/>
            </a:xfrm>
            <a:solidFill>
              <a:srgbClr val="67708B"/>
            </a:solidFill>
          </p:grpSpPr>
          <p:sp>
            <p:nvSpPr>
              <p:cNvPr id="192" name="Oval 144"/>
              <p:cNvSpPr>
                <a:spLocks noChangeArrowheads="1"/>
              </p:cNvSpPr>
              <p:nvPr/>
            </p:nvSpPr>
            <p:spPr bwMode="auto">
              <a:xfrm>
                <a:off x="507956" y="3628384"/>
                <a:ext cx="78081" cy="7808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3" name="Oval 145"/>
              <p:cNvSpPr>
                <a:spLocks noChangeArrowheads="1"/>
              </p:cNvSpPr>
              <p:nvPr/>
            </p:nvSpPr>
            <p:spPr bwMode="auto">
              <a:xfrm>
                <a:off x="308414" y="3628384"/>
                <a:ext cx="71575" cy="7808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4" name="Freeform 146"/>
              <p:cNvSpPr>
                <a:spLocks/>
              </p:cNvSpPr>
              <p:nvPr/>
            </p:nvSpPr>
            <p:spPr bwMode="auto">
              <a:xfrm>
                <a:off x="293232" y="3365943"/>
                <a:ext cx="522712" cy="258103"/>
              </a:xfrm>
              <a:custGeom>
                <a:avLst/>
                <a:gdLst>
                  <a:gd name="T0" fmla="*/ 61 w 102"/>
                  <a:gd name="T1" fmla="*/ 50 h 50"/>
                  <a:gd name="T2" fmla="*/ 64 w 102"/>
                  <a:gd name="T3" fmla="*/ 47 h 50"/>
                  <a:gd name="T4" fmla="*/ 81 w 102"/>
                  <a:gd name="T5" fmla="*/ 9 h 50"/>
                  <a:gd name="T6" fmla="*/ 98 w 102"/>
                  <a:gd name="T7" fmla="*/ 9 h 50"/>
                  <a:gd name="T8" fmla="*/ 102 w 102"/>
                  <a:gd name="T9" fmla="*/ 4 h 50"/>
                  <a:gd name="T10" fmla="*/ 98 w 102"/>
                  <a:gd name="T11" fmla="*/ 0 h 50"/>
                  <a:gd name="T12" fmla="*/ 78 w 102"/>
                  <a:gd name="T13" fmla="*/ 0 h 50"/>
                  <a:gd name="T14" fmla="*/ 74 w 102"/>
                  <a:gd name="T15" fmla="*/ 3 h 50"/>
                  <a:gd name="T16" fmla="*/ 58 w 102"/>
                  <a:gd name="T17" fmla="*/ 42 h 50"/>
                  <a:gd name="T18" fmla="*/ 4 w 102"/>
                  <a:gd name="T19" fmla="*/ 42 h 50"/>
                  <a:gd name="T20" fmla="*/ 0 w 102"/>
                  <a:gd name="T21" fmla="*/ 46 h 50"/>
                  <a:gd name="T22" fmla="*/ 4 w 102"/>
                  <a:gd name="T23" fmla="*/ 50 h 50"/>
                  <a:gd name="T24" fmla="*/ 61 w 102"/>
                  <a:gd name="T2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50">
                    <a:moveTo>
                      <a:pt x="61" y="50"/>
                    </a:moveTo>
                    <a:cubicBezTo>
                      <a:pt x="64" y="47"/>
                      <a:pt x="64" y="47"/>
                      <a:pt x="64" y="47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101" y="9"/>
                      <a:pt x="102" y="7"/>
                      <a:pt x="102" y="4"/>
                    </a:cubicBezTo>
                    <a:cubicBezTo>
                      <a:pt x="102" y="2"/>
                      <a:pt x="101" y="0"/>
                      <a:pt x="98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2" y="42"/>
                      <a:pt x="0" y="43"/>
                      <a:pt x="0" y="46"/>
                    </a:cubicBezTo>
                    <a:cubicBezTo>
                      <a:pt x="0" y="48"/>
                      <a:pt x="2" y="50"/>
                      <a:pt x="4" y="50"/>
                    </a:cubicBezTo>
                    <a:lnTo>
                      <a:pt x="61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5" name="Freeform 147"/>
              <p:cNvSpPr>
                <a:spLocks noEditPoints="1"/>
              </p:cNvSpPr>
              <p:nvPr/>
            </p:nvSpPr>
            <p:spPr bwMode="auto">
              <a:xfrm>
                <a:off x="217319" y="3309551"/>
                <a:ext cx="440293" cy="251596"/>
              </a:xfrm>
              <a:custGeom>
                <a:avLst/>
                <a:gdLst>
                  <a:gd name="T0" fmla="*/ 76 w 86"/>
                  <a:gd name="T1" fmla="*/ 0 h 49"/>
                  <a:gd name="T2" fmla="*/ 56 w 86"/>
                  <a:gd name="T3" fmla="*/ 0 h 49"/>
                  <a:gd name="T4" fmla="*/ 31 w 86"/>
                  <a:gd name="T5" fmla="*/ 0 h 49"/>
                  <a:gd name="T6" fmla="*/ 11 w 86"/>
                  <a:gd name="T7" fmla="*/ 0 h 49"/>
                  <a:gd name="T8" fmla="*/ 3 w 86"/>
                  <a:gd name="T9" fmla="*/ 12 h 49"/>
                  <a:gd name="T10" fmla="*/ 13 w 86"/>
                  <a:gd name="T11" fmla="*/ 37 h 49"/>
                  <a:gd name="T12" fmla="*/ 31 w 86"/>
                  <a:gd name="T13" fmla="*/ 49 h 49"/>
                  <a:gd name="T14" fmla="*/ 56 w 86"/>
                  <a:gd name="T15" fmla="*/ 49 h 49"/>
                  <a:gd name="T16" fmla="*/ 73 w 86"/>
                  <a:gd name="T17" fmla="*/ 37 h 49"/>
                  <a:gd name="T18" fmla="*/ 83 w 86"/>
                  <a:gd name="T19" fmla="*/ 12 h 49"/>
                  <a:gd name="T20" fmla="*/ 76 w 86"/>
                  <a:gd name="T21" fmla="*/ 0 h 49"/>
                  <a:gd name="T22" fmla="*/ 64 w 86"/>
                  <a:gd name="T23" fmla="*/ 39 h 49"/>
                  <a:gd name="T24" fmla="*/ 21 w 86"/>
                  <a:gd name="T25" fmla="*/ 39 h 49"/>
                  <a:gd name="T26" fmla="*/ 20 w 86"/>
                  <a:gd name="T27" fmla="*/ 36 h 49"/>
                  <a:gd name="T28" fmla="*/ 21 w 86"/>
                  <a:gd name="T29" fmla="*/ 34 h 49"/>
                  <a:gd name="T30" fmla="*/ 64 w 86"/>
                  <a:gd name="T31" fmla="*/ 34 h 49"/>
                  <a:gd name="T32" fmla="*/ 66 w 86"/>
                  <a:gd name="T33" fmla="*/ 36 h 49"/>
                  <a:gd name="T34" fmla="*/ 64 w 86"/>
                  <a:gd name="T35" fmla="*/ 39 h 49"/>
                  <a:gd name="T36" fmla="*/ 70 w 86"/>
                  <a:gd name="T37" fmla="*/ 25 h 49"/>
                  <a:gd name="T38" fmla="*/ 16 w 86"/>
                  <a:gd name="T39" fmla="*/ 25 h 49"/>
                  <a:gd name="T40" fmla="*/ 14 w 86"/>
                  <a:gd name="T41" fmla="*/ 23 h 49"/>
                  <a:gd name="T42" fmla="*/ 16 w 86"/>
                  <a:gd name="T43" fmla="*/ 21 h 49"/>
                  <a:gd name="T44" fmla="*/ 70 w 86"/>
                  <a:gd name="T45" fmla="*/ 21 h 49"/>
                  <a:gd name="T46" fmla="*/ 72 w 86"/>
                  <a:gd name="T47" fmla="*/ 23 h 49"/>
                  <a:gd name="T48" fmla="*/ 70 w 86"/>
                  <a:gd name="T49" fmla="*/ 25 h 49"/>
                  <a:gd name="T50" fmla="*/ 74 w 86"/>
                  <a:gd name="T51" fmla="*/ 12 h 49"/>
                  <a:gd name="T52" fmla="*/ 12 w 86"/>
                  <a:gd name="T53" fmla="*/ 12 h 49"/>
                  <a:gd name="T54" fmla="*/ 9 w 86"/>
                  <a:gd name="T55" fmla="*/ 10 h 49"/>
                  <a:gd name="T56" fmla="*/ 12 w 86"/>
                  <a:gd name="T57" fmla="*/ 7 h 49"/>
                  <a:gd name="T58" fmla="*/ 74 w 86"/>
                  <a:gd name="T59" fmla="*/ 7 h 49"/>
                  <a:gd name="T60" fmla="*/ 76 w 86"/>
                  <a:gd name="T61" fmla="*/ 10 h 49"/>
                  <a:gd name="T62" fmla="*/ 74 w 86"/>
                  <a:gd name="T63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6" h="49">
                    <a:moveTo>
                      <a:pt x="76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49" y="0"/>
                      <a:pt x="38" y="0"/>
                      <a:pt x="3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5"/>
                      <a:pt x="3" y="12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6" y="43"/>
                      <a:pt x="24" y="49"/>
                      <a:pt x="31" y="49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63" y="49"/>
                      <a:pt x="71" y="43"/>
                      <a:pt x="73" y="37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6" y="5"/>
                      <a:pt x="82" y="0"/>
                      <a:pt x="76" y="0"/>
                    </a:cubicBezTo>
                    <a:close/>
                    <a:moveTo>
                      <a:pt x="64" y="39"/>
                    </a:moveTo>
                    <a:cubicBezTo>
                      <a:pt x="21" y="39"/>
                      <a:pt x="21" y="39"/>
                      <a:pt x="21" y="39"/>
                    </a:cubicBezTo>
                    <a:cubicBezTo>
                      <a:pt x="20" y="39"/>
                      <a:pt x="20" y="38"/>
                      <a:pt x="20" y="36"/>
                    </a:cubicBezTo>
                    <a:cubicBezTo>
                      <a:pt x="20" y="35"/>
                      <a:pt x="20" y="34"/>
                      <a:pt x="21" y="34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5" y="34"/>
                      <a:pt x="66" y="35"/>
                      <a:pt x="66" y="36"/>
                    </a:cubicBezTo>
                    <a:cubicBezTo>
                      <a:pt x="66" y="38"/>
                      <a:pt x="65" y="39"/>
                      <a:pt x="64" y="39"/>
                    </a:cubicBezTo>
                    <a:close/>
                    <a:moveTo>
                      <a:pt x="70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4" y="25"/>
                      <a:pt x="14" y="24"/>
                      <a:pt x="14" y="23"/>
                    </a:cubicBezTo>
                    <a:cubicBezTo>
                      <a:pt x="14" y="22"/>
                      <a:pt x="14" y="21"/>
                      <a:pt x="16" y="21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21"/>
                      <a:pt x="72" y="22"/>
                      <a:pt x="72" y="23"/>
                    </a:cubicBezTo>
                    <a:cubicBezTo>
                      <a:pt x="72" y="24"/>
                      <a:pt x="71" y="25"/>
                      <a:pt x="70" y="25"/>
                    </a:cubicBezTo>
                    <a:close/>
                    <a:moveTo>
                      <a:pt x="74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0" y="12"/>
                      <a:pt x="9" y="11"/>
                      <a:pt x="9" y="10"/>
                    </a:cubicBezTo>
                    <a:cubicBezTo>
                      <a:pt x="9" y="8"/>
                      <a:pt x="10" y="7"/>
                      <a:pt x="12" y="7"/>
                    </a:cubicBezTo>
                    <a:cubicBezTo>
                      <a:pt x="74" y="7"/>
                      <a:pt x="74" y="7"/>
                      <a:pt x="74" y="7"/>
                    </a:cubicBezTo>
                    <a:cubicBezTo>
                      <a:pt x="75" y="7"/>
                      <a:pt x="76" y="8"/>
                      <a:pt x="76" y="10"/>
                    </a:cubicBezTo>
                    <a:cubicBezTo>
                      <a:pt x="76" y="11"/>
                      <a:pt x="75" y="12"/>
                      <a:pt x="7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96" name="组合 195"/>
          <p:cNvGrpSpPr/>
          <p:nvPr/>
        </p:nvGrpSpPr>
        <p:grpSpPr>
          <a:xfrm>
            <a:off x="6447764" y="2319873"/>
            <a:ext cx="1078180" cy="1724950"/>
            <a:chOff x="1962950" y="2247362"/>
            <a:chExt cx="1078180" cy="1724950"/>
          </a:xfrm>
        </p:grpSpPr>
        <p:sp>
          <p:nvSpPr>
            <p:cNvPr id="197" name="矩形 196"/>
            <p:cNvSpPr/>
            <p:nvPr/>
          </p:nvSpPr>
          <p:spPr>
            <a:xfrm>
              <a:off x="1962950" y="2247362"/>
              <a:ext cx="1078180" cy="1724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五边形 197"/>
            <p:cNvSpPr/>
            <p:nvPr/>
          </p:nvSpPr>
          <p:spPr>
            <a:xfrm>
              <a:off x="1977910" y="2253143"/>
              <a:ext cx="827636" cy="160164"/>
            </a:xfrm>
            <a:prstGeom prst="homePlate">
              <a:avLst/>
            </a:prstGeom>
            <a:solidFill>
              <a:srgbClr val="67708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 b="1" dirty="0" smtClean="0">
                  <a:latin typeface="+mj-ea"/>
                  <a:ea typeface="+mj-ea"/>
                </a:rPr>
                <a:t>需求侧</a:t>
              </a:r>
              <a:r>
                <a:rPr lang="en-US" altLang="zh-CN" sz="800" b="1" dirty="0" smtClean="0">
                  <a:latin typeface="+mj-ea"/>
                  <a:ea typeface="+mj-ea"/>
                </a:rPr>
                <a:t>-</a:t>
              </a:r>
              <a:r>
                <a:rPr lang="zh-CN" altLang="en-US" sz="800" b="1" dirty="0">
                  <a:latin typeface="+mj-ea"/>
                  <a:ea typeface="+mj-ea"/>
                </a:rPr>
                <a:t>外贸</a:t>
              </a: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6300359" y="2581898"/>
            <a:ext cx="1339229" cy="1102374"/>
            <a:chOff x="7370619" y="2532013"/>
            <a:chExt cx="1339229" cy="1102374"/>
          </a:xfrm>
        </p:grpSpPr>
        <p:sp>
          <p:nvSpPr>
            <p:cNvPr id="200" name="文本框 199"/>
            <p:cNvSpPr txBox="1"/>
            <p:nvPr/>
          </p:nvSpPr>
          <p:spPr>
            <a:xfrm>
              <a:off x="7370619" y="2757224"/>
              <a:ext cx="1339229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出口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当月同比</a:t>
              </a:r>
              <a:r>
                <a:rPr lang="zh-CN" altLang="en-US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10.3%</a:t>
              </a:r>
            </a:p>
            <a:p>
              <a:pPr algn="ctr"/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增速环比： </a:t>
              </a:r>
              <a:r>
                <a:rPr lang="en-US" altLang="zh-CN" sz="9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9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0.1%</a:t>
              </a:r>
              <a:r>
                <a:rPr lang="zh-CN" altLang="en-US" sz="9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↓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1" name="组合 200"/>
            <p:cNvGrpSpPr>
              <a:grpSpLocks noChangeAspect="1"/>
            </p:cNvGrpSpPr>
            <p:nvPr/>
          </p:nvGrpSpPr>
          <p:grpSpPr>
            <a:xfrm>
              <a:off x="7890124" y="2532013"/>
              <a:ext cx="219758" cy="209363"/>
              <a:chOff x="4750942" y="2542307"/>
              <a:chExt cx="541251" cy="543451"/>
            </a:xfrm>
            <a:solidFill>
              <a:srgbClr val="67708B"/>
            </a:solidFill>
          </p:grpSpPr>
          <p:sp>
            <p:nvSpPr>
              <p:cNvPr id="202" name="Freeform 57"/>
              <p:cNvSpPr>
                <a:spLocks/>
              </p:cNvSpPr>
              <p:nvPr/>
            </p:nvSpPr>
            <p:spPr bwMode="auto">
              <a:xfrm>
                <a:off x="4750942" y="2542307"/>
                <a:ext cx="541251" cy="543451"/>
              </a:xfrm>
              <a:custGeom>
                <a:avLst/>
                <a:gdLst>
                  <a:gd name="T0" fmla="*/ 99 w 104"/>
                  <a:gd name="T1" fmla="*/ 89 h 104"/>
                  <a:gd name="T2" fmla="*/ 19 w 104"/>
                  <a:gd name="T3" fmla="*/ 89 h 104"/>
                  <a:gd name="T4" fmla="*/ 19 w 104"/>
                  <a:gd name="T5" fmla="*/ 4 h 104"/>
                  <a:gd name="T6" fmla="*/ 12 w 104"/>
                  <a:gd name="T7" fmla="*/ 4 h 104"/>
                  <a:gd name="T8" fmla="*/ 12 w 104"/>
                  <a:gd name="T9" fmla="*/ 89 h 104"/>
                  <a:gd name="T10" fmla="*/ 4 w 104"/>
                  <a:gd name="T11" fmla="*/ 89 h 104"/>
                  <a:gd name="T12" fmla="*/ 4 w 104"/>
                  <a:gd name="T13" fmla="*/ 95 h 104"/>
                  <a:gd name="T14" fmla="*/ 12 w 104"/>
                  <a:gd name="T15" fmla="*/ 95 h 104"/>
                  <a:gd name="T16" fmla="*/ 12 w 104"/>
                  <a:gd name="T17" fmla="*/ 99 h 104"/>
                  <a:gd name="T18" fmla="*/ 19 w 104"/>
                  <a:gd name="T19" fmla="*/ 99 h 104"/>
                  <a:gd name="T20" fmla="*/ 19 w 104"/>
                  <a:gd name="T21" fmla="*/ 95 h 104"/>
                  <a:gd name="T22" fmla="*/ 99 w 104"/>
                  <a:gd name="T23" fmla="*/ 95 h 104"/>
                  <a:gd name="T24" fmla="*/ 99 w 104"/>
                  <a:gd name="T25" fmla="*/ 89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4" h="104">
                    <a:moveTo>
                      <a:pt x="99" y="89"/>
                    </a:moveTo>
                    <a:cubicBezTo>
                      <a:pt x="73" y="89"/>
                      <a:pt x="46" y="89"/>
                      <a:pt x="19" y="89"/>
                    </a:cubicBezTo>
                    <a:cubicBezTo>
                      <a:pt x="19" y="60"/>
                      <a:pt x="19" y="32"/>
                      <a:pt x="19" y="4"/>
                    </a:cubicBezTo>
                    <a:cubicBezTo>
                      <a:pt x="19" y="0"/>
                      <a:pt x="12" y="0"/>
                      <a:pt x="12" y="4"/>
                    </a:cubicBezTo>
                    <a:cubicBezTo>
                      <a:pt x="12" y="32"/>
                      <a:pt x="12" y="60"/>
                      <a:pt x="12" y="89"/>
                    </a:cubicBezTo>
                    <a:cubicBezTo>
                      <a:pt x="10" y="89"/>
                      <a:pt x="7" y="89"/>
                      <a:pt x="4" y="89"/>
                    </a:cubicBezTo>
                    <a:cubicBezTo>
                      <a:pt x="0" y="89"/>
                      <a:pt x="0" y="95"/>
                      <a:pt x="4" y="95"/>
                    </a:cubicBezTo>
                    <a:cubicBezTo>
                      <a:pt x="7" y="95"/>
                      <a:pt x="10" y="95"/>
                      <a:pt x="12" y="95"/>
                    </a:cubicBezTo>
                    <a:cubicBezTo>
                      <a:pt x="12" y="97"/>
                      <a:pt x="12" y="98"/>
                      <a:pt x="12" y="99"/>
                    </a:cubicBezTo>
                    <a:cubicBezTo>
                      <a:pt x="12" y="104"/>
                      <a:pt x="19" y="104"/>
                      <a:pt x="19" y="99"/>
                    </a:cubicBezTo>
                    <a:cubicBezTo>
                      <a:pt x="19" y="98"/>
                      <a:pt x="19" y="97"/>
                      <a:pt x="19" y="95"/>
                    </a:cubicBezTo>
                    <a:cubicBezTo>
                      <a:pt x="46" y="95"/>
                      <a:pt x="73" y="95"/>
                      <a:pt x="99" y="95"/>
                    </a:cubicBezTo>
                    <a:cubicBezTo>
                      <a:pt x="104" y="95"/>
                      <a:pt x="104" y="89"/>
                      <a:pt x="99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3" name="Freeform 58"/>
              <p:cNvSpPr>
                <a:spLocks/>
              </p:cNvSpPr>
              <p:nvPr/>
            </p:nvSpPr>
            <p:spPr bwMode="auto">
              <a:xfrm>
                <a:off x="4838950" y="2568709"/>
                <a:ext cx="453243" cy="407038"/>
              </a:xfrm>
              <a:custGeom>
                <a:avLst/>
                <a:gdLst>
                  <a:gd name="T0" fmla="*/ 86 w 87"/>
                  <a:gd name="T1" fmla="*/ 7 h 78"/>
                  <a:gd name="T2" fmla="*/ 82 w 87"/>
                  <a:gd name="T3" fmla="*/ 5 h 78"/>
                  <a:gd name="T4" fmla="*/ 80 w 87"/>
                  <a:gd name="T5" fmla="*/ 4 h 78"/>
                  <a:gd name="T6" fmla="*/ 76 w 87"/>
                  <a:gd name="T7" fmla="*/ 4 h 78"/>
                  <a:gd name="T8" fmla="*/ 62 w 87"/>
                  <a:gd name="T9" fmla="*/ 1 h 78"/>
                  <a:gd name="T10" fmla="*/ 56 w 87"/>
                  <a:gd name="T11" fmla="*/ 5 h 78"/>
                  <a:gd name="T12" fmla="*/ 60 w 87"/>
                  <a:gd name="T13" fmla="*/ 12 h 78"/>
                  <a:gd name="T14" fmla="*/ 42 w 87"/>
                  <a:gd name="T15" fmla="*/ 33 h 78"/>
                  <a:gd name="T16" fmla="*/ 10 w 87"/>
                  <a:gd name="T17" fmla="*/ 60 h 78"/>
                  <a:gd name="T18" fmla="*/ 15 w 87"/>
                  <a:gd name="T19" fmla="*/ 76 h 78"/>
                  <a:gd name="T20" fmla="*/ 51 w 87"/>
                  <a:gd name="T21" fmla="*/ 49 h 78"/>
                  <a:gd name="T22" fmla="*/ 72 w 87"/>
                  <a:gd name="T23" fmla="*/ 23 h 78"/>
                  <a:gd name="T24" fmla="*/ 71 w 87"/>
                  <a:gd name="T25" fmla="*/ 26 h 78"/>
                  <a:gd name="T26" fmla="*/ 75 w 87"/>
                  <a:gd name="T27" fmla="*/ 33 h 78"/>
                  <a:gd name="T28" fmla="*/ 77 w 87"/>
                  <a:gd name="T29" fmla="*/ 33 h 78"/>
                  <a:gd name="T30" fmla="*/ 82 w 87"/>
                  <a:gd name="T31" fmla="*/ 29 h 78"/>
                  <a:gd name="T32" fmla="*/ 86 w 87"/>
                  <a:gd name="T33" fmla="*/ 12 h 78"/>
                  <a:gd name="T34" fmla="*/ 86 w 87"/>
                  <a:gd name="T35" fmla="*/ 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7" h="78">
                    <a:moveTo>
                      <a:pt x="86" y="7"/>
                    </a:moveTo>
                    <a:cubicBezTo>
                      <a:pt x="85" y="6"/>
                      <a:pt x="84" y="5"/>
                      <a:pt x="82" y="5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79" y="4"/>
                      <a:pt x="78" y="4"/>
                      <a:pt x="76" y="4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59" y="0"/>
                      <a:pt x="56" y="2"/>
                      <a:pt x="56" y="5"/>
                    </a:cubicBezTo>
                    <a:cubicBezTo>
                      <a:pt x="55" y="8"/>
                      <a:pt x="57" y="11"/>
                      <a:pt x="60" y="12"/>
                    </a:cubicBezTo>
                    <a:cubicBezTo>
                      <a:pt x="53" y="17"/>
                      <a:pt x="47" y="25"/>
                      <a:pt x="42" y="33"/>
                    </a:cubicBezTo>
                    <a:cubicBezTo>
                      <a:pt x="34" y="46"/>
                      <a:pt x="26" y="56"/>
                      <a:pt x="10" y="60"/>
                    </a:cubicBezTo>
                    <a:cubicBezTo>
                      <a:pt x="0" y="62"/>
                      <a:pt x="4" y="78"/>
                      <a:pt x="15" y="76"/>
                    </a:cubicBezTo>
                    <a:cubicBezTo>
                      <a:pt x="31" y="72"/>
                      <a:pt x="42" y="62"/>
                      <a:pt x="51" y="49"/>
                    </a:cubicBezTo>
                    <a:cubicBezTo>
                      <a:pt x="58" y="39"/>
                      <a:pt x="63" y="29"/>
                      <a:pt x="72" y="23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71" y="29"/>
                      <a:pt x="72" y="32"/>
                      <a:pt x="75" y="33"/>
                    </a:cubicBezTo>
                    <a:cubicBezTo>
                      <a:pt x="76" y="33"/>
                      <a:pt x="76" y="33"/>
                      <a:pt x="77" y="33"/>
                    </a:cubicBezTo>
                    <a:cubicBezTo>
                      <a:pt x="79" y="33"/>
                      <a:pt x="82" y="32"/>
                      <a:pt x="82" y="29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7" y="10"/>
                      <a:pt x="87" y="9"/>
                      <a:pt x="8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04" name="组合 203"/>
          <p:cNvGrpSpPr/>
          <p:nvPr/>
        </p:nvGrpSpPr>
        <p:grpSpPr>
          <a:xfrm>
            <a:off x="7568218" y="2314627"/>
            <a:ext cx="1078180" cy="1724950"/>
            <a:chOff x="1962950" y="2247362"/>
            <a:chExt cx="1078180" cy="1724950"/>
          </a:xfrm>
        </p:grpSpPr>
        <p:sp>
          <p:nvSpPr>
            <p:cNvPr id="205" name="矩形 204"/>
            <p:cNvSpPr/>
            <p:nvPr/>
          </p:nvSpPr>
          <p:spPr>
            <a:xfrm>
              <a:off x="1962950" y="2247362"/>
              <a:ext cx="1078180" cy="1724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五边形 205"/>
            <p:cNvSpPr/>
            <p:nvPr/>
          </p:nvSpPr>
          <p:spPr>
            <a:xfrm>
              <a:off x="1977910" y="2253143"/>
              <a:ext cx="827636" cy="160164"/>
            </a:xfrm>
            <a:prstGeom prst="homePlate">
              <a:avLst/>
            </a:prstGeom>
            <a:solidFill>
              <a:srgbClr val="67708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 b="1" dirty="0" smtClean="0">
                  <a:latin typeface="+mj-ea"/>
                  <a:ea typeface="+mj-ea"/>
                </a:rPr>
                <a:t>财政货币</a:t>
              </a:r>
              <a:endParaRPr lang="zh-CN" altLang="en-US" sz="800" b="1" dirty="0">
                <a:latin typeface="+mj-ea"/>
                <a:ea typeface="+mj-ea"/>
              </a:endParaRPr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7448591" y="2556474"/>
            <a:ext cx="1228395" cy="1126483"/>
            <a:chOff x="4841150" y="3355040"/>
            <a:chExt cx="1228395" cy="1126483"/>
          </a:xfrm>
        </p:grpSpPr>
        <p:sp>
          <p:nvSpPr>
            <p:cNvPr id="239" name="文本框 238"/>
            <p:cNvSpPr txBox="1"/>
            <p:nvPr/>
          </p:nvSpPr>
          <p:spPr>
            <a:xfrm>
              <a:off x="4841150" y="3604360"/>
              <a:ext cx="1228395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M2</a:t>
              </a:r>
            </a:p>
            <a:p>
              <a:pPr algn="ctr"/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当月</a:t>
              </a:r>
              <a:r>
                <a:rPr lang="zh-CN" altLang="en-US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同比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10.6%</a:t>
              </a:r>
            </a:p>
            <a:p>
              <a:pPr algn="ctr"/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增速环比： </a:t>
              </a:r>
              <a:r>
                <a:rPr lang="en-US" altLang="zh-CN" sz="9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en-US" altLang="zh-CN" sz="9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0.1%</a:t>
              </a:r>
              <a:r>
                <a:rPr lang="zh-CN" altLang="en-US" sz="9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9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↓</a:t>
              </a:r>
              <a:endPara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0" name="Freeform 77"/>
            <p:cNvSpPr>
              <a:spLocks noChangeAspect="1" noEditPoints="1"/>
            </p:cNvSpPr>
            <p:nvPr/>
          </p:nvSpPr>
          <p:spPr bwMode="auto">
            <a:xfrm>
              <a:off x="5278981" y="3355040"/>
              <a:ext cx="299076" cy="209363"/>
            </a:xfrm>
            <a:custGeom>
              <a:avLst/>
              <a:gdLst>
                <a:gd name="T0" fmla="*/ 5 w 95"/>
                <a:gd name="T1" fmla="*/ 0 h 70"/>
                <a:gd name="T2" fmla="*/ 0 w 95"/>
                <a:gd name="T3" fmla="*/ 64 h 70"/>
                <a:gd name="T4" fmla="*/ 91 w 95"/>
                <a:gd name="T5" fmla="*/ 70 h 70"/>
                <a:gd name="T6" fmla="*/ 95 w 95"/>
                <a:gd name="T7" fmla="*/ 5 h 70"/>
                <a:gd name="T8" fmla="*/ 24 w 95"/>
                <a:gd name="T9" fmla="*/ 49 h 70"/>
                <a:gd name="T10" fmla="*/ 21 w 95"/>
                <a:gd name="T11" fmla="*/ 57 h 70"/>
                <a:gd name="T12" fmla="*/ 15 w 95"/>
                <a:gd name="T13" fmla="*/ 57 h 70"/>
                <a:gd name="T14" fmla="*/ 13 w 95"/>
                <a:gd name="T15" fmla="*/ 49 h 70"/>
                <a:gd name="T16" fmla="*/ 15 w 95"/>
                <a:gd name="T17" fmla="*/ 34 h 70"/>
                <a:gd name="T18" fmla="*/ 18 w 95"/>
                <a:gd name="T19" fmla="*/ 10 h 70"/>
                <a:gd name="T20" fmla="*/ 21 w 95"/>
                <a:gd name="T21" fmla="*/ 34 h 70"/>
                <a:gd name="T22" fmla="*/ 24 w 95"/>
                <a:gd name="T23" fmla="*/ 49 h 70"/>
                <a:gd name="T24" fmla="*/ 36 w 95"/>
                <a:gd name="T25" fmla="*/ 43 h 70"/>
                <a:gd name="T26" fmla="*/ 33 w 95"/>
                <a:gd name="T27" fmla="*/ 60 h 70"/>
                <a:gd name="T28" fmla="*/ 31 w 95"/>
                <a:gd name="T29" fmla="*/ 43 h 70"/>
                <a:gd name="T30" fmla="*/ 28 w 95"/>
                <a:gd name="T31" fmla="*/ 29 h 70"/>
                <a:gd name="T32" fmla="*/ 31 w 95"/>
                <a:gd name="T33" fmla="*/ 12 h 70"/>
                <a:gd name="T34" fmla="*/ 36 w 95"/>
                <a:gd name="T35" fmla="*/ 12 h 70"/>
                <a:gd name="T36" fmla="*/ 39 w 95"/>
                <a:gd name="T37" fmla="*/ 29 h 70"/>
                <a:gd name="T38" fmla="*/ 54 w 95"/>
                <a:gd name="T39" fmla="*/ 35 h 70"/>
                <a:gd name="T40" fmla="*/ 51 w 95"/>
                <a:gd name="T41" fmla="*/ 57 h 70"/>
                <a:gd name="T42" fmla="*/ 46 w 95"/>
                <a:gd name="T43" fmla="*/ 57 h 70"/>
                <a:gd name="T44" fmla="*/ 43 w 95"/>
                <a:gd name="T45" fmla="*/ 35 h 70"/>
                <a:gd name="T46" fmla="*/ 46 w 95"/>
                <a:gd name="T47" fmla="*/ 21 h 70"/>
                <a:gd name="T48" fmla="*/ 48 w 95"/>
                <a:gd name="T49" fmla="*/ 10 h 70"/>
                <a:gd name="T50" fmla="*/ 51 w 95"/>
                <a:gd name="T51" fmla="*/ 21 h 70"/>
                <a:gd name="T52" fmla="*/ 54 w 95"/>
                <a:gd name="T53" fmla="*/ 35 h 70"/>
                <a:gd name="T54" fmla="*/ 66 w 95"/>
                <a:gd name="T55" fmla="*/ 35 h 70"/>
                <a:gd name="T56" fmla="*/ 64 w 95"/>
                <a:gd name="T57" fmla="*/ 60 h 70"/>
                <a:gd name="T58" fmla="*/ 61 w 95"/>
                <a:gd name="T59" fmla="*/ 35 h 70"/>
                <a:gd name="T60" fmla="*/ 58 w 95"/>
                <a:gd name="T61" fmla="*/ 21 h 70"/>
                <a:gd name="T62" fmla="*/ 61 w 95"/>
                <a:gd name="T63" fmla="*/ 12 h 70"/>
                <a:gd name="T64" fmla="*/ 66 w 95"/>
                <a:gd name="T65" fmla="*/ 12 h 70"/>
                <a:gd name="T66" fmla="*/ 69 w 95"/>
                <a:gd name="T67" fmla="*/ 21 h 70"/>
                <a:gd name="T68" fmla="*/ 84 w 95"/>
                <a:gd name="T69" fmla="*/ 37 h 70"/>
                <a:gd name="T70" fmla="*/ 82 w 95"/>
                <a:gd name="T71" fmla="*/ 57 h 70"/>
                <a:gd name="T72" fmla="*/ 76 w 95"/>
                <a:gd name="T73" fmla="*/ 57 h 70"/>
                <a:gd name="T74" fmla="*/ 73 w 95"/>
                <a:gd name="T75" fmla="*/ 37 h 70"/>
                <a:gd name="T76" fmla="*/ 76 w 95"/>
                <a:gd name="T77" fmla="*/ 22 h 70"/>
                <a:gd name="T78" fmla="*/ 79 w 95"/>
                <a:gd name="T79" fmla="*/ 10 h 70"/>
                <a:gd name="T80" fmla="*/ 82 w 95"/>
                <a:gd name="T81" fmla="*/ 22 h 70"/>
                <a:gd name="T82" fmla="*/ 84 w 95"/>
                <a:gd name="T83" fmla="*/ 3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5" h="70">
                  <a:moveTo>
                    <a:pt x="9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2" y="70"/>
                    <a:pt x="5" y="70"/>
                  </a:cubicBezTo>
                  <a:cubicBezTo>
                    <a:pt x="91" y="70"/>
                    <a:pt x="91" y="70"/>
                    <a:pt x="91" y="70"/>
                  </a:cubicBezTo>
                  <a:cubicBezTo>
                    <a:pt x="93" y="70"/>
                    <a:pt x="95" y="67"/>
                    <a:pt x="95" y="6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2"/>
                    <a:pt x="93" y="0"/>
                    <a:pt x="91" y="0"/>
                  </a:cubicBezTo>
                  <a:close/>
                  <a:moveTo>
                    <a:pt x="24" y="49"/>
                  </a:moveTo>
                  <a:cubicBezTo>
                    <a:pt x="24" y="50"/>
                    <a:pt x="22" y="51"/>
                    <a:pt x="21" y="51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9"/>
                    <a:pt x="20" y="60"/>
                    <a:pt x="18" y="60"/>
                  </a:cubicBezTo>
                  <a:cubicBezTo>
                    <a:pt x="17" y="60"/>
                    <a:pt x="15" y="59"/>
                    <a:pt x="15" y="5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1"/>
                    <a:pt x="13" y="50"/>
                    <a:pt x="13" y="49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5"/>
                    <a:pt x="14" y="34"/>
                    <a:pt x="15" y="3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7" y="10"/>
                    <a:pt x="18" y="10"/>
                  </a:cubicBezTo>
                  <a:cubicBezTo>
                    <a:pt x="20" y="10"/>
                    <a:pt x="21" y="11"/>
                    <a:pt x="21" y="12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2" y="34"/>
                    <a:pt x="24" y="35"/>
                    <a:pt x="24" y="37"/>
                  </a:cubicBezTo>
                  <a:lnTo>
                    <a:pt x="24" y="49"/>
                  </a:lnTo>
                  <a:close/>
                  <a:moveTo>
                    <a:pt x="39" y="41"/>
                  </a:moveTo>
                  <a:cubicBezTo>
                    <a:pt x="39" y="42"/>
                    <a:pt x="38" y="43"/>
                    <a:pt x="36" y="43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9"/>
                    <a:pt x="35" y="60"/>
                    <a:pt x="33" y="60"/>
                  </a:cubicBezTo>
                  <a:cubicBezTo>
                    <a:pt x="32" y="60"/>
                    <a:pt x="31" y="59"/>
                    <a:pt x="31" y="57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8" y="42"/>
                    <a:pt x="28" y="4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7"/>
                    <a:pt x="29" y="26"/>
                    <a:pt x="31" y="2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2" y="10"/>
                    <a:pt x="33" y="10"/>
                  </a:cubicBezTo>
                  <a:cubicBezTo>
                    <a:pt x="35" y="10"/>
                    <a:pt x="36" y="11"/>
                    <a:pt x="36" y="12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8" y="26"/>
                    <a:pt x="39" y="27"/>
                    <a:pt x="39" y="29"/>
                  </a:cubicBezTo>
                  <a:lnTo>
                    <a:pt x="39" y="41"/>
                  </a:lnTo>
                  <a:close/>
                  <a:moveTo>
                    <a:pt x="54" y="35"/>
                  </a:moveTo>
                  <a:cubicBezTo>
                    <a:pt x="54" y="36"/>
                    <a:pt x="53" y="37"/>
                    <a:pt x="51" y="38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59"/>
                    <a:pt x="50" y="60"/>
                    <a:pt x="48" y="60"/>
                  </a:cubicBezTo>
                  <a:cubicBezTo>
                    <a:pt x="47" y="60"/>
                    <a:pt x="46" y="59"/>
                    <a:pt x="46" y="5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4" y="37"/>
                    <a:pt x="43" y="36"/>
                    <a:pt x="43" y="35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2"/>
                    <a:pt x="44" y="21"/>
                    <a:pt x="46" y="21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1"/>
                    <a:pt x="47" y="10"/>
                    <a:pt x="48" y="10"/>
                  </a:cubicBezTo>
                  <a:cubicBezTo>
                    <a:pt x="50" y="10"/>
                    <a:pt x="51" y="11"/>
                    <a:pt x="51" y="12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3" y="21"/>
                    <a:pt x="54" y="22"/>
                    <a:pt x="54" y="23"/>
                  </a:cubicBezTo>
                  <a:lnTo>
                    <a:pt x="54" y="35"/>
                  </a:lnTo>
                  <a:close/>
                  <a:moveTo>
                    <a:pt x="69" y="33"/>
                  </a:moveTo>
                  <a:cubicBezTo>
                    <a:pt x="69" y="34"/>
                    <a:pt x="68" y="35"/>
                    <a:pt x="66" y="35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5" y="60"/>
                    <a:pt x="64" y="60"/>
                  </a:cubicBezTo>
                  <a:cubicBezTo>
                    <a:pt x="62" y="60"/>
                    <a:pt x="61" y="59"/>
                    <a:pt x="61" y="57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59" y="35"/>
                    <a:pt x="58" y="34"/>
                    <a:pt x="58" y="33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9"/>
                    <a:pt x="59" y="18"/>
                    <a:pt x="61" y="18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1"/>
                    <a:pt x="62" y="10"/>
                    <a:pt x="64" y="10"/>
                  </a:cubicBezTo>
                  <a:cubicBezTo>
                    <a:pt x="65" y="10"/>
                    <a:pt x="66" y="11"/>
                    <a:pt x="66" y="1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8" y="18"/>
                    <a:pt x="69" y="19"/>
                    <a:pt x="69" y="21"/>
                  </a:cubicBezTo>
                  <a:lnTo>
                    <a:pt x="69" y="33"/>
                  </a:lnTo>
                  <a:close/>
                  <a:moveTo>
                    <a:pt x="84" y="37"/>
                  </a:moveTo>
                  <a:cubicBezTo>
                    <a:pt x="84" y="38"/>
                    <a:pt x="83" y="39"/>
                    <a:pt x="82" y="39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82" y="59"/>
                    <a:pt x="80" y="60"/>
                    <a:pt x="79" y="60"/>
                  </a:cubicBezTo>
                  <a:cubicBezTo>
                    <a:pt x="77" y="60"/>
                    <a:pt x="76" y="59"/>
                    <a:pt x="76" y="57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5" y="39"/>
                    <a:pt x="73" y="38"/>
                    <a:pt x="73" y="37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3"/>
                    <a:pt x="75" y="22"/>
                    <a:pt x="76" y="2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1"/>
                    <a:pt x="77" y="10"/>
                    <a:pt x="79" y="10"/>
                  </a:cubicBezTo>
                  <a:cubicBezTo>
                    <a:pt x="80" y="10"/>
                    <a:pt x="82" y="11"/>
                    <a:pt x="82" y="1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3" y="22"/>
                    <a:pt x="84" y="23"/>
                    <a:pt x="84" y="25"/>
                  </a:cubicBezTo>
                  <a:lnTo>
                    <a:pt x="84" y="37"/>
                  </a:lnTo>
                  <a:close/>
                </a:path>
              </a:pathLst>
            </a:custGeom>
            <a:solidFill>
              <a:srgbClr val="6770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8686327" y="2321099"/>
            <a:ext cx="1078180" cy="1724950"/>
            <a:chOff x="1962950" y="2247362"/>
            <a:chExt cx="1078180" cy="1724950"/>
          </a:xfrm>
        </p:grpSpPr>
        <p:sp>
          <p:nvSpPr>
            <p:cNvPr id="242" name="矩形 241"/>
            <p:cNvSpPr/>
            <p:nvPr/>
          </p:nvSpPr>
          <p:spPr>
            <a:xfrm>
              <a:off x="1962950" y="2247362"/>
              <a:ext cx="1078180" cy="1724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五边形 242"/>
            <p:cNvSpPr/>
            <p:nvPr/>
          </p:nvSpPr>
          <p:spPr>
            <a:xfrm>
              <a:off x="1977910" y="2253143"/>
              <a:ext cx="827636" cy="160164"/>
            </a:xfrm>
            <a:prstGeom prst="homePlate">
              <a:avLst/>
            </a:prstGeom>
            <a:solidFill>
              <a:srgbClr val="67708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800" b="1" dirty="0" smtClean="0">
                  <a:latin typeface="+mj-ea"/>
                  <a:ea typeface="+mj-ea"/>
                </a:rPr>
                <a:t>汽车工业</a:t>
              </a:r>
              <a:endParaRPr lang="zh-CN" altLang="en-US" sz="800" b="1" dirty="0">
                <a:latin typeface="+mj-ea"/>
                <a:ea typeface="+mj-ea"/>
              </a:endParaRPr>
            </a:p>
          </p:txBody>
        </p:sp>
      </p:grpSp>
      <p:grpSp>
        <p:nvGrpSpPr>
          <p:cNvPr id="244" name="组合 243"/>
          <p:cNvGrpSpPr/>
          <p:nvPr/>
        </p:nvGrpSpPr>
        <p:grpSpPr>
          <a:xfrm>
            <a:off x="8570967" y="2580586"/>
            <a:ext cx="1340229" cy="1101676"/>
            <a:chOff x="5745325" y="3416393"/>
            <a:chExt cx="1340229" cy="1101676"/>
          </a:xfrm>
        </p:grpSpPr>
        <p:sp>
          <p:nvSpPr>
            <p:cNvPr id="245" name="文本框 244"/>
            <p:cNvSpPr txBox="1"/>
            <p:nvPr/>
          </p:nvSpPr>
          <p:spPr>
            <a:xfrm>
              <a:off x="5745325" y="3640906"/>
              <a:ext cx="1340229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价格指数</a:t>
              </a:r>
              <a:endPara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当月指数： </a:t>
              </a:r>
              <a:r>
                <a:rPr lang="en-US" altLang="zh-CN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94.6%</a:t>
              </a:r>
            </a:p>
            <a:p>
              <a:pPr algn="ctr"/>
              <a:endPara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指数环比：</a:t>
              </a:r>
              <a:r>
                <a:rPr lang="en-US" altLang="zh-CN" sz="9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-0.5%</a:t>
              </a:r>
              <a:endParaRPr lang="zh-CN" altLang="en-US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6" name="组合 245"/>
            <p:cNvGrpSpPr>
              <a:grpSpLocks noChangeAspect="1"/>
            </p:cNvGrpSpPr>
            <p:nvPr/>
          </p:nvGrpSpPr>
          <p:grpSpPr>
            <a:xfrm>
              <a:off x="6162996" y="3416393"/>
              <a:ext cx="286070" cy="209363"/>
              <a:chOff x="6530909" y="2595112"/>
              <a:chExt cx="567653" cy="437841"/>
            </a:xfrm>
            <a:solidFill>
              <a:srgbClr val="67708B"/>
            </a:solidFill>
          </p:grpSpPr>
          <p:sp>
            <p:nvSpPr>
              <p:cNvPr id="261" name="Freeform 68"/>
              <p:cNvSpPr>
                <a:spLocks/>
              </p:cNvSpPr>
              <p:nvPr/>
            </p:nvSpPr>
            <p:spPr bwMode="auto">
              <a:xfrm>
                <a:off x="6530909" y="3013151"/>
                <a:ext cx="567653" cy="19802"/>
              </a:xfrm>
              <a:custGeom>
                <a:avLst/>
                <a:gdLst>
                  <a:gd name="T0" fmla="*/ 2 w 109"/>
                  <a:gd name="T1" fmla="*/ 4 h 4"/>
                  <a:gd name="T2" fmla="*/ 0 w 109"/>
                  <a:gd name="T3" fmla="*/ 2 h 4"/>
                  <a:gd name="T4" fmla="*/ 2 w 109"/>
                  <a:gd name="T5" fmla="*/ 0 h 4"/>
                  <a:gd name="T6" fmla="*/ 107 w 109"/>
                  <a:gd name="T7" fmla="*/ 0 h 4"/>
                  <a:gd name="T8" fmla="*/ 109 w 109"/>
                  <a:gd name="T9" fmla="*/ 2 h 4"/>
                  <a:gd name="T10" fmla="*/ 107 w 109"/>
                  <a:gd name="T11" fmla="*/ 4 h 4"/>
                  <a:gd name="T12" fmla="*/ 2 w 109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8" y="0"/>
                      <a:pt x="109" y="1"/>
                      <a:pt x="109" y="2"/>
                    </a:cubicBezTo>
                    <a:cubicBezTo>
                      <a:pt x="109" y="3"/>
                      <a:pt x="108" y="4"/>
                      <a:pt x="107" y="4"/>
                    </a:cubicBez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6" name="Rectangle 69"/>
              <p:cNvSpPr>
                <a:spLocks noChangeArrowheads="1"/>
              </p:cNvSpPr>
              <p:nvPr/>
            </p:nvSpPr>
            <p:spPr bwMode="auto">
              <a:xfrm>
                <a:off x="6599115" y="2694121"/>
                <a:ext cx="81408" cy="27722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7" name="Rectangle 70"/>
              <p:cNvSpPr>
                <a:spLocks noChangeArrowheads="1"/>
              </p:cNvSpPr>
              <p:nvPr/>
            </p:nvSpPr>
            <p:spPr bwMode="auto">
              <a:xfrm>
                <a:off x="6722327" y="2595112"/>
                <a:ext cx="83608" cy="37623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6" name="Rectangle 71"/>
              <p:cNvSpPr>
                <a:spLocks noChangeArrowheads="1"/>
              </p:cNvSpPr>
              <p:nvPr/>
            </p:nvSpPr>
            <p:spPr bwMode="auto">
              <a:xfrm>
                <a:off x="6836738" y="2709522"/>
                <a:ext cx="83608" cy="261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7" name="Rectangle 72"/>
              <p:cNvSpPr>
                <a:spLocks noChangeArrowheads="1"/>
              </p:cNvSpPr>
              <p:nvPr/>
            </p:nvSpPr>
            <p:spPr bwMode="auto">
              <a:xfrm>
                <a:off x="6962149" y="2797531"/>
                <a:ext cx="83608" cy="1738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pic>
        <p:nvPicPr>
          <p:cNvPr id="328" name="图片 32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899550" y="1756877"/>
            <a:ext cx="96680" cy="5760000"/>
          </a:xfrm>
          <a:prstGeom prst="rect">
            <a:avLst/>
          </a:prstGeom>
        </p:spPr>
      </p:pic>
      <p:sp>
        <p:nvSpPr>
          <p:cNvPr id="223" name="圆角矩形 222"/>
          <p:cNvSpPr/>
          <p:nvPr/>
        </p:nvSpPr>
        <p:spPr>
          <a:xfrm>
            <a:off x="2239697" y="4533936"/>
            <a:ext cx="1154555" cy="2772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整体市场价格指数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4" name="圆角矩形 223"/>
          <p:cNvSpPr/>
          <p:nvPr/>
        </p:nvSpPr>
        <p:spPr>
          <a:xfrm>
            <a:off x="6064202" y="4554866"/>
            <a:ext cx="1384613" cy="2734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汽车投资</a:t>
            </a:r>
            <a:r>
              <a:rPr lang="en-US" altLang="zh-CN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利润</a:t>
            </a:r>
            <a:endParaRPr lang="zh-CN" alt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Freeform 89"/>
          <p:cNvSpPr>
            <a:spLocks noChangeAspect="1" noEditPoints="1"/>
          </p:cNvSpPr>
          <p:nvPr/>
        </p:nvSpPr>
        <p:spPr bwMode="auto">
          <a:xfrm>
            <a:off x="2112406" y="4647877"/>
            <a:ext cx="179322" cy="108410"/>
          </a:xfrm>
          <a:custGeom>
            <a:avLst/>
            <a:gdLst/>
            <a:ahLst/>
            <a:cxnLst>
              <a:cxn ang="0">
                <a:pos x="191" y="0"/>
              </a:cxn>
              <a:cxn ang="0">
                <a:pos x="160" y="30"/>
              </a:cxn>
              <a:cxn ang="0">
                <a:pos x="177" y="57"/>
              </a:cxn>
              <a:cxn ang="0">
                <a:pos x="161" y="103"/>
              </a:cxn>
              <a:cxn ang="0">
                <a:pos x="155" y="102"/>
              </a:cxn>
              <a:cxn ang="0">
                <a:pos x="142" y="105"/>
              </a:cxn>
              <a:cxn ang="0">
                <a:pos x="107" y="68"/>
              </a:cxn>
              <a:cxn ang="0">
                <a:pos x="109" y="56"/>
              </a:cxn>
              <a:cxn ang="0">
                <a:pos x="79" y="26"/>
              </a:cxn>
              <a:cxn ang="0">
                <a:pos x="48" y="56"/>
              </a:cxn>
              <a:cxn ang="0">
                <a:pos x="59" y="79"/>
              </a:cxn>
              <a:cxn ang="0">
                <a:pos x="44" y="112"/>
              </a:cxn>
              <a:cxn ang="0">
                <a:pos x="30" y="109"/>
              </a:cxn>
              <a:cxn ang="0">
                <a:pos x="0" y="139"/>
              </a:cxn>
              <a:cxn ang="0">
                <a:pos x="30" y="170"/>
              </a:cxn>
              <a:cxn ang="0">
                <a:pos x="61" y="139"/>
              </a:cxn>
              <a:cxn ang="0">
                <a:pos x="54" y="120"/>
              </a:cxn>
              <a:cxn ang="0">
                <a:pos x="70" y="85"/>
              </a:cxn>
              <a:cxn ang="0">
                <a:pos x="78" y="86"/>
              </a:cxn>
              <a:cxn ang="0">
                <a:pos x="99" y="78"/>
              </a:cxn>
              <a:cxn ang="0">
                <a:pos x="132" y="113"/>
              </a:cxn>
              <a:cxn ang="0">
                <a:pos x="125" y="132"/>
              </a:cxn>
              <a:cxn ang="0">
                <a:pos x="156" y="163"/>
              </a:cxn>
              <a:cxn ang="0">
                <a:pos x="186" y="132"/>
              </a:cxn>
              <a:cxn ang="0">
                <a:pos x="173" y="108"/>
              </a:cxn>
              <a:cxn ang="0">
                <a:pos x="189" y="60"/>
              </a:cxn>
              <a:cxn ang="0">
                <a:pos x="191" y="60"/>
              </a:cxn>
              <a:cxn ang="0">
                <a:pos x="221" y="30"/>
              </a:cxn>
              <a:cxn ang="0">
                <a:pos x="191" y="0"/>
              </a:cxn>
              <a:cxn ang="0">
                <a:pos x="31" y="157"/>
              </a:cxn>
              <a:cxn ang="0">
                <a:pos x="13" y="139"/>
              </a:cxn>
              <a:cxn ang="0">
                <a:pos x="31" y="122"/>
              </a:cxn>
              <a:cxn ang="0">
                <a:pos x="48" y="139"/>
              </a:cxn>
              <a:cxn ang="0">
                <a:pos x="31" y="157"/>
              </a:cxn>
              <a:cxn ang="0">
                <a:pos x="79" y="74"/>
              </a:cxn>
              <a:cxn ang="0">
                <a:pos x="61" y="56"/>
              </a:cxn>
              <a:cxn ang="0">
                <a:pos x="79" y="38"/>
              </a:cxn>
              <a:cxn ang="0">
                <a:pos x="96" y="56"/>
              </a:cxn>
              <a:cxn ang="0">
                <a:pos x="79" y="74"/>
              </a:cxn>
              <a:cxn ang="0">
                <a:pos x="156" y="150"/>
              </a:cxn>
              <a:cxn ang="0">
                <a:pos x="138" y="133"/>
              </a:cxn>
              <a:cxn ang="0">
                <a:pos x="156" y="115"/>
              </a:cxn>
              <a:cxn ang="0">
                <a:pos x="173" y="133"/>
              </a:cxn>
              <a:cxn ang="0">
                <a:pos x="156" y="150"/>
              </a:cxn>
              <a:cxn ang="0">
                <a:pos x="191" y="48"/>
              </a:cxn>
              <a:cxn ang="0">
                <a:pos x="173" y="30"/>
              </a:cxn>
              <a:cxn ang="0">
                <a:pos x="191" y="13"/>
              </a:cxn>
              <a:cxn ang="0">
                <a:pos x="208" y="30"/>
              </a:cxn>
              <a:cxn ang="0">
                <a:pos x="191" y="48"/>
              </a:cxn>
              <a:cxn ang="0">
                <a:pos x="191" y="48"/>
              </a:cxn>
              <a:cxn ang="0">
                <a:pos x="191" y="48"/>
              </a:cxn>
            </a:cxnLst>
            <a:rect l="0" t="0" r="r" b="b"/>
            <a:pathLst>
              <a:path w="221" h="170">
                <a:moveTo>
                  <a:pt x="191" y="0"/>
                </a:moveTo>
                <a:cubicBezTo>
                  <a:pt x="174" y="0"/>
                  <a:pt x="160" y="14"/>
                  <a:pt x="160" y="30"/>
                </a:cubicBezTo>
                <a:cubicBezTo>
                  <a:pt x="160" y="42"/>
                  <a:pt x="167" y="52"/>
                  <a:pt x="177" y="57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59" y="103"/>
                  <a:pt x="157" y="102"/>
                  <a:pt x="155" y="102"/>
                </a:cubicBezTo>
                <a:cubicBezTo>
                  <a:pt x="150" y="102"/>
                  <a:pt x="146" y="103"/>
                  <a:pt x="142" y="105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08" y="64"/>
                  <a:pt x="109" y="60"/>
                  <a:pt x="109" y="56"/>
                </a:cubicBezTo>
                <a:cubicBezTo>
                  <a:pt x="109" y="39"/>
                  <a:pt x="95" y="26"/>
                  <a:pt x="79" y="26"/>
                </a:cubicBezTo>
                <a:cubicBezTo>
                  <a:pt x="62" y="26"/>
                  <a:pt x="48" y="39"/>
                  <a:pt x="48" y="56"/>
                </a:cubicBezTo>
                <a:cubicBezTo>
                  <a:pt x="48" y="65"/>
                  <a:pt x="52" y="74"/>
                  <a:pt x="59" y="79"/>
                </a:cubicBezTo>
                <a:cubicBezTo>
                  <a:pt x="44" y="112"/>
                  <a:pt x="44" y="112"/>
                  <a:pt x="44" y="112"/>
                </a:cubicBezTo>
                <a:cubicBezTo>
                  <a:pt x="40" y="110"/>
                  <a:pt x="35" y="109"/>
                  <a:pt x="30" y="109"/>
                </a:cubicBezTo>
                <a:cubicBezTo>
                  <a:pt x="14" y="109"/>
                  <a:pt x="0" y="123"/>
                  <a:pt x="0" y="139"/>
                </a:cubicBezTo>
                <a:cubicBezTo>
                  <a:pt x="0" y="156"/>
                  <a:pt x="14" y="170"/>
                  <a:pt x="30" y="170"/>
                </a:cubicBezTo>
                <a:cubicBezTo>
                  <a:pt x="47" y="170"/>
                  <a:pt x="61" y="156"/>
                  <a:pt x="61" y="139"/>
                </a:cubicBezTo>
                <a:cubicBezTo>
                  <a:pt x="61" y="132"/>
                  <a:pt x="58" y="125"/>
                  <a:pt x="54" y="120"/>
                </a:cubicBezTo>
                <a:cubicBezTo>
                  <a:pt x="70" y="85"/>
                  <a:pt x="70" y="85"/>
                  <a:pt x="70" y="85"/>
                </a:cubicBezTo>
                <a:cubicBezTo>
                  <a:pt x="73" y="86"/>
                  <a:pt x="76" y="86"/>
                  <a:pt x="78" y="86"/>
                </a:cubicBezTo>
                <a:cubicBezTo>
                  <a:pt x="86" y="86"/>
                  <a:pt x="93" y="83"/>
                  <a:pt x="99" y="78"/>
                </a:cubicBezTo>
                <a:cubicBezTo>
                  <a:pt x="132" y="113"/>
                  <a:pt x="132" y="113"/>
                  <a:pt x="132" y="113"/>
                </a:cubicBezTo>
                <a:cubicBezTo>
                  <a:pt x="128" y="118"/>
                  <a:pt x="125" y="125"/>
                  <a:pt x="125" y="132"/>
                </a:cubicBezTo>
                <a:cubicBezTo>
                  <a:pt x="125" y="149"/>
                  <a:pt x="139" y="163"/>
                  <a:pt x="156" y="163"/>
                </a:cubicBezTo>
                <a:cubicBezTo>
                  <a:pt x="172" y="163"/>
                  <a:pt x="186" y="149"/>
                  <a:pt x="186" y="132"/>
                </a:cubicBezTo>
                <a:cubicBezTo>
                  <a:pt x="186" y="122"/>
                  <a:pt x="181" y="113"/>
                  <a:pt x="173" y="108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91" y="60"/>
                  <a:pt x="191" y="60"/>
                  <a:pt x="191" y="60"/>
                </a:cubicBezTo>
                <a:cubicBezTo>
                  <a:pt x="207" y="60"/>
                  <a:pt x="221" y="47"/>
                  <a:pt x="221" y="30"/>
                </a:cubicBezTo>
                <a:cubicBezTo>
                  <a:pt x="221" y="14"/>
                  <a:pt x="207" y="0"/>
                  <a:pt x="191" y="0"/>
                </a:cubicBezTo>
                <a:close/>
                <a:moveTo>
                  <a:pt x="31" y="157"/>
                </a:moveTo>
                <a:cubicBezTo>
                  <a:pt x="21" y="157"/>
                  <a:pt x="13" y="149"/>
                  <a:pt x="13" y="139"/>
                </a:cubicBezTo>
                <a:cubicBezTo>
                  <a:pt x="13" y="130"/>
                  <a:pt x="21" y="122"/>
                  <a:pt x="31" y="122"/>
                </a:cubicBezTo>
                <a:cubicBezTo>
                  <a:pt x="40" y="122"/>
                  <a:pt x="48" y="130"/>
                  <a:pt x="48" y="139"/>
                </a:cubicBezTo>
                <a:cubicBezTo>
                  <a:pt x="48" y="149"/>
                  <a:pt x="40" y="157"/>
                  <a:pt x="31" y="157"/>
                </a:cubicBezTo>
                <a:close/>
                <a:moveTo>
                  <a:pt x="79" y="74"/>
                </a:moveTo>
                <a:cubicBezTo>
                  <a:pt x="69" y="74"/>
                  <a:pt x="61" y="66"/>
                  <a:pt x="61" y="56"/>
                </a:cubicBezTo>
                <a:cubicBezTo>
                  <a:pt x="61" y="46"/>
                  <a:pt x="69" y="38"/>
                  <a:pt x="79" y="38"/>
                </a:cubicBezTo>
                <a:cubicBezTo>
                  <a:pt x="88" y="38"/>
                  <a:pt x="96" y="46"/>
                  <a:pt x="96" y="56"/>
                </a:cubicBezTo>
                <a:cubicBezTo>
                  <a:pt x="96" y="66"/>
                  <a:pt x="88" y="74"/>
                  <a:pt x="79" y="74"/>
                </a:cubicBezTo>
                <a:close/>
                <a:moveTo>
                  <a:pt x="156" y="150"/>
                </a:moveTo>
                <a:cubicBezTo>
                  <a:pt x="146" y="150"/>
                  <a:pt x="138" y="142"/>
                  <a:pt x="138" y="133"/>
                </a:cubicBezTo>
                <a:cubicBezTo>
                  <a:pt x="138" y="123"/>
                  <a:pt x="146" y="115"/>
                  <a:pt x="156" y="115"/>
                </a:cubicBezTo>
                <a:cubicBezTo>
                  <a:pt x="165" y="115"/>
                  <a:pt x="173" y="123"/>
                  <a:pt x="173" y="133"/>
                </a:cubicBezTo>
                <a:cubicBezTo>
                  <a:pt x="173" y="142"/>
                  <a:pt x="165" y="150"/>
                  <a:pt x="156" y="150"/>
                </a:cubicBezTo>
                <a:close/>
                <a:moveTo>
                  <a:pt x="191" y="48"/>
                </a:moveTo>
                <a:cubicBezTo>
                  <a:pt x="181" y="48"/>
                  <a:pt x="173" y="40"/>
                  <a:pt x="173" y="30"/>
                </a:cubicBezTo>
                <a:cubicBezTo>
                  <a:pt x="173" y="21"/>
                  <a:pt x="181" y="13"/>
                  <a:pt x="191" y="13"/>
                </a:cubicBezTo>
                <a:cubicBezTo>
                  <a:pt x="200" y="13"/>
                  <a:pt x="208" y="21"/>
                  <a:pt x="208" y="30"/>
                </a:cubicBezTo>
                <a:cubicBezTo>
                  <a:pt x="208" y="40"/>
                  <a:pt x="200" y="48"/>
                  <a:pt x="191" y="48"/>
                </a:cubicBezTo>
                <a:close/>
                <a:moveTo>
                  <a:pt x="191" y="48"/>
                </a:moveTo>
                <a:cubicBezTo>
                  <a:pt x="191" y="48"/>
                  <a:pt x="191" y="48"/>
                  <a:pt x="191" y="48"/>
                </a:cubicBezTo>
              </a:path>
            </a:pathLst>
          </a:custGeom>
          <a:solidFill>
            <a:srgbClr val="67708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0" name="Freeform 16"/>
          <p:cNvSpPr>
            <a:spLocks noChangeAspect="1" noEditPoints="1"/>
          </p:cNvSpPr>
          <p:nvPr/>
        </p:nvSpPr>
        <p:spPr bwMode="auto">
          <a:xfrm>
            <a:off x="5961745" y="4642948"/>
            <a:ext cx="146637" cy="108410"/>
          </a:xfrm>
          <a:custGeom>
            <a:avLst/>
            <a:gdLst>
              <a:gd name="T0" fmla="*/ 74 w 74"/>
              <a:gd name="T1" fmla="*/ 53 h 70"/>
              <a:gd name="T2" fmla="*/ 54 w 74"/>
              <a:gd name="T3" fmla="*/ 48 h 70"/>
              <a:gd name="T4" fmla="*/ 71 w 74"/>
              <a:gd name="T5" fmla="*/ 22 h 70"/>
              <a:gd name="T6" fmla="*/ 74 w 74"/>
              <a:gd name="T7" fmla="*/ 5 h 70"/>
              <a:gd name="T8" fmla="*/ 4 w 74"/>
              <a:gd name="T9" fmla="*/ 0 h 70"/>
              <a:gd name="T10" fmla="*/ 0 w 74"/>
              <a:gd name="T11" fmla="*/ 18 h 70"/>
              <a:gd name="T12" fmla="*/ 18 w 74"/>
              <a:gd name="T13" fmla="*/ 22 h 70"/>
              <a:gd name="T14" fmla="*/ 4 w 74"/>
              <a:gd name="T15" fmla="*/ 48 h 70"/>
              <a:gd name="T16" fmla="*/ 0 w 74"/>
              <a:gd name="T17" fmla="*/ 66 h 70"/>
              <a:gd name="T18" fmla="*/ 71 w 74"/>
              <a:gd name="T19" fmla="*/ 70 h 70"/>
              <a:gd name="T20" fmla="*/ 62 w 74"/>
              <a:gd name="T21" fmla="*/ 4 h 70"/>
              <a:gd name="T22" fmla="*/ 66 w 74"/>
              <a:gd name="T23" fmla="*/ 14 h 70"/>
              <a:gd name="T24" fmla="*/ 60 w 74"/>
              <a:gd name="T25" fmla="*/ 18 h 70"/>
              <a:gd name="T26" fmla="*/ 56 w 74"/>
              <a:gd name="T27" fmla="*/ 9 h 70"/>
              <a:gd name="T28" fmla="*/ 62 w 74"/>
              <a:gd name="T29" fmla="*/ 4 h 70"/>
              <a:gd name="T30" fmla="*/ 49 w 74"/>
              <a:gd name="T31" fmla="*/ 9 h 70"/>
              <a:gd name="T32" fmla="*/ 46 w 74"/>
              <a:gd name="T33" fmla="*/ 18 h 70"/>
              <a:gd name="T34" fmla="*/ 40 w 74"/>
              <a:gd name="T35" fmla="*/ 14 h 70"/>
              <a:gd name="T36" fmla="*/ 44 w 74"/>
              <a:gd name="T37" fmla="*/ 4 h 70"/>
              <a:gd name="T38" fmla="*/ 29 w 74"/>
              <a:gd name="T39" fmla="*/ 4 h 70"/>
              <a:gd name="T40" fmla="*/ 33 w 74"/>
              <a:gd name="T41" fmla="*/ 14 h 70"/>
              <a:gd name="T42" fmla="*/ 28 w 74"/>
              <a:gd name="T43" fmla="*/ 18 h 70"/>
              <a:gd name="T44" fmla="*/ 24 w 74"/>
              <a:gd name="T45" fmla="*/ 9 h 70"/>
              <a:gd name="T46" fmla="*/ 29 w 74"/>
              <a:gd name="T47" fmla="*/ 4 h 70"/>
              <a:gd name="T48" fmla="*/ 8 w 74"/>
              <a:gd name="T49" fmla="*/ 14 h 70"/>
              <a:gd name="T50" fmla="*/ 11 w 74"/>
              <a:gd name="T51" fmla="*/ 4 h 70"/>
              <a:gd name="T52" fmla="*/ 17 w 74"/>
              <a:gd name="T53" fmla="*/ 9 h 70"/>
              <a:gd name="T54" fmla="*/ 13 w 74"/>
              <a:gd name="T55" fmla="*/ 18 h 70"/>
              <a:gd name="T56" fmla="*/ 22 w 74"/>
              <a:gd name="T57" fmla="*/ 22 h 70"/>
              <a:gd name="T58" fmla="*/ 49 w 74"/>
              <a:gd name="T59" fmla="*/ 48 h 70"/>
              <a:gd name="T60" fmla="*/ 22 w 74"/>
              <a:gd name="T61" fmla="*/ 22 h 70"/>
              <a:gd name="T62" fmla="*/ 8 w 74"/>
              <a:gd name="T63" fmla="*/ 62 h 70"/>
              <a:gd name="T64" fmla="*/ 11 w 74"/>
              <a:gd name="T65" fmla="*/ 53 h 70"/>
              <a:gd name="T66" fmla="*/ 17 w 74"/>
              <a:gd name="T67" fmla="*/ 57 h 70"/>
              <a:gd name="T68" fmla="*/ 13 w 74"/>
              <a:gd name="T69" fmla="*/ 66 h 70"/>
              <a:gd name="T70" fmla="*/ 28 w 74"/>
              <a:gd name="T71" fmla="*/ 66 h 70"/>
              <a:gd name="T72" fmla="*/ 24 w 74"/>
              <a:gd name="T73" fmla="*/ 57 h 70"/>
              <a:gd name="T74" fmla="*/ 29 w 74"/>
              <a:gd name="T75" fmla="*/ 53 h 70"/>
              <a:gd name="T76" fmla="*/ 33 w 74"/>
              <a:gd name="T77" fmla="*/ 62 h 70"/>
              <a:gd name="T78" fmla="*/ 28 w 74"/>
              <a:gd name="T79" fmla="*/ 66 h 70"/>
              <a:gd name="T80" fmla="*/ 40 w 74"/>
              <a:gd name="T81" fmla="*/ 62 h 70"/>
              <a:gd name="T82" fmla="*/ 44 w 74"/>
              <a:gd name="T83" fmla="*/ 53 h 70"/>
              <a:gd name="T84" fmla="*/ 49 w 74"/>
              <a:gd name="T85" fmla="*/ 57 h 70"/>
              <a:gd name="T86" fmla="*/ 46 w 74"/>
              <a:gd name="T87" fmla="*/ 66 h 70"/>
              <a:gd name="T88" fmla="*/ 60 w 74"/>
              <a:gd name="T89" fmla="*/ 66 h 70"/>
              <a:gd name="T90" fmla="*/ 56 w 74"/>
              <a:gd name="T91" fmla="*/ 57 h 70"/>
              <a:gd name="T92" fmla="*/ 62 w 74"/>
              <a:gd name="T93" fmla="*/ 53 h 70"/>
              <a:gd name="T94" fmla="*/ 66 w 74"/>
              <a:gd name="T95" fmla="*/ 62 h 70"/>
              <a:gd name="T96" fmla="*/ 60 w 74"/>
              <a:gd name="T97" fmla="*/ 6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70">
                <a:moveTo>
                  <a:pt x="74" y="66"/>
                </a:moveTo>
                <a:cubicBezTo>
                  <a:pt x="74" y="53"/>
                  <a:pt x="74" y="53"/>
                  <a:pt x="74" y="53"/>
                </a:cubicBezTo>
                <a:cubicBezTo>
                  <a:pt x="74" y="50"/>
                  <a:pt x="73" y="48"/>
                  <a:pt x="71" y="48"/>
                </a:cubicBezTo>
                <a:cubicBezTo>
                  <a:pt x="54" y="48"/>
                  <a:pt x="54" y="48"/>
                  <a:pt x="54" y="48"/>
                </a:cubicBezTo>
                <a:cubicBezTo>
                  <a:pt x="54" y="22"/>
                  <a:pt x="54" y="22"/>
                  <a:pt x="54" y="22"/>
                </a:cubicBezTo>
                <a:cubicBezTo>
                  <a:pt x="71" y="22"/>
                  <a:pt x="71" y="22"/>
                  <a:pt x="71" y="22"/>
                </a:cubicBezTo>
                <a:cubicBezTo>
                  <a:pt x="73" y="22"/>
                  <a:pt x="74" y="20"/>
                  <a:pt x="74" y="18"/>
                </a:cubicBezTo>
                <a:cubicBezTo>
                  <a:pt x="74" y="5"/>
                  <a:pt x="74" y="5"/>
                  <a:pt x="74" y="5"/>
                </a:cubicBezTo>
                <a:cubicBezTo>
                  <a:pt x="74" y="2"/>
                  <a:pt x="73" y="0"/>
                  <a:pt x="71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0"/>
                  <a:pt x="2" y="22"/>
                  <a:pt x="4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48"/>
                  <a:pt x="18" y="48"/>
                  <a:pt x="1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8"/>
                  <a:pt x="2" y="70"/>
                  <a:pt x="4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3" y="70"/>
                  <a:pt x="74" y="68"/>
                  <a:pt x="74" y="66"/>
                </a:cubicBezTo>
                <a:close/>
                <a:moveTo>
                  <a:pt x="62" y="4"/>
                </a:moveTo>
                <a:cubicBezTo>
                  <a:pt x="64" y="4"/>
                  <a:pt x="66" y="6"/>
                  <a:pt x="66" y="9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6"/>
                  <a:pt x="64" y="18"/>
                  <a:pt x="62" y="18"/>
                </a:cubicBezTo>
                <a:cubicBezTo>
                  <a:pt x="60" y="18"/>
                  <a:pt x="60" y="18"/>
                  <a:pt x="60" y="18"/>
                </a:cubicBezTo>
                <a:cubicBezTo>
                  <a:pt x="58" y="18"/>
                  <a:pt x="56" y="16"/>
                  <a:pt x="56" y="14"/>
                </a:cubicBezTo>
                <a:cubicBezTo>
                  <a:pt x="56" y="9"/>
                  <a:pt x="56" y="9"/>
                  <a:pt x="56" y="9"/>
                </a:cubicBezTo>
                <a:cubicBezTo>
                  <a:pt x="56" y="6"/>
                  <a:pt x="58" y="4"/>
                  <a:pt x="60" y="4"/>
                </a:cubicBezTo>
                <a:lnTo>
                  <a:pt x="62" y="4"/>
                </a:lnTo>
                <a:close/>
                <a:moveTo>
                  <a:pt x="46" y="4"/>
                </a:moveTo>
                <a:cubicBezTo>
                  <a:pt x="48" y="4"/>
                  <a:pt x="49" y="6"/>
                  <a:pt x="49" y="9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6"/>
                  <a:pt x="48" y="18"/>
                  <a:pt x="46" y="18"/>
                </a:cubicBezTo>
                <a:cubicBezTo>
                  <a:pt x="44" y="18"/>
                  <a:pt x="44" y="18"/>
                  <a:pt x="44" y="18"/>
                </a:cubicBezTo>
                <a:cubicBezTo>
                  <a:pt x="42" y="18"/>
                  <a:pt x="40" y="16"/>
                  <a:pt x="40" y="14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6"/>
                  <a:pt x="42" y="4"/>
                  <a:pt x="44" y="4"/>
                </a:cubicBezTo>
                <a:lnTo>
                  <a:pt x="46" y="4"/>
                </a:lnTo>
                <a:close/>
                <a:moveTo>
                  <a:pt x="29" y="4"/>
                </a:moveTo>
                <a:cubicBezTo>
                  <a:pt x="32" y="4"/>
                  <a:pt x="33" y="6"/>
                  <a:pt x="33" y="9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6"/>
                  <a:pt x="32" y="18"/>
                  <a:pt x="29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5" y="18"/>
                  <a:pt x="24" y="16"/>
                  <a:pt x="24" y="14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6"/>
                  <a:pt x="25" y="4"/>
                  <a:pt x="28" y="4"/>
                </a:cubicBezTo>
                <a:lnTo>
                  <a:pt x="29" y="4"/>
                </a:lnTo>
                <a:close/>
                <a:moveTo>
                  <a:pt x="11" y="18"/>
                </a:moveTo>
                <a:cubicBezTo>
                  <a:pt x="9" y="18"/>
                  <a:pt x="8" y="16"/>
                  <a:pt x="8" y="14"/>
                </a:cubicBezTo>
                <a:cubicBezTo>
                  <a:pt x="8" y="9"/>
                  <a:pt x="8" y="9"/>
                  <a:pt x="8" y="9"/>
                </a:cubicBezTo>
                <a:cubicBezTo>
                  <a:pt x="8" y="6"/>
                  <a:pt x="9" y="4"/>
                  <a:pt x="11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5" y="4"/>
                  <a:pt x="17" y="6"/>
                  <a:pt x="17" y="9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6"/>
                  <a:pt x="15" y="18"/>
                  <a:pt x="13" y="18"/>
                </a:cubicBezTo>
                <a:lnTo>
                  <a:pt x="11" y="18"/>
                </a:lnTo>
                <a:close/>
                <a:moveTo>
                  <a:pt x="22" y="22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48"/>
                  <a:pt x="49" y="48"/>
                  <a:pt x="49" y="48"/>
                </a:cubicBezTo>
                <a:cubicBezTo>
                  <a:pt x="22" y="48"/>
                  <a:pt x="22" y="48"/>
                  <a:pt x="22" y="48"/>
                </a:cubicBezTo>
                <a:lnTo>
                  <a:pt x="22" y="22"/>
                </a:lnTo>
                <a:close/>
                <a:moveTo>
                  <a:pt x="11" y="66"/>
                </a:moveTo>
                <a:cubicBezTo>
                  <a:pt x="9" y="66"/>
                  <a:pt x="8" y="64"/>
                  <a:pt x="8" y="62"/>
                </a:cubicBezTo>
                <a:cubicBezTo>
                  <a:pt x="8" y="57"/>
                  <a:pt x="8" y="57"/>
                  <a:pt x="8" y="57"/>
                </a:cubicBezTo>
                <a:cubicBezTo>
                  <a:pt x="8" y="54"/>
                  <a:pt x="9" y="53"/>
                  <a:pt x="11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15" y="53"/>
                  <a:pt x="17" y="54"/>
                  <a:pt x="17" y="57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64"/>
                  <a:pt x="15" y="66"/>
                  <a:pt x="13" y="66"/>
                </a:cubicBezTo>
                <a:lnTo>
                  <a:pt x="11" y="66"/>
                </a:lnTo>
                <a:close/>
                <a:moveTo>
                  <a:pt x="28" y="66"/>
                </a:moveTo>
                <a:cubicBezTo>
                  <a:pt x="25" y="66"/>
                  <a:pt x="24" y="64"/>
                  <a:pt x="24" y="62"/>
                </a:cubicBezTo>
                <a:cubicBezTo>
                  <a:pt x="24" y="57"/>
                  <a:pt x="24" y="57"/>
                  <a:pt x="24" y="57"/>
                </a:cubicBezTo>
                <a:cubicBezTo>
                  <a:pt x="24" y="54"/>
                  <a:pt x="25" y="53"/>
                  <a:pt x="28" y="53"/>
                </a:cubicBezTo>
                <a:cubicBezTo>
                  <a:pt x="29" y="53"/>
                  <a:pt x="29" y="53"/>
                  <a:pt x="29" y="53"/>
                </a:cubicBezTo>
                <a:cubicBezTo>
                  <a:pt x="32" y="53"/>
                  <a:pt x="33" y="54"/>
                  <a:pt x="33" y="57"/>
                </a:cubicBezTo>
                <a:cubicBezTo>
                  <a:pt x="33" y="62"/>
                  <a:pt x="33" y="62"/>
                  <a:pt x="33" y="62"/>
                </a:cubicBezTo>
                <a:cubicBezTo>
                  <a:pt x="33" y="64"/>
                  <a:pt x="32" y="66"/>
                  <a:pt x="29" y="66"/>
                </a:cubicBezTo>
                <a:lnTo>
                  <a:pt x="28" y="66"/>
                </a:lnTo>
                <a:close/>
                <a:moveTo>
                  <a:pt x="44" y="66"/>
                </a:moveTo>
                <a:cubicBezTo>
                  <a:pt x="42" y="66"/>
                  <a:pt x="40" y="64"/>
                  <a:pt x="40" y="62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4"/>
                  <a:pt x="42" y="53"/>
                  <a:pt x="44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8" y="53"/>
                  <a:pt x="49" y="54"/>
                  <a:pt x="49" y="57"/>
                </a:cubicBezTo>
                <a:cubicBezTo>
                  <a:pt x="49" y="62"/>
                  <a:pt x="49" y="62"/>
                  <a:pt x="49" y="62"/>
                </a:cubicBezTo>
                <a:cubicBezTo>
                  <a:pt x="49" y="64"/>
                  <a:pt x="48" y="66"/>
                  <a:pt x="46" y="66"/>
                </a:cubicBezTo>
                <a:lnTo>
                  <a:pt x="44" y="66"/>
                </a:lnTo>
                <a:close/>
                <a:moveTo>
                  <a:pt x="60" y="66"/>
                </a:moveTo>
                <a:cubicBezTo>
                  <a:pt x="58" y="66"/>
                  <a:pt x="56" y="64"/>
                  <a:pt x="56" y="62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54"/>
                  <a:pt x="58" y="53"/>
                  <a:pt x="60" y="53"/>
                </a:cubicBezTo>
                <a:cubicBezTo>
                  <a:pt x="62" y="53"/>
                  <a:pt x="62" y="53"/>
                  <a:pt x="62" y="53"/>
                </a:cubicBezTo>
                <a:cubicBezTo>
                  <a:pt x="64" y="53"/>
                  <a:pt x="66" y="54"/>
                  <a:pt x="66" y="57"/>
                </a:cubicBezTo>
                <a:cubicBezTo>
                  <a:pt x="66" y="62"/>
                  <a:pt x="66" y="62"/>
                  <a:pt x="66" y="62"/>
                </a:cubicBezTo>
                <a:cubicBezTo>
                  <a:pt x="66" y="64"/>
                  <a:pt x="64" y="66"/>
                  <a:pt x="62" y="66"/>
                </a:cubicBezTo>
                <a:lnTo>
                  <a:pt x="60" y="66"/>
                </a:lnTo>
                <a:close/>
              </a:path>
            </a:pathLst>
          </a:custGeom>
          <a:solidFill>
            <a:srgbClr val="6770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31" name="图表 230"/>
          <p:cNvGraphicFramePr/>
          <p:nvPr>
            <p:extLst>
              <p:ext uri="{D42A27DB-BD31-4B8C-83A1-F6EECF244321}">
                <p14:modId xmlns:p14="http://schemas.microsoft.com/office/powerpoint/2010/main" val="365786743"/>
              </p:ext>
            </p:extLst>
          </p:nvPr>
        </p:nvGraphicFramePr>
        <p:xfrm>
          <a:off x="5929468" y="4889490"/>
          <a:ext cx="3822705" cy="2412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32" name="折线柱状_整体指数走势"/>
          <p:cNvGraphicFramePr/>
          <p:nvPr>
            <p:extLst>
              <p:ext uri="{D42A27DB-BD31-4B8C-83A1-F6EECF244321}">
                <p14:modId xmlns:p14="http://schemas.microsoft.com/office/powerpoint/2010/main" val="4101036372"/>
              </p:ext>
            </p:extLst>
          </p:nvPr>
        </p:nvGraphicFramePr>
        <p:xfrm>
          <a:off x="1939678" y="4773668"/>
          <a:ext cx="3820171" cy="2528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233" name="组合 232"/>
          <p:cNvGrpSpPr>
            <a:grpSpLocks noChangeAspect="1"/>
          </p:cNvGrpSpPr>
          <p:nvPr/>
        </p:nvGrpSpPr>
        <p:grpSpPr>
          <a:xfrm>
            <a:off x="3220429" y="4588796"/>
            <a:ext cx="176520" cy="167491"/>
            <a:chOff x="3958722" y="3227132"/>
            <a:chExt cx="446799" cy="446799"/>
          </a:xfrm>
        </p:grpSpPr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3958722" y="3227132"/>
              <a:ext cx="446799" cy="446799"/>
            </a:xfrm>
            <a:custGeom>
              <a:avLst/>
              <a:gdLst>
                <a:gd name="T0" fmla="*/ 0 w 87"/>
                <a:gd name="T1" fmla="*/ 43 h 87"/>
                <a:gd name="T2" fmla="*/ 43 w 87"/>
                <a:gd name="T3" fmla="*/ 0 h 87"/>
                <a:gd name="T4" fmla="*/ 43 w 87"/>
                <a:gd name="T5" fmla="*/ 2 h 87"/>
                <a:gd name="T6" fmla="*/ 43 w 87"/>
                <a:gd name="T7" fmla="*/ 5 h 87"/>
                <a:gd name="T8" fmla="*/ 5 w 87"/>
                <a:gd name="T9" fmla="*/ 43 h 87"/>
                <a:gd name="T10" fmla="*/ 43 w 87"/>
                <a:gd name="T11" fmla="*/ 82 h 87"/>
                <a:gd name="T12" fmla="*/ 82 w 87"/>
                <a:gd name="T13" fmla="*/ 43 h 87"/>
                <a:gd name="T14" fmla="*/ 43 w 87"/>
                <a:gd name="T15" fmla="*/ 5 h 87"/>
                <a:gd name="T16" fmla="*/ 43 w 87"/>
                <a:gd name="T17" fmla="*/ 2 h 87"/>
                <a:gd name="T18" fmla="*/ 43 w 87"/>
                <a:gd name="T19" fmla="*/ 0 h 87"/>
                <a:gd name="T20" fmla="*/ 87 w 87"/>
                <a:gd name="T21" fmla="*/ 43 h 87"/>
                <a:gd name="T22" fmla="*/ 43 w 87"/>
                <a:gd name="T23" fmla="*/ 87 h 87"/>
                <a:gd name="T24" fmla="*/ 0 w 87"/>
                <a:gd name="T25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cubicBezTo>
                    <a:pt x="0" y="19"/>
                    <a:pt x="19" y="0"/>
                    <a:pt x="43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22" y="5"/>
                    <a:pt x="5" y="22"/>
                    <a:pt x="5" y="43"/>
                  </a:cubicBezTo>
                  <a:cubicBezTo>
                    <a:pt x="5" y="64"/>
                    <a:pt x="22" y="81"/>
                    <a:pt x="43" y="82"/>
                  </a:cubicBezTo>
                  <a:cubicBezTo>
                    <a:pt x="64" y="81"/>
                    <a:pt x="82" y="64"/>
                    <a:pt x="82" y="43"/>
                  </a:cubicBezTo>
                  <a:cubicBezTo>
                    <a:pt x="82" y="22"/>
                    <a:pt x="64" y="5"/>
                    <a:pt x="43" y="5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87" y="19"/>
                    <a:pt x="87" y="43"/>
                  </a:cubicBezTo>
                  <a:cubicBezTo>
                    <a:pt x="87" y="67"/>
                    <a:pt x="67" y="87"/>
                    <a:pt x="43" y="87"/>
                  </a:cubicBezTo>
                  <a:cubicBezTo>
                    <a:pt x="19" y="87"/>
                    <a:pt x="0" y="67"/>
                    <a:pt x="0" y="43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Freeform 128"/>
            <p:cNvSpPr>
              <a:spLocks noEditPoints="1"/>
            </p:cNvSpPr>
            <p:nvPr/>
          </p:nvSpPr>
          <p:spPr bwMode="auto">
            <a:xfrm>
              <a:off x="4101872" y="3309551"/>
              <a:ext cx="214724" cy="292805"/>
            </a:xfrm>
            <a:custGeom>
              <a:avLst/>
              <a:gdLst>
                <a:gd name="T0" fmla="*/ 26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7 w 42"/>
                <a:gd name="T41" fmla="*/ 35 h 57"/>
                <a:gd name="T42" fmla="*/ 26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6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2" y="12"/>
                    <a:pt x="21" y="12"/>
                  </a:cubicBezTo>
                  <a:cubicBezTo>
                    <a:pt x="19" y="12"/>
                    <a:pt x="17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4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8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7" y="35"/>
                  </a:cubicBezTo>
                  <a:cubicBezTo>
                    <a:pt x="27" y="36"/>
                    <a:pt x="26" y="37"/>
                    <a:pt x="26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3" y="43"/>
                    <a:pt x="27" y="46"/>
                    <a:pt x="27" y="50"/>
                  </a:cubicBezTo>
                  <a:cubicBezTo>
                    <a:pt x="27" y="54"/>
                    <a:pt x="23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 129"/>
            <p:cNvSpPr>
              <a:spLocks noEditPoints="1"/>
            </p:cNvSpPr>
            <p:nvPr/>
          </p:nvSpPr>
          <p:spPr bwMode="auto">
            <a:xfrm>
              <a:off x="4080182" y="3309551"/>
              <a:ext cx="216893" cy="292805"/>
            </a:xfrm>
            <a:custGeom>
              <a:avLst/>
              <a:gdLst>
                <a:gd name="T0" fmla="*/ 27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8 w 42"/>
                <a:gd name="T41" fmla="*/ 35 h 57"/>
                <a:gd name="T42" fmla="*/ 27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7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3" y="12"/>
                    <a:pt x="21" y="12"/>
                  </a:cubicBezTo>
                  <a:cubicBezTo>
                    <a:pt x="19" y="12"/>
                    <a:pt x="18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5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9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8" y="35"/>
                  </a:cubicBezTo>
                  <a:cubicBezTo>
                    <a:pt x="27" y="36"/>
                    <a:pt x="27" y="37"/>
                    <a:pt x="27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4" y="43"/>
                    <a:pt x="27" y="46"/>
                    <a:pt x="27" y="50"/>
                  </a:cubicBezTo>
                  <a:cubicBezTo>
                    <a:pt x="27" y="54"/>
                    <a:pt x="24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7" name="组合 236"/>
          <p:cNvGrpSpPr>
            <a:grpSpLocks noChangeAspect="1"/>
          </p:cNvGrpSpPr>
          <p:nvPr/>
        </p:nvGrpSpPr>
        <p:grpSpPr>
          <a:xfrm>
            <a:off x="6915314" y="4612315"/>
            <a:ext cx="176520" cy="167491"/>
            <a:chOff x="3958722" y="3227132"/>
            <a:chExt cx="446799" cy="446799"/>
          </a:xfrm>
        </p:grpSpPr>
        <p:sp>
          <p:nvSpPr>
            <p:cNvPr id="248" name="Freeform 127"/>
            <p:cNvSpPr>
              <a:spLocks/>
            </p:cNvSpPr>
            <p:nvPr/>
          </p:nvSpPr>
          <p:spPr bwMode="auto">
            <a:xfrm>
              <a:off x="3958722" y="3227132"/>
              <a:ext cx="446799" cy="446799"/>
            </a:xfrm>
            <a:custGeom>
              <a:avLst/>
              <a:gdLst>
                <a:gd name="T0" fmla="*/ 0 w 87"/>
                <a:gd name="T1" fmla="*/ 43 h 87"/>
                <a:gd name="T2" fmla="*/ 43 w 87"/>
                <a:gd name="T3" fmla="*/ 0 h 87"/>
                <a:gd name="T4" fmla="*/ 43 w 87"/>
                <a:gd name="T5" fmla="*/ 2 h 87"/>
                <a:gd name="T6" fmla="*/ 43 w 87"/>
                <a:gd name="T7" fmla="*/ 5 h 87"/>
                <a:gd name="T8" fmla="*/ 5 w 87"/>
                <a:gd name="T9" fmla="*/ 43 h 87"/>
                <a:gd name="T10" fmla="*/ 43 w 87"/>
                <a:gd name="T11" fmla="*/ 82 h 87"/>
                <a:gd name="T12" fmla="*/ 82 w 87"/>
                <a:gd name="T13" fmla="*/ 43 h 87"/>
                <a:gd name="T14" fmla="*/ 43 w 87"/>
                <a:gd name="T15" fmla="*/ 5 h 87"/>
                <a:gd name="T16" fmla="*/ 43 w 87"/>
                <a:gd name="T17" fmla="*/ 2 h 87"/>
                <a:gd name="T18" fmla="*/ 43 w 87"/>
                <a:gd name="T19" fmla="*/ 0 h 87"/>
                <a:gd name="T20" fmla="*/ 87 w 87"/>
                <a:gd name="T21" fmla="*/ 43 h 87"/>
                <a:gd name="T22" fmla="*/ 43 w 87"/>
                <a:gd name="T23" fmla="*/ 87 h 87"/>
                <a:gd name="T24" fmla="*/ 0 w 87"/>
                <a:gd name="T25" fmla="*/ 4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7">
                  <a:moveTo>
                    <a:pt x="0" y="43"/>
                  </a:moveTo>
                  <a:cubicBezTo>
                    <a:pt x="0" y="19"/>
                    <a:pt x="19" y="0"/>
                    <a:pt x="43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22" y="5"/>
                    <a:pt x="5" y="22"/>
                    <a:pt x="5" y="43"/>
                  </a:cubicBezTo>
                  <a:cubicBezTo>
                    <a:pt x="5" y="64"/>
                    <a:pt x="22" y="81"/>
                    <a:pt x="43" y="82"/>
                  </a:cubicBezTo>
                  <a:cubicBezTo>
                    <a:pt x="64" y="81"/>
                    <a:pt x="82" y="64"/>
                    <a:pt x="82" y="43"/>
                  </a:cubicBezTo>
                  <a:cubicBezTo>
                    <a:pt x="82" y="22"/>
                    <a:pt x="64" y="5"/>
                    <a:pt x="43" y="5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87" y="19"/>
                    <a:pt x="87" y="43"/>
                  </a:cubicBezTo>
                  <a:cubicBezTo>
                    <a:pt x="87" y="67"/>
                    <a:pt x="67" y="87"/>
                    <a:pt x="43" y="87"/>
                  </a:cubicBezTo>
                  <a:cubicBezTo>
                    <a:pt x="19" y="87"/>
                    <a:pt x="0" y="67"/>
                    <a:pt x="0" y="43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Freeform 128"/>
            <p:cNvSpPr>
              <a:spLocks noEditPoints="1"/>
            </p:cNvSpPr>
            <p:nvPr/>
          </p:nvSpPr>
          <p:spPr bwMode="auto">
            <a:xfrm>
              <a:off x="4101872" y="3309551"/>
              <a:ext cx="214724" cy="292805"/>
            </a:xfrm>
            <a:custGeom>
              <a:avLst/>
              <a:gdLst>
                <a:gd name="T0" fmla="*/ 26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7 w 42"/>
                <a:gd name="T41" fmla="*/ 35 h 57"/>
                <a:gd name="T42" fmla="*/ 26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6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2" y="12"/>
                    <a:pt x="21" y="12"/>
                  </a:cubicBezTo>
                  <a:cubicBezTo>
                    <a:pt x="19" y="12"/>
                    <a:pt x="17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4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8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7" y="35"/>
                  </a:cubicBezTo>
                  <a:cubicBezTo>
                    <a:pt x="27" y="36"/>
                    <a:pt x="26" y="37"/>
                    <a:pt x="26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3" y="43"/>
                    <a:pt x="27" y="46"/>
                    <a:pt x="27" y="50"/>
                  </a:cubicBezTo>
                  <a:cubicBezTo>
                    <a:pt x="27" y="54"/>
                    <a:pt x="23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Freeform 129"/>
            <p:cNvSpPr>
              <a:spLocks noEditPoints="1"/>
            </p:cNvSpPr>
            <p:nvPr/>
          </p:nvSpPr>
          <p:spPr bwMode="auto">
            <a:xfrm>
              <a:off x="4080182" y="3309551"/>
              <a:ext cx="216893" cy="292805"/>
            </a:xfrm>
            <a:custGeom>
              <a:avLst/>
              <a:gdLst>
                <a:gd name="T0" fmla="*/ 27 w 42"/>
                <a:gd name="T1" fmla="*/ 39 h 57"/>
                <a:gd name="T2" fmla="*/ 24 w 42"/>
                <a:gd name="T3" fmla="*/ 39 h 57"/>
                <a:gd name="T4" fmla="*/ 12 w 42"/>
                <a:gd name="T5" fmla="*/ 39 h 57"/>
                <a:gd name="T6" fmla="*/ 12 w 42"/>
                <a:gd name="T7" fmla="*/ 34 h 57"/>
                <a:gd name="T8" fmla="*/ 13 w 42"/>
                <a:gd name="T9" fmla="*/ 32 h 57"/>
                <a:gd name="T10" fmla="*/ 15 w 42"/>
                <a:gd name="T11" fmla="*/ 28 h 57"/>
                <a:gd name="T12" fmla="*/ 23 w 42"/>
                <a:gd name="T13" fmla="*/ 21 h 57"/>
                <a:gd name="T14" fmla="*/ 26 w 42"/>
                <a:gd name="T15" fmla="*/ 17 h 57"/>
                <a:gd name="T16" fmla="*/ 25 w 42"/>
                <a:gd name="T17" fmla="*/ 13 h 57"/>
                <a:gd name="T18" fmla="*/ 21 w 42"/>
                <a:gd name="T19" fmla="*/ 12 h 57"/>
                <a:gd name="T20" fmla="*/ 16 w 42"/>
                <a:gd name="T21" fmla="*/ 14 h 57"/>
                <a:gd name="T22" fmla="*/ 14 w 42"/>
                <a:gd name="T23" fmla="*/ 20 h 57"/>
                <a:gd name="T24" fmla="*/ 11 w 42"/>
                <a:gd name="T25" fmla="*/ 20 h 57"/>
                <a:gd name="T26" fmla="*/ 2 w 42"/>
                <a:gd name="T27" fmla="*/ 9 h 57"/>
                <a:gd name="T28" fmla="*/ 5 w 42"/>
                <a:gd name="T29" fmla="*/ 5 h 57"/>
                <a:gd name="T30" fmla="*/ 21 w 42"/>
                <a:gd name="T31" fmla="*/ 0 h 57"/>
                <a:gd name="T32" fmla="*/ 35 w 42"/>
                <a:gd name="T33" fmla="*/ 4 h 57"/>
                <a:gd name="T34" fmla="*/ 42 w 42"/>
                <a:gd name="T35" fmla="*/ 16 h 57"/>
                <a:gd name="T36" fmla="*/ 40 w 42"/>
                <a:gd name="T37" fmla="*/ 22 h 57"/>
                <a:gd name="T38" fmla="*/ 32 w 42"/>
                <a:gd name="T39" fmla="*/ 30 h 57"/>
                <a:gd name="T40" fmla="*/ 28 w 42"/>
                <a:gd name="T41" fmla="*/ 35 h 57"/>
                <a:gd name="T42" fmla="*/ 27 w 42"/>
                <a:gd name="T43" fmla="*/ 39 h 57"/>
                <a:gd name="T44" fmla="*/ 11 w 42"/>
                <a:gd name="T45" fmla="*/ 50 h 57"/>
                <a:gd name="T46" fmla="*/ 19 w 42"/>
                <a:gd name="T47" fmla="*/ 43 h 57"/>
                <a:gd name="T48" fmla="*/ 27 w 42"/>
                <a:gd name="T49" fmla="*/ 50 h 57"/>
                <a:gd name="T50" fmla="*/ 19 w 42"/>
                <a:gd name="T51" fmla="*/ 57 h 57"/>
                <a:gd name="T52" fmla="*/ 11 w 42"/>
                <a:gd name="T5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57">
                  <a:moveTo>
                    <a:pt x="27" y="39"/>
                  </a:moveTo>
                  <a:cubicBezTo>
                    <a:pt x="24" y="39"/>
                    <a:pt x="24" y="39"/>
                    <a:pt x="24" y="39"/>
                  </a:cubicBezTo>
                  <a:cubicBezTo>
                    <a:pt x="17" y="39"/>
                    <a:pt x="12" y="39"/>
                    <a:pt x="12" y="39"/>
                  </a:cubicBezTo>
                  <a:cubicBezTo>
                    <a:pt x="12" y="38"/>
                    <a:pt x="12" y="36"/>
                    <a:pt x="12" y="34"/>
                  </a:cubicBezTo>
                  <a:cubicBezTo>
                    <a:pt x="12" y="34"/>
                    <a:pt x="12" y="34"/>
                    <a:pt x="13" y="32"/>
                  </a:cubicBezTo>
                  <a:cubicBezTo>
                    <a:pt x="13" y="31"/>
                    <a:pt x="14" y="29"/>
                    <a:pt x="15" y="28"/>
                  </a:cubicBezTo>
                  <a:cubicBezTo>
                    <a:pt x="16" y="27"/>
                    <a:pt x="19" y="24"/>
                    <a:pt x="23" y="21"/>
                  </a:cubicBezTo>
                  <a:cubicBezTo>
                    <a:pt x="25" y="19"/>
                    <a:pt x="26" y="18"/>
                    <a:pt x="26" y="17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4" y="13"/>
                    <a:pt x="23" y="12"/>
                    <a:pt x="21" y="12"/>
                  </a:cubicBezTo>
                  <a:cubicBezTo>
                    <a:pt x="19" y="12"/>
                    <a:pt x="18" y="13"/>
                    <a:pt x="16" y="14"/>
                  </a:cubicBezTo>
                  <a:cubicBezTo>
                    <a:pt x="15" y="15"/>
                    <a:pt x="14" y="17"/>
                    <a:pt x="14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5" y="19"/>
                    <a:pt x="0" y="14"/>
                    <a:pt x="2" y="9"/>
                  </a:cubicBezTo>
                  <a:cubicBezTo>
                    <a:pt x="2" y="9"/>
                    <a:pt x="2" y="9"/>
                    <a:pt x="5" y="5"/>
                  </a:cubicBezTo>
                  <a:cubicBezTo>
                    <a:pt x="9" y="2"/>
                    <a:pt x="14" y="0"/>
                    <a:pt x="21" y="0"/>
                  </a:cubicBezTo>
                  <a:cubicBezTo>
                    <a:pt x="27" y="0"/>
                    <a:pt x="31" y="1"/>
                    <a:pt x="35" y="4"/>
                  </a:cubicBezTo>
                  <a:cubicBezTo>
                    <a:pt x="39" y="7"/>
                    <a:pt x="42" y="11"/>
                    <a:pt x="42" y="16"/>
                  </a:cubicBezTo>
                  <a:cubicBezTo>
                    <a:pt x="42" y="18"/>
                    <a:pt x="41" y="20"/>
                    <a:pt x="40" y="22"/>
                  </a:cubicBezTo>
                  <a:cubicBezTo>
                    <a:pt x="39" y="24"/>
                    <a:pt x="36" y="27"/>
                    <a:pt x="32" y="30"/>
                  </a:cubicBezTo>
                  <a:cubicBezTo>
                    <a:pt x="30" y="32"/>
                    <a:pt x="28" y="33"/>
                    <a:pt x="28" y="35"/>
                  </a:cubicBezTo>
                  <a:cubicBezTo>
                    <a:pt x="27" y="36"/>
                    <a:pt x="27" y="37"/>
                    <a:pt x="27" y="39"/>
                  </a:cubicBezTo>
                  <a:close/>
                  <a:moveTo>
                    <a:pt x="11" y="50"/>
                  </a:moveTo>
                  <a:cubicBezTo>
                    <a:pt x="11" y="46"/>
                    <a:pt x="15" y="43"/>
                    <a:pt x="19" y="43"/>
                  </a:cubicBezTo>
                  <a:cubicBezTo>
                    <a:pt x="24" y="43"/>
                    <a:pt x="27" y="46"/>
                    <a:pt x="27" y="50"/>
                  </a:cubicBezTo>
                  <a:cubicBezTo>
                    <a:pt x="27" y="54"/>
                    <a:pt x="24" y="57"/>
                    <a:pt x="19" y="57"/>
                  </a:cubicBezTo>
                  <a:cubicBezTo>
                    <a:pt x="15" y="57"/>
                    <a:pt x="11" y="54"/>
                    <a:pt x="11" y="50"/>
                  </a:cubicBezTo>
                  <a:close/>
                </a:path>
              </a:pathLst>
            </a:custGeom>
            <a:solidFill>
              <a:srgbClr val="55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0" name="文本框 209"/>
          <p:cNvSpPr txBox="1"/>
          <p:nvPr/>
        </p:nvSpPr>
        <p:spPr>
          <a:xfrm>
            <a:off x="5845152" y="4416125"/>
            <a:ext cx="3923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注解</a:t>
            </a:r>
            <a:r>
              <a:rPr lang="zh-CN" altLang="en-US" sz="800" dirty="0" smtClean="0"/>
              <a:t>：汽车整体利润下滑，投入较大，负经营现象明显</a:t>
            </a:r>
            <a:endParaRPr lang="zh-CN" altLang="en-US" sz="800" dirty="0"/>
          </a:p>
        </p:txBody>
      </p:sp>
      <p:sp>
        <p:nvSpPr>
          <p:cNvPr id="218" name="文本框 217"/>
          <p:cNvSpPr txBox="1"/>
          <p:nvPr/>
        </p:nvSpPr>
        <p:spPr>
          <a:xfrm>
            <a:off x="1878016" y="4417042"/>
            <a:ext cx="39232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注解</a:t>
            </a:r>
            <a:r>
              <a:rPr lang="zh-CN" altLang="en-US" sz="800" dirty="0" smtClean="0"/>
              <a:t>：成交价小幅下滑，以价取量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7249257"/>
      </p:ext>
    </p:extLst>
  </p:cSld>
  <p:clrMapOvr>
    <a:masterClrMapping/>
  </p:clrMapOvr>
</p:sld>
</file>

<file path=ppt/theme/theme1.xml><?xml version="1.0" encoding="utf-8"?>
<a:theme xmlns:a="http://schemas.openxmlformats.org/drawingml/2006/main" name="管理部模板_正文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管理部PPT模板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管理部PPT模板</Template>
  <TotalTime>59362</TotalTime>
  <Words>2558</Words>
  <Application>Microsoft Office PowerPoint</Application>
  <PresentationFormat>自定义</PresentationFormat>
  <Paragraphs>469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黑体</vt:lpstr>
      <vt:lpstr>宋体</vt:lpstr>
      <vt:lpstr>微软雅黑</vt:lpstr>
      <vt:lpstr>Arial</vt:lpstr>
      <vt:lpstr>Arial Black</vt:lpstr>
      <vt:lpstr>Calibri</vt:lpstr>
      <vt:lpstr>Wingdings</vt:lpstr>
      <vt:lpstr>管理部模板_正文</vt:lpstr>
      <vt:lpstr>管理部PPT模板</vt:lpstr>
      <vt:lpstr>一汽集团宏观经济业务设计V2.0</vt:lpstr>
      <vt:lpstr>1.宏观经济影响分析-业务设计1</vt:lpstr>
      <vt:lpstr>1.宏观经济影响分析-业务设计1</vt:lpstr>
      <vt:lpstr>1.宏观经济影响分析-业务设计1</vt:lpstr>
      <vt:lpstr>1.宏观经济影响分析-业务设计1</vt:lpstr>
      <vt:lpstr>1.宏观经济影响分析-业务设计1</vt:lpstr>
      <vt:lpstr>1.宏观经济影响分析-业务设计1</vt:lpstr>
      <vt:lpstr>1.宏观经济影响分析-业务设计1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一汽集团统一报告平台二期工作思路1.0</dc:title>
  <dc:creator>宋景新</dc:creator>
  <dc:description>分析内容展开：1.行业动态&amp;趋势细分-细分内容设计</dc:description>
  <cp:lastModifiedBy>布朝辉</cp:lastModifiedBy>
  <cp:revision>3674</cp:revision>
  <cp:lastPrinted>2017-10-29T06:37:18Z</cp:lastPrinted>
  <dcterms:created xsi:type="dcterms:W3CDTF">2017-02-08T08:38:00Z</dcterms:created>
  <dcterms:modified xsi:type="dcterms:W3CDTF">2020-02-03T06:34:38Z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  <property fmtid="{D5CDD505-2E9C-101B-9397-08002B2CF9AE}" pid="3" name="Presentation">
    <vt:lpwstr>一汽集团统一报告平台二期工作思路1.0</vt:lpwstr>
  </property>
  <property fmtid="{D5CDD505-2E9C-101B-9397-08002B2CF9AE}" pid="4" name="SlideDescription">
    <vt:lpwstr>分析内容展开：1.行业动态&amp;趋势细分-细分内容设计</vt:lpwstr>
  </property>
</Properties>
</file>