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766AB-1290-4BB3-AED6-0E9CEDA24D92}" v="2" dt="2020-11-18T21:26:49.85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Chorley" userId="4d2c9f13-8a69-4e45-adaf-f4dc57c95898" providerId="ADAL" clId="{995766AB-1290-4BB3-AED6-0E9CEDA24D92}"/>
    <pc:docChg chg="modSld">
      <pc:chgData name="Martin Chorley" userId="4d2c9f13-8a69-4e45-adaf-f4dc57c95898" providerId="ADAL" clId="{995766AB-1290-4BB3-AED6-0E9CEDA24D92}" dt="2020-11-19T21:37:58.132" v="0" actId="14100"/>
      <pc:docMkLst>
        <pc:docMk/>
      </pc:docMkLst>
      <pc:sldChg chg="modSp">
        <pc:chgData name="Martin Chorley" userId="4d2c9f13-8a69-4e45-adaf-f4dc57c95898" providerId="ADAL" clId="{995766AB-1290-4BB3-AED6-0E9CEDA24D92}" dt="2020-11-19T21:37:58.132" v="0" actId="14100"/>
        <pc:sldMkLst>
          <pc:docMk/>
          <pc:sldMk cId="0" sldId="256"/>
        </pc:sldMkLst>
        <pc:spChg chg="mod">
          <ac:chgData name="Martin Chorley" userId="4d2c9f13-8a69-4e45-adaf-f4dc57c95898" providerId="ADAL" clId="{995766AB-1290-4BB3-AED6-0E9CEDA24D92}" dt="2020-11-19T21:37:58.132" v="0" actId="14100"/>
          <ac:spMkLst>
            <pc:docMk/>
            <pc:sldMk cId="0" sldId="256"/>
            <ac:spMk id="119" creationId="{00000000-0000-0000-0000-000000000000}"/>
          </ac:spMkLst>
        </pc:spChg>
      </pc:sldChg>
    </pc:docChg>
  </pc:docChgLst>
  <pc:docChgLst>
    <pc:chgData name="Martin Chorley" userId="4d2c9f13-8a69-4e45-adaf-f4dc57c95898" providerId="ADAL" clId="{13EEDF71-DB05-48B6-B5CB-6A5A037DF2A0}"/>
    <pc:docChg chg="modSld">
      <pc:chgData name="Martin Chorley" userId="4d2c9f13-8a69-4e45-adaf-f4dc57c95898" providerId="ADAL" clId="{13EEDF71-DB05-48B6-B5CB-6A5A037DF2A0}" dt="2020-11-18T21:26:49.852" v="1" actId="1076"/>
      <pc:docMkLst>
        <pc:docMk/>
      </pc:docMkLst>
      <pc:sldChg chg="modSp">
        <pc:chgData name="Martin Chorley" userId="4d2c9f13-8a69-4e45-adaf-f4dc57c95898" providerId="ADAL" clId="{13EEDF71-DB05-48B6-B5CB-6A5A037DF2A0}" dt="2020-11-18T21:26:49.852" v="1" actId="1076"/>
        <pc:sldMkLst>
          <pc:docMk/>
          <pc:sldMk cId="3790191359" sldId="278"/>
        </pc:sldMkLst>
        <pc:picChg chg="mod">
          <ac:chgData name="Martin Chorley" userId="4d2c9f13-8a69-4e45-adaf-f4dc57c95898" providerId="ADAL" clId="{13EEDF71-DB05-48B6-B5CB-6A5A037DF2A0}" dt="2020-11-18T21:26:49.852" v="1" actId="1076"/>
          <ac:picMkLst>
            <pc:docMk/>
            <pc:sldMk cId="3790191359" sldId="278"/>
            <ac:picMk id="1026" creationId="{EDEDEE36-DD0C-4718-8D7C-138D234EA7C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25-30% US users are mobile-first or mobile-only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is not a mobile-first approach!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is not a mobile-first approach!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sz="quarter" idx="22"/>
          </p:nvPr>
        </p:nvSpPr>
        <p:spPr>
          <a:xfrm>
            <a:off x="2387600" y="6045200"/>
            <a:ext cx="19621500" cy="889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21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body" sz="quarter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sz="quarter" idx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sz="half" idx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21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22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lukew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3322299" y="4533900"/>
            <a:ext cx="17608540" cy="4648200"/>
          </a:xfrm>
          <a:prstGeom prst="rect">
            <a:avLst/>
          </a:prstGeom>
        </p:spPr>
        <p:txBody>
          <a:bodyPr/>
          <a:lstStyle/>
          <a:p>
            <a:r>
              <a:rPr sz="12200" dirty="0"/>
              <a:t>Responsive Web Design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Media Query Rules</a:t>
            </a:r>
          </a:p>
        </p:txBody>
      </p:sp>
      <p:graphicFrame>
        <p:nvGraphicFramePr>
          <p:cNvPr id="145" name="Table 145"/>
          <p:cNvGraphicFramePr/>
          <p:nvPr/>
        </p:nvGraphicFramePr>
        <p:xfrm>
          <a:off x="1727426" y="3751583"/>
          <a:ext cx="20929149" cy="819403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5096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2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6975"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attribute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sym typeface="Helvetica"/>
                        </a:rPr>
                        <a:t>use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43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min-width: value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applies for any browser with width above value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43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max-width: value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applies for any browser with width below value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43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min-height: value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applies for any browser with width above value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431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max-height: value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applies for any browser with width below value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514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orientation=portrait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applies for any browser with height greater than or equal to width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464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orientation=landscape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600"/>
                        <a:t>applies for any browser with height less than the width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Applying Media Queries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Two methods:</a:t>
            </a:r>
          </a:p>
          <a:p>
            <a:pPr lvl="1"/>
            <a:r>
              <a:t>adding media queries inside our css files</a:t>
            </a:r>
          </a:p>
          <a:p>
            <a:pPr lvl="1"/>
            <a:r>
              <a:t>by loading different css files depending on a query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 defTabSz="599717">
              <a:spcBef>
                <a:spcPts val="0"/>
              </a:spcBef>
              <a:buSzTx/>
              <a:buNone/>
              <a:defRPr sz="3650">
                <a:latin typeface="Consolas"/>
                <a:ea typeface="Consolas"/>
                <a:cs typeface="Consolas"/>
                <a:sym typeface="Consolas"/>
              </a:defRPr>
            </a:pPr>
            <a:r>
              <a:t>body {</a:t>
            </a:r>
          </a:p>
          <a:p>
            <a:pPr marL="0" indent="0" defTabSz="599717">
              <a:spcBef>
                <a:spcPts val="0"/>
              </a:spcBef>
              <a:buSzTx/>
              <a:buNone/>
              <a:defRPr sz="3650">
                <a:latin typeface="Consolas"/>
                <a:ea typeface="Consolas"/>
                <a:cs typeface="Consolas"/>
                <a:sym typeface="Consolas"/>
              </a:defRPr>
            </a:pPr>
            <a:r>
              <a:t>	width: 60%;</a:t>
            </a:r>
          </a:p>
          <a:p>
            <a:pPr marL="0" indent="0" defTabSz="599717">
              <a:spcBef>
                <a:spcPts val="0"/>
              </a:spcBef>
              <a:buSzTx/>
              <a:buNone/>
              <a:defRPr sz="3650">
                <a:latin typeface="Consolas"/>
                <a:ea typeface="Consolas"/>
                <a:cs typeface="Consolas"/>
                <a:sym typeface="Consolas"/>
              </a:defRPr>
            </a:pPr>
            <a:r>
              <a:t>	margin: auto;</a:t>
            </a:r>
          </a:p>
          <a:p>
            <a:pPr marL="0" indent="0" defTabSz="599717">
              <a:spcBef>
                <a:spcPts val="0"/>
              </a:spcBef>
              <a:buSzTx/>
              <a:buNone/>
              <a:defRPr sz="365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 marL="0" indent="0" defTabSz="599717">
              <a:spcBef>
                <a:spcPts val="0"/>
              </a:spcBef>
              <a:buSzTx/>
              <a:buNone/>
              <a:defRPr sz="365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 indent="0" defTabSz="599717">
              <a:spcBef>
                <a:spcPts val="0"/>
              </a:spcBef>
              <a:buSzTx/>
              <a:buNone/>
              <a:defRPr sz="3650">
                <a:latin typeface="Consolas"/>
                <a:ea typeface="Consolas"/>
                <a:cs typeface="Consolas"/>
                <a:sym typeface="Consolas"/>
              </a:defRPr>
            </a:pPr>
            <a:r>
              <a:t>h1 {</a:t>
            </a:r>
          </a:p>
          <a:p>
            <a:pPr marL="0" indent="0" defTabSz="599717">
              <a:spcBef>
                <a:spcPts val="0"/>
              </a:spcBef>
              <a:buSzTx/>
              <a:buNone/>
              <a:defRPr sz="3650">
                <a:latin typeface="Consolas"/>
                <a:ea typeface="Consolas"/>
                <a:cs typeface="Consolas"/>
                <a:sym typeface="Consolas"/>
              </a:defRPr>
            </a:pPr>
            <a:r>
              <a:t>	font-size: 2em;</a:t>
            </a:r>
          </a:p>
          <a:p>
            <a:pPr marL="0" indent="0" defTabSz="599717">
              <a:spcBef>
                <a:spcPts val="0"/>
              </a:spcBef>
              <a:buSzTx/>
              <a:buNone/>
              <a:defRPr sz="365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 marL="0" indent="0" defTabSz="599717">
              <a:spcBef>
                <a:spcPts val="0"/>
              </a:spcBef>
              <a:buSzTx/>
              <a:buNone/>
              <a:defRPr sz="365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 indent="0" defTabSz="599717">
              <a:spcBef>
                <a:spcPts val="0"/>
              </a:spcBef>
              <a:buSzTx/>
              <a:buNone/>
              <a:defRPr sz="3650">
                <a:latin typeface="Consolas"/>
                <a:ea typeface="Consolas"/>
                <a:cs typeface="Consolas"/>
                <a:sym typeface="Consolas"/>
              </a:defRPr>
            </a:pPr>
            <a:r>
              <a:t>@media(max-width: 600px) {</a:t>
            </a:r>
          </a:p>
          <a:p>
            <a:pPr marL="0" indent="0" defTabSz="599717">
              <a:spcBef>
                <a:spcPts val="0"/>
              </a:spcBef>
              <a:buSzTx/>
              <a:buNone/>
              <a:defRPr sz="3650">
                <a:latin typeface="Consolas"/>
                <a:ea typeface="Consolas"/>
                <a:cs typeface="Consolas"/>
                <a:sym typeface="Consolas"/>
              </a:defRPr>
            </a:pPr>
            <a:r>
              <a:t>	body {</a:t>
            </a:r>
          </a:p>
          <a:p>
            <a:pPr marL="0" indent="0" defTabSz="599717">
              <a:spcBef>
                <a:spcPts val="0"/>
              </a:spcBef>
              <a:buSzTx/>
              <a:buNone/>
              <a:defRPr sz="3650">
                <a:latin typeface="Consolas"/>
                <a:ea typeface="Consolas"/>
                <a:cs typeface="Consolas"/>
                <a:sym typeface="Consolas"/>
              </a:defRPr>
            </a:pPr>
            <a:r>
              <a:t>		width: 100%</a:t>
            </a:r>
          </a:p>
          <a:p>
            <a:pPr marL="0" indent="0" defTabSz="599717">
              <a:spcBef>
                <a:spcPts val="0"/>
              </a:spcBef>
              <a:buSzTx/>
              <a:buNone/>
              <a:defRPr sz="3650">
                <a:latin typeface="Consolas"/>
                <a:ea typeface="Consolas"/>
                <a:cs typeface="Consolas"/>
                <a:sym typeface="Consolas"/>
              </a:defRPr>
            </a:pPr>
            <a:r>
              <a:t>	}</a:t>
            </a:r>
          </a:p>
          <a:p>
            <a:pPr marL="0" indent="0" defTabSz="599717">
              <a:spcBef>
                <a:spcPts val="0"/>
              </a:spcBef>
              <a:buSzTx/>
              <a:buNone/>
              <a:defRPr sz="3650"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 marL="0" indent="0" defTabSz="599717">
              <a:spcBef>
                <a:spcPts val="0"/>
              </a:spcBef>
              <a:buSzTx/>
              <a:buNone/>
              <a:defRPr sz="3650">
                <a:latin typeface="Consolas"/>
                <a:ea typeface="Consolas"/>
                <a:cs typeface="Consolas"/>
                <a:sym typeface="Consolas"/>
              </a:defRPr>
            </a:pPr>
            <a:r>
              <a:t>	h1 {</a:t>
            </a:r>
          </a:p>
          <a:p>
            <a:pPr marL="0" indent="0" defTabSz="599717">
              <a:spcBef>
                <a:spcPts val="0"/>
              </a:spcBef>
              <a:buSzTx/>
              <a:buNone/>
              <a:defRPr sz="3650">
                <a:latin typeface="Consolas"/>
                <a:ea typeface="Consolas"/>
                <a:cs typeface="Consolas"/>
                <a:sym typeface="Consolas"/>
              </a:defRPr>
            </a:pPr>
            <a:r>
              <a:t>		font-size: 1.2em;</a:t>
            </a:r>
          </a:p>
          <a:p>
            <a:pPr marL="0" indent="0" defTabSz="599717">
              <a:spcBef>
                <a:spcPts val="0"/>
              </a:spcBef>
              <a:buSzTx/>
              <a:buNone/>
              <a:defRPr sz="3650">
                <a:latin typeface="Consolas"/>
                <a:ea typeface="Consolas"/>
                <a:cs typeface="Consolas"/>
                <a:sym typeface="Consolas"/>
              </a:defRPr>
            </a:pPr>
            <a:r>
              <a:t>	}</a:t>
            </a:r>
          </a:p>
          <a:p>
            <a:pPr marL="0" indent="0" defTabSz="599717">
              <a:spcBef>
                <a:spcPts val="0"/>
              </a:spcBef>
              <a:buSzTx/>
              <a:buNone/>
              <a:defRPr sz="365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1531">
              <a:spcBef>
                <a:spcPts val="0"/>
              </a:spcBef>
              <a:buSzTx/>
              <a:buNone/>
              <a:defRPr sz="3500">
                <a:latin typeface="Consolas"/>
                <a:ea typeface="Consolas"/>
                <a:cs typeface="Consolas"/>
                <a:sym typeface="Consolas"/>
              </a:defRPr>
            </a:pPr>
            <a:r>
              <a:t>&lt;html&gt;</a:t>
            </a:r>
          </a:p>
          <a:p>
            <a:pPr marL="0" indent="0" defTabSz="821531">
              <a:spcBef>
                <a:spcPts val="0"/>
              </a:spcBef>
              <a:buSzTx/>
              <a:buNone/>
              <a:defRPr sz="3500">
                <a:latin typeface="Consolas"/>
                <a:ea typeface="Consolas"/>
                <a:cs typeface="Consolas"/>
                <a:sym typeface="Consolas"/>
              </a:defRPr>
            </a:pPr>
            <a:r>
              <a:t>	&lt;head&gt;</a:t>
            </a:r>
          </a:p>
          <a:p>
            <a:pPr marL="0" indent="0" defTabSz="821531">
              <a:spcBef>
                <a:spcPts val="0"/>
              </a:spcBef>
              <a:buSzTx/>
              <a:buNone/>
              <a:defRPr sz="3500">
                <a:latin typeface="Consolas"/>
                <a:ea typeface="Consolas"/>
                <a:cs typeface="Consolas"/>
                <a:sym typeface="Consolas"/>
              </a:defRPr>
            </a:pPr>
            <a:r>
              <a:t>		&lt;link rel=“stylesheet” media=“(min-width: 600px)” href=“min-600.css”&gt;</a:t>
            </a:r>
          </a:p>
          <a:p>
            <a:pPr marL="0" indent="0" defTabSz="821531">
              <a:spcBef>
                <a:spcPts val="0"/>
              </a:spcBef>
              <a:buSzTx/>
              <a:buNone/>
              <a:defRPr sz="3500">
                <a:latin typeface="Consolas"/>
                <a:ea typeface="Consolas"/>
                <a:cs typeface="Consolas"/>
                <a:sym typeface="Consolas"/>
              </a:defRPr>
            </a:pPr>
            <a:r>
              <a:t>		&lt;link rel=“stylesheet” media=“(max-width: 600px)” href=“max-600.css”&gt;</a:t>
            </a:r>
          </a:p>
          <a:p>
            <a:pPr marL="0" indent="0" defTabSz="821531">
              <a:spcBef>
                <a:spcPts val="0"/>
              </a:spcBef>
              <a:buSzTx/>
              <a:buNone/>
              <a:defRPr sz="3500">
                <a:latin typeface="Consolas"/>
                <a:ea typeface="Consolas"/>
                <a:cs typeface="Consolas"/>
                <a:sym typeface="Consolas"/>
              </a:defRPr>
            </a:pPr>
            <a:r>
              <a:t>		&lt;link rel=“stylesheet” media=“(orientation: landscape)” href=“landscape.css”&gt;</a:t>
            </a:r>
          </a:p>
          <a:p>
            <a:pPr marL="0" indent="0" defTabSz="821531">
              <a:spcBef>
                <a:spcPts val="0"/>
              </a:spcBef>
              <a:buSzTx/>
              <a:buNone/>
              <a:defRPr sz="3500">
                <a:latin typeface="Consolas"/>
                <a:ea typeface="Consolas"/>
                <a:cs typeface="Consolas"/>
                <a:sym typeface="Consolas"/>
              </a:defRPr>
            </a:pPr>
            <a:r>
              <a:t>		&lt;title&gt;Media Example&lt;/title&gt;</a:t>
            </a:r>
          </a:p>
          <a:p>
            <a:pPr marL="0" indent="0" defTabSz="821531">
              <a:spcBef>
                <a:spcPts val="0"/>
              </a:spcBef>
              <a:buSzTx/>
              <a:buNone/>
              <a:defRPr sz="3500">
                <a:latin typeface="Consolas"/>
                <a:ea typeface="Consolas"/>
                <a:cs typeface="Consolas"/>
                <a:sym typeface="Consolas"/>
              </a:defRPr>
            </a:pPr>
            <a:r>
              <a:t> 	&lt;/head&gt;</a:t>
            </a:r>
          </a:p>
          <a:p>
            <a:pPr marL="0" indent="0" defTabSz="821531">
              <a:spcBef>
                <a:spcPts val="0"/>
              </a:spcBef>
              <a:buSzTx/>
              <a:buNone/>
              <a:defRPr sz="3500">
                <a:latin typeface="Consolas"/>
                <a:ea typeface="Consolas"/>
                <a:cs typeface="Consolas"/>
                <a:sym typeface="Consolas"/>
              </a:defRPr>
            </a:pPr>
            <a:r>
              <a:t>	&lt;body&gt;</a:t>
            </a:r>
          </a:p>
          <a:p>
            <a:pPr marL="0" indent="0" defTabSz="821531">
              <a:spcBef>
                <a:spcPts val="0"/>
              </a:spcBef>
              <a:buSzTx/>
              <a:buNone/>
              <a:defRPr sz="3500">
                <a:latin typeface="Consolas"/>
                <a:ea typeface="Consolas"/>
                <a:cs typeface="Consolas"/>
                <a:sym typeface="Consolas"/>
              </a:defRPr>
            </a:pPr>
            <a:r>
              <a:t>		&lt;p&gt;Hello World!&lt;/p&gt;</a:t>
            </a:r>
          </a:p>
          <a:p>
            <a:pPr marL="0" indent="0" defTabSz="821531">
              <a:spcBef>
                <a:spcPts val="0"/>
              </a:spcBef>
              <a:buSzTx/>
              <a:buNone/>
              <a:defRPr sz="3500">
                <a:latin typeface="Consolas"/>
                <a:ea typeface="Consolas"/>
                <a:cs typeface="Consolas"/>
                <a:sym typeface="Consolas"/>
              </a:defRPr>
            </a:pPr>
            <a:r>
              <a:t>		&lt;p&gt;Hello something else!&lt;/p&gt;</a:t>
            </a:r>
          </a:p>
          <a:p>
            <a:pPr marL="0" indent="0" defTabSz="821531">
              <a:spcBef>
                <a:spcPts val="0"/>
              </a:spcBef>
              <a:buSzTx/>
              <a:buNone/>
              <a:defRPr sz="3500">
                <a:latin typeface="Consolas"/>
                <a:ea typeface="Consolas"/>
                <a:cs typeface="Consolas"/>
                <a:sym typeface="Consolas"/>
              </a:defRPr>
            </a:pPr>
            <a:r>
              <a:t>	&lt;/body&gt;</a:t>
            </a:r>
          </a:p>
          <a:p>
            <a:pPr marL="0" indent="0" defTabSz="821531">
              <a:spcBef>
                <a:spcPts val="0"/>
              </a:spcBef>
              <a:buSzTx/>
              <a:buNone/>
              <a:defRPr sz="3500">
                <a:latin typeface="Consolas"/>
                <a:ea typeface="Consolas"/>
                <a:cs typeface="Consolas"/>
                <a:sym typeface="Consolas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Breakpoints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size should we use to swap styles?</a:t>
            </a:r>
          </a:p>
          <a:p>
            <a:pPr lvl="1"/>
            <a:r>
              <a:t>These are our ‘breakpoints’</a:t>
            </a:r>
          </a:p>
          <a:p>
            <a:r>
              <a:rPr b="1">
                <a:latin typeface="Helvetica"/>
                <a:ea typeface="Helvetica"/>
                <a:cs typeface="Helvetica"/>
                <a:sym typeface="Helvetica"/>
              </a:rPr>
              <a:t>DON’T</a:t>
            </a:r>
            <a:r>
              <a:t> choose breakpoints based on device sizes</a:t>
            </a:r>
          </a:p>
          <a:p>
            <a:pPr lvl="1"/>
            <a:r>
              <a:t>Devices change!</a:t>
            </a:r>
          </a:p>
          <a:p>
            <a:r>
              <a:rPr b="1">
                <a:latin typeface="Helvetica"/>
                <a:ea typeface="Helvetica"/>
                <a:cs typeface="Helvetica"/>
                <a:sym typeface="Helvetica"/>
              </a:rPr>
              <a:t>Do</a:t>
            </a:r>
            <a:r>
              <a:t> choose breakpoints based on content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Choosing Breakpoints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 your design. Make it look awesome</a:t>
            </a:r>
          </a:p>
          <a:p>
            <a:r>
              <a:t>Change the browser size until it stops looking awesome</a:t>
            </a:r>
          </a:p>
          <a:p>
            <a:r>
              <a:t>You’ve just found one of your breakpoints!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Responsive Images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Provide different image depending on the size required</a:t>
            </a:r>
          </a:p>
          <a:p>
            <a:r>
              <a:t>Varied solutions with differing levels of support</a:t>
            </a:r>
          </a:p>
          <a:p>
            <a:pPr lvl="1"/>
            <a:r>
              <a:t>check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srcset</a:t>
            </a:r>
            <a:r>
              <a:t> attribute and &lt;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picture&gt;</a:t>
            </a:r>
            <a:r>
              <a:t> element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Design Process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No ‘one-size’ fits all design process</a:t>
            </a:r>
          </a:p>
          <a:p>
            <a:r>
              <a:t>Find your own workflow/process</a:t>
            </a:r>
          </a:p>
          <a:p>
            <a:pPr lvl="1"/>
            <a:r>
              <a:t>many tutorials/examples online</a:t>
            </a:r>
          </a:p>
          <a:p>
            <a:pPr lvl="1"/>
            <a:r>
              <a:t>see the useful links collection!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Wireframing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Plan content layout using boxes</a:t>
            </a:r>
          </a:p>
          <a:p>
            <a:r>
              <a:t>Software or hand sketching</a:t>
            </a:r>
          </a:p>
          <a:p>
            <a:r>
              <a:t>Allows thought about website layout and usability</a:t>
            </a:r>
          </a:p>
          <a:p>
            <a:pPr lvl="1"/>
            <a:r>
              <a:t>Before code!</a:t>
            </a:r>
          </a:p>
          <a:p>
            <a:r>
              <a:t>Don’t be afraid to iterate…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Grids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Currently a popular concept in web-design</a:t>
            </a:r>
          </a:p>
          <a:p>
            <a:r>
              <a:t>Design based on a ‘grid’</a:t>
            </a:r>
          </a:p>
          <a:p>
            <a:r>
              <a:t>Specify column sizes, have HTML elements cover multiple columns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DEDEE36-DD0C-4718-8D7C-138D234EA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27" y="0"/>
            <a:ext cx="19281745" cy="1485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19135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CSS Frameworks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Many frameworks available to simplify CSS</a:t>
            </a:r>
          </a:p>
          <a:p>
            <a:r>
              <a:t>Often include a grid layout to design around</a:t>
            </a:r>
          </a:p>
          <a:p>
            <a:r>
              <a:t>Provide responsive support</a:t>
            </a:r>
          </a:p>
          <a:p>
            <a:r>
              <a:t>Can include fonts/typography, icons, GUI elements, …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Mobile First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Work within limitations of device</a:t>
            </a:r>
          </a:p>
          <a:p>
            <a:r>
              <a:t>Take advantage of device abilities</a:t>
            </a:r>
          </a:p>
          <a:p>
            <a:r>
              <a:t>Remove unnecessary content</a:t>
            </a:r>
          </a:p>
          <a:p>
            <a:r>
              <a:t>Focus on key content and functions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Graceful Degradation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84" name="graceful_degrad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914" y="5540581"/>
            <a:ext cx="17960172" cy="4603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Progressive Enhancement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88" name="progressive_enhance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70" y="5277167"/>
            <a:ext cx="17892860" cy="4692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10412585943_1d24434340_o-sma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665" y="-80404"/>
            <a:ext cx="20812670" cy="13876808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 txBox="1"/>
          <p:nvPr/>
        </p:nvSpPr>
        <p:spPr>
          <a:xfrm>
            <a:off x="1985839" y="12976229"/>
            <a:ext cx="941496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Creative Commons BY 2.0 by lukew - </a:t>
            </a:r>
            <a:r>
              <a:rPr u="sng">
                <a:hlinkClick r:id="rId3"/>
              </a:rPr>
              <a:t>https://www.flickr.com/photos/lukew/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Lots of devices now accessing the web</a:t>
            </a:r>
          </a:p>
          <a:p>
            <a:pPr lvl="1"/>
            <a:r>
              <a:t>Global % Mobile &gt; Desktop</a:t>
            </a:r>
          </a:p>
          <a:p>
            <a:r>
              <a:t>Lots of different screen sizes and resolutions</a:t>
            </a:r>
          </a:p>
          <a:p>
            <a:r>
              <a:t>How do we ensure our content looks good on every screen?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Screen Size &amp; Bandwidth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Laptops</a:t>
            </a:r>
          </a:p>
          <a:p>
            <a:pPr lvl="1"/>
            <a:r>
              <a:rPr dirty="0"/>
              <a:t>Large screen size</a:t>
            </a:r>
          </a:p>
          <a:p>
            <a:pPr lvl="1"/>
            <a:r>
              <a:rPr dirty="0"/>
              <a:t>Home “Broadband” sometimes isn’t</a:t>
            </a:r>
          </a:p>
          <a:p>
            <a:r>
              <a:rPr dirty="0"/>
              <a:t>Phones &amp; Tablets</a:t>
            </a:r>
          </a:p>
          <a:p>
            <a:pPr lvl="1"/>
            <a:r>
              <a:rPr dirty="0"/>
              <a:t>Smaller screen sizes</a:t>
            </a:r>
          </a:p>
          <a:p>
            <a:pPr lvl="1"/>
            <a:r>
              <a:rPr dirty="0"/>
              <a:t>Sometimes on fast wi-fi or </a:t>
            </a:r>
            <a:r>
              <a:rPr lang="en-GB" dirty="0"/>
              <a:t>5</a:t>
            </a:r>
            <a:r>
              <a:rPr dirty="0"/>
              <a:t>G connection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Interaction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Touch vs. Keyboard/Mouse</a:t>
            </a:r>
          </a:p>
          <a:p>
            <a:r>
              <a:rPr dirty="0"/>
              <a:t>Zoom/Scaling</a:t>
            </a:r>
            <a:endParaRPr lang="en-GB" dirty="0"/>
          </a:p>
          <a:p>
            <a:r>
              <a:rPr lang="en-GB" dirty="0"/>
              <a:t>Sensors</a:t>
            </a:r>
          </a:p>
          <a:p>
            <a:r>
              <a:rPr lang="en-GB" dirty="0"/>
              <a:t>Output</a:t>
            </a:r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21531">
              <a:defRPr sz="12600"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meta name=“viewport”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 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t> tag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 inside our page</a:t>
            </a:r>
            <a:r>
              <a:t>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head</a:t>
            </a:r>
            <a:r>
              <a:t> to tell browsers to scale content nicely for the screen size</a:t>
            </a:r>
          </a:p>
          <a:p>
            <a:endParaRPr/>
          </a:p>
          <a:p>
            <a:pPr marL="0" indent="0" defTabSz="821531">
              <a:spcBef>
                <a:spcPts val="0"/>
              </a:spcBef>
              <a:buSzTx/>
              <a:buNone/>
              <a:defRPr sz="4200">
                <a:latin typeface="Consolas"/>
                <a:ea typeface="Consolas"/>
                <a:cs typeface="Consolas"/>
                <a:sym typeface="Consolas"/>
              </a:defRPr>
            </a:pPr>
            <a:r>
              <a:t>&lt;meta name="viewport" content="width=device-width, initial-scale=1.0"&gt;</a:t>
            </a:r>
          </a:p>
          <a:p>
            <a:r>
              <a:t>Don’t forget this tag when creating websites!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Relative Sizing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 relative sizes rather than absolute, wherever possible</a:t>
            </a:r>
          </a:p>
          <a:p>
            <a:endParaRPr/>
          </a:p>
          <a:p>
            <a:pPr marL="0" indent="0" defTabSz="821531">
              <a:spcBef>
                <a:spcPts val="0"/>
              </a:spcBef>
              <a:buSzTx/>
              <a:buNone/>
              <a:defRPr sz="5000">
                <a:latin typeface="Consolas"/>
                <a:ea typeface="Consolas"/>
                <a:cs typeface="Consolas"/>
                <a:sym typeface="Consolas"/>
              </a:defRPr>
            </a:pPr>
            <a:r>
              <a:t>width = 75%;</a:t>
            </a:r>
          </a:p>
          <a:p>
            <a:pPr marL="0" indent="0">
              <a:buSzTx/>
              <a:buNone/>
            </a:pPr>
            <a:r>
              <a:t>	instead of:</a:t>
            </a:r>
          </a:p>
          <a:p>
            <a:pPr marL="0" indent="0">
              <a:buSzTx/>
              <a:buNone/>
            </a:pPr>
            <a:endParaRPr/>
          </a:p>
          <a:p>
            <a:pPr marL="0" indent="0" defTabSz="821531">
              <a:spcBef>
                <a:spcPts val="0"/>
              </a:spcBef>
              <a:buSzTx/>
              <a:buNone/>
              <a:defRPr sz="5000">
                <a:latin typeface="Consolas"/>
                <a:ea typeface="Consolas"/>
                <a:cs typeface="Consolas"/>
                <a:sym typeface="Consolas"/>
              </a:defRPr>
            </a:pPr>
            <a:r>
              <a:t>width = 400px;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Media Queries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media queries allow us to choose which CSS to use depending on the properties of the device accessing the page</a:t>
            </a:r>
          </a:p>
          <a:p>
            <a:endParaRPr/>
          </a:p>
          <a:p>
            <a:pPr marL="0" indent="0" defTabSz="821531">
              <a:spcBef>
                <a:spcPts val="0"/>
              </a:spcBef>
              <a:buSzTx/>
              <a:buNone/>
              <a:defRPr sz="5000">
                <a:latin typeface="Consolas"/>
                <a:ea typeface="Consolas"/>
                <a:cs typeface="Consolas"/>
                <a:sym typeface="Consolas"/>
              </a:defRPr>
            </a:pPr>
            <a:r>
              <a:t>@media(min-width: 600px) {</a:t>
            </a:r>
          </a:p>
          <a:p>
            <a:pPr marL="0" indent="0" defTabSz="821531">
              <a:spcBef>
                <a:spcPts val="0"/>
              </a:spcBef>
              <a:buSzTx/>
              <a:buNone/>
              <a:defRPr sz="5000">
                <a:latin typeface="Consolas"/>
                <a:ea typeface="Consolas"/>
                <a:cs typeface="Consolas"/>
                <a:sym typeface="Consolas"/>
              </a:defRPr>
            </a:pPr>
            <a:r>
              <a:t>	body {</a:t>
            </a:r>
          </a:p>
          <a:p>
            <a:pPr marL="0" indent="0" defTabSz="821531">
              <a:spcBef>
                <a:spcPts val="0"/>
              </a:spcBef>
              <a:buSzTx/>
              <a:buNone/>
              <a:defRPr sz="5000">
                <a:latin typeface="Consolas"/>
                <a:ea typeface="Consolas"/>
                <a:cs typeface="Consolas"/>
                <a:sym typeface="Consolas"/>
              </a:defRPr>
            </a:pPr>
            <a:r>
              <a:t>		width: 60%;</a:t>
            </a:r>
          </a:p>
          <a:p>
            <a:pPr marL="0" indent="0" defTabSz="821531">
              <a:spcBef>
                <a:spcPts val="0"/>
              </a:spcBef>
              <a:buSzTx/>
              <a:buNone/>
              <a:defRPr sz="5000">
                <a:latin typeface="Consolas"/>
                <a:ea typeface="Consolas"/>
                <a:cs typeface="Consolas"/>
                <a:sym typeface="Consolas"/>
              </a:defRPr>
            </a:pPr>
            <a:r>
              <a:t>		margin: auto;</a:t>
            </a:r>
          </a:p>
          <a:p>
            <a:pPr marL="0" indent="0" defTabSz="821531">
              <a:spcBef>
                <a:spcPts val="0"/>
              </a:spcBef>
              <a:buSzTx/>
              <a:buNone/>
              <a:defRPr sz="5000">
                <a:latin typeface="Consolas"/>
                <a:ea typeface="Consolas"/>
                <a:cs typeface="Consolas"/>
                <a:sym typeface="Consolas"/>
              </a:defRPr>
            </a:pPr>
            <a:r>
              <a:t>	}</a:t>
            </a:r>
          </a:p>
          <a:p>
            <a:pPr marL="0" indent="0" defTabSz="821531">
              <a:spcBef>
                <a:spcPts val="0"/>
              </a:spcBef>
              <a:buSzTx/>
              <a:buNone/>
              <a:defRPr sz="50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718</Words>
  <Application>Microsoft Office PowerPoint</Application>
  <PresentationFormat>Custom</PresentationFormat>
  <Paragraphs>133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Consolas</vt:lpstr>
      <vt:lpstr>Helvetica</vt:lpstr>
      <vt:lpstr>Helvetica Light</vt:lpstr>
      <vt:lpstr>Helvetica Neue</vt:lpstr>
      <vt:lpstr>White</vt:lpstr>
      <vt:lpstr>Responsive Web Design </vt:lpstr>
      <vt:lpstr>PowerPoint Presentation</vt:lpstr>
      <vt:lpstr>PowerPoint Presentation</vt:lpstr>
      <vt:lpstr>Motivation</vt:lpstr>
      <vt:lpstr>Screen Size &amp; Bandwidth</vt:lpstr>
      <vt:lpstr>Interaction</vt:lpstr>
      <vt:lpstr>meta name=“viewport”</vt:lpstr>
      <vt:lpstr>Relative Sizing</vt:lpstr>
      <vt:lpstr>Media Queries</vt:lpstr>
      <vt:lpstr>Media Query Rules</vt:lpstr>
      <vt:lpstr>Applying Media Queries</vt:lpstr>
      <vt:lpstr>PowerPoint Presentation</vt:lpstr>
      <vt:lpstr>PowerPoint Presentation</vt:lpstr>
      <vt:lpstr>Breakpoints</vt:lpstr>
      <vt:lpstr>Choosing Breakpoints</vt:lpstr>
      <vt:lpstr>Responsive Images</vt:lpstr>
      <vt:lpstr>Design Process</vt:lpstr>
      <vt:lpstr>Wireframing</vt:lpstr>
      <vt:lpstr>CSS Grids</vt:lpstr>
      <vt:lpstr>CSS Frameworks</vt:lpstr>
      <vt:lpstr>Mobile First</vt:lpstr>
      <vt:lpstr>Graceful Degradation</vt:lpstr>
      <vt:lpstr>Progressive Enhancement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Web Design </dc:title>
  <cp:lastModifiedBy>Martin Chorley</cp:lastModifiedBy>
  <cp:revision>1</cp:revision>
  <dcterms:modified xsi:type="dcterms:W3CDTF">2020-11-19T22:04:06Z</dcterms:modified>
</cp:coreProperties>
</file>