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7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9" d="100"/>
          <a:sy n="119" d="100"/>
        </p:scale>
        <p:origin x="-768" y="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8216B968-396D-4A05-BEA8-8279FF1B962E}" type="datetimeFigureOut">
              <a:rPr lang="en-US" smtClean="0"/>
              <a:pPr/>
              <a:t>8/22/2012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C70610E-70F7-436A-9713-B139278487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6B968-396D-4A05-BEA8-8279FF1B962E}" type="datetimeFigureOut">
              <a:rPr lang="en-US" smtClean="0"/>
              <a:pPr/>
              <a:t>8/22/2012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0610E-70F7-436A-9713-B139278487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6B968-396D-4A05-BEA8-8279FF1B962E}" type="datetimeFigureOut">
              <a:rPr lang="en-US" smtClean="0"/>
              <a:pPr/>
              <a:t>8/22/2012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0610E-70F7-436A-9713-B139278487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6B968-396D-4A05-BEA8-8279FF1B962E}" type="datetimeFigureOut">
              <a:rPr lang="en-US" smtClean="0"/>
              <a:pPr/>
              <a:t>8/22/2012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0610E-70F7-436A-9713-B139278487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6B968-396D-4A05-BEA8-8279FF1B962E}" type="datetimeFigureOut">
              <a:rPr lang="en-US" smtClean="0"/>
              <a:pPr/>
              <a:t>8/22/2012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0610E-70F7-436A-9713-B139278487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6B968-396D-4A05-BEA8-8279FF1B962E}" type="datetimeFigureOut">
              <a:rPr lang="en-US" smtClean="0"/>
              <a:pPr/>
              <a:t>8/22/2012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0610E-70F7-436A-9713-B139278487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216B968-396D-4A05-BEA8-8279FF1B962E}" type="datetimeFigureOut">
              <a:rPr lang="en-US" smtClean="0"/>
              <a:pPr/>
              <a:t>8/22/2012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C70610E-70F7-436A-9713-B139278487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216B968-396D-4A05-BEA8-8279FF1B962E}" type="datetimeFigureOut">
              <a:rPr lang="en-US" smtClean="0"/>
              <a:pPr/>
              <a:t>8/22/2012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CC70610E-70F7-436A-9713-B139278487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6B968-396D-4A05-BEA8-8279FF1B962E}" type="datetimeFigureOut">
              <a:rPr lang="en-US" smtClean="0"/>
              <a:pPr/>
              <a:t>8/22/2012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0610E-70F7-436A-9713-B139278487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6B968-396D-4A05-BEA8-8279FF1B962E}" type="datetimeFigureOut">
              <a:rPr lang="en-US" smtClean="0"/>
              <a:pPr/>
              <a:t>8/22/2012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0610E-70F7-436A-9713-B139278487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6B968-396D-4A05-BEA8-8279FF1B962E}" type="datetimeFigureOut">
              <a:rPr lang="en-US" smtClean="0"/>
              <a:pPr/>
              <a:t>8/22/2012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0610E-70F7-436A-9713-B139278487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8216B968-396D-4A05-BEA8-8279FF1B962E}" type="datetimeFigureOut">
              <a:rPr lang="en-US" smtClean="0"/>
              <a:pPr/>
              <a:t>8/22/2012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CC70610E-70F7-436A-9713-B139278487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to R.3</a:t>
            </a:r>
            <a:br>
              <a:rPr lang="en-US" dirty="0" smtClean="0"/>
            </a:br>
            <a:r>
              <a:rPr lang="en-US" sz="2400" dirty="0" smtClean="0"/>
              <a:t>Workshop in Methods and Indiana Statistical Consulting Center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800600"/>
            <a:ext cx="8077200" cy="1066800"/>
          </a:xfrm>
        </p:spPr>
        <p:txBody>
          <a:bodyPr>
            <a:normAutofit/>
          </a:bodyPr>
          <a:lstStyle/>
          <a:p>
            <a:r>
              <a:rPr lang="en-US" sz="2500" dirty="0" smtClean="0"/>
              <a:t>Thomas A. Jackson</a:t>
            </a:r>
          </a:p>
          <a:p>
            <a:r>
              <a:rPr lang="en-US" sz="2500" dirty="0" smtClean="0"/>
              <a:t>September  </a:t>
            </a:r>
            <a:r>
              <a:rPr lang="en-US" sz="2500" dirty="0" smtClean="0"/>
              <a:t>23, </a:t>
            </a:r>
            <a:r>
              <a:rPr lang="en-US" sz="2500" dirty="0" smtClean="0"/>
              <a:t>2011</a:t>
            </a:r>
            <a:endParaRPr lang="en-US" sz="2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2971800"/>
            <a:ext cx="3890838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Scatterplots</a:t>
            </a:r>
            <a:r>
              <a:rPr lang="en-US" dirty="0" smtClean="0"/>
              <a:t> for Multiple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/>
              <a:t>Use plot() with points() to plot different groups in same plot</a:t>
            </a:r>
          </a:p>
          <a:p>
            <a:pPr>
              <a:buNone/>
            </a:pPr>
            <a:r>
              <a:rPr lang="en-US" sz="1800" dirty="0" smtClean="0"/>
              <a:t>Genuine notes vs. Counterfeit notes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&gt;plot(</a:t>
            </a:r>
            <a:r>
              <a:rPr lang="en-US" sz="1800" dirty="0" err="1" smtClean="0"/>
              <a:t>LeftHeight</a:t>
            </a:r>
            <a:r>
              <a:rPr lang="en-US" sz="1800" dirty="0" smtClean="0"/>
              <a:t>[Type==“Genuine”],Rightheight[Type==“Genuine”],</a:t>
            </a:r>
          </a:p>
          <a:p>
            <a:pPr>
              <a:buNone/>
            </a:pPr>
            <a:r>
              <a:rPr lang="en-US" sz="1800" dirty="0" smtClean="0"/>
              <a:t>		</a:t>
            </a:r>
            <a:r>
              <a:rPr lang="en-US" sz="1800" dirty="0" err="1" smtClean="0"/>
              <a:t>col</a:t>
            </a:r>
            <a:r>
              <a:rPr lang="en-US" sz="1800" dirty="0" smtClean="0"/>
              <a:t>=“red”)</a:t>
            </a:r>
          </a:p>
          <a:p>
            <a:pPr>
              <a:buNone/>
            </a:pPr>
            <a:r>
              <a:rPr lang="en-US" sz="1800" dirty="0" smtClean="0"/>
              <a:t>&gt;points(</a:t>
            </a:r>
            <a:r>
              <a:rPr lang="en-US" sz="1800" dirty="0" err="1" smtClean="0"/>
              <a:t>LeftHeight</a:t>
            </a:r>
            <a:r>
              <a:rPr lang="en-US" sz="1800" dirty="0" smtClean="0"/>
              <a:t>[Type==“Counterfeit”],RightHeight[Type==“Counterfeit”]	,</a:t>
            </a:r>
            <a:r>
              <a:rPr lang="en-US" sz="1800" dirty="0" err="1" smtClean="0"/>
              <a:t>col</a:t>
            </a:r>
            <a:r>
              <a:rPr lang="en-US" sz="1800" dirty="0" smtClean="0"/>
              <a:t>=“blue”)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Labels and Plot Titles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 plot() command call has options to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Specify x-axis label:  </a:t>
            </a:r>
            <a:r>
              <a:rPr lang="en-US" dirty="0" err="1" smtClean="0"/>
              <a:t>xlab</a:t>
            </a:r>
            <a:r>
              <a:rPr lang="en-US" dirty="0" smtClean="0"/>
              <a:t> = “X Label”</a:t>
            </a:r>
          </a:p>
          <a:p>
            <a:r>
              <a:rPr lang="en-US" dirty="0" smtClean="0"/>
              <a:t>Specify y-axis label:  </a:t>
            </a:r>
            <a:r>
              <a:rPr lang="en-US" dirty="0" err="1" smtClean="0"/>
              <a:t>ylab</a:t>
            </a:r>
            <a:r>
              <a:rPr lang="en-US" dirty="0" smtClean="0"/>
              <a:t> = “Y Label”</a:t>
            </a:r>
          </a:p>
          <a:p>
            <a:r>
              <a:rPr lang="en-US" dirty="0" smtClean="0"/>
              <a:t>Specify plot title:  main = “Main Title”</a:t>
            </a:r>
          </a:p>
          <a:p>
            <a:r>
              <a:rPr lang="en-US" dirty="0" smtClean="0"/>
              <a:t>Specify subtitle: sub = “Subtitle”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4775" y="2819400"/>
            <a:ext cx="3959225" cy="3954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r>
              <a:rPr lang="en-US" dirty="0" smtClean="0"/>
              <a:t>Axis Labels and Plot Titles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325112"/>
          </a:xfrm>
        </p:spPr>
        <p:txBody>
          <a:bodyPr/>
          <a:lstStyle/>
          <a:p>
            <a:pPr>
              <a:buNone/>
            </a:pPr>
            <a:r>
              <a:rPr lang="en-US" sz="2000" dirty="0" smtClean="0"/>
              <a:t>&gt;plot(</a:t>
            </a:r>
            <a:r>
              <a:rPr lang="en-US" sz="2000" dirty="0" err="1" smtClean="0"/>
              <a:t>LeftHeight</a:t>
            </a:r>
            <a:r>
              <a:rPr lang="en-US" sz="2000" dirty="0" smtClean="0"/>
              <a:t>[Type==”Genuine”],RightHeight[Type==“Genuine”],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col</a:t>
            </a:r>
            <a:r>
              <a:rPr lang="en-US" sz="2000" dirty="0" smtClean="0"/>
              <a:t>=“</a:t>
            </a:r>
            <a:r>
              <a:rPr lang="en-US" sz="2000" dirty="0" err="1" smtClean="0"/>
              <a:t>red”,main</a:t>
            </a:r>
            <a:r>
              <a:rPr lang="en-US" sz="2000" dirty="0" smtClean="0"/>
              <a:t>=“Plot of Bank Note </a:t>
            </a:r>
            <a:r>
              <a:rPr lang="en-US" sz="2000" dirty="0" err="1" smtClean="0"/>
              <a:t>Heights”,sub</a:t>
            </a:r>
            <a:r>
              <a:rPr lang="en-US" sz="2000" dirty="0" smtClean="0"/>
              <a:t>=“Measurements are in </a:t>
            </a:r>
            <a:r>
              <a:rPr lang="en-US" sz="2000" dirty="0" err="1" smtClean="0"/>
              <a:t>mm”,xlab</a:t>
            </a:r>
            <a:r>
              <a:rPr lang="en-US" sz="2000" dirty="0" smtClean="0"/>
              <a:t>=“Height of Left </a:t>
            </a:r>
            <a:r>
              <a:rPr lang="en-US" sz="2000" dirty="0" err="1" smtClean="0"/>
              <a:t>Side”,ylab</a:t>
            </a:r>
            <a:r>
              <a:rPr lang="en-US" sz="2000" dirty="0" smtClean="0"/>
              <a:t>=“Height of Right Side”)</a:t>
            </a:r>
          </a:p>
          <a:p>
            <a:pPr>
              <a:buNone/>
            </a:pPr>
            <a:r>
              <a:rPr lang="en-US" sz="2000" dirty="0" smtClean="0"/>
              <a:t>&gt;points(</a:t>
            </a:r>
            <a:r>
              <a:rPr lang="en-US" sz="2000" dirty="0" err="1" smtClean="0"/>
              <a:t>LeftHeight</a:t>
            </a:r>
            <a:r>
              <a:rPr lang="en-US" sz="2000" dirty="0" smtClean="0"/>
              <a:t>[Type==“Counterfeit”],</a:t>
            </a:r>
          </a:p>
          <a:p>
            <a:pPr>
              <a:buNone/>
            </a:pPr>
            <a:r>
              <a:rPr lang="en-US" sz="2000" dirty="0" smtClean="0"/>
              <a:t>	RightHeight[Type=“Counterfeit”],</a:t>
            </a:r>
            <a:r>
              <a:rPr lang="en-US" sz="2000" dirty="0" err="1" smtClean="0"/>
              <a:t>col</a:t>
            </a:r>
            <a:r>
              <a:rPr lang="en-US" sz="2000" dirty="0" smtClean="0"/>
              <a:t>=“blue”)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2362200"/>
            <a:ext cx="4267200" cy="4262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r>
              <a:rPr lang="en-US" dirty="0" smtClean="0"/>
              <a:t>Legends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25112"/>
          </a:xfrm>
        </p:spPr>
        <p:txBody>
          <a:bodyPr>
            <a:normAutofit/>
          </a:bodyPr>
          <a:lstStyle/>
          <a:p>
            <a:pPr>
              <a:buFont typeface="Wingdings"/>
              <a:buChar char="Ø"/>
            </a:pPr>
            <a:r>
              <a:rPr lang="en-US" sz="2000" dirty="0" smtClean="0"/>
              <a:t>legend(“</a:t>
            </a:r>
            <a:r>
              <a:rPr lang="en-US" sz="2000" dirty="0" err="1" smtClean="0"/>
              <a:t>topleft”,c</a:t>
            </a:r>
            <a:r>
              <a:rPr lang="en-US" sz="2000" dirty="0" smtClean="0"/>
              <a:t>(“Genuine Notes”,</a:t>
            </a:r>
          </a:p>
          <a:p>
            <a:pPr>
              <a:buNone/>
            </a:pPr>
            <a:r>
              <a:rPr lang="en-US" sz="2000" dirty="0" smtClean="0"/>
              <a:t>		”Counterfeit Notes”),</a:t>
            </a:r>
            <a:r>
              <a:rPr lang="en-US" sz="2000" dirty="0" err="1" smtClean="0"/>
              <a:t>pch</a:t>
            </a:r>
            <a:r>
              <a:rPr lang="en-US" sz="2000" dirty="0" smtClean="0"/>
              <a:t>=c(21,21),</a:t>
            </a:r>
            <a:r>
              <a:rPr lang="en-US" sz="2000" dirty="0" err="1" smtClean="0"/>
              <a:t>col</a:t>
            </a:r>
            <a:r>
              <a:rPr lang="en-US" sz="2000" dirty="0" smtClean="0"/>
              <a:t>=c(“</a:t>
            </a:r>
            <a:r>
              <a:rPr lang="en-US" sz="2000" dirty="0" err="1" smtClean="0"/>
              <a:t>red”,”blue</a:t>
            </a:r>
            <a:r>
              <a:rPr lang="en-US" sz="2000" dirty="0" smtClean="0"/>
              <a:t>”))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Using the cardiac data set, try the following exercises</a:t>
            </a:r>
          </a:p>
          <a:p>
            <a:pPr marL="514350" indent="-514350">
              <a:buAutoNum type="arabicParenR"/>
            </a:pPr>
            <a:r>
              <a:rPr lang="en-US" dirty="0" smtClean="0"/>
              <a:t>Create a </a:t>
            </a:r>
            <a:r>
              <a:rPr lang="en-US" dirty="0" err="1" smtClean="0"/>
              <a:t>scatterplot</a:t>
            </a:r>
            <a:r>
              <a:rPr lang="en-US" dirty="0" smtClean="0"/>
              <a:t> of age vs. peak heart rate (</a:t>
            </a:r>
            <a:r>
              <a:rPr lang="en-US" dirty="0" err="1" smtClean="0"/>
              <a:t>pkhr</a:t>
            </a:r>
            <a:r>
              <a:rPr lang="en-US" dirty="0" smtClean="0"/>
              <a:t>).  Be sure to label your axes and title the plot.</a:t>
            </a:r>
          </a:p>
          <a:p>
            <a:pPr marL="514350" indent="-514350">
              <a:buAutoNum type="arabicParenR"/>
            </a:pPr>
            <a:r>
              <a:rPr lang="en-US" dirty="0" smtClean="0"/>
              <a:t>Using information available on the points() documentation page, adjust your </a:t>
            </a:r>
            <a:r>
              <a:rPr lang="en-US" dirty="0" err="1" smtClean="0"/>
              <a:t>scatterplot</a:t>
            </a:r>
            <a:r>
              <a:rPr lang="en-US" dirty="0" smtClean="0"/>
              <a:t> to have symbols that are filled blue diamonds with green border.</a:t>
            </a:r>
          </a:p>
          <a:p>
            <a:pPr marL="514350" indent="-514350">
              <a:buAutoNum type="arabicParenR"/>
            </a:pPr>
            <a:r>
              <a:rPr lang="en-US" dirty="0" smtClean="0"/>
              <a:t>In your age versus peak heart rate </a:t>
            </a:r>
            <a:r>
              <a:rPr lang="en-US" dirty="0" err="1" smtClean="0"/>
              <a:t>scatterplot</a:t>
            </a:r>
            <a:r>
              <a:rPr lang="en-US" dirty="0" smtClean="0"/>
              <a:t>, plot the males and females with different symbols and different colors.  Add a legend to your plot.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</a:t>
            </a:r>
            <a:r>
              <a:rPr lang="en-US" sz="2800" dirty="0" smtClean="0"/>
              <a:t>o add straight lines to plot: </a:t>
            </a:r>
            <a:r>
              <a:rPr lang="en-US" sz="2800" dirty="0" err="1" smtClean="0"/>
              <a:t>abline</a:t>
            </a:r>
            <a:r>
              <a:rPr lang="en-US" sz="2800" dirty="0" smtClean="0"/>
              <a:t>()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err="1" smtClean="0"/>
              <a:t>abline</a:t>
            </a:r>
            <a:r>
              <a:rPr lang="en-US" sz="2800" dirty="0" smtClean="0"/>
              <a:t>() refers to standard equation for a </a:t>
            </a:r>
            <a:r>
              <a:rPr lang="en-US" sz="2800" dirty="0" smtClean="0"/>
              <a:t>line:</a:t>
            </a:r>
          </a:p>
          <a:p>
            <a:pPr algn="ctr">
              <a:buNone/>
            </a:pPr>
            <a:r>
              <a:rPr lang="en-US" sz="2800" dirty="0" smtClean="0"/>
              <a:t>y </a:t>
            </a:r>
            <a:r>
              <a:rPr lang="en-US" sz="2800" dirty="0" smtClean="0"/>
              <a:t>= </a:t>
            </a:r>
            <a:r>
              <a:rPr lang="en-US" sz="2800" dirty="0" err="1" smtClean="0"/>
              <a:t>bx</a:t>
            </a:r>
            <a:r>
              <a:rPr lang="en-US" sz="2800" dirty="0" smtClean="0"/>
              <a:t> + </a:t>
            </a:r>
            <a:r>
              <a:rPr lang="en-US" sz="2800" dirty="0" smtClean="0"/>
              <a:t>a</a:t>
            </a:r>
          </a:p>
          <a:p>
            <a:pPr algn="ctr">
              <a:buNone/>
            </a:pPr>
            <a:endParaRPr lang="en-US" sz="2800" dirty="0" smtClean="0"/>
          </a:p>
          <a:p>
            <a:r>
              <a:rPr lang="en-US" sz="2800" dirty="0" smtClean="0"/>
              <a:t>Horizontal line: </a:t>
            </a:r>
            <a:r>
              <a:rPr lang="en-US" sz="2800" dirty="0" err="1" smtClean="0"/>
              <a:t>abline</a:t>
            </a:r>
            <a:r>
              <a:rPr lang="en-US" sz="2800" dirty="0" smtClean="0"/>
              <a:t>(h= )</a:t>
            </a:r>
          </a:p>
          <a:p>
            <a:r>
              <a:rPr lang="en-US" sz="2800" dirty="0" smtClean="0"/>
              <a:t>Vertical Line: </a:t>
            </a:r>
            <a:r>
              <a:rPr lang="en-US" sz="2800" dirty="0" err="1" smtClean="0"/>
              <a:t>abline</a:t>
            </a:r>
            <a:r>
              <a:rPr lang="en-US" sz="2800" dirty="0" smtClean="0"/>
              <a:t>(v= )</a:t>
            </a:r>
          </a:p>
          <a:p>
            <a:r>
              <a:rPr lang="en-US" sz="2800" dirty="0" smtClean="0"/>
              <a:t>Otherwise: </a:t>
            </a:r>
            <a:r>
              <a:rPr lang="en-US" sz="2800" dirty="0" err="1" smtClean="0"/>
              <a:t>abline</a:t>
            </a:r>
            <a:r>
              <a:rPr lang="en-US" sz="2800" dirty="0" smtClean="0"/>
              <a:t>(a= , b= ) or </a:t>
            </a:r>
            <a:r>
              <a:rPr lang="en-US" sz="2800" dirty="0" err="1" smtClean="0"/>
              <a:t>abline</a:t>
            </a:r>
            <a:r>
              <a:rPr lang="en-US" sz="2800" dirty="0" smtClean="0"/>
              <a:t>(</a:t>
            </a:r>
            <a:r>
              <a:rPr lang="en-US" sz="2800" dirty="0" err="1" smtClean="0"/>
              <a:t>coef</a:t>
            </a:r>
            <a:r>
              <a:rPr lang="en-US" sz="2800" dirty="0" smtClean="0"/>
              <a:t>=c(</a:t>
            </a:r>
            <a:r>
              <a:rPr lang="en-US" sz="2800" dirty="0" err="1" smtClean="0"/>
              <a:t>a,b</a:t>
            </a:r>
            <a:r>
              <a:rPr lang="en-US" sz="2800" dirty="0" smtClean="0"/>
              <a:t>))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1905000"/>
            <a:ext cx="4648200" cy="4642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r>
              <a:rPr lang="en-US" dirty="0" smtClean="0"/>
              <a:t>Adding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7545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abline</a:t>
            </a:r>
            <a:r>
              <a:rPr lang="en-US" dirty="0" smtClean="0"/>
              <a:t>(</a:t>
            </a:r>
            <a:r>
              <a:rPr lang="en-US" dirty="0" err="1" smtClean="0"/>
              <a:t>coef</a:t>
            </a:r>
            <a:r>
              <a:rPr lang="en-US" dirty="0" smtClean="0"/>
              <a:t>=c(21.7104,0.8319))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2209800"/>
            <a:ext cx="3959225" cy="3954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25112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Histograms are another popular plotting option.</a:t>
            </a:r>
          </a:p>
          <a:p>
            <a:pPr>
              <a:buNone/>
            </a:pPr>
            <a:r>
              <a:rPr lang="en-US" sz="2400" dirty="0" smtClean="0"/>
              <a:t>&gt; </a:t>
            </a:r>
            <a:r>
              <a:rPr lang="en-US" sz="2400" dirty="0" err="1" smtClean="0"/>
              <a:t>hist</a:t>
            </a:r>
            <a:r>
              <a:rPr lang="en-US" sz="2400" dirty="0" smtClean="0"/>
              <a:t>(Length)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2216150"/>
            <a:ext cx="4647389" cy="464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r>
              <a:rPr lang="en-US" dirty="0" smtClean="0"/>
              <a:t>pairs()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25112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Using the </a:t>
            </a:r>
            <a:r>
              <a:rPr lang="en-US" sz="2400" dirty="0" err="1" smtClean="0"/>
              <a:t>SwissNote</a:t>
            </a:r>
            <a:r>
              <a:rPr lang="en-US" sz="2400" dirty="0" smtClean="0"/>
              <a:t> Data</a:t>
            </a:r>
          </a:p>
          <a:p>
            <a:pPr>
              <a:buNone/>
            </a:pPr>
            <a:r>
              <a:rPr lang="en-US" sz="2400" dirty="0" smtClean="0"/>
              <a:t>&gt; pairs(</a:t>
            </a:r>
            <a:r>
              <a:rPr lang="en-US" sz="2400" dirty="0" err="1" smtClean="0"/>
              <a:t>swiss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2590800"/>
            <a:ext cx="4272292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r>
              <a:rPr lang="en-US" dirty="0" err="1" smtClean="0"/>
              <a:t>Boxplots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25112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To create </a:t>
            </a:r>
            <a:r>
              <a:rPr lang="en-US" sz="2400" dirty="0" err="1" smtClean="0"/>
              <a:t>boxplots</a:t>
            </a:r>
            <a:r>
              <a:rPr lang="en-US" sz="2400" dirty="0" smtClean="0"/>
              <a:t>: </a:t>
            </a:r>
            <a:r>
              <a:rPr lang="en-US" sz="2400" dirty="0" err="1" smtClean="0"/>
              <a:t>boxplot</a:t>
            </a:r>
            <a:r>
              <a:rPr lang="en-US" sz="2400" dirty="0" smtClean="0"/>
              <a:t>()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Specify one or more variables to plot.</a:t>
            </a:r>
          </a:p>
          <a:p>
            <a:pPr>
              <a:buNone/>
            </a:pPr>
            <a:r>
              <a:rPr lang="en-US" sz="2400" dirty="0" smtClean="0"/>
              <a:t>&gt; </a:t>
            </a:r>
            <a:r>
              <a:rPr lang="en-US" sz="2400" dirty="0" err="1" smtClean="0"/>
              <a:t>boxplot</a:t>
            </a:r>
            <a:r>
              <a:rPr lang="en-US" sz="2400" dirty="0" smtClean="0"/>
              <a:t>(</a:t>
            </a:r>
            <a:r>
              <a:rPr lang="en-US" sz="2400" dirty="0" err="1" smtClean="0"/>
              <a:t>swiss$Length</a:t>
            </a:r>
            <a:r>
              <a:rPr lang="en-US" sz="2400" dirty="0" smtClean="0"/>
              <a:t>)</a:t>
            </a:r>
          </a:p>
          <a:p>
            <a:pPr>
              <a:buNone/>
            </a:pPr>
            <a:r>
              <a:rPr lang="en-US" sz="2400" dirty="0" smtClean="0"/>
              <a:t>&gt; </a:t>
            </a:r>
            <a:r>
              <a:rPr lang="en-US" sz="2400" dirty="0" err="1" smtClean="0"/>
              <a:t>boxplot</a:t>
            </a:r>
            <a:r>
              <a:rPr lang="en-US" sz="2400" dirty="0" smtClean="0"/>
              <a:t>(</a:t>
            </a:r>
            <a:r>
              <a:rPr lang="en-US" sz="2400" dirty="0" err="1" smtClean="0"/>
              <a:t>swiss</a:t>
            </a:r>
            <a:r>
              <a:rPr lang="en-US" sz="2400" dirty="0" smtClean="0"/>
              <a:t>[,2:3])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plot()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plot() is the primary plotting function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Calling plot will open a new plotting window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Documentation:  ?plot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For complete list of graphical parameters to manipulate:  ?par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2819400"/>
            <a:ext cx="4043419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r>
              <a:rPr lang="en-US" dirty="0" err="1" smtClean="0"/>
              <a:t>Boxplots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251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Use a formula specification for side-by-side </a:t>
            </a:r>
            <a:r>
              <a:rPr lang="en-US" sz="2400" dirty="0" err="1" smtClean="0"/>
              <a:t>boxplots</a:t>
            </a:r>
            <a:r>
              <a:rPr lang="en-US" sz="2400" dirty="0" smtClean="0"/>
              <a:t>.</a:t>
            </a:r>
          </a:p>
          <a:p>
            <a:pPr>
              <a:buNone/>
            </a:pPr>
            <a:r>
              <a:rPr lang="en-US" sz="2400" dirty="0" smtClean="0"/>
              <a:t>Note: </a:t>
            </a:r>
            <a:r>
              <a:rPr lang="en-US" sz="2400" dirty="0" err="1" smtClean="0"/>
              <a:t>boxplot</a:t>
            </a:r>
            <a:r>
              <a:rPr lang="en-US" sz="2400" dirty="0" smtClean="0"/>
              <a:t>() has many options, e.g. notches.  See ?</a:t>
            </a:r>
            <a:r>
              <a:rPr lang="en-US" sz="2400" dirty="0" err="1" smtClean="0"/>
              <a:t>boxplot</a:t>
            </a:r>
            <a:r>
              <a:rPr lang="en-US" sz="2400" dirty="0" smtClean="0"/>
              <a:t>.</a:t>
            </a:r>
          </a:p>
          <a:p>
            <a:pPr>
              <a:buNone/>
            </a:pPr>
            <a:r>
              <a:rPr lang="en-US" sz="2400" dirty="0" smtClean="0"/>
              <a:t>&gt; </a:t>
            </a:r>
            <a:r>
              <a:rPr lang="en-US" sz="2400" dirty="0" err="1" smtClean="0"/>
              <a:t>boxplot</a:t>
            </a:r>
            <a:r>
              <a:rPr lang="en-US" sz="2400" dirty="0" smtClean="0"/>
              <a:t>(</a:t>
            </a:r>
            <a:r>
              <a:rPr lang="en-US" sz="2400" dirty="0" err="1" smtClean="0"/>
              <a:t>Length~Type,notch</a:t>
            </a:r>
            <a:r>
              <a:rPr lang="en-US" sz="2400" dirty="0" smtClean="0"/>
              <a:t>=</a:t>
            </a:r>
            <a:r>
              <a:rPr lang="en-US" sz="2400" dirty="0" err="1" smtClean="0"/>
              <a:t>TRUE,data</a:t>
            </a:r>
            <a:r>
              <a:rPr lang="en-US" sz="2400" dirty="0" smtClean="0"/>
              <a:t>=</a:t>
            </a:r>
            <a:r>
              <a:rPr lang="en-US" sz="2400" dirty="0" err="1" smtClean="0"/>
              <a:t>swiss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Using the cardiac data set, try the following exercises</a:t>
            </a:r>
          </a:p>
          <a:p>
            <a:pPr marL="514350" indent="-514350">
              <a:buAutoNum type="arabicParenR"/>
            </a:pPr>
            <a:r>
              <a:rPr lang="en-US" dirty="0" smtClean="0"/>
              <a:t>Create histograms for basal blood pressure (</a:t>
            </a:r>
            <a:r>
              <a:rPr lang="en-US" dirty="0" err="1" smtClean="0"/>
              <a:t>basebp</a:t>
            </a:r>
            <a:r>
              <a:rPr lang="en-US" dirty="0" smtClean="0"/>
              <a:t>) and systolic blood pressure (</a:t>
            </a:r>
            <a:r>
              <a:rPr lang="en-US" dirty="0" err="1" smtClean="0"/>
              <a:t>sbp</a:t>
            </a:r>
            <a:r>
              <a:rPr lang="en-US" dirty="0" smtClean="0"/>
              <a:t>).</a:t>
            </a:r>
          </a:p>
          <a:p>
            <a:pPr marL="514350" indent="-514350">
              <a:buAutoNum type="arabicParenR"/>
            </a:pPr>
            <a:r>
              <a:rPr lang="en-US" dirty="0" smtClean="0"/>
              <a:t>Try creating </a:t>
            </a:r>
            <a:r>
              <a:rPr lang="en-US" dirty="0" err="1" smtClean="0"/>
              <a:t>boxplots</a:t>
            </a:r>
            <a:r>
              <a:rPr lang="en-US" dirty="0" smtClean="0"/>
              <a:t> of the same variables.  Can you do separate plots for Males and Females?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036" y="2819400"/>
            <a:ext cx="3962399" cy="3957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1066800"/>
          </a:xfrm>
        </p:spPr>
        <p:txBody>
          <a:bodyPr/>
          <a:lstStyle/>
          <a:p>
            <a:r>
              <a:rPr lang="en-US" dirty="0" smtClean="0"/>
              <a:t>plot()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Let’s visualize the SwissNotes.csv data.</a:t>
            </a:r>
          </a:p>
          <a:p>
            <a:pPr>
              <a:buNone/>
            </a:pPr>
            <a:r>
              <a:rPr lang="en-US" sz="2400" dirty="0" smtClean="0"/>
              <a:t>After loading the data into R, attach the data frame using attach(data).</a:t>
            </a:r>
          </a:p>
          <a:p>
            <a:pPr>
              <a:buNone/>
            </a:pPr>
            <a:r>
              <a:rPr lang="en-US" sz="2400" dirty="0" smtClean="0"/>
              <a:t>Let’s try a scatter plot of LeftHeight by RightHeight.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smtClean="0"/>
              <a:t>&gt;plot(LeftHeight, RightHeight)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2900323"/>
            <a:ext cx="3962400" cy="3957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r>
              <a:rPr lang="en-US" dirty="0" smtClean="0"/>
              <a:t>plot()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251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Change symbols: Option </a:t>
            </a:r>
            <a:r>
              <a:rPr lang="en-US" sz="2400" dirty="0" err="1" smtClean="0"/>
              <a:t>pch</a:t>
            </a:r>
            <a:r>
              <a:rPr lang="en-US" sz="2400" dirty="0" smtClean="0"/>
              <a:t>=.</a:t>
            </a:r>
          </a:p>
          <a:p>
            <a:pPr>
              <a:buNone/>
            </a:pPr>
            <a:r>
              <a:rPr lang="en-US" sz="2400" dirty="0" smtClean="0"/>
              <a:t>See ?par for details.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 smtClean="0"/>
              <a:t>	&gt;plot(</a:t>
            </a:r>
            <a:r>
              <a:rPr lang="en-US" sz="2400" dirty="0" err="1" smtClean="0"/>
              <a:t>LeftHeight,RightHeight,pch</a:t>
            </a:r>
            <a:r>
              <a:rPr lang="en-US" sz="2400" dirty="0" smtClean="0"/>
              <a:t>=2)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76871" y="2667000"/>
            <a:ext cx="3967129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r>
              <a:rPr lang="en-US" dirty="0" smtClean="0"/>
              <a:t>plot()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25112"/>
          </a:xfrm>
        </p:spPr>
        <p:txBody>
          <a:bodyPr/>
          <a:lstStyle/>
          <a:p>
            <a:pPr>
              <a:buNone/>
            </a:pPr>
            <a:r>
              <a:rPr lang="en-US" sz="2000" dirty="0" smtClean="0"/>
              <a:t>Change symbol color: Option </a:t>
            </a:r>
            <a:r>
              <a:rPr lang="en-US" sz="2000" dirty="0" err="1" smtClean="0"/>
              <a:t>col</a:t>
            </a:r>
            <a:r>
              <a:rPr lang="en-US" sz="2000" dirty="0" smtClean="0"/>
              <a:t>=</a:t>
            </a:r>
          </a:p>
          <a:p>
            <a:pPr>
              <a:buNone/>
            </a:pPr>
            <a:r>
              <a:rPr lang="en-US" sz="2000" dirty="0" smtClean="0"/>
              <a:t>Specify by number or by name: </a:t>
            </a:r>
            <a:r>
              <a:rPr lang="en-US" sz="2000" dirty="0" err="1" smtClean="0"/>
              <a:t>col</a:t>
            </a:r>
            <a:r>
              <a:rPr lang="en-US" sz="2000" dirty="0" smtClean="0"/>
              <a:t>=2 or </a:t>
            </a:r>
            <a:r>
              <a:rPr lang="en-US" sz="2000" dirty="0" err="1" smtClean="0"/>
              <a:t>col</a:t>
            </a:r>
            <a:r>
              <a:rPr lang="en-US" sz="2000" dirty="0" smtClean="0"/>
              <a:t>=“red”</a:t>
            </a:r>
          </a:p>
          <a:p>
            <a:pPr>
              <a:buNone/>
            </a:pPr>
            <a:r>
              <a:rPr lang="en-US" sz="2000" dirty="0" smtClean="0"/>
              <a:t>		      </a:t>
            </a:r>
            <a:r>
              <a:rPr lang="en-US" sz="1600" dirty="0" smtClean="0"/>
              <a:t>Hint: Type palette() to see colors associated with number</a:t>
            </a:r>
          </a:p>
          <a:p>
            <a:pPr>
              <a:buNone/>
            </a:pPr>
            <a:r>
              <a:rPr lang="en-US" sz="1600" dirty="0" smtClean="0"/>
              <a:t>			Type colors() to see all possible colors</a:t>
            </a:r>
          </a:p>
          <a:p>
            <a:pPr>
              <a:buNone/>
            </a:pPr>
            <a:r>
              <a:rPr lang="en-US" sz="2000" dirty="0" smtClean="0"/>
              <a:t>&gt; plot(</a:t>
            </a:r>
            <a:r>
              <a:rPr lang="en-US" sz="2000" dirty="0" err="1" smtClean="0"/>
              <a:t>LeftHeight</a:t>
            </a:r>
            <a:r>
              <a:rPr lang="en-US" sz="2000" dirty="0" smtClean="0"/>
              <a:t>, RightHeight, </a:t>
            </a:r>
            <a:r>
              <a:rPr lang="en-US" sz="2000" dirty="0" err="1" smtClean="0"/>
              <a:t>col</a:t>
            </a:r>
            <a:r>
              <a:rPr lang="en-US" sz="2000" dirty="0" smtClean="0"/>
              <a:t>=“red”)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536700"/>
            <a:ext cx="5327650" cy="532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types of points can we get?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plot()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Change plot type:  Option type =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“p” for points</a:t>
            </a:r>
          </a:p>
          <a:p>
            <a:pPr>
              <a:buNone/>
            </a:pPr>
            <a:r>
              <a:rPr lang="en-US" dirty="0" smtClean="0"/>
              <a:t>“l” for lines</a:t>
            </a:r>
          </a:p>
          <a:p>
            <a:pPr>
              <a:buNone/>
            </a:pPr>
            <a:r>
              <a:rPr lang="en-US" dirty="0" smtClean="0"/>
              <a:t>“b” for both</a:t>
            </a:r>
          </a:p>
          <a:p>
            <a:pPr>
              <a:buNone/>
            </a:pPr>
            <a:r>
              <a:rPr lang="en-US" dirty="0" smtClean="0"/>
              <a:t>“c” for lines part alone of “b”</a:t>
            </a:r>
          </a:p>
          <a:p>
            <a:pPr>
              <a:buNone/>
            </a:pPr>
            <a:r>
              <a:rPr lang="en-US" dirty="0" smtClean="0"/>
              <a:t>“o” for both overplotted</a:t>
            </a:r>
          </a:p>
          <a:p>
            <a:pPr>
              <a:buNone/>
            </a:pPr>
            <a:r>
              <a:rPr lang="en-US" dirty="0" smtClean="0"/>
              <a:t>“h” for histogram like (or high-density) vertical lines</a:t>
            </a:r>
          </a:p>
          <a:p>
            <a:pPr>
              <a:buNone/>
            </a:pPr>
            <a:r>
              <a:rPr lang="en-US" dirty="0" smtClean="0"/>
              <a:t>“s” for stair steps</a:t>
            </a:r>
          </a:p>
          <a:p>
            <a:pPr>
              <a:buNone/>
            </a:pPr>
            <a:r>
              <a:rPr lang="en-US" dirty="0" smtClean="0"/>
              <a:t>“S” for other steps, see Details below</a:t>
            </a:r>
          </a:p>
          <a:p>
            <a:pPr>
              <a:buNone/>
            </a:pPr>
            <a:r>
              <a:rPr lang="en-US" dirty="0" smtClean="0"/>
              <a:t>“n” for no plotting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8175" y="768350"/>
            <a:ext cx="5327650" cy="532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2743200"/>
            <a:ext cx="3960771" cy="395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Plot()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/>
              <a:t>Points with lines…works better on sorted list of points</a:t>
            </a:r>
          </a:p>
          <a:p>
            <a:pPr>
              <a:buNone/>
            </a:pPr>
            <a:r>
              <a:rPr lang="en-US" sz="2400" dirty="0" smtClean="0"/>
              <a:t>&gt;plot(</a:t>
            </a:r>
            <a:r>
              <a:rPr lang="en-US" sz="2400" dirty="0" err="1" smtClean="0"/>
              <a:t>LeftHeight,RightHeight,type</a:t>
            </a:r>
            <a:r>
              <a:rPr lang="en-US" sz="2400" dirty="0" smtClean="0"/>
              <a:t>=“o”)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1426</TotalTime>
  <Words>586</Words>
  <Application>Microsoft Office PowerPoint</Application>
  <PresentationFormat>On-screen Show (4:3)</PresentationFormat>
  <Paragraphs>101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Urban</vt:lpstr>
      <vt:lpstr>Introduction to R.3 Workshop in Methods and Indiana Statistical Consulting Center</vt:lpstr>
      <vt:lpstr>plot() function</vt:lpstr>
      <vt:lpstr>plot() function</vt:lpstr>
      <vt:lpstr>plot() function</vt:lpstr>
      <vt:lpstr>plot() Function</vt:lpstr>
      <vt:lpstr>What types of points can we get?</vt:lpstr>
      <vt:lpstr>plot() Function</vt:lpstr>
      <vt:lpstr>PowerPoint Presentation</vt:lpstr>
      <vt:lpstr>Plot() Function</vt:lpstr>
      <vt:lpstr>Scatterplots for Multiple Groups</vt:lpstr>
      <vt:lpstr>Axis Labels and Plot Titles</vt:lpstr>
      <vt:lpstr>Axis Labels and Plot Titles</vt:lpstr>
      <vt:lpstr>Legends</vt:lpstr>
      <vt:lpstr>Try It!</vt:lpstr>
      <vt:lpstr>Adding Lines</vt:lpstr>
      <vt:lpstr>Adding Lines</vt:lpstr>
      <vt:lpstr>Histograms</vt:lpstr>
      <vt:lpstr>pairs() Function</vt:lpstr>
      <vt:lpstr>Boxplots</vt:lpstr>
      <vt:lpstr>Boxplots</vt:lpstr>
      <vt:lpstr>Try It!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R.3 Workshop in Methods and Indiana Statistical Consulting Center</dc:title>
  <dc:creator>Thomas</dc:creator>
  <cp:lastModifiedBy>Jackson, Thomas Arthur</cp:lastModifiedBy>
  <cp:revision>11</cp:revision>
  <dcterms:created xsi:type="dcterms:W3CDTF">2011-09-14T15:21:17Z</dcterms:created>
  <dcterms:modified xsi:type="dcterms:W3CDTF">2012-08-22T17:55:10Z</dcterms:modified>
</cp:coreProperties>
</file>