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BD9F12-E8BD-4D08-9C47-4CDAA315F465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0E0D3D-3FA3-499F-9679-F14B2BFBE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R.4</a:t>
            </a:r>
            <a:br>
              <a:rPr lang="en-US" dirty="0" smtClean="0"/>
            </a:br>
            <a:r>
              <a:rPr lang="en-US" sz="2400" dirty="0" smtClean="0"/>
              <a:t>Workshop in Methods and Indiana Statistical Consulting Center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80010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Thomas A. Jackson</a:t>
            </a:r>
          </a:p>
          <a:p>
            <a:r>
              <a:rPr lang="en-US" sz="2500" dirty="0" smtClean="0"/>
              <a:t>September  </a:t>
            </a:r>
            <a:r>
              <a:rPr lang="en-US" sz="2500" dirty="0" smtClean="0"/>
              <a:t>23, </a:t>
            </a:r>
            <a:r>
              <a:rPr lang="en-US" sz="2500" dirty="0" smtClean="0"/>
              <a:t>2011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Independent Samples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x,y,alternative</a:t>
            </a:r>
            <a:r>
              <a:rPr lang="en-US" dirty="0" smtClean="0"/>
              <a:t>=“</a:t>
            </a:r>
            <a:r>
              <a:rPr lang="en-US" dirty="0" err="1" smtClean="0"/>
              <a:t>greater”,mu</a:t>
            </a:r>
            <a:r>
              <a:rPr lang="en-US" dirty="0" smtClean="0"/>
              <a:t>=0,</a:t>
            </a:r>
          </a:p>
          <a:p>
            <a:pPr>
              <a:buNone/>
            </a:pPr>
            <a:r>
              <a:rPr lang="en-US" dirty="0" smtClean="0"/>
              <a:t>		paired=</a:t>
            </a:r>
            <a:r>
              <a:rPr lang="en-US" dirty="0" err="1" smtClean="0"/>
              <a:t>FALSE,var.equal</a:t>
            </a:r>
            <a:r>
              <a:rPr lang="en-US" dirty="0" smtClean="0"/>
              <a:t>=TRUE)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Two Sample t-test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data:    x and y</a:t>
            </a:r>
          </a:p>
          <a:p>
            <a:pPr>
              <a:buNone/>
            </a:pPr>
            <a:r>
              <a:rPr lang="en-US" dirty="0" smtClean="0"/>
              <a:t>T = 28.9149, </a:t>
            </a:r>
            <a:r>
              <a:rPr lang="en-US" dirty="0" err="1" smtClean="0"/>
              <a:t>df</a:t>
            </a:r>
            <a:r>
              <a:rPr lang="en-US" dirty="0" smtClean="0"/>
              <a:t> = 198, p-value &lt; 2.2e-16</a:t>
            </a:r>
          </a:p>
          <a:p>
            <a:pPr>
              <a:buNone/>
            </a:pPr>
            <a:r>
              <a:rPr lang="en-US" dirty="0" smtClean="0"/>
              <a:t>alternative hypothesis:  true difference in means is greater than 0</a:t>
            </a:r>
          </a:p>
          <a:p>
            <a:pPr>
              <a:buNone/>
            </a:pPr>
            <a:r>
              <a:rPr lang="en-US" dirty="0" smtClean="0"/>
              <a:t>95 percent confidence interval:</a:t>
            </a:r>
          </a:p>
          <a:p>
            <a:pPr>
              <a:buNone/>
            </a:pPr>
            <a:r>
              <a:rPr lang="en-US" dirty="0" smtClean="0"/>
              <a:t>	1.948864		</a:t>
            </a:r>
            <a:r>
              <a:rPr lang="en-US" dirty="0" err="1" smtClean="0"/>
              <a:t>Inf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sample estimates:</a:t>
            </a:r>
          </a:p>
          <a:p>
            <a:pPr>
              <a:buNone/>
            </a:pPr>
            <a:r>
              <a:rPr lang="en-US" dirty="0" smtClean="0"/>
              <a:t>mean of x mean of y</a:t>
            </a:r>
          </a:p>
          <a:p>
            <a:pPr>
              <a:buNone/>
            </a:pPr>
            <a:r>
              <a:rPr lang="en-US" dirty="0" smtClean="0"/>
              <a:t>	141.517	139.450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the cardiac data</a:t>
            </a:r>
          </a:p>
          <a:p>
            <a:pPr>
              <a:buNone/>
            </a:pPr>
            <a:r>
              <a:rPr lang="en-US" dirty="0" smtClean="0"/>
              <a:t>1)  Using the appropriate t-tests, test the following hypotheses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l-GR" dirty="0" smtClean="0"/>
              <a:t>μ</a:t>
            </a:r>
            <a:r>
              <a:rPr lang="en-US" baseline="-25000" dirty="0" smtClean="0"/>
              <a:t>age</a:t>
            </a:r>
            <a:r>
              <a:rPr lang="en-US" dirty="0" smtClean="0"/>
              <a:t> = 72 vs. 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baseline="-25000" dirty="0" smtClean="0"/>
              <a:t>age</a:t>
            </a:r>
            <a:r>
              <a:rPr lang="en-US" dirty="0" smtClean="0"/>
              <a:t> &lt; 72</a:t>
            </a:r>
          </a:p>
          <a:p>
            <a:r>
              <a:rPr lang="en-US" dirty="0" smtClean="0"/>
              <a:t>For peak heart rate (</a:t>
            </a:r>
            <a:r>
              <a:rPr lang="en-US" dirty="0" err="1" smtClean="0"/>
              <a:t>pkhr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	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baseline="-25000" dirty="0" smtClean="0"/>
              <a:t>male</a:t>
            </a:r>
            <a:r>
              <a:rPr lang="en-US" dirty="0" smtClean="0"/>
              <a:t> = </a:t>
            </a:r>
            <a:r>
              <a:rPr lang="el-GR" dirty="0" smtClean="0"/>
              <a:t>μ</a:t>
            </a:r>
            <a:r>
              <a:rPr lang="en-US" baseline="-25000" dirty="0" smtClean="0"/>
              <a:t>female</a:t>
            </a:r>
            <a:r>
              <a:rPr lang="en-US" dirty="0" smtClean="0"/>
              <a:t> vs. 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baseline="-25000" dirty="0" smtClean="0"/>
              <a:t>male</a:t>
            </a:r>
            <a:r>
              <a:rPr lang="en-US" dirty="0" smtClean="0"/>
              <a:t> &gt; </a:t>
            </a:r>
            <a:r>
              <a:rPr lang="el-GR" dirty="0" smtClean="0"/>
              <a:t>μ</a:t>
            </a:r>
            <a:r>
              <a:rPr lang="en-US" baseline="-25000" dirty="0" smtClean="0"/>
              <a:t>female</a:t>
            </a:r>
          </a:p>
          <a:p>
            <a:r>
              <a:rPr lang="en-US" dirty="0" smtClean="0"/>
              <a:t>For peak heart rate,</a:t>
            </a:r>
          </a:p>
          <a:p>
            <a:pPr>
              <a:buNone/>
            </a:pPr>
            <a:r>
              <a:rPr lang="en-US" dirty="0" smtClean="0"/>
              <a:t>	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baseline="-25000" dirty="0" smtClean="0"/>
              <a:t>no chest pain </a:t>
            </a:r>
            <a:r>
              <a:rPr lang="en-US" dirty="0" smtClean="0"/>
              <a:t>= </a:t>
            </a:r>
            <a:r>
              <a:rPr lang="el-GR" dirty="0" smtClean="0"/>
              <a:t>μ</a:t>
            </a:r>
            <a:r>
              <a:rPr lang="en-US" baseline="-25000" dirty="0" smtClean="0"/>
              <a:t>chest pain</a:t>
            </a:r>
            <a:r>
              <a:rPr lang="en-US" dirty="0" smtClean="0"/>
              <a:t> vs. 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μ</a:t>
            </a:r>
            <a:r>
              <a:rPr lang="en-US" baseline="-25000" dirty="0" smtClean="0"/>
              <a:t>no chest pain </a:t>
            </a:r>
            <a:endParaRPr lang="en-US" baseline="-2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 contains functions for generating random numbers from many well-known distributions.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Random number from standard normal distribution: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rnorm</a:t>
            </a:r>
            <a:r>
              <a:rPr lang="en-US" dirty="0" smtClean="0"/>
              <a:t>(1,mean=0,sd=1)</a:t>
            </a:r>
          </a:p>
          <a:p>
            <a:pPr>
              <a:buNone/>
            </a:pPr>
            <a:r>
              <a:rPr lang="en-US" dirty="0" smtClean="0"/>
              <a:t>[1]  0.5308293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Vector of random numbers from uniform distribution: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runif</a:t>
            </a:r>
            <a:r>
              <a:rPr lang="en-US" dirty="0" smtClean="0"/>
              <a:t>(3, min=0, max=1)</a:t>
            </a:r>
          </a:p>
          <a:p>
            <a:pPr>
              <a:buNone/>
            </a:pPr>
            <a:r>
              <a:rPr lang="en-US" dirty="0" smtClean="0"/>
              <a:t>[1]  0.6578880  0.3261863  0.3093383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reproduce results:  </a:t>
            </a:r>
            <a:r>
              <a:rPr lang="en-US" dirty="0" err="1" smtClean="0"/>
              <a:t>set.seed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if() 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&gt; n = </a:t>
            </a:r>
            <a:r>
              <a:rPr lang="en-US" dirty="0" err="1" smtClean="0"/>
              <a:t>rnorm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	&gt; if(n &lt; 0){</a:t>
            </a:r>
          </a:p>
          <a:p>
            <a:pPr>
              <a:buNone/>
            </a:pPr>
            <a:r>
              <a:rPr lang="en-US" dirty="0" smtClean="0"/>
              <a:t>		n = abs(n)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if()  statement with else()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&gt; n = </a:t>
            </a:r>
            <a:r>
              <a:rPr lang="en-US" dirty="0" err="1" smtClean="0"/>
              <a:t>rnorm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	&gt;if (n &lt; 0){</a:t>
            </a:r>
          </a:p>
          <a:p>
            <a:pPr>
              <a:buNone/>
            </a:pPr>
            <a:r>
              <a:rPr lang="en-US" dirty="0" smtClean="0"/>
              <a:t>		n = abs(n)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  </a:t>
            </a:r>
            <a:r>
              <a:rPr lang="en-US" dirty="0" smtClean="0"/>
              <a:t>else{n = 0}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for() loop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&gt; temp = rep(0,10)</a:t>
            </a:r>
          </a:p>
          <a:p>
            <a:pPr>
              <a:buNone/>
            </a:pPr>
            <a:r>
              <a:rPr lang="en-US" dirty="0" smtClean="0"/>
              <a:t>	&gt; for (</a:t>
            </a:r>
            <a:r>
              <a:rPr lang="en-US" dirty="0" err="1" smtClean="0"/>
              <a:t>i</a:t>
            </a:r>
            <a:r>
              <a:rPr lang="en-US" dirty="0" smtClean="0"/>
              <a:t> in 1:10){</a:t>
            </a:r>
          </a:p>
          <a:p>
            <a:pPr>
              <a:buNone/>
            </a:pPr>
            <a:r>
              <a:rPr lang="en-US" dirty="0" smtClean="0"/>
              <a:t>		temp[</a:t>
            </a:r>
            <a:r>
              <a:rPr lang="en-US" dirty="0" err="1" smtClean="0"/>
              <a:t>i</a:t>
            </a:r>
            <a:r>
              <a:rPr lang="en-US" dirty="0" smtClean="0"/>
              <a:t>] = i+1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temp</a:t>
            </a:r>
          </a:p>
          <a:p>
            <a:pPr>
              <a:buNone/>
            </a:pPr>
            <a:r>
              <a:rPr lang="en-US" dirty="0" smtClean="0"/>
              <a:t>	[1]  2   3  4  5  6  7  8  9  10  11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while() loop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&gt; n = 1</a:t>
            </a:r>
          </a:p>
          <a:p>
            <a:pPr>
              <a:buNone/>
            </a:pPr>
            <a:r>
              <a:rPr lang="en-US" dirty="0" smtClean="0"/>
              <a:t>	&gt; while (n &lt; 10 ){</a:t>
            </a:r>
          </a:p>
          <a:p>
            <a:pPr>
              <a:buNone/>
            </a:pPr>
            <a:r>
              <a:rPr lang="en-US" dirty="0" smtClean="0"/>
              <a:t>		n = n+1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test.function</a:t>
            </a:r>
            <a:r>
              <a:rPr lang="en-US" dirty="0" smtClean="0"/>
              <a:t> = function(input arguments){</a:t>
            </a:r>
          </a:p>
          <a:p>
            <a:pPr>
              <a:buNone/>
            </a:pPr>
            <a:r>
              <a:rPr lang="en-US" dirty="0" smtClean="0"/>
              <a:t>	commands to execute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example, let’s define a new function </a:t>
            </a:r>
            <a:r>
              <a:rPr lang="en-US" i="1" dirty="0" smtClean="0"/>
              <a:t>average</a:t>
            </a:r>
            <a:r>
              <a:rPr lang="en-US" dirty="0" smtClean="0"/>
              <a:t> to find the average of a set of numbers.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average = function(x){</a:t>
            </a:r>
          </a:p>
          <a:p>
            <a:pPr>
              <a:buNone/>
            </a:pPr>
            <a:r>
              <a:rPr lang="en-US" dirty="0" smtClean="0"/>
              <a:t>	n = length(x)</a:t>
            </a:r>
          </a:p>
          <a:p>
            <a:pPr>
              <a:buNone/>
            </a:pPr>
            <a:r>
              <a:rPr lang="en-US" dirty="0" smtClean="0"/>
              <a:t>	average = sum(x)/n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print(average)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writing a function in a script file, bring it into working memory using source().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Source(“pathname/</a:t>
            </a:r>
            <a:r>
              <a:rPr lang="en-US" dirty="0" err="1" smtClean="0"/>
              <a:t>test.function.R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Mean()</a:t>
            </a:r>
          </a:p>
          <a:p>
            <a:pPr>
              <a:buNone/>
            </a:pPr>
            <a:r>
              <a:rPr lang="en-US" dirty="0" smtClean="0"/>
              <a:t>	&gt; mean(</a:t>
            </a:r>
            <a:r>
              <a:rPr lang="en-US" dirty="0" err="1" smtClean="0"/>
              <a:t>swiss</a:t>
            </a:r>
            <a:r>
              <a:rPr lang="en-US" dirty="0" smtClean="0"/>
              <a:t>[,”Length”])</a:t>
            </a:r>
          </a:p>
          <a:p>
            <a:pPr>
              <a:buNone/>
            </a:pPr>
            <a:r>
              <a:rPr lang="en-US" dirty="0" smtClean="0"/>
              <a:t>	&gt; mean(</a:t>
            </a:r>
            <a:r>
              <a:rPr lang="en-US" dirty="0" err="1" smtClean="0"/>
              <a:t>swiss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rowMeans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rowMeans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[,1:6])</a:t>
            </a:r>
          </a:p>
          <a:p>
            <a:r>
              <a:rPr lang="en-US" dirty="0" err="1" smtClean="0"/>
              <a:t>colMeans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colMeans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[,7])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Variance: </a:t>
            </a:r>
            <a:r>
              <a:rPr lang="en-US" dirty="0" err="1" smtClean="0"/>
              <a:t>var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[,”Length”])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Covariance()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Correlation()</a:t>
            </a:r>
          </a:p>
          <a:p>
            <a:pPr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swiss</a:t>
            </a:r>
            <a:r>
              <a:rPr lang="en-US" dirty="0" smtClean="0"/>
              <a:t>[,1:6])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Five-number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&gt;summary(</a:t>
            </a:r>
            <a:r>
              <a:rPr lang="en-US" dirty="0" err="1" smtClean="0"/>
              <a:t>swiss</a:t>
            </a:r>
            <a:r>
              <a:rPr lang="en-US" dirty="0" smtClean="0"/>
              <a:t>[1:3])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200" dirty="0" smtClean="0"/>
              <a:t>Length        		</a:t>
            </a:r>
            <a:r>
              <a:rPr lang="en-US" sz="2200" dirty="0" err="1" smtClean="0"/>
              <a:t>LeftHeight</a:t>
            </a:r>
            <a:r>
              <a:rPr lang="en-US" sz="2200" dirty="0" smtClean="0"/>
              <a:t>     		</a:t>
            </a:r>
            <a:r>
              <a:rPr lang="en-US" sz="2200" dirty="0" err="1" smtClean="0"/>
              <a:t>RightHeight</a:t>
            </a:r>
            <a:r>
              <a:rPr lang="en-US" sz="2200" dirty="0" smtClean="0"/>
              <a:t>   </a:t>
            </a:r>
          </a:p>
          <a:p>
            <a:pPr>
              <a:buNone/>
            </a:pPr>
            <a:r>
              <a:rPr lang="en-US" sz="2200" dirty="0" smtClean="0"/>
              <a:t> Min.   :213.8   	Min.   :129.0   		Min.   :129.0  </a:t>
            </a:r>
          </a:p>
          <a:p>
            <a:pPr>
              <a:buNone/>
            </a:pPr>
            <a:r>
              <a:rPr lang="en-US" sz="2200" dirty="0" smtClean="0"/>
              <a:t> 1st Qu.:214.6  	1st Qu.:129.9   		1st Qu.:129.7  </a:t>
            </a:r>
          </a:p>
          <a:p>
            <a:pPr>
              <a:buNone/>
            </a:pPr>
            <a:r>
              <a:rPr lang="en-US" sz="2200" dirty="0" smtClean="0"/>
              <a:t> Median :214.9   	Median :130.2   	Median :130.0  </a:t>
            </a:r>
          </a:p>
          <a:p>
            <a:pPr>
              <a:buNone/>
            </a:pPr>
            <a:r>
              <a:rPr lang="en-US" sz="2200" dirty="0" smtClean="0"/>
              <a:t> Mean   :214.9   	Mean   :130.1   	Mean   :130.0  </a:t>
            </a:r>
          </a:p>
          <a:p>
            <a:pPr>
              <a:buNone/>
            </a:pPr>
            <a:r>
              <a:rPr lang="en-US" sz="2200" dirty="0" smtClean="0"/>
              <a:t> 3rd Qu.:215.1   	3rd Qu.:130.4   	3rd Qu.:130.2  </a:t>
            </a:r>
          </a:p>
          <a:p>
            <a:pPr>
              <a:buNone/>
            </a:pPr>
            <a:r>
              <a:rPr lang="en-US" sz="2200" dirty="0" smtClean="0"/>
              <a:t> Max.   :216.3   	Max.   :131.0   		Max.   :131.1 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table() produces crosstabs of factors or categorical variables</a:t>
            </a:r>
          </a:p>
          <a:p>
            <a:pPr>
              <a:buNone/>
            </a:pPr>
            <a:r>
              <a:rPr lang="en-US" dirty="0" smtClean="0"/>
              <a:t>Using the cardiac data:</a:t>
            </a:r>
          </a:p>
          <a:p>
            <a:pPr>
              <a:buNone/>
            </a:pPr>
            <a:r>
              <a:rPr lang="en-US" dirty="0" smtClean="0"/>
              <a:t>&gt; table(cardiac[,7:9])</a:t>
            </a:r>
          </a:p>
          <a:p>
            <a:pPr>
              <a:buNone/>
            </a:pPr>
            <a:r>
              <a:rPr lang="en-US" dirty="0" smtClean="0"/>
              <a:t>	, , </a:t>
            </a:r>
            <a:r>
              <a:rPr lang="en-US" dirty="0" err="1" smtClean="0"/>
              <a:t>newMI</a:t>
            </a:r>
            <a:r>
              <a:rPr lang="en-US" dirty="0" smtClean="0"/>
              <a:t>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chestpain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gender   0   1</a:t>
            </a:r>
          </a:p>
          <a:p>
            <a:pPr>
              <a:buNone/>
            </a:pPr>
            <a:r>
              <a:rPr lang="en-US" dirty="0" smtClean="0"/>
              <a:t>     F   6  10</a:t>
            </a:r>
          </a:p>
          <a:p>
            <a:pPr>
              <a:buNone/>
            </a:pPr>
            <a:r>
              <a:rPr lang="en-US" dirty="0" smtClean="0"/>
              <a:t>     M   4   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, , </a:t>
            </a:r>
            <a:r>
              <a:rPr lang="en-US" dirty="0" err="1" smtClean="0"/>
              <a:t>newMI</a:t>
            </a:r>
            <a:r>
              <a:rPr lang="en-US" dirty="0" smtClean="0"/>
              <a:t>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chestpain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gender   0   1</a:t>
            </a:r>
          </a:p>
          <a:p>
            <a:pPr>
              <a:buNone/>
            </a:pPr>
            <a:r>
              <a:rPr lang="en-US" dirty="0" smtClean="0"/>
              <a:t>     F 100 222</a:t>
            </a:r>
          </a:p>
          <a:p>
            <a:pPr>
              <a:buNone/>
            </a:pPr>
            <a:r>
              <a:rPr lang="en-US" dirty="0" smtClean="0"/>
              <a:t>     M  62 146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Statistics:  Using the psych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psych package function describe() produces descriptive statistics:</a:t>
            </a:r>
          </a:p>
          <a:p>
            <a:pPr>
              <a:buNone/>
            </a:pPr>
            <a:r>
              <a:rPr lang="en-US" sz="2000" dirty="0" smtClean="0"/>
              <a:t>&gt; describe(</a:t>
            </a:r>
            <a:r>
              <a:rPr lang="en-US" sz="2000" dirty="0" err="1" smtClean="0"/>
              <a:t>swiss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var</a:t>
            </a:r>
            <a:r>
              <a:rPr lang="en-US" sz="2000" dirty="0" smtClean="0"/>
              <a:t>	n	mean	</a:t>
            </a:r>
            <a:r>
              <a:rPr lang="en-US" sz="2000" dirty="0" err="1" smtClean="0"/>
              <a:t>sd</a:t>
            </a:r>
            <a:r>
              <a:rPr lang="en-US" sz="2000" dirty="0" smtClean="0"/>
              <a:t>	median	…</a:t>
            </a:r>
          </a:p>
          <a:p>
            <a:pPr>
              <a:buNone/>
            </a:pPr>
            <a:r>
              <a:rPr lang="en-US" sz="2000" dirty="0" smtClean="0"/>
              <a:t>Length			1	200	214.90	0.38	214.90</a:t>
            </a:r>
          </a:p>
          <a:p>
            <a:pPr>
              <a:buNone/>
            </a:pPr>
            <a:r>
              <a:rPr lang="en-US" sz="2000" dirty="0" err="1" smtClean="0"/>
              <a:t>LeftHeight</a:t>
            </a:r>
            <a:r>
              <a:rPr lang="en-US" sz="2000" dirty="0" smtClean="0"/>
              <a:t>		2	200	130.12	0.36	130.20</a:t>
            </a:r>
          </a:p>
          <a:p>
            <a:pPr>
              <a:buNone/>
            </a:pPr>
            <a:r>
              <a:rPr lang="en-US" sz="2000" dirty="0" err="1" smtClean="0"/>
              <a:t>RightHeight</a:t>
            </a:r>
            <a:r>
              <a:rPr lang="en-US" sz="2000" dirty="0" smtClean="0"/>
              <a:t>		3	200	129.96	0.40	130.00</a:t>
            </a:r>
          </a:p>
          <a:p>
            <a:pPr>
              <a:buNone/>
            </a:pPr>
            <a:r>
              <a:rPr lang="en-US" sz="2000" dirty="0" err="1" smtClean="0"/>
              <a:t>LowerInner.Frame</a:t>
            </a:r>
            <a:r>
              <a:rPr lang="en-US" sz="2000" dirty="0" smtClean="0"/>
              <a:t>	4	200	9.42	1.44	9.10</a:t>
            </a:r>
          </a:p>
          <a:p>
            <a:pPr>
              <a:buNone/>
            </a:pPr>
            <a:r>
              <a:rPr lang="en-US" sz="2000" dirty="0" err="1" smtClean="0"/>
              <a:t>UpperInner.Frame</a:t>
            </a:r>
            <a:r>
              <a:rPr lang="en-US" sz="2000" dirty="0" smtClean="0"/>
              <a:t>	5	200	10.65	0.80	10.60</a:t>
            </a:r>
          </a:p>
          <a:p>
            <a:pPr>
              <a:buNone/>
            </a:pPr>
            <a:r>
              <a:rPr lang="en-US" sz="2000" dirty="0" smtClean="0"/>
              <a:t>Diagonal		6	200	140.48	1.15	140.45</a:t>
            </a:r>
          </a:p>
          <a:p>
            <a:pPr>
              <a:buNone/>
            </a:pPr>
            <a:r>
              <a:rPr lang="en-US" sz="2000" dirty="0" smtClean="0"/>
              <a:t>Type*			7	200	1.50	0.50	1.50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the cardiac data</a:t>
            </a:r>
          </a:p>
          <a:p>
            <a:pPr>
              <a:buNone/>
            </a:pPr>
            <a:r>
              <a:rPr lang="en-US" dirty="0" smtClean="0"/>
              <a:t>1)  Find the descriptive statistics for all variables the cardiac data.  Note that the first 6 variables are continuous and the last 6 are categorical.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/>
              <a:t>t.test</a:t>
            </a:r>
            <a:r>
              <a:rPr lang="en-US" sz="2200" dirty="0" smtClean="0"/>
              <a:t>() produces 1- and 2-sample (paired or independent) t-tests.</a:t>
            </a:r>
          </a:p>
          <a:p>
            <a:r>
              <a:rPr lang="en-US" sz="2200" dirty="0" smtClean="0"/>
              <a:t>1-sample t-test</a:t>
            </a:r>
          </a:p>
          <a:p>
            <a:pPr>
              <a:buNone/>
            </a:pPr>
            <a:r>
              <a:rPr lang="en-US" sz="2200" dirty="0" smtClean="0"/>
              <a:t>		&gt; </a:t>
            </a:r>
            <a:r>
              <a:rPr lang="en-US" sz="2200" dirty="0" err="1" smtClean="0"/>
              <a:t>t.test</a:t>
            </a:r>
            <a:r>
              <a:rPr lang="en-US" sz="2200" dirty="0" smtClean="0"/>
              <a:t>(</a:t>
            </a:r>
            <a:r>
              <a:rPr lang="en-US" sz="2200" dirty="0" err="1" smtClean="0"/>
              <a:t>x,alternative</a:t>
            </a:r>
            <a:r>
              <a:rPr lang="en-US" sz="2200" dirty="0" smtClean="0"/>
              <a:t>=“</a:t>
            </a:r>
            <a:r>
              <a:rPr lang="en-US" sz="2200" dirty="0" err="1" smtClean="0"/>
              <a:t>two.sided”,mu</a:t>
            </a:r>
            <a:r>
              <a:rPr lang="en-US" sz="2200" dirty="0" smtClean="0"/>
              <a:t>=0,conf.level=0.95)</a:t>
            </a:r>
          </a:p>
          <a:p>
            <a:r>
              <a:rPr lang="en-US" sz="2200" dirty="0" smtClean="0"/>
              <a:t>2 independent samples t-test</a:t>
            </a:r>
          </a:p>
          <a:p>
            <a:pPr>
              <a:buNone/>
            </a:pPr>
            <a:r>
              <a:rPr lang="en-US" sz="2200" dirty="0" smtClean="0"/>
              <a:t>		&gt; </a:t>
            </a:r>
            <a:r>
              <a:rPr lang="en-US" sz="2200" dirty="0" err="1" smtClean="0"/>
              <a:t>t.test</a:t>
            </a:r>
            <a:r>
              <a:rPr lang="en-US" sz="2200" dirty="0" smtClean="0"/>
              <a:t>(</a:t>
            </a:r>
            <a:r>
              <a:rPr lang="en-US" sz="2200" dirty="0" err="1" smtClean="0"/>
              <a:t>x,y,alternative</a:t>
            </a:r>
            <a:r>
              <a:rPr lang="en-US" sz="2200" dirty="0" smtClean="0"/>
              <a:t>=“</a:t>
            </a:r>
            <a:r>
              <a:rPr lang="en-US" sz="2200" dirty="0" err="1" smtClean="0"/>
              <a:t>two.sided”,mu</a:t>
            </a:r>
            <a:r>
              <a:rPr lang="en-US" sz="2200" dirty="0" smtClean="0"/>
              <a:t>=0,paired=FALSE,</a:t>
            </a:r>
          </a:p>
          <a:p>
            <a:pPr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conf.level</a:t>
            </a:r>
            <a:r>
              <a:rPr lang="en-US" sz="2200" dirty="0" smtClean="0"/>
              <a:t>=0.95)</a:t>
            </a:r>
          </a:p>
          <a:p>
            <a:r>
              <a:rPr lang="en-US" sz="2200" dirty="0" smtClean="0"/>
              <a:t>paired t-test</a:t>
            </a:r>
          </a:p>
          <a:p>
            <a:pPr>
              <a:buNone/>
            </a:pPr>
            <a:r>
              <a:rPr lang="en-US" sz="2200" dirty="0" smtClean="0"/>
              <a:t>		&gt; </a:t>
            </a:r>
            <a:r>
              <a:rPr lang="en-US" sz="2200" dirty="0" err="1" smtClean="0"/>
              <a:t>t.test</a:t>
            </a:r>
            <a:r>
              <a:rPr lang="en-US" sz="2200" dirty="0" smtClean="0"/>
              <a:t>(</a:t>
            </a:r>
            <a:r>
              <a:rPr lang="en-US" sz="2200" dirty="0" err="1" smtClean="0"/>
              <a:t>x,y,alternative</a:t>
            </a:r>
            <a:r>
              <a:rPr lang="en-US" sz="2200" dirty="0" smtClean="0"/>
              <a:t>=“</a:t>
            </a:r>
            <a:r>
              <a:rPr lang="en-US" sz="2200" dirty="0" err="1" smtClean="0"/>
              <a:t>two.sided”,mu</a:t>
            </a:r>
            <a:r>
              <a:rPr lang="en-US" sz="2200" dirty="0" smtClean="0"/>
              <a:t>=0,paired=TRUE,</a:t>
            </a:r>
          </a:p>
          <a:p>
            <a:pPr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var.equal</a:t>
            </a:r>
            <a:r>
              <a:rPr lang="en-US" sz="2200" dirty="0" smtClean="0"/>
              <a:t>=</a:t>
            </a:r>
            <a:r>
              <a:rPr lang="en-US" sz="2200" dirty="0" err="1" smtClean="0"/>
              <a:t>TRUE,conf.level</a:t>
            </a:r>
            <a:r>
              <a:rPr lang="en-US" sz="2200" dirty="0" smtClean="0"/>
              <a:t>=0.95)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Independent Samples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x:  diagonal measurements for Genuine bank notes</a:t>
            </a:r>
          </a:p>
          <a:p>
            <a:pPr>
              <a:buNone/>
            </a:pPr>
            <a:r>
              <a:rPr lang="en-US" dirty="0" smtClean="0"/>
              <a:t>y:  diagonal measurements for Counterfeit bank notes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x = </a:t>
            </a:r>
            <a:r>
              <a:rPr lang="en-US" dirty="0" err="1" smtClean="0"/>
              <a:t>swiss</a:t>
            </a:r>
            <a:r>
              <a:rPr lang="en-US" dirty="0" smtClean="0"/>
              <a:t>[Type==“</a:t>
            </a:r>
            <a:r>
              <a:rPr lang="en-US" dirty="0" err="1" smtClean="0"/>
              <a:t>Genuine”,”Diagonal</a:t>
            </a:r>
            <a:r>
              <a:rPr lang="en-US" dirty="0" smtClean="0"/>
              <a:t>”]</a:t>
            </a:r>
          </a:p>
          <a:p>
            <a:pPr>
              <a:buNone/>
            </a:pPr>
            <a:r>
              <a:rPr lang="en-US" dirty="0" smtClean="0"/>
              <a:t>&gt; y = </a:t>
            </a:r>
            <a:r>
              <a:rPr lang="en-US" dirty="0" err="1" smtClean="0"/>
              <a:t>swiss</a:t>
            </a:r>
            <a:r>
              <a:rPr lang="en-US" dirty="0" smtClean="0"/>
              <a:t>[Type==“</a:t>
            </a:r>
            <a:r>
              <a:rPr lang="en-US" dirty="0" err="1" smtClean="0"/>
              <a:t>Counterfeit”,”Diagonal</a:t>
            </a:r>
            <a:r>
              <a:rPr lang="en-US" dirty="0" smtClean="0"/>
              <a:t>”]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x,y,alternative</a:t>
            </a:r>
            <a:r>
              <a:rPr lang="en-US" dirty="0" smtClean="0"/>
              <a:t>=“</a:t>
            </a:r>
            <a:r>
              <a:rPr lang="en-US" dirty="0" err="1" smtClean="0"/>
              <a:t>greater”,mu</a:t>
            </a:r>
            <a:r>
              <a:rPr lang="en-US" dirty="0" smtClean="0"/>
              <a:t>=0,</a:t>
            </a:r>
          </a:p>
          <a:p>
            <a:pPr>
              <a:buNone/>
            </a:pPr>
            <a:r>
              <a:rPr lang="en-US" dirty="0" smtClean="0"/>
              <a:t>		paired=</a:t>
            </a:r>
            <a:r>
              <a:rPr lang="en-US" dirty="0" err="1" smtClean="0"/>
              <a:t>FALSE,var.equal</a:t>
            </a:r>
            <a:r>
              <a:rPr lang="en-US" dirty="0" smtClean="0"/>
              <a:t>=TRUE)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341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Introduction to R.4 Workshop in Methods and Indiana Statistical Consulting Center</vt:lpstr>
      <vt:lpstr>Mean or Average</vt:lpstr>
      <vt:lpstr>Variability</vt:lpstr>
      <vt:lpstr>Five-number Summary</vt:lpstr>
      <vt:lpstr>Creating Tables</vt:lpstr>
      <vt:lpstr>Descriptive Statistics:  Using the psych package</vt:lpstr>
      <vt:lpstr>Try It!</vt:lpstr>
      <vt:lpstr>Univariate t-tests</vt:lpstr>
      <vt:lpstr>2 Independent Samples t-test</vt:lpstr>
      <vt:lpstr>2 Independent Samples t-test</vt:lpstr>
      <vt:lpstr>Try It!</vt:lpstr>
      <vt:lpstr>Generating Random Numbers</vt:lpstr>
      <vt:lpstr>Function Basics</vt:lpstr>
      <vt:lpstr>Function Basics</vt:lpstr>
      <vt:lpstr>Function Basics</vt:lpstr>
      <vt:lpstr>Creating Functions</vt:lpstr>
      <vt:lpstr>Creating Functions</vt:lpstr>
      <vt:lpstr>Sourcing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R.4 Workshop in Methods and Indiana Statistical Consulting Center</dc:title>
  <dc:creator>Thomas</dc:creator>
  <cp:lastModifiedBy>Jackson, Thomas Arthur</cp:lastModifiedBy>
  <cp:revision>6</cp:revision>
  <dcterms:created xsi:type="dcterms:W3CDTF">2011-09-17T00:04:50Z</dcterms:created>
  <dcterms:modified xsi:type="dcterms:W3CDTF">2012-08-22T17:57:39Z</dcterms:modified>
</cp:coreProperties>
</file>