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76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9DAE663-BB23-4413-A34C-030FAC10222E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810F786-92D3-4FFE-BFA9-DADBC0FEE2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E663-BB23-4413-A34C-030FAC10222E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F786-92D3-4FFE-BFA9-DADBC0FEE2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E663-BB23-4413-A34C-030FAC10222E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F786-92D3-4FFE-BFA9-DADBC0FEE2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E663-BB23-4413-A34C-030FAC10222E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F786-92D3-4FFE-BFA9-DADBC0FEE2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E663-BB23-4413-A34C-030FAC10222E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F786-92D3-4FFE-BFA9-DADBC0FEE2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E663-BB23-4413-A34C-030FAC10222E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F786-92D3-4FFE-BFA9-DADBC0FEE2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DAE663-BB23-4413-A34C-030FAC10222E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10F786-92D3-4FFE-BFA9-DADBC0FEE2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9DAE663-BB23-4413-A34C-030FAC10222E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810F786-92D3-4FFE-BFA9-DADBC0FEE2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E663-BB23-4413-A34C-030FAC10222E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F786-92D3-4FFE-BFA9-DADBC0FEE2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E663-BB23-4413-A34C-030FAC10222E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F786-92D3-4FFE-BFA9-DADBC0FEE2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E663-BB23-4413-A34C-030FAC10222E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F786-92D3-4FFE-BFA9-DADBC0FEE2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9DAE663-BB23-4413-A34C-030FAC10222E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810F786-92D3-4FFE-BFA9-DADBC0FEE2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R.1</a:t>
            </a:r>
            <a:br>
              <a:rPr lang="en-US" dirty="0" smtClean="0"/>
            </a:br>
            <a:r>
              <a:rPr lang="en-US" sz="2200" dirty="0" smtClean="0"/>
              <a:t>Workshop in Methods and Indiana Statistical Consulting Center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914400"/>
          </a:xfrm>
        </p:spPr>
        <p:txBody>
          <a:bodyPr>
            <a:normAutofit/>
          </a:bodyPr>
          <a:lstStyle/>
          <a:p>
            <a:r>
              <a:rPr lang="en-US" sz="2500" dirty="0" smtClean="0">
                <a:solidFill>
                  <a:schemeClr val="tx1"/>
                </a:solidFill>
              </a:rPr>
              <a:t>Thomas A. Jackson</a:t>
            </a:r>
          </a:p>
          <a:p>
            <a:r>
              <a:rPr lang="en-US" sz="2500" dirty="0" smtClean="0">
                <a:solidFill>
                  <a:schemeClr val="tx1"/>
                </a:solidFill>
              </a:rPr>
              <a:t>September 16, 2012</a:t>
            </a:r>
            <a:endParaRPr lang="en-US" sz="2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Obtaining working directory</a:t>
            </a:r>
          </a:p>
          <a:p>
            <a:r>
              <a:rPr lang="en-US" dirty="0"/>
              <a:t>g</a:t>
            </a:r>
            <a:r>
              <a:rPr lang="en-US" dirty="0" smtClean="0"/>
              <a:t>etwd()</a:t>
            </a:r>
            <a:endParaRPr lang="en-US" dirty="0"/>
          </a:p>
          <a:p>
            <a:r>
              <a:rPr lang="en-US" dirty="0" smtClean="0"/>
              <a:t>Mac:  </a:t>
            </a:r>
            <a:r>
              <a:rPr lang="en-US" dirty="0"/>
              <a:t>Misc → Get Working Directory</a:t>
            </a:r>
          </a:p>
          <a:p>
            <a:r>
              <a:rPr lang="en-US" dirty="0"/>
              <a:t>Windows:  File → Change dir...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Changing working directory</a:t>
            </a:r>
          </a:p>
          <a:p>
            <a:r>
              <a:rPr lang="en-US" dirty="0"/>
              <a:t>setwd()</a:t>
            </a:r>
          </a:p>
          <a:p>
            <a:r>
              <a:rPr lang="en-US" dirty="0"/>
              <a:t>Mac:  Misc → Change Working Directory</a:t>
            </a:r>
          </a:p>
          <a:p>
            <a:r>
              <a:rPr lang="en-US" dirty="0"/>
              <a:t>Windows:  File → Change dir...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Specify with forward slashes or double backslashes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Enclose in single or double quotation marks</a:t>
            </a:r>
            <a:endParaRPr lang="en-US" dirty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Examples</a:t>
            </a:r>
            <a:endParaRPr lang="en-US" dirty="0"/>
          </a:p>
          <a:p>
            <a:r>
              <a:rPr lang="en-US" dirty="0" smtClean="0"/>
              <a:t>setwd(“C:/Program Files/R/R-2.6.1”)</a:t>
            </a:r>
          </a:p>
          <a:p>
            <a:r>
              <a:rPr lang="en-US" dirty="0" smtClean="0"/>
              <a:t>setwd(‘C:\\Program Files\\R\\R-2.6.1’)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From the command window find your current working directory.  Change the working directory to be the Desktop folder under your Username.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Save the commands for finding and changing the working directory to the desktop in a script file.  Save the script to the desktop.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Helpful commands</a:t>
            </a:r>
          </a:p>
          <a:p>
            <a:r>
              <a:rPr lang="en-US" dirty="0" smtClean="0"/>
              <a:t>If you know the function name: help() or ?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&gt; help(log)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&gt; ?exp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If you do not know the function name: help.search() or ??</a:t>
            </a:r>
          </a:p>
          <a:p>
            <a:pPr>
              <a:buNone/>
            </a:pPr>
            <a:r>
              <a:rPr lang="en-US" dirty="0" smtClean="0"/>
              <a:t>		&gt; help.search(“anova”)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&gt; ??regression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Elements of a documentation file</a:t>
            </a:r>
          </a:p>
          <a:p>
            <a:r>
              <a:rPr lang="en-US" dirty="0" smtClean="0"/>
              <a:t>Function{Package}</a:t>
            </a:r>
            <a:endParaRPr lang="en-US" dirty="0"/>
          </a:p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Usage:  What your code should look like, “=“ gives default</a:t>
            </a:r>
          </a:p>
          <a:p>
            <a:r>
              <a:rPr lang="en-US" dirty="0" smtClean="0"/>
              <a:t>Arguments:  Inputs to the function</a:t>
            </a:r>
          </a:p>
          <a:p>
            <a:r>
              <a:rPr lang="en-US" dirty="0" smtClean="0"/>
              <a:t>Details</a:t>
            </a:r>
          </a:p>
          <a:p>
            <a:r>
              <a:rPr lang="en-US" dirty="0" smtClean="0"/>
              <a:t>Value:  What the function will return</a:t>
            </a:r>
          </a:p>
          <a:p>
            <a:r>
              <a:rPr lang="en-US" dirty="0" smtClean="0"/>
              <a:t>See Also:  Related functions</a:t>
            </a:r>
          </a:p>
          <a:p>
            <a:r>
              <a:rPr lang="en-US" dirty="0" smtClean="0"/>
              <a:t>Examples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CRAN Website: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http://cran.r-project.org/</a:t>
            </a:r>
          </a:p>
          <a:p>
            <a:r>
              <a:rPr lang="en-US" dirty="0" smtClean="0"/>
              <a:t>R Seek: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http://www.rseek.org/</a:t>
            </a:r>
          </a:p>
          <a:p>
            <a:r>
              <a:rPr lang="en-US" dirty="0" smtClean="0"/>
              <a:t>Quick-R tutorial: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http://www.statmethods.net/</a:t>
            </a:r>
          </a:p>
          <a:p>
            <a:r>
              <a:rPr lang="en-US" dirty="0" smtClean="0"/>
              <a:t>R Tutor: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http://www.r-tutor.com/</a:t>
            </a:r>
          </a:p>
          <a:p>
            <a:r>
              <a:rPr lang="en-US" dirty="0" smtClean="0"/>
              <a:t>UCLA: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http://www.ats.ucla.edu/stat/r/</a:t>
            </a:r>
          </a:p>
          <a:p>
            <a:r>
              <a:rPr lang="en-US" dirty="0" smtClean="0"/>
              <a:t>R listservs</a:t>
            </a:r>
          </a:p>
          <a:p>
            <a:r>
              <a:rPr lang="en-US" dirty="0" smtClean="0"/>
              <a:t>Google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i="1" dirty="0" smtClean="0"/>
              <a:t>Google tip: include “[R]” (instead of just “R”) with search topic to help filter out non-R websites</a:t>
            </a:r>
            <a:endParaRPr lang="en-US" i="1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Comprehensive R Archive Network (CRAN)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the latest version of R</a:t>
            </a:r>
          </a:p>
          <a:p>
            <a:endParaRPr lang="en-US" dirty="0"/>
          </a:p>
          <a:p>
            <a:r>
              <a:rPr lang="en-US" dirty="0" smtClean="0"/>
              <a:t>Search and download additional packages</a:t>
            </a:r>
          </a:p>
          <a:p>
            <a:endParaRPr lang="en-US" dirty="0"/>
          </a:p>
          <a:p>
            <a:r>
              <a:rPr lang="en-US" dirty="0" smtClean="0"/>
              <a:t>Search documentation manuals</a:t>
            </a:r>
          </a:p>
          <a:p>
            <a:endParaRPr lang="en-US" dirty="0"/>
          </a:p>
          <a:p>
            <a:r>
              <a:rPr lang="en-US" dirty="0" smtClean="0"/>
              <a:t>Get access to the user listservs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Over 2,500 listed on the CRAN website!</a:t>
            </a:r>
          </a:p>
          <a:p>
            <a:r>
              <a:rPr lang="en-US" dirty="0" smtClean="0"/>
              <a:t>Use with caution</a:t>
            </a:r>
            <a:endParaRPr lang="en-US" dirty="0"/>
          </a:p>
          <a:p>
            <a:r>
              <a:rPr lang="en-US" dirty="0" smtClean="0"/>
              <a:t>Initial download of R: base, graphics, stats, </a:t>
            </a:r>
            <a:r>
              <a:rPr lang="en-US" dirty="0" err="1" smtClean="0"/>
              <a:t>utils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1)  Installing a package:</a:t>
            </a:r>
          </a:p>
          <a:p>
            <a:r>
              <a:rPr lang="en-US" dirty="0" smtClean="0"/>
              <a:t>Mac:  </a:t>
            </a:r>
            <a:r>
              <a:rPr lang="en-US" sz="3100" dirty="0"/>
              <a:t>Packages &amp; Data → Package Installer</a:t>
            </a:r>
          </a:p>
          <a:p>
            <a:pPr>
              <a:buNone/>
            </a:pPr>
            <a:r>
              <a:rPr lang="en-US" sz="3100" dirty="0"/>
              <a:t>		Use Package Search to locate and press ‘Install Selected’</a:t>
            </a:r>
          </a:p>
          <a:p>
            <a:r>
              <a:rPr lang="en-US" sz="3100" dirty="0"/>
              <a:t>Windows:  Packages → Install Packages</a:t>
            </a:r>
          </a:p>
          <a:p>
            <a:pPr>
              <a:buNone/>
            </a:pPr>
            <a:r>
              <a:rPr lang="en-US" sz="3100" dirty="0"/>
              <a:t>		Locate desired package and press ‘OK’</a:t>
            </a:r>
          </a:p>
          <a:p>
            <a:endParaRPr lang="en-US" sz="3100" dirty="0"/>
          </a:p>
          <a:p>
            <a:pPr>
              <a:buNone/>
            </a:pPr>
            <a:r>
              <a:rPr lang="en-US" sz="3100" dirty="0"/>
              <a:t>2)  Using an installed package:</a:t>
            </a:r>
          </a:p>
          <a:p>
            <a:pPr>
              <a:buNone/>
            </a:pPr>
            <a:r>
              <a:rPr lang="en-US" sz="3100" dirty="0"/>
              <a:t>		You MUST call it into active memory with library()</a:t>
            </a:r>
          </a:p>
          <a:p>
            <a:pPr>
              <a:buNone/>
            </a:pPr>
            <a:r>
              <a:rPr lang="en-US" sz="3100" dirty="0"/>
              <a:t>		&gt; library(MASS)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1)  Using help() or ?, open the documentation for</a:t>
            </a:r>
          </a:p>
          <a:p>
            <a:pPr marL="514350" indent="-514350"/>
            <a:r>
              <a:rPr lang="en-US" dirty="0" smtClean="0"/>
              <a:t>plot</a:t>
            </a:r>
          </a:p>
          <a:p>
            <a:pPr marL="514350" indent="-514350"/>
            <a:r>
              <a:rPr lang="en-US" dirty="0" smtClean="0"/>
              <a:t>table</a:t>
            </a:r>
          </a:p>
          <a:p>
            <a:pPr marL="514350" indent="-514350"/>
            <a:r>
              <a:rPr lang="en-US" dirty="0" smtClean="0"/>
              <a:t>eigen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2)  Locate and install the </a:t>
            </a:r>
            <a:r>
              <a:rPr lang="en-US" b="1" dirty="0" smtClean="0"/>
              <a:t>psych</a:t>
            </a:r>
            <a:r>
              <a:rPr lang="en-US" dirty="0" smtClean="0"/>
              <a:t> package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The R Project for Statistical Computing</a:t>
            </a:r>
          </a:p>
          <a:p>
            <a:pPr>
              <a:buNone/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http://cran.r-project.org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“R is a language and environment for statistical computing and graphics.  It is a GNU project which is similar to the S language and environment which was developed at Bell Laboratories (formerly AT&amp;T, now Lucent Technologies) by John Chambers and Colleagues.  R can be considered as a different implementation of S.  There are some important differences, but much code written for S runs unaltered under R.”</a:t>
            </a:r>
          </a:p>
          <a:p>
            <a:pPr algn="r">
              <a:buNone/>
            </a:pPr>
            <a:r>
              <a:rPr lang="en-US" dirty="0" smtClean="0"/>
              <a:t>- Description from CRAN Website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R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685800"/>
            <a:ext cx="777240" cy="59436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R …</a:t>
            </a:r>
          </a:p>
          <a:p>
            <a:r>
              <a:rPr lang="en-US" dirty="0" smtClean="0"/>
              <a:t>is </a:t>
            </a:r>
            <a:r>
              <a:rPr lang="en-US" b="1" dirty="0" smtClean="0"/>
              <a:t>free</a:t>
            </a:r>
          </a:p>
          <a:p>
            <a:r>
              <a:rPr lang="en-US" dirty="0" smtClean="0"/>
              <a:t>is </a:t>
            </a:r>
            <a:r>
              <a:rPr lang="en-US" b="1" dirty="0" smtClean="0"/>
              <a:t>interactive</a:t>
            </a:r>
            <a:r>
              <a:rPr lang="en-US" dirty="0" smtClean="0"/>
              <a:t>:  we can type something in and work with it</a:t>
            </a:r>
          </a:p>
          <a:p>
            <a:pPr lvl="1"/>
            <a:r>
              <a:rPr lang="en-US" dirty="0" smtClean="0"/>
              <a:t>How we analyze data can be broken into small steps</a:t>
            </a:r>
          </a:p>
          <a:p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b="1" dirty="0" smtClean="0"/>
              <a:t>interpretative</a:t>
            </a:r>
            <a:r>
              <a:rPr lang="en-US" dirty="0" smtClean="0"/>
              <a:t>:  we give it commands and it translates them into mathematical procedures or data management steps</a:t>
            </a:r>
          </a:p>
          <a:p>
            <a:r>
              <a:rPr lang="en-US" dirty="0" smtClean="0"/>
              <a:t>can be used in a </a:t>
            </a:r>
            <a:r>
              <a:rPr lang="en-US" b="1" dirty="0" smtClean="0"/>
              <a:t>batch</a:t>
            </a:r>
            <a:r>
              <a:rPr lang="en-US" dirty="0" smtClean="0"/>
              <a:t>:  nice because it is documented</a:t>
            </a:r>
          </a:p>
          <a:p>
            <a:r>
              <a:rPr lang="en-US" dirty="0" smtClean="0"/>
              <a:t>is a </a:t>
            </a:r>
            <a:r>
              <a:rPr lang="en-US" b="1" dirty="0" smtClean="0"/>
              <a:t>calculator</a:t>
            </a:r>
            <a:r>
              <a:rPr lang="en-US" dirty="0" smtClean="0"/>
              <a:t>:  it is unlike other calculators though because you can create variables and objects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R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open R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latin typeface="Adobe Myungjo Std M"/>
                <a:ea typeface="Adobe Myungjo Std M"/>
              </a:rPr>
              <a:t> </a:t>
            </a:r>
            <a:r>
              <a:rPr lang="en-US" dirty="0"/>
              <a:t>→ Start Menu</a:t>
            </a:r>
          </a:p>
          <a:p>
            <a:pPr>
              <a:buNone/>
            </a:pPr>
            <a:r>
              <a:rPr lang="en-US" dirty="0"/>
              <a:t>		 → Programs</a:t>
            </a:r>
          </a:p>
          <a:p>
            <a:pPr>
              <a:buNone/>
            </a:pPr>
            <a:r>
              <a:rPr lang="en-US" dirty="0"/>
              <a:t>		 → Departmentally Supported</a:t>
            </a:r>
          </a:p>
          <a:p>
            <a:pPr>
              <a:buNone/>
            </a:pPr>
            <a:r>
              <a:rPr lang="en-US" dirty="0"/>
              <a:t>		 → Stat/Math</a:t>
            </a:r>
          </a:p>
          <a:p>
            <a:pPr>
              <a:buNone/>
            </a:pPr>
            <a:r>
              <a:rPr lang="en-US" dirty="0"/>
              <a:t>		 → R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User Interface (GUI)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Three Environments</a:t>
            </a:r>
          </a:p>
          <a:p>
            <a:endParaRPr lang="en-US" dirty="0" smtClean="0"/>
          </a:p>
          <a:p>
            <a:r>
              <a:rPr lang="en-US" dirty="0" smtClean="0"/>
              <a:t>Command Window (aka Console)</a:t>
            </a:r>
          </a:p>
          <a:p>
            <a:endParaRPr lang="en-US" dirty="0" smtClean="0"/>
          </a:p>
          <a:p>
            <a:r>
              <a:rPr lang="en-US" dirty="0" smtClean="0"/>
              <a:t>Script Window</a:t>
            </a:r>
          </a:p>
          <a:p>
            <a:endParaRPr lang="en-US" dirty="0" smtClean="0"/>
          </a:p>
          <a:p>
            <a:r>
              <a:rPr lang="en-US" dirty="0" smtClean="0"/>
              <a:t>Plot Window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 Window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To quit: type q()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Save workspace image?  Moves from memory to hard-drive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Storing variable in memory</a:t>
            </a:r>
          </a:p>
          <a:p>
            <a:r>
              <a:rPr lang="en-US" dirty="0" smtClean="0"/>
              <a:t>&lt;- , -&gt; , or =</a:t>
            </a:r>
          </a:p>
          <a:p>
            <a:r>
              <a:rPr lang="en-US" dirty="0" smtClean="0"/>
              <a:t>a&lt;- 5 stores the number 5 in the object “a”</a:t>
            </a:r>
          </a:p>
          <a:p>
            <a:r>
              <a:rPr lang="en-US" dirty="0" smtClean="0"/>
              <a:t>pi -&gt; b stores the number </a:t>
            </a:r>
            <a:r>
              <a:rPr lang="el-GR" dirty="0"/>
              <a:t>π</a:t>
            </a:r>
            <a:r>
              <a:rPr lang="en-US" dirty="0"/>
              <a:t>= 3.141593 in “b”</a:t>
            </a:r>
          </a:p>
          <a:p>
            <a:r>
              <a:rPr lang="en-US" dirty="0" smtClean="0"/>
              <a:t>c = 1 + 2 stores the result of the calculation (3) in “c”</a:t>
            </a:r>
          </a:p>
          <a:p>
            <a:r>
              <a:rPr lang="en-US" dirty="0" smtClean="0"/>
              <a:t>“=“ requires left-hand assignment</a:t>
            </a:r>
          </a:p>
          <a:p>
            <a:endParaRPr lang="en-US" dirty="0"/>
          </a:p>
          <a:p>
            <a:pPr algn="ctr">
              <a:buNone/>
            </a:pPr>
            <a:r>
              <a:rPr lang="en-US" i="1" dirty="0" smtClean="0"/>
              <a:t>Try not to overwrite reserved names such as t and pi!</a:t>
            </a:r>
            <a:endParaRPr lang="en-US" i="1" dirty="0"/>
          </a:p>
          <a:p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 Window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Printing to output</a:t>
            </a:r>
          </a:p>
          <a:p>
            <a:r>
              <a:rPr lang="en-US" dirty="0" smtClean="0"/>
              <a:t>Calculations that are not stored print to output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&gt; 3 + 5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[1] 8</a:t>
            </a:r>
          </a:p>
          <a:p>
            <a:r>
              <a:rPr lang="en-US" dirty="0" smtClean="0"/>
              <a:t>Type name to view stored object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&gt; a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[1] 5</a:t>
            </a:r>
          </a:p>
          <a:p>
            <a:r>
              <a:rPr lang="en-US" dirty="0" smtClean="0"/>
              <a:t>Use print()</a:t>
            </a:r>
          </a:p>
          <a:p>
            <a:pPr>
              <a:buNone/>
            </a:pPr>
            <a:r>
              <a:rPr lang="en-US" dirty="0" smtClean="0"/>
              <a:t>		&gt; print(a)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[1] 5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View objects in workspace</a:t>
            </a:r>
          </a:p>
          <a:p>
            <a:r>
              <a:rPr lang="en-US" dirty="0"/>
              <a:t>o</a:t>
            </a:r>
            <a:r>
              <a:rPr lang="en-US" dirty="0" smtClean="0"/>
              <a:t>bjects() or </a:t>
            </a:r>
            <a:r>
              <a:rPr lang="en-US" dirty="0" err="1" smtClean="0"/>
              <a:t>ls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 Window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Clearing the console (command window)</a:t>
            </a:r>
          </a:p>
          <a:p>
            <a:r>
              <a:rPr lang="en-US" sz="3100" dirty="0"/>
              <a:t>Mac: Edit → Clear Console</a:t>
            </a:r>
          </a:p>
          <a:p>
            <a:r>
              <a:rPr lang="en-US" sz="3100" dirty="0"/>
              <a:t>Windows: Edit → Clear Console</a:t>
            </a:r>
          </a:p>
          <a:p>
            <a:pPr algn="ctr">
              <a:buNone/>
            </a:pPr>
            <a:r>
              <a:rPr lang="en-US" sz="3100" dirty="0"/>
              <a:t>or</a:t>
            </a:r>
          </a:p>
          <a:p>
            <a:r>
              <a:rPr lang="en-US" sz="3100" dirty="0"/>
              <a:t>Mac: Alt + Command + L</a:t>
            </a:r>
          </a:p>
          <a:p>
            <a:r>
              <a:rPr lang="en-US" sz="3100" dirty="0"/>
              <a:t>Windows: Alt + Ctrl + L</a:t>
            </a:r>
          </a:p>
          <a:p>
            <a:endParaRPr lang="en-US" sz="3100" dirty="0"/>
          </a:p>
          <a:p>
            <a:pPr>
              <a:buNone/>
            </a:pPr>
            <a:r>
              <a:rPr lang="en-US" sz="3100" dirty="0"/>
              <a:t>Removing variables from memory</a:t>
            </a:r>
          </a:p>
          <a:p>
            <a:r>
              <a:rPr lang="en-US" sz="3100" dirty="0" err="1"/>
              <a:t>rm</a:t>
            </a:r>
            <a:r>
              <a:rPr lang="en-US" sz="3100" dirty="0"/>
              <a:t>() or remove()</a:t>
            </a:r>
          </a:p>
          <a:p>
            <a:pPr>
              <a:buNone/>
            </a:pPr>
            <a:r>
              <a:rPr lang="en-US" sz="3100" dirty="0"/>
              <a:t>		&gt; x &lt;- 4</a:t>
            </a:r>
          </a:p>
          <a:p>
            <a:pPr>
              <a:buNone/>
            </a:pPr>
            <a:r>
              <a:rPr lang="en-US" sz="3100" dirty="0"/>
              <a:t>		&gt; </a:t>
            </a:r>
            <a:r>
              <a:rPr lang="en-US" sz="3100" dirty="0" err="1"/>
              <a:t>rm</a:t>
            </a:r>
            <a:r>
              <a:rPr lang="en-US" sz="3100" dirty="0"/>
              <a:t>(x)</a:t>
            </a:r>
          </a:p>
          <a:p>
            <a:r>
              <a:rPr lang="en-US" sz="3100" dirty="0" err="1"/>
              <a:t>rm</a:t>
            </a:r>
            <a:r>
              <a:rPr lang="en-US" sz="3100" dirty="0"/>
              <a:t>(list = </a:t>
            </a:r>
            <a:r>
              <a:rPr lang="en-US" sz="3100" dirty="0" err="1"/>
              <a:t>ls</a:t>
            </a:r>
            <a:r>
              <a:rPr lang="en-US" sz="3100" dirty="0"/>
              <a:t>()) remove all </a:t>
            </a:r>
            <a:r>
              <a:rPr lang="en-US" sz="3100" dirty="0" smtClean="0"/>
              <a:t>variables</a:t>
            </a:r>
            <a:endParaRPr lang="en-US" sz="31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Window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Saving syntax (code)</a:t>
            </a:r>
          </a:p>
          <a:p>
            <a:r>
              <a:rPr lang="en-US" dirty="0" smtClean="0"/>
              <a:t>Mac:  </a:t>
            </a:r>
            <a:r>
              <a:rPr lang="en-US" dirty="0"/>
              <a:t>File → New</a:t>
            </a:r>
          </a:p>
          <a:p>
            <a:r>
              <a:rPr lang="en-US" dirty="0"/>
              <a:t>Windows: File → New Script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Documenting code:  # Comments out everything on line behind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Running code from Script Window</a:t>
            </a:r>
          </a:p>
          <a:p>
            <a:r>
              <a:rPr lang="en-US" dirty="0"/>
              <a:t>Mac:  Apple + Enter</a:t>
            </a:r>
          </a:p>
          <a:p>
            <a:r>
              <a:rPr lang="en-US" dirty="0"/>
              <a:t>Windows:  F5 or Ctrl + r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98</TotalTime>
  <Words>572</Words>
  <Application>Microsoft Office PowerPoint</Application>
  <PresentationFormat>On-screen Show (4:3)</PresentationFormat>
  <Paragraphs>161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Urban</vt:lpstr>
      <vt:lpstr>Introduction to R.1 Workshop in Methods and Indiana Statistical Consulting Center</vt:lpstr>
      <vt:lpstr>Overview</vt:lpstr>
      <vt:lpstr>Benefits</vt:lpstr>
      <vt:lpstr>Let’s Get R Started</vt:lpstr>
      <vt:lpstr>Graphical User Interface (GUI)</vt:lpstr>
      <vt:lpstr>Command Window Basics</vt:lpstr>
      <vt:lpstr>Command Window Basics</vt:lpstr>
      <vt:lpstr>Command Window Basics</vt:lpstr>
      <vt:lpstr>Script Window Basics</vt:lpstr>
      <vt:lpstr>Working Directory</vt:lpstr>
      <vt:lpstr>Path Names</vt:lpstr>
      <vt:lpstr>Try it!</vt:lpstr>
      <vt:lpstr>R Help</vt:lpstr>
      <vt:lpstr>Documentation</vt:lpstr>
      <vt:lpstr>Online Resources</vt:lpstr>
      <vt:lpstr>Comprehensive R Archive Network (CRAN) Website</vt:lpstr>
      <vt:lpstr>Additional Packages</vt:lpstr>
      <vt:lpstr>Try it!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Workshop in Methods and Indiana Statistical Consulting Center</dc:title>
  <dc:creator>Thomas</dc:creator>
  <cp:lastModifiedBy>Jackson, Thomas Arthur</cp:lastModifiedBy>
  <cp:revision>13</cp:revision>
  <dcterms:created xsi:type="dcterms:W3CDTF">2011-09-09T21:47:52Z</dcterms:created>
  <dcterms:modified xsi:type="dcterms:W3CDTF">2012-08-22T17:41:44Z</dcterms:modified>
</cp:coreProperties>
</file>