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79" r:id="rId21"/>
    <p:sldId id="280" r:id="rId22"/>
    <p:sldId id="263" r:id="rId23"/>
    <p:sldId id="264" r:id="rId24"/>
    <p:sldId id="265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76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BF7AC43-FAD1-4D82-9A8F-1F20A283B2FB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C189DCE-1C16-420B-A4D7-B822FA7C46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8916" y="2590800"/>
            <a:ext cx="8077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R.2</a:t>
            </a:r>
            <a:b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Workshop in Methods and Indiana Statistical Consulting Center</a:t>
            </a:r>
            <a:endParaRPr kumimoji="0" lang="en-US" sz="22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7244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Thomas A. Jackson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September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16, 2012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a data frame: </a:t>
            </a:r>
            <a:r>
              <a:rPr lang="en-US" dirty="0" err="1" smtClean="0"/>
              <a:t>data.frame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Like a matrix, holds specified number of rows and columns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x &lt;- 1:4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y &lt;- rep(c(“A”, ”B”), each = 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x  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1    1 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2    2 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3    3  B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4    4  B</a:t>
            </a:r>
            <a:endParaRPr lang="en-US" dirty="0"/>
          </a:p>
          <a:p>
            <a:r>
              <a:rPr lang="en-US" dirty="0" smtClean="0"/>
              <a:t>Unnamed variables get assigned names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data.frame</a:t>
            </a:r>
            <a:r>
              <a:rPr lang="en-US" dirty="0" smtClean="0"/>
              <a:t>(1:2, c(“A”, “B”))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X1.2 c..A….B..</a:t>
            </a:r>
            <a:endParaRPr lang="en-US" dirty="0"/>
          </a:p>
          <a:p>
            <a:pPr>
              <a:buNone/>
            </a:pPr>
            <a:r>
              <a:rPr lang="en-US" dirty="0" smtClean="0"/>
              <a:t>		1        1	      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2        2	      B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Enter the following data into R:</a:t>
            </a:r>
          </a:p>
          <a:p>
            <a:pPr>
              <a:buNone/>
            </a:pPr>
            <a:r>
              <a:rPr lang="en-US" dirty="0" smtClean="0"/>
              <a:t>			CHI	11.65     23.84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FRA	10.73     21.99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GER	10.81     21.71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JPN	11.36     23.33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SWE	11.16     22.82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USA	10.49     21.34</a:t>
            </a:r>
          </a:p>
          <a:p>
            <a:pPr>
              <a:buNone/>
            </a:pPr>
            <a:r>
              <a:rPr lang="en-US" dirty="0" smtClean="0"/>
              <a:t>	1)  Try to enter the data above as a data frame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2)  Can you enter it as a matrix?  Hint: find “</a:t>
            </a:r>
            <a:r>
              <a:rPr lang="en-US" dirty="0" err="1" smtClean="0"/>
              <a:t>dimnames</a:t>
            </a:r>
            <a:r>
              <a:rPr lang="en-US" dirty="0" smtClean="0"/>
              <a:t>” in the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Arithmetic: +, -, *, /</a:t>
            </a:r>
          </a:p>
          <a:p>
            <a:r>
              <a:rPr lang="en-US" dirty="0" smtClean="0"/>
              <a:t>Order of operations: ()</a:t>
            </a:r>
          </a:p>
          <a:p>
            <a:r>
              <a:rPr lang="en-US" dirty="0" err="1" smtClean="0"/>
              <a:t>Exponentiaition</a:t>
            </a:r>
            <a:r>
              <a:rPr lang="en-US" dirty="0" smtClean="0"/>
              <a:t>: ^, exp()</a:t>
            </a:r>
          </a:p>
          <a:p>
            <a:r>
              <a:rPr lang="en-US" dirty="0" smtClean="0"/>
              <a:t>Other: log(), </a:t>
            </a:r>
            <a:r>
              <a:rPr lang="en-US" dirty="0" err="1" smtClean="0"/>
              <a:t>sqrt</a:t>
            </a:r>
            <a:endParaRPr lang="en-US" dirty="0" smtClean="0"/>
          </a:p>
          <a:p>
            <a:r>
              <a:rPr lang="en-US" dirty="0" smtClean="0"/>
              <a:t>Evaluate standard Normal density curve,	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at x =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x &lt;- 3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1/</a:t>
            </a:r>
            <a:r>
              <a:rPr lang="en-US" dirty="0" err="1" smtClean="0"/>
              <a:t>sqrt</a:t>
            </a:r>
            <a:r>
              <a:rPr lang="en-US" dirty="0" smtClean="0"/>
              <a:t>(2*pi)*exp(-(x^2)/2)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   0.004431848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191000"/>
            <a:ext cx="1219200" cy="7391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is great at </a:t>
            </a:r>
            <a:r>
              <a:rPr lang="en-US" dirty="0" err="1" smtClean="0"/>
              <a:t>vectorizing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Feed a matrix or vector into an expression</a:t>
            </a:r>
            <a:endParaRPr lang="en-US" dirty="0"/>
          </a:p>
          <a:p>
            <a:r>
              <a:rPr lang="en-US" dirty="0" smtClean="0"/>
              <a:t>Receive an object of similar dimension as 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example, evaluate 			at x = 0,1,2,3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700" dirty="0" smtClean="0"/>
              <a:t>&gt; </a:t>
            </a:r>
            <a:r>
              <a:rPr lang="en-US" sz="2700" dirty="0" smtClean="0"/>
              <a:t>x &lt;- c(0,1,2,3)</a:t>
            </a:r>
          </a:p>
          <a:p>
            <a:pPr>
              <a:buNone/>
            </a:pPr>
            <a:r>
              <a:rPr lang="en-US" sz="2700" dirty="0"/>
              <a:t>	</a:t>
            </a:r>
            <a:r>
              <a:rPr lang="en-US" sz="2700" dirty="0" smtClean="0"/>
              <a:t>	&gt; 1/</a:t>
            </a:r>
            <a:r>
              <a:rPr lang="en-US" sz="2700" dirty="0" err="1" smtClean="0"/>
              <a:t>sqrt</a:t>
            </a:r>
            <a:r>
              <a:rPr lang="en-US" sz="2700" dirty="0" smtClean="0"/>
              <a:t>(2*pi)*exp(-(x^2)/2)</a:t>
            </a:r>
          </a:p>
          <a:p>
            <a:pPr>
              <a:buNone/>
            </a:pPr>
            <a:r>
              <a:rPr lang="en-US" sz="2700" dirty="0"/>
              <a:t>	</a:t>
            </a:r>
            <a:r>
              <a:rPr lang="en-US" sz="2700" dirty="0" smtClean="0"/>
              <a:t>[1]  0.39842280  0.241970725  0.053990967  0.004431848</a:t>
            </a:r>
            <a:endParaRPr lang="en-US" sz="27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890983"/>
            <a:ext cx="1524000" cy="923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Compare: ==, &gt;, &lt;, &gt;=, &lt;=, !=</a:t>
            </a:r>
            <a:endParaRPr lang="en-US" dirty="0"/>
          </a:p>
          <a:p>
            <a:pPr>
              <a:buNone/>
            </a:pPr>
            <a:r>
              <a:rPr lang="en-US" dirty="0" smtClean="0"/>
              <a:t>		&gt; a &lt;- c(1,1,2,4,3,1)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a == 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FALSE </a:t>
            </a:r>
            <a:r>
              <a:rPr lang="en-US" dirty="0" err="1" smtClean="0"/>
              <a:t>FALSE</a:t>
            </a:r>
            <a:r>
              <a:rPr lang="en-US" dirty="0" smtClean="0"/>
              <a:t>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endParaRPr lang="en-US" dirty="0" smtClean="0"/>
          </a:p>
          <a:p>
            <a:r>
              <a:rPr lang="en-US" dirty="0" smtClean="0"/>
              <a:t>And: &amp; or &amp;&amp;</a:t>
            </a:r>
          </a:p>
          <a:p>
            <a:r>
              <a:rPr lang="en-US" dirty="0" smtClean="0"/>
              <a:t>Or: | or ||</a:t>
            </a:r>
          </a:p>
          <a:p>
            <a:r>
              <a:rPr lang="en-US" dirty="0" smtClean="0"/>
              <a:t>Find location of TRUEs: which()</a:t>
            </a:r>
          </a:p>
          <a:p>
            <a:pPr>
              <a:buNone/>
            </a:pPr>
            <a:r>
              <a:rPr lang="en-US" dirty="0" smtClean="0"/>
              <a:t>		&gt; which(a == 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 1  2  6</a:t>
            </a:r>
            <a:endParaRPr lang="en-US" dirty="0"/>
          </a:p>
          <a:p>
            <a:r>
              <a:rPr lang="en-US" dirty="0" smtClean="0"/>
              <a:t>Compare to multiple items:  % in %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a%in%c</a:t>
            </a:r>
            <a:r>
              <a:rPr lang="en-US" dirty="0" smtClean="0"/>
              <a:t>(1,2)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TRUE </a:t>
            </a:r>
            <a:r>
              <a:rPr lang="en-US" dirty="0" err="1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FALSE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Elementwise</a:t>
            </a:r>
            <a:r>
              <a:rPr lang="en-US" dirty="0" smtClean="0"/>
              <a:t>: + , - , * , /</a:t>
            </a:r>
          </a:p>
          <a:p>
            <a:r>
              <a:rPr lang="en-US" dirty="0" smtClean="0"/>
              <a:t>Matrix Multiplication (must be conformable): %*%</a:t>
            </a:r>
          </a:p>
          <a:p>
            <a:r>
              <a:rPr lang="en-US" dirty="0" smtClean="0"/>
              <a:t>Transpose:  t()</a:t>
            </a:r>
          </a:p>
          <a:p>
            <a:r>
              <a:rPr lang="en-US" dirty="0" smtClean="0"/>
              <a:t>Inverse:  solve()</a:t>
            </a:r>
          </a:p>
          <a:p>
            <a:r>
              <a:rPr lang="en-US" dirty="0" smtClean="0"/>
              <a:t>Decomposition:  </a:t>
            </a:r>
            <a:r>
              <a:rPr lang="en-US" dirty="0" err="1" smtClean="0"/>
              <a:t>eigen</a:t>
            </a:r>
            <a:r>
              <a:rPr lang="en-US" dirty="0" smtClean="0"/>
              <a:t>() and </a:t>
            </a:r>
            <a:r>
              <a:rPr lang="en-US" dirty="0" err="1" smtClean="0"/>
              <a:t>svd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Matrix operations do not work on data frames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&gt; a &lt;- 1:5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b &lt;- matrix(1:12,nrow = 3)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Use Square brackets []</a:t>
            </a:r>
          </a:p>
          <a:p>
            <a:r>
              <a:rPr lang="en-US" dirty="0" smtClean="0"/>
              <a:t>Pick range of elements: a[1:3]</a:t>
            </a:r>
            <a:endParaRPr lang="en-US" dirty="0"/>
          </a:p>
          <a:p>
            <a:r>
              <a:rPr lang="en-US" dirty="0" smtClean="0"/>
              <a:t>Pick particular elements: a[c(1,3,5)]</a:t>
            </a:r>
          </a:p>
          <a:p>
            <a:r>
              <a:rPr lang="en-US" dirty="0" smtClean="0"/>
              <a:t>Do not include elements: a[-c(1,4)]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commas in more than on dimension (matrices &amp; data frames)</a:t>
            </a:r>
          </a:p>
          <a:p>
            <a:r>
              <a:rPr lang="en-US" dirty="0" smtClean="0"/>
              <a:t>Pick particular elements:  B[1:2,2:4]</a:t>
            </a:r>
          </a:p>
          <a:p>
            <a:r>
              <a:rPr lang="en-US" dirty="0" smtClean="0"/>
              <a:t>Give all rows and specified columns: B[,1:2]</a:t>
            </a:r>
          </a:p>
          <a:p>
            <a:r>
              <a:rPr lang="en-US" dirty="0" smtClean="0"/>
              <a:t>Give all columns and specified rows: B[1:2,]</a:t>
            </a:r>
          </a:p>
          <a:p>
            <a:r>
              <a:rPr lang="en-US" dirty="0" smtClean="0"/>
              <a:t>Note: B[2] coerces into a vector then gives specified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	&gt; a &lt;- 1:5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z &lt;- </a:t>
            </a:r>
            <a:r>
              <a:rPr lang="en-US" dirty="0" err="1" smtClean="0"/>
              <a:t>data.frame</a:t>
            </a:r>
            <a:r>
              <a:rPr lang="en-US" dirty="0" smtClean="0"/>
              <a:t>(x=1:4, y=rep(c(“A”, “B</a:t>
            </a:r>
            <a:r>
              <a:rPr lang="en-US" dirty="0" smtClean="0"/>
              <a:t>”), times=2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&gt; w &lt;- list(x=1:4, y=rep(c(“A”, “B”), times=2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numbers or </a:t>
            </a:r>
            <a:r>
              <a:rPr lang="en-US" dirty="0" err="1" smtClean="0"/>
              <a:t>logicals</a:t>
            </a:r>
            <a:endParaRPr lang="en-US" dirty="0"/>
          </a:p>
          <a:p>
            <a:r>
              <a:rPr lang="en-US" dirty="0" smtClean="0"/>
              <a:t>Give </a:t>
            </a:r>
            <a:r>
              <a:rPr lang="en-US" dirty="0" err="1" smtClean="0"/>
              <a:t>logicals</a:t>
            </a:r>
            <a:r>
              <a:rPr lang="en-US" dirty="0" smtClean="0"/>
              <a:t> explicitly: B[c(TRUE, TRUE, TRUE, </a:t>
            </a:r>
            <a:r>
              <a:rPr lang="en-US" dirty="0" smtClean="0"/>
              <a:t>FALSE</a:t>
            </a:r>
            <a:r>
              <a:rPr lang="en-US" dirty="0" smtClean="0"/>
              <a:t>, TRUE)]</a:t>
            </a:r>
          </a:p>
          <a:p>
            <a:r>
              <a:rPr lang="en-US" dirty="0" smtClean="0"/>
              <a:t>Pick elements meeting criteria: a[a&gt;=4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Access named variables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object$name</a:t>
            </a:r>
            <a:r>
              <a:rPr lang="en-US" dirty="0" smtClean="0"/>
              <a:t>: </a:t>
            </a:r>
            <a:r>
              <a:rPr lang="en-US" dirty="0" err="1" smtClean="0"/>
              <a:t>z$x</a:t>
            </a:r>
            <a:endParaRPr lang="en-US" dirty="0" smtClean="0"/>
          </a:p>
          <a:p>
            <a:r>
              <a:rPr lang="en-US" dirty="0" smtClean="0"/>
              <a:t>Use brackets [] and quotes: z[,”x”]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lists, use double brackets [[]] or names: w[[1]] or </a:t>
            </a:r>
            <a:r>
              <a:rPr lang="en-US" dirty="0" err="1" smtClean="0"/>
              <a:t>w$x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External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SwissNotes.csv Data set</a:t>
            </a:r>
          </a:p>
          <a:p>
            <a:r>
              <a:rPr lang="en-US" dirty="0" smtClean="0"/>
              <a:t>Complied by Bernard </a:t>
            </a:r>
            <a:r>
              <a:rPr lang="en-US" dirty="0" err="1" smtClean="0"/>
              <a:t>Flury</a:t>
            </a:r>
            <a:endParaRPr lang="en-US" dirty="0" smtClean="0"/>
          </a:p>
          <a:p>
            <a:r>
              <a:rPr lang="en-US" dirty="0" smtClean="0"/>
              <a:t>Contains measurements on 200 Swiss Bank Notes</a:t>
            </a:r>
          </a:p>
          <a:p>
            <a:r>
              <a:rPr lang="en-US" dirty="0" smtClean="0"/>
              <a:t>100 genuine and 100 counterfeit </a:t>
            </a:r>
            <a:r>
              <a:rPr lang="en-US" dirty="0" smtClean="0"/>
              <a:t>notes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4572000"/>
            <a:ext cx="3181598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 has several basic types (or “classes”) of data:</a:t>
            </a:r>
          </a:p>
          <a:p>
            <a:r>
              <a:rPr lang="en-US" dirty="0" smtClean="0"/>
              <a:t>Numeric - Numbers</a:t>
            </a:r>
            <a:endParaRPr lang="en-US" dirty="0"/>
          </a:p>
          <a:p>
            <a:r>
              <a:rPr lang="en-US" dirty="0" smtClean="0"/>
              <a:t>Character – Strings (letters, words, etc.)</a:t>
            </a:r>
          </a:p>
          <a:p>
            <a:r>
              <a:rPr lang="en-US" dirty="0" smtClean="0"/>
              <a:t>Logical – TRUE or FALSE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Matrix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Data Frame</a:t>
            </a:r>
          </a:p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NOTE:  There </a:t>
            </a:r>
            <a:r>
              <a:rPr lang="en-US" dirty="0" smtClean="0"/>
              <a:t>are other classes, but these are most </a:t>
            </a:r>
            <a:r>
              <a:rPr lang="en-US" dirty="0" smtClean="0"/>
              <a:t>common.  Understanding </a:t>
            </a:r>
            <a:r>
              <a:rPr lang="en-US" dirty="0" smtClean="0"/>
              <a:t>differences will save you </a:t>
            </a:r>
            <a:r>
              <a:rPr lang="en-US" dirty="0" smtClean="0"/>
              <a:t>some headache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External Data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Most general function: </a:t>
            </a:r>
            <a:r>
              <a:rPr lang="en-US" dirty="0" err="1" smtClean="0"/>
              <a:t>read.table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read.table</a:t>
            </a:r>
            <a:r>
              <a:rPr lang="en-US" dirty="0" smtClean="0"/>
              <a:t>(</a:t>
            </a:r>
            <a:r>
              <a:rPr lang="en-US" dirty="0" err="1" smtClean="0"/>
              <a:t>file,header</a:t>
            </a:r>
            <a:r>
              <a:rPr lang="en-US" dirty="0" smtClean="0"/>
              <a:t>=</a:t>
            </a:r>
            <a:r>
              <a:rPr lang="en-US" dirty="0" err="1" smtClean="0"/>
              <a:t>FALSE,sep</a:t>
            </a:r>
            <a:r>
              <a:rPr lang="en-US" dirty="0" smtClean="0"/>
              <a:t> = “”,…)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data frame</a:t>
            </a:r>
          </a:p>
          <a:p>
            <a:r>
              <a:rPr lang="en-US" dirty="0" smtClean="0"/>
              <a:t>File name must be in quotes, single or double</a:t>
            </a:r>
          </a:p>
          <a:p>
            <a:r>
              <a:rPr lang="en-US" dirty="0" smtClean="0"/>
              <a:t>File name is case sensitive</a:t>
            </a:r>
          </a:p>
          <a:p>
            <a:r>
              <a:rPr lang="en-US" dirty="0" smtClean="0"/>
              <a:t>Include file name extension if data not in working directory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read.table</a:t>
            </a:r>
            <a:r>
              <a:rPr lang="en-US" dirty="0" smtClean="0"/>
              <a:t>(“C:/Users/jacksota/Desktop/SwissNotes.csv”,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dirty="0" smtClean="0"/>
              <a:t>,“,”)</a:t>
            </a:r>
            <a:endParaRPr lang="en-US" dirty="0" smtClean="0"/>
          </a:p>
          <a:p>
            <a:pPr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Don’t </a:t>
            </a:r>
            <a:r>
              <a:rPr lang="en-US" i="1" dirty="0" smtClean="0"/>
              <a:t>know the file extension?  Try:  </a:t>
            </a:r>
            <a:r>
              <a:rPr lang="en-US" i="1" dirty="0" err="1" smtClean="0"/>
              <a:t>file.choose</a:t>
            </a:r>
            <a:r>
              <a:rPr lang="en-US" i="1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read.table</a:t>
            </a:r>
            <a:r>
              <a:rPr lang="en-US" dirty="0" smtClean="0"/>
              <a:t>(</a:t>
            </a:r>
            <a:r>
              <a:rPr lang="en-US" dirty="0" err="1" smtClean="0"/>
              <a:t>file.choose</a:t>
            </a:r>
            <a:r>
              <a:rPr lang="en-US" dirty="0" smtClean="0"/>
              <a:t>(), header = TRUE,  sep = ”,”)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ep defines the separator, e.g. “,” or “\t” or “”</a:t>
            </a:r>
          </a:p>
          <a:p>
            <a:r>
              <a:rPr lang="en-US" dirty="0"/>
              <a:t>h</a:t>
            </a:r>
            <a:r>
              <a:rPr lang="en-US" dirty="0" smtClean="0"/>
              <a:t>eader indicates variable names should be read from first row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External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comma delimited files: read.csv()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tab delimited files: </a:t>
            </a:r>
            <a:r>
              <a:rPr lang="en-US" dirty="0" err="1" smtClean="0"/>
              <a:t>read.delim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Minitab, SPSS, SAS, STATA, etc. data: </a:t>
            </a:r>
            <a:r>
              <a:rPr lang="en-US" b="1" dirty="0" smtClean="0"/>
              <a:t>foreign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Contains functions to read variety of file formats</a:t>
            </a:r>
            <a:endParaRPr lang="en-US" dirty="0"/>
          </a:p>
          <a:p>
            <a:r>
              <a:rPr lang="en-US" dirty="0" smtClean="0"/>
              <a:t>Functions operate like </a:t>
            </a:r>
            <a:r>
              <a:rPr lang="en-US" dirty="0" err="1" smtClean="0"/>
              <a:t>read.data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Contains functions for writing data into these file formats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 variable names in data frame: names()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&gt; </a:t>
            </a:r>
            <a:r>
              <a:rPr lang="en-US" dirty="0" smtClean="0"/>
              <a:t>data1 &lt;- </a:t>
            </a:r>
            <a:r>
              <a:rPr lang="en-US" dirty="0" err="1" smtClean="0"/>
              <a:t>read.table</a:t>
            </a:r>
            <a:r>
              <a:rPr lang="en-US" dirty="0" smtClean="0"/>
              <a:t>(“SwissNotes.csv”, sep=“,”, header </a:t>
            </a:r>
            <a:r>
              <a:rPr lang="en-US" dirty="0" smtClean="0"/>
              <a:t>=TRUE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smtClean="0"/>
              <a:t>names(data1)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 “Length” “</a:t>
            </a:r>
            <a:r>
              <a:rPr lang="en-US" dirty="0" err="1" smtClean="0"/>
              <a:t>LeftHeight</a:t>
            </a:r>
            <a:r>
              <a:rPr lang="en-US" dirty="0" smtClean="0"/>
              <a:t>”  “</a:t>
            </a:r>
            <a:r>
              <a:rPr lang="en-US" dirty="0" err="1" smtClean="0"/>
              <a:t>RightHeight</a:t>
            </a:r>
            <a:r>
              <a:rPr lang="en-US" dirty="0" smtClean="0"/>
              <a:t>”  “</a:t>
            </a:r>
            <a:r>
              <a:rPr lang="en-US" dirty="0" err="1" smtClean="0"/>
              <a:t>LowerInner.Frame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[5]  “</a:t>
            </a:r>
            <a:r>
              <a:rPr lang="en-US" dirty="0" err="1" smtClean="0"/>
              <a:t>UpperInner.Frame</a:t>
            </a:r>
            <a:r>
              <a:rPr lang="en-US" dirty="0" smtClean="0"/>
              <a:t>”  “Diagonal” “Type”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Assign name to data frame variables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smtClean="0"/>
              <a:t>names(data1) &lt;- c(“Length”, “</a:t>
            </a:r>
            <a:r>
              <a:rPr lang="en-US" dirty="0" err="1" smtClean="0"/>
              <a:t>LeftHeight</a:t>
            </a:r>
            <a:r>
              <a:rPr lang="en-US" dirty="0" smtClean="0"/>
              <a:t>”, “</a:t>
            </a:r>
            <a:r>
              <a:rPr lang="en-US" dirty="0" err="1" smtClean="0"/>
              <a:t>RightHeight</a:t>
            </a:r>
            <a:r>
              <a:rPr lang="en-US" dirty="0" smtClean="0"/>
              <a:t>”, “</a:t>
            </a:r>
            <a:r>
              <a:rPr lang="en-US" dirty="0" err="1" smtClean="0"/>
              <a:t>LowerInner</a:t>
            </a:r>
            <a:r>
              <a:rPr lang="en-US" dirty="0" smtClean="0"/>
              <a:t>..Frame”, “</a:t>
            </a:r>
            <a:r>
              <a:rPr lang="en-US" dirty="0" err="1" smtClean="0"/>
              <a:t>UpperInner.Frame</a:t>
            </a:r>
            <a:r>
              <a:rPr lang="en-US" dirty="0" smtClean="0"/>
              <a:t>”, “Diagonal”, “Type”)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Note: names are strings and MUST be contained in quotes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Hints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objects out of each data frame variable: attach()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 the Swiss Note data, to refer to Type as its own object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&gt; attach(data1)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Type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 Genuine	</a:t>
            </a:r>
            <a:r>
              <a:rPr lang="en-US" dirty="0" err="1" smtClean="0"/>
              <a:t>Genuine</a:t>
            </a:r>
            <a:r>
              <a:rPr lang="en-US" dirty="0" smtClean="0"/>
              <a:t>	</a:t>
            </a:r>
            <a:r>
              <a:rPr lang="en-US" dirty="0" err="1" smtClean="0"/>
              <a:t>Genuine</a:t>
            </a:r>
            <a:r>
              <a:rPr lang="en-US" dirty="0" smtClean="0"/>
              <a:t> ….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Hints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Remove attached objects from workspace: detach()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&gt; detach(data1)</a:t>
            </a:r>
          </a:p>
          <a:p>
            <a:pPr>
              <a:buNone/>
            </a:pPr>
            <a:r>
              <a:rPr lang="en-US" dirty="0" smtClean="0"/>
              <a:t>		&gt; Type</a:t>
            </a:r>
          </a:p>
          <a:p>
            <a:pPr>
              <a:buNone/>
            </a:pPr>
            <a:r>
              <a:rPr lang="en-US" dirty="0" smtClean="0"/>
              <a:t>		Error:  object “Type” not found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 Type is still part of original data frame, but is no longer a separate object.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Caridac.txt includes measurements taken to predict cardiac events, such as heart attacks.</a:t>
            </a:r>
          </a:p>
          <a:p>
            <a:r>
              <a:rPr lang="en-US" dirty="0" smtClean="0"/>
              <a:t>Sent to you on email…save to your desktop</a:t>
            </a:r>
          </a:p>
          <a:p>
            <a:r>
              <a:rPr lang="en-US" dirty="0" smtClean="0"/>
              <a:t>Tab delimited data set (sep=“\t”) with header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Read cardiac.txt into R</a:t>
            </a:r>
          </a:p>
          <a:p>
            <a:pPr marL="514350" indent="-514350">
              <a:buAutoNum type="arabicParenR"/>
            </a:pPr>
            <a:r>
              <a:rPr lang="en-US" dirty="0" smtClean="0"/>
              <a:t>Select data for male participants only</a:t>
            </a:r>
          </a:p>
          <a:p>
            <a:pPr marL="514350" indent="-514350">
              <a:buAutoNum type="arabicParenR"/>
            </a:pPr>
            <a:r>
              <a:rPr lang="en-US" dirty="0" smtClean="0"/>
              <a:t>For male participants, select data for basal heart rate (</a:t>
            </a:r>
            <a:r>
              <a:rPr lang="en-US" dirty="0" err="1" smtClean="0"/>
              <a:t>bhr</a:t>
            </a:r>
            <a:r>
              <a:rPr lang="en-US" dirty="0" smtClean="0"/>
              <a:t>) and peak heart rate (</a:t>
            </a:r>
            <a:r>
              <a:rPr lang="en-US" dirty="0" err="1" smtClean="0"/>
              <a:t>pkhr</a:t>
            </a:r>
            <a:r>
              <a:rPr lang="en-US" dirty="0" smtClean="0"/>
              <a:t>) only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class of data</a:t>
            </a:r>
          </a:p>
          <a:p>
            <a:r>
              <a:rPr lang="en-US" dirty="0" smtClean="0"/>
              <a:t>Unknown class: class()</a:t>
            </a:r>
          </a:p>
          <a:p>
            <a:r>
              <a:rPr lang="en-US" dirty="0" smtClean="0"/>
              <a:t>Check particular class: </a:t>
            </a:r>
            <a:r>
              <a:rPr lang="en-US" dirty="0" smtClean="0"/>
              <a:t>is.“</a:t>
            </a:r>
            <a:r>
              <a:rPr lang="en-US" dirty="0" err="1" smtClean="0"/>
              <a:t>classname</a:t>
            </a:r>
            <a:r>
              <a:rPr lang="en-US" dirty="0" smtClean="0"/>
              <a:t>”()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&gt; a &lt;- 5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class(a)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“numeric”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is.character</a:t>
            </a:r>
            <a:r>
              <a:rPr lang="en-US" dirty="0" smtClean="0"/>
              <a:t>(a)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Change class:  </a:t>
            </a:r>
            <a:r>
              <a:rPr lang="en-US" dirty="0" err="1" smtClean="0"/>
              <a:t>as.classname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as.character</a:t>
            </a:r>
            <a:r>
              <a:rPr lang="en-US" dirty="0" smtClean="0"/>
              <a:t>(a)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“5”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Combine items into vector: c()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c(1,2,3,4,5,6)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1 2 3 4 5 6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Repeat number of sequence of numbers: rep()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rep(1,5)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1 1 1 1 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rep (c(2,5,7), times = 3)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2 5 7 2 5 7 2 5 7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Sequence generation: </a:t>
            </a:r>
            <a:r>
              <a:rPr lang="en-US" dirty="0" err="1" smtClean="0"/>
              <a:t>seq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&gt; </a:t>
            </a:r>
            <a:r>
              <a:rPr lang="en-US" dirty="0" err="1" smtClean="0"/>
              <a:t>seq</a:t>
            </a:r>
            <a:r>
              <a:rPr lang="en-US" dirty="0" smtClean="0"/>
              <a:t>(1,5)</a:t>
            </a:r>
          </a:p>
          <a:p>
            <a:pPr>
              <a:buNone/>
            </a:pPr>
            <a:r>
              <a:rPr lang="en-US" dirty="0" smtClean="0"/>
              <a:t>		[1] 1 2 3 4 5</a:t>
            </a:r>
          </a:p>
          <a:p>
            <a:pPr>
              <a:buNone/>
            </a:pPr>
            <a:r>
              <a:rPr lang="en-US" dirty="0" smtClean="0"/>
              <a:t>		&gt; </a:t>
            </a:r>
            <a:r>
              <a:rPr lang="en-US" dirty="0" err="1" smtClean="0"/>
              <a:t>seq</a:t>
            </a:r>
            <a:r>
              <a:rPr lang="en-US" dirty="0" smtClean="0"/>
              <a:t>(1,5, by = .5)</a:t>
            </a:r>
          </a:p>
          <a:p>
            <a:pPr>
              <a:buNone/>
            </a:pPr>
            <a:r>
              <a:rPr lang="en-US" dirty="0" smtClean="0"/>
              <a:t>		[1] 1.0  1.5  2.0  2.5  3.0  3.5  4.0  4.5  5.0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 1:10 or 10:1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matrix:  matrix()</a:t>
            </a:r>
          </a:p>
          <a:p>
            <a:endParaRPr lang="en-US" dirty="0"/>
          </a:p>
          <a:p>
            <a:r>
              <a:rPr lang="en-US" dirty="0" smtClean="0"/>
              <a:t>6 x 1 matrix: matrix(1:6, </a:t>
            </a:r>
            <a:r>
              <a:rPr lang="en-US" dirty="0" err="1" smtClean="0"/>
              <a:t>ncol</a:t>
            </a:r>
            <a:r>
              <a:rPr lang="en-US" dirty="0" smtClean="0"/>
              <a:t> = 1)</a:t>
            </a:r>
          </a:p>
          <a:p>
            <a:r>
              <a:rPr lang="en-US" dirty="0" smtClean="0"/>
              <a:t>2 x 3 matrix: matrix(1:6, </a:t>
            </a:r>
            <a:r>
              <a:rPr lang="en-US" dirty="0" err="1" smtClean="0"/>
              <a:t>nrow</a:t>
            </a:r>
            <a:r>
              <a:rPr lang="en-US" dirty="0" smtClean="0"/>
              <a:t> =2, </a:t>
            </a:r>
            <a:r>
              <a:rPr lang="en-US" dirty="0" err="1" smtClean="0"/>
              <a:t>ncol</a:t>
            </a:r>
            <a:r>
              <a:rPr lang="en-US" dirty="0" smtClean="0"/>
              <a:t> =3)</a:t>
            </a:r>
          </a:p>
          <a:p>
            <a:r>
              <a:rPr lang="en-US" dirty="0" smtClean="0"/>
              <a:t>2 x 3 matrix filling across rows first:  matrix(1:6, </a:t>
            </a:r>
            <a:r>
              <a:rPr lang="en-US" dirty="0" err="1" smtClean="0"/>
              <a:t>nrow</a:t>
            </a:r>
            <a:r>
              <a:rPr lang="en-US" dirty="0" smtClean="0"/>
              <a:t> = 2, </a:t>
            </a:r>
            <a:r>
              <a:rPr lang="en-US" dirty="0" err="1" smtClean="0"/>
              <a:t>ncol</a:t>
            </a:r>
            <a:r>
              <a:rPr lang="en-US" dirty="0" smtClean="0"/>
              <a:t> = 3,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matrix of more than two dimensions (array</a:t>
            </a:r>
            <a:r>
              <a:rPr lang="en-US" dirty="0" smtClean="0"/>
              <a:t>):  array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Combine vectors (or matrices) into matrices</a:t>
            </a:r>
          </a:p>
          <a:p>
            <a:r>
              <a:rPr lang="en-US" dirty="0" smtClean="0"/>
              <a:t>Concatenate columns: </a:t>
            </a:r>
            <a:r>
              <a:rPr lang="en-US" dirty="0" err="1" smtClean="0"/>
              <a:t>cbind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&gt; A &lt;- rep(1,3); B &lt;- rep(2,3)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cbind</a:t>
            </a:r>
            <a:r>
              <a:rPr lang="en-US" dirty="0" smtClean="0"/>
              <a:t>(A,B)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A  B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[1,]	1  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[2,]	1  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[3,]	1  2</a:t>
            </a:r>
          </a:p>
          <a:p>
            <a:r>
              <a:rPr lang="en-US" dirty="0" smtClean="0"/>
              <a:t>Concatenate rows: </a:t>
            </a:r>
            <a:r>
              <a:rPr lang="en-US" dirty="0" err="1" smtClean="0"/>
              <a:t>rbind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dirty="0" err="1" smtClean="0"/>
              <a:t>rbind</a:t>
            </a:r>
            <a:r>
              <a:rPr lang="en-US" dirty="0" smtClean="0"/>
              <a:t>(A,B)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   [,1]  [,2]  [,3]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A          1         1       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B          2         2      2</a:t>
            </a:r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Try </a:t>
            </a:r>
            <a:r>
              <a:rPr lang="en-US" dirty="0" err="1" smtClean="0"/>
              <a:t>rbind</a:t>
            </a:r>
            <a:r>
              <a:rPr lang="en-US" dirty="0" smtClean="0"/>
              <a:t>(0,A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Matrices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Vectors and matrices can be created from strings as well.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&gt; c(‘a’, ’b’, ‘c’, ‘d’)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 “a”  “b”  “c”  “d”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&gt; matrix (c(‘a’, ‘b’, ‘c’, ‘d’), </a:t>
            </a:r>
            <a:r>
              <a:rPr lang="en-US" dirty="0" err="1" smtClean="0"/>
              <a:t>nrow</a:t>
            </a:r>
            <a:r>
              <a:rPr lang="en-US" dirty="0" smtClean="0"/>
              <a:t> = 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    [,1]  [,2]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[1,]     “a”  “c”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[2,]     “b”  “d”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Notes:</a:t>
            </a:r>
          </a:p>
          <a:p>
            <a:r>
              <a:rPr lang="en-US" dirty="0" smtClean="0"/>
              <a:t>Strings must be contained in quotation marks.</a:t>
            </a:r>
          </a:p>
          <a:p>
            <a:r>
              <a:rPr lang="en-US" dirty="0" smtClean="0"/>
              <a:t>All values must use format (all string or all numeric).</a:t>
            </a:r>
          </a:p>
          <a:p>
            <a:r>
              <a:rPr lang="en-US" dirty="0" smtClean="0"/>
              <a:t>More flexible structures allow strings and numbers to coexist…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a list: list()</a:t>
            </a:r>
          </a:p>
          <a:p>
            <a:r>
              <a:rPr lang="en-US" dirty="0" smtClean="0"/>
              <a:t>Holds vectors, matrices, arrays, etc. of varying lengths</a:t>
            </a:r>
            <a:endParaRPr lang="en-US" dirty="0"/>
          </a:p>
          <a:p>
            <a:r>
              <a:rPr lang="en-US" dirty="0" smtClean="0"/>
              <a:t>Objects in the list can be named or unnamed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&gt; list(matrix(0, 2, 2), y = rep(c(“A”, “B”), each = 2))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[[1]]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[,1]  [,2]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[1,]	0	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[2,]	0	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$y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[1] “A”  “A”  “B”  “B”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 Frame:  specialized list that holds variables of same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199</TotalTime>
  <Words>640</Words>
  <Application>Microsoft Office PowerPoint</Application>
  <PresentationFormat>On-screen Show (4:3)</PresentationFormat>
  <Paragraphs>260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Urban</vt:lpstr>
      <vt:lpstr>PowerPoint Presentation</vt:lpstr>
      <vt:lpstr>Data Structures</vt:lpstr>
      <vt:lpstr>Data Structures</vt:lpstr>
      <vt:lpstr>Vectors</vt:lpstr>
      <vt:lpstr>Vectors</vt:lpstr>
      <vt:lpstr>Matrices</vt:lpstr>
      <vt:lpstr>Matrices</vt:lpstr>
      <vt:lpstr>Notes about Matrices and Vectors</vt:lpstr>
      <vt:lpstr>Lists</vt:lpstr>
      <vt:lpstr>Data Frames</vt:lpstr>
      <vt:lpstr>Try It!</vt:lpstr>
      <vt:lpstr>Basic Operations</vt:lpstr>
      <vt:lpstr>Vectorization</vt:lpstr>
      <vt:lpstr>Logical Operations</vt:lpstr>
      <vt:lpstr>Matrix Operations</vt:lpstr>
      <vt:lpstr>Subsetting</vt:lpstr>
      <vt:lpstr>Subsetting (cont.)</vt:lpstr>
      <vt:lpstr>Subsetting</vt:lpstr>
      <vt:lpstr>Reading External Data Files</vt:lpstr>
      <vt:lpstr>Reading External Data Files (cont.)</vt:lpstr>
      <vt:lpstr>Reading External Data Files</vt:lpstr>
      <vt:lpstr>Data Frame Hints</vt:lpstr>
      <vt:lpstr>Data Frame Hints (cont.)</vt:lpstr>
      <vt:lpstr>Data Frame Hints (cont.)</vt:lpstr>
      <vt:lpstr>Try It!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Jackson, Thomas Arthur</cp:lastModifiedBy>
  <cp:revision>11</cp:revision>
  <dcterms:created xsi:type="dcterms:W3CDTF">2011-09-09T23:14:53Z</dcterms:created>
  <dcterms:modified xsi:type="dcterms:W3CDTF">2012-08-22T17:51:41Z</dcterms:modified>
</cp:coreProperties>
</file>