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19" Type="http://schemas.openxmlformats.org/officeDocument/2006/relationships/font" Target="fonts/Nunito-italic.fntdata"/><Relationship Id="rId18" Type="http://schemas.openxmlformats.org/officeDocument/2006/relationships/font" Target="fonts/Nuni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650b20dbe3be12fd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50b20dbe3be12fd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650b20dbe3be12fd_1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50b20dbe3be12fd_1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650b20dbe3be12fd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50b20dbe3be12fd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650b20dbe3be12fd_1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50b20dbe3be12fd_1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650b20dbe3be12fd_1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50b20dbe3be12fd_1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650b20dbe3be12fd_1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50b20dbe3be12fd_1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650b20dbe3be12fd_1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50b20dbe3be12fd_1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650b20dbe3be12fd_1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50b20dbe3be12fd_1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650b20dbe3be12fd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50b20dbe3be12fd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650b20dbe3be12fd_1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50b20dbe3be12fd_1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lnSpcReduction="10000"/>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1334925" y="257175"/>
            <a:ext cx="6331200" cy="1666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4800"/>
              <a:t>DIGITAL PORTFOLIO</a:t>
            </a:r>
            <a:endParaRPr sz="4800"/>
          </a:p>
        </p:txBody>
      </p:sp>
      <p:sp>
        <p:nvSpPr>
          <p:cNvPr id="135" name="Google Shape;135;p13"/>
          <p:cNvSpPr txBox="1"/>
          <p:nvPr/>
        </p:nvSpPr>
        <p:spPr>
          <a:xfrm>
            <a:off x="0" y="2043545"/>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36" name="Google Shape;136;p13"/>
          <p:cNvSpPr txBox="1"/>
          <p:nvPr/>
        </p:nvSpPr>
        <p:spPr>
          <a:xfrm>
            <a:off x="0" y="2043545"/>
            <a:ext cx="9144000" cy="3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137" name="Google Shape;137;p13"/>
          <p:cNvSpPr txBox="1"/>
          <p:nvPr/>
        </p:nvSpPr>
        <p:spPr>
          <a:xfrm rot="5400000">
            <a:off x="0" y="896926"/>
            <a:ext cx="9144000" cy="3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A</a:t>
            </a:r>
            <a:endParaRPr sz="1300">
              <a:solidFill>
                <a:schemeClr val="dk2"/>
              </a:solidFill>
              <a:latin typeface="Nunito"/>
              <a:ea typeface="Nunito"/>
              <a:cs typeface="Nunito"/>
              <a:sym typeface="Nunito"/>
            </a:endParaRPr>
          </a:p>
        </p:txBody>
      </p:sp>
      <p:sp>
        <p:nvSpPr>
          <p:cNvPr id="138" name="Google Shape;138;p13"/>
          <p:cNvSpPr txBox="1"/>
          <p:nvPr/>
        </p:nvSpPr>
        <p:spPr>
          <a:xfrm>
            <a:off x="0" y="1726495"/>
            <a:ext cx="9144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Lato"/>
                <a:ea typeface="Lato"/>
                <a:cs typeface="Lato"/>
                <a:sym typeface="Lato"/>
              </a:rPr>
              <a:t>Student Name : A.javeed ali</a:t>
            </a:r>
            <a:endParaRPr sz="3000">
              <a:solidFill>
                <a:schemeClr val="lt1"/>
              </a:solidFill>
              <a:latin typeface="Lato"/>
              <a:ea typeface="Lato"/>
              <a:cs typeface="Lato"/>
              <a:sym typeface="Lato"/>
            </a:endParaRPr>
          </a:p>
          <a:p>
            <a:pPr indent="0" lvl="0" marL="0" rtl="0" algn="l">
              <a:spcBef>
                <a:spcPts val="0"/>
              </a:spcBef>
              <a:spcAft>
                <a:spcPts val="0"/>
              </a:spcAft>
              <a:buNone/>
            </a:pPr>
            <a:r>
              <a:rPr lang="en" sz="3000">
                <a:solidFill>
                  <a:schemeClr val="lt1"/>
                </a:solidFill>
                <a:latin typeface="Lato"/>
                <a:ea typeface="Lato"/>
                <a:cs typeface="Lato"/>
                <a:sym typeface="Lato"/>
              </a:rPr>
              <a:t>Register no &amp; NMID : asanm20124132010500121041</a:t>
            </a:r>
            <a:endParaRPr sz="3000">
              <a:solidFill>
                <a:schemeClr val="lt1"/>
              </a:solidFill>
              <a:latin typeface="Lato"/>
              <a:ea typeface="Lato"/>
              <a:cs typeface="Lato"/>
              <a:sym typeface="Lato"/>
            </a:endParaRPr>
          </a:p>
          <a:p>
            <a:pPr indent="0" lvl="0" marL="0" rtl="0" algn="l">
              <a:spcBef>
                <a:spcPts val="0"/>
              </a:spcBef>
              <a:spcAft>
                <a:spcPts val="0"/>
              </a:spcAft>
              <a:buNone/>
            </a:pPr>
            <a:r>
              <a:rPr lang="en" sz="3000">
                <a:solidFill>
                  <a:schemeClr val="lt1"/>
                </a:solidFill>
                <a:latin typeface="Lato"/>
                <a:ea typeface="Lato"/>
                <a:cs typeface="Lato"/>
                <a:sym typeface="Lato"/>
              </a:rPr>
              <a:t>Department : BCA (Bachelor of Computer Application)</a:t>
            </a:r>
            <a:endParaRPr sz="3000">
              <a:solidFill>
                <a:schemeClr val="lt1"/>
              </a:solidFill>
              <a:latin typeface="Lato"/>
              <a:ea typeface="Lato"/>
              <a:cs typeface="Lato"/>
              <a:sym typeface="Lato"/>
            </a:endParaRPr>
          </a:p>
          <a:p>
            <a:pPr indent="0" lvl="0" marL="0" rtl="0" algn="l">
              <a:spcBef>
                <a:spcPts val="0"/>
              </a:spcBef>
              <a:spcAft>
                <a:spcPts val="0"/>
              </a:spcAft>
              <a:buNone/>
            </a:pPr>
            <a:r>
              <a:rPr lang="en" sz="3000">
                <a:solidFill>
                  <a:schemeClr val="lt1"/>
                </a:solidFill>
                <a:latin typeface="Lato"/>
                <a:ea typeface="Lato"/>
                <a:cs typeface="Lato"/>
                <a:sym typeface="Lato"/>
              </a:rPr>
              <a:t>College : Arignar Anna Govt Arts College, Villupuram / ANNAMALAI  UNIVERSITY</a:t>
            </a:r>
            <a:endParaRPr sz="30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nvSpPr>
        <p:spPr>
          <a:xfrm>
            <a:off x="3265250" y="0"/>
            <a:ext cx="26106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1" name="Google Shape;201;p22"/>
          <p:cNvSpPr txBox="1"/>
          <p:nvPr/>
        </p:nvSpPr>
        <p:spPr>
          <a:xfrm>
            <a:off x="1975010" y="-5"/>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Lato"/>
                <a:ea typeface="Lato"/>
                <a:cs typeface="Lato"/>
                <a:sym typeface="Lato"/>
              </a:rPr>
              <a:t>RESULT’S AND SCREENSHOT’S</a:t>
            </a:r>
            <a:endParaRPr sz="3000">
              <a:solidFill>
                <a:schemeClr val="lt1"/>
              </a:solidFill>
              <a:latin typeface="Lato"/>
              <a:ea typeface="Lato"/>
              <a:cs typeface="Lato"/>
              <a:sym typeface="Lato"/>
            </a:endParaRPr>
          </a:p>
        </p:txBody>
      </p:sp>
      <p:pic>
        <p:nvPicPr>
          <p:cNvPr id="202" name="Google Shape;202;p22"/>
          <p:cNvPicPr preferRelativeResize="0"/>
          <p:nvPr/>
        </p:nvPicPr>
        <p:blipFill>
          <a:blip r:embed="rId3">
            <a:alphaModFix/>
          </a:blip>
          <a:stretch>
            <a:fillRect/>
          </a:stretch>
        </p:blipFill>
        <p:spPr>
          <a:xfrm>
            <a:off x="152400" y="798874"/>
            <a:ext cx="1934874" cy="4192227"/>
          </a:xfrm>
          <a:prstGeom prst="rect">
            <a:avLst/>
          </a:prstGeom>
          <a:noFill/>
          <a:ln>
            <a:noFill/>
          </a:ln>
        </p:spPr>
      </p:pic>
      <p:pic>
        <p:nvPicPr>
          <p:cNvPr id="203" name="Google Shape;203;p22"/>
          <p:cNvPicPr preferRelativeResize="0"/>
          <p:nvPr/>
        </p:nvPicPr>
        <p:blipFill>
          <a:blip r:embed="rId4">
            <a:alphaModFix/>
          </a:blip>
          <a:stretch>
            <a:fillRect/>
          </a:stretch>
        </p:blipFill>
        <p:spPr>
          <a:xfrm>
            <a:off x="2239675" y="798900"/>
            <a:ext cx="3038901" cy="4192198"/>
          </a:xfrm>
          <a:prstGeom prst="rect">
            <a:avLst/>
          </a:prstGeom>
          <a:noFill/>
          <a:ln>
            <a:noFill/>
          </a:ln>
        </p:spPr>
      </p:pic>
      <p:pic>
        <p:nvPicPr>
          <p:cNvPr id="204" name="Google Shape;204;p22"/>
          <p:cNvPicPr preferRelativeResize="0"/>
          <p:nvPr/>
        </p:nvPicPr>
        <p:blipFill>
          <a:blip r:embed="rId5">
            <a:alphaModFix/>
          </a:blip>
          <a:stretch>
            <a:fillRect/>
          </a:stretch>
        </p:blipFill>
        <p:spPr>
          <a:xfrm>
            <a:off x="5278575" y="798901"/>
            <a:ext cx="3713024" cy="4192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nvSpPr>
        <p:spPr>
          <a:xfrm>
            <a:off x="2852722" y="251691"/>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Lato"/>
                <a:ea typeface="Lato"/>
                <a:cs typeface="Lato"/>
                <a:sym typeface="Lato"/>
              </a:rPr>
              <a:t>CONCLUSION </a:t>
            </a:r>
            <a:endParaRPr sz="3000">
              <a:solidFill>
                <a:schemeClr val="lt1"/>
              </a:solidFill>
              <a:latin typeface="Lato"/>
              <a:ea typeface="Lato"/>
              <a:cs typeface="Lato"/>
              <a:sym typeface="Lato"/>
            </a:endParaRPr>
          </a:p>
        </p:txBody>
      </p:sp>
      <p:sp>
        <p:nvSpPr>
          <p:cNvPr id="210" name="Google Shape;210;p23"/>
          <p:cNvSpPr txBox="1"/>
          <p:nvPr/>
        </p:nvSpPr>
        <p:spPr>
          <a:xfrm>
            <a:off x="0" y="1484913"/>
            <a:ext cx="9144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Lato"/>
                <a:ea typeface="Lato"/>
                <a:cs typeface="Lato"/>
                <a:sym typeface="Lato"/>
              </a:rPr>
              <a:t>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sz="30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txBox="1"/>
          <p:nvPr/>
        </p:nvSpPr>
        <p:spPr>
          <a:xfrm flipH="1">
            <a:off x="-258525" y="879550"/>
            <a:ext cx="11049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Nunito"/>
                <a:ea typeface="Nunito"/>
                <a:cs typeface="Nunito"/>
                <a:sym typeface="Nunito"/>
              </a:rPr>
              <a:t>PROJECT TITLE</a:t>
            </a:r>
            <a:endParaRPr b="1" sz="3000">
              <a:solidFill>
                <a:schemeClr val="dk2"/>
              </a:solidFill>
              <a:latin typeface="Nunito"/>
              <a:ea typeface="Nunito"/>
              <a:cs typeface="Nunito"/>
              <a:sym typeface="Nunito"/>
            </a:endParaRPr>
          </a:p>
        </p:txBody>
      </p:sp>
      <p:sp>
        <p:nvSpPr>
          <p:cNvPr id="144" name="Google Shape;144;p14"/>
          <p:cNvSpPr txBox="1"/>
          <p:nvPr/>
        </p:nvSpPr>
        <p:spPr>
          <a:xfrm>
            <a:off x="226291" y="2137077"/>
            <a:ext cx="9144000" cy="241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chemeClr val="dk2"/>
                </a:solidFill>
                <a:latin typeface="Nunito"/>
                <a:ea typeface="Nunito"/>
                <a:cs typeface="Nunito"/>
                <a:sym typeface="Nunito"/>
              </a:rPr>
              <a:t>My Journey as a Student: </a:t>
            </a:r>
            <a:endParaRPr sz="3600">
              <a:solidFill>
                <a:schemeClr val="dk2"/>
              </a:solidFill>
              <a:latin typeface="Nunito"/>
              <a:ea typeface="Nunito"/>
              <a:cs typeface="Nunito"/>
              <a:sym typeface="Nunito"/>
            </a:endParaRPr>
          </a:p>
          <a:p>
            <a:pPr indent="0" lvl="0" marL="0" rtl="0" algn="l">
              <a:spcBef>
                <a:spcPts val="0"/>
              </a:spcBef>
              <a:spcAft>
                <a:spcPts val="0"/>
              </a:spcAft>
              <a:buNone/>
            </a:pPr>
            <a:r>
              <a:rPr lang="en" sz="3600">
                <a:solidFill>
                  <a:schemeClr val="dk2"/>
                </a:solidFill>
                <a:latin typeface="Nunito"/>
                <a:ea typeface="Nunito"/>
                <a:cs typeface="Nunito"/>
                <a:sym typeface="Nunito"/>
              </a:rPr>
              <a:t>A Portfolio of Learning </a:t>
            </a:r>
            <a:endParaRPr sz="3600">
              <a:solidFill>
                <a:schemeClr val="dk2"/>
              </a:solidFill>
              <a:latin typeface="Nunito"/>
              <a:ea typeface="Nunito"/>
              <a:cs typeface="Nunito"/>
              <a:sym typeface="Nunito"/>
            </a:endParaRPr>
          </a:p>
          <a:p>
            <a:pPr indent="0" lvl="0" marL="0" rtl="0" algn="l">
              <a:spcBef>
                <a:spcPts val="0"/>
              </a:spcBef>
              <a:spcAft>
                <a:spcPts val="0"/>
              </a:spcAft>
              <a:buNone/>
            </a:pPr>
            <a:r>
              <a:rPr lang="en" sz="3600">
                <a:solidFill>
                  <a:schemeClr val="dk2"/>
                </a:solidFill>
                <a:latin typeface="Nunito"/>
                <a:ea typeface="Nunito"/>
                <a:cs typeface="Nunito"/>
                <a:sym typeface="Nunito"/>
              </a:rPr>
              <a:t>and Growth</a:t>
            </a:r>
            <a:endParaRPr sz="3600">
              <a:solidFill>
                <a:schemeClr val="dk2"/>
              </a:solidFill>
              <a:latin typeface="Nunito"/>
              <a:ea typeface="Nunito"/>
              <a:cs typeface="Nunito"/>
              <a:sym typeface="Nunito"/>
            </a:endParaRPr>
          </a:p>
          <a:p>
            <a:pPr indent="0" lvl="0" marL="0" rtl="0" algn="r">
              <a:spcBef>
                <a:spcPts val="0"/>
              </a:spcBef>
              <a:spcAft>
                <a:spcPts val="0"/>
              </a:spcAft>
              <a:buNone/>
            </a:pPr>
            <a:r>
              <a:t/>
            </a:r>
            <a:endParaRPr sz="3600">
              <a:solidFill>
                <a:schemeClr val="dk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nvSpPr>
        <p:spPr>
          <a:xfrm>
            <a:off x="1108364" y="423433"/>
            <a:ext cx="64470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a:t>
            </a:r>
            <a:endParaRPr/>
          </a:p>
        </p:txBody>
      </p:sp>
      <p:sp>
        <p:nvSpPr>
          <p:cNvPr id="150" name="Google Shape;150;p15"/>
          <p:cNvSpPr txBox="1"/>
          <p:nvPr/>
        </p:nvSpPr>
        <p:spPr>
          <a:xfrm>
            <a:off x="0" y="2043545"/>
            <a:ext cx="9144000" cy="3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151" name="Google Shape;151;p15"/>
          <p:cNvSpPr txBox="1"/>
          <p:nvPr/>
        </p:nvSpPr>
        <p:spPr>
          <a:xfrm>
            <a:off x="3290425" y="338053"/>
            <a:ext cx="5853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Lato"/>
                <a:ea typeface="Lato"/>
                <a:cs typeface="Lato"/>
                <a:sym typeface="Lato"/>
              </a:rPr>
              <a:t>AGENDA</a:t>
            </a:r>
            <a:endParaRPr sz="3000">
              <a:solidFill>
                <a:schemeClr val="lt1"/>
              </a:solidFill>
              <a:latin typeface="Lato"/>
              <a:ea typeface="Lato"/>
              <a:cs typeface="Lato"/>
              <a:sym typeface="Lato"/>
            </a:endParaRPr>
          </a:p>
        </p:txBody>
      </p:sp>
      <p:sp>
        <p:nvSpPr>
          <p:cNvPr id="152" name="Google Shape;152;p15"/>
          <p:cNvSpPr txBox="1"/>
          <p:nvPr/>
        </p:nvSpPr>
        <p:spPr>
          <a:xfrm>
            <a:off x="0" y="2043545"/>
            <a:ext cx="91440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600">
              <a:solidFill>
                <a:schemeClr val="lt1"/>
              </a:solidFill>
              <a:latin typeface="Lato"/>
              <a:ea typeface="Lato"/>
              <a:cs typeface="Lato"/>
              <a:sym typeface="Lato"/>
            </a:endParaRPr>
          </a:p>
        </p:txBody>
      </p:sp>
      <p:sp>
        <p:nvSpPr>
          <p:cNvPr id="153" name="Google Shape;153;p15"/>
          <p:cNvSpPr txBox="1"/>
          <p:nvPr/>
        </p:nvSpPr>
        <p:spPr>
          <a:xfrm>
            <a:off x="0" y="2043545"/>
            <a:ext cx="9144000" cy="3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154" name="Google Shape;154;p15"/>
          <p:cNvSpPr txBox="1"/>
          <p:nvPr/>
        </p:nvSpPr>
        <p:spPr>
          <a:xfrm>
            <a:off x="0" y="2043545"/>
            <a:ext cx="9144000" cy="3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155" name="Google Shape;155;p15"/>
          <p:cNvSpPr txBox="1"/>
          <p:nvPr/>
        </p:nvSpPr>
        <p:spPr>
          <a:xfrm>
            <a:off x="1108375" y="2043545"/>
            <a:ext cx="9144000" cy="3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156" name="Google Shape;156;p15"/>
          <p:cNvSpPr txBox="1"/>
          <p:nvPr/>
        </p:nvSpPr>
        <p:spPr>
          <a:xfrm>
            <a:off x="0" y="2043545"/>
            <a:ext cx="9144000" cy="2695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PROBLEM STATEMENT</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PROJECT OVERVIEW</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END USERS</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TOOLS AND TECHNOLOGIES</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PORTFOLIO DESIGN AND LAYOUT</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FEATURES AND FUNCTIONALITY</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RESULTS AND SCREENSHOTS</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CONCLUSION </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GITHUB LINK</a:t>
            </a:r>
            <a:endParaRPr sz="1800">
              <a:solidFill>
                <a:schemeClr val="lt1"/>
              </a:solidFill>
              <a:latin typeface="Lato"/>
              <a:ea typeface="Lato"/>
              <a:cs typeface="Lato"/>
              <a:sym typeface="Lato"/>
            </a:endParaRPr>
          </a:p>
        </p:txBody>
      </p:sp>
      <p:sp>
        <p:nvSpPr>
          <p:cNvPr id="157" name="Google Shape;157;p15"/>
          <p:cNvSpPr txBox="1"/>
          <p:nvPr/>
        </p:nvSpPr>
        <p:spPr>
          <a:xfrm>
            <a:off x="0" y="2043545"/>
            <a:ext cx="91440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158" name="Google Shape;158;p15"/>
          <p:cNvSpPr txBox="1"/>
          <p:nvPr/>
        </p:nvSpPr>
        <p:spPr>
          <a:xfrm>
            <a:off x="0" y="2043545"/>
            <a:ext cx="9144000" cy="3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6"/>
          <p:cNvSpPr txBox="1"/>
          <p:nvPr/>
        </p:nvSpPr>
        <p:spPr>
          <a:xfrm>
            <a:off x="3136149" y="542468"/>
            <a:ext cx="91440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Lato"/>
                <a:ea typeface="Lato"/>
                <a:cs typeface="Lato"/>
                <a:sym typeface="Lato"/>
              </a:rPr>
              <a:t>PROBLEM STATEMENT</a:t>
            </a:r>
            <a:endParaRPr sz="2400">
              <a:solidFill>
                <a:schemeClr val="lt1"/>
              </a:solidFill>
              <a:latin typeface="Lato"/>
              <a:ea typeface="Lato"/>
              <a:cs typeface="Lato"/>
              <a:sym typeface="Lato"/>
            </a:endParaRPr>
          </a:p>
        </p:txBody>
      </p:sp>
      <p:sp>
        <p:nvSpPr>
          <p:cNvPr id="164" name="Google Shape;164;p16"/>
          <p:cNvSpPr txBox="1"/>
          <p:nvPr/>
        </p:nvSpPr>
        <p:spPr>
          <a:xfrm>
            <a:off x="4798231" y="-286316"/>
            <a:ext cx="9144000" cy="55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t/>
            </a:r>
            <a:endParaRPr sz="2400">
              <a:solidFill>
                <a:schemeClr val="lt1"/>
              </a:solidFill>
              <a:latin typeface="Lato"/>
              <a:ea typeface="Lato"/>
              <a:cs typeface="Lato"/>
              <a:sym typeface="Lato"/>
            </a:endParaRPr>
          </a:p>
        </p:txBody>
      </p:sp>
      <p:sp>
        <p:nvSpPr>
          <p:cNvPr id="165" name="Google Shape;165;p16"/>
          <p:cNvSpPr txBox="1"/>
          <p:nvPr/>
        </p:nvSpPr>
        <p:spPr>
          <a:xfrm>
            <a:off x="0" y="1371276"/>
            <a:ext cx="91440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Lato"/>
                <a:ea typeface="Lato"/>
                <a:cs typeface="Lato"/>
                <a:sym typeface="Lato"/>
              </a:rPr>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endParaRPr sz="30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nvSpPr>
        <p:spPr>
          <a:xfrm flipH="1">
            <a:off x="2900218" y="294111"/>
            <a:ext cx="91440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Lato"/>
                <a:ea typeface="Lato"/>
                <a:cs typeface="Lato"/>
                <a:sym typeface="Lato"/>
              </a:rPr>
              <a:t>PROJECT OVERVIEW</a:t>
            </a:r>
            <a:endParaRPr sz="2400">
              <a:solidFill>
                <a:schemeClr val="lt1"/>
              </a:solidFill>
              <a:latin typeface="Lato"/>
              <a:ea typeface="Lato"/>
              <a:cs typeface="Lato"/>
              <a:sym typeface="Lato"/>
            </a:endParaRPr>
          </a:p>
        </p:txBody>
      </p:sp>
      <p:sp>
        <p:nvSpPr>
          <p:cNvPr id="171" name="Google Shape;171;p17"/>
          <p:cNvSpPr txBox="1"/>
          <p:nvPr/>
        </p:nvSpPr>
        <p:spPr>
          <a:xfrm>
            <a:off x="0" y="1552673"/>
            <a:ext cx="91440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Lato"/>
                <a:ea typeface="Lato"/>
                <a:cs typeface="Lato"/>
                <a:sym typeface="Lato"/>
              </a:rPr>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endParaRPr sz="30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txBox="1"/>
          <p:nvPr/>
        </p:nvSpPr>
        <p:spPr>
          <a:xfrm>
            <a:off x="3616036" y="388873"/>
            <a:ext cx="91440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Lato"/>
                <a:ea typeface="Lato"/>
                <a:cs typeface="Lato"/>
                <a:sym typeface="Lato"/>
              </a:rPr>
              <a:t>END USERS</a:t>
            </a:r>
            <a:endParaRPr sz="2400">
              <a:solidFill>
                <a:schemeClr val="lt1"/>
              </a:solidFill>
              <a:latin typeface="Lato"/>
              <a:ea typeface="Lato"/>
              <a:cs typeface="Lato"/>
              <a:sym typeface="Lato"/>
            </a:endParaRPr>
          </a:p>
        </p:txBody>
      </p:sp>
      <p:sp>
        <p:nvSpPr>
          <p:cNvPr id="177" name="Google Shape;177;p18"/>
          <p:cNvSpPr txBox="1"/>
          <p:nvPr/>
        </p:nvSpPr>
        <p:spPr>
          <a:xfrm>
            <a:off x="0" y="2043545"/>
            <a:ext cx="91440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Lato"/>
                <a:ea typeface="Lato"/>
                <a:cs typeface="Lato"/>
                <a:sym typeface="Lato"/>
              </a:rPr>
              <a:t>The primary end users of our portfolio project are students, job seekers, and professionals who want to showcase their skills. Recruiters and hiring managers are the secondary end users who can quickly view the candidate’s profile and achievements through the portfolio.</a:t>
            </a:r>
            <a:endParaRPr sz="30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nvSpPr>
        <p:spPr>
          <a:xfrm>
            <a:off x="3133597" y="367322"/>
            <a:ext cx="91440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Lato"/>
                <a:ea typeface="Lato"/>
                <a:cs typeface="Lato"/>
                <a:sym typeface="Lato"/>
              </a:rPr>
              <a:t>TOOLS AND TECHNOLOGIES </a:t>
            </a:r>
            <a:endParaRPr sz="2400">
              <a:solidFill>
                <a:schemeClr val="lt1"/>
              </a:solidFill>
              <a:latin typeface="Lato"/>
              <a:ea typeface="Lato"/>
              <a:cs typeface="Lato"/>
              <a:sym typeface="Lato"/>
            </a:endParaRPr>
          </a:p>
        </p:txBody>
      </p:sp>
      <p:sp>
        <p:nvSpPr>
          <p:cNvPr id="183" name="Google Shape;183;p19"/>
          <p:cNvSpPr txBox="1"/>
          <p:nvPr/>
        </p:nvSpPr>
        <p:spPr>
          <a:xfrm>
            <a:off x="0" y="1318689"/>
            <a:ext cx="9144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Lato"/>
                <a:ea typeface="Lato"/>
                <a:cs typeface="Lato"/>
                <a:sym typeface="Lato"/>
              </a:rPr>
              <a:t>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 and accessible.</a:t>
            </a:r>
            <a:endParaRPr sz="30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nvSpPr>
        <p:spPr>
          <a:xfrm>
            <a:off x="1551632" y="205509"/>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Lato"/>
                <a:ea typeface="Lato"/>
                <a:cs typeface="Lato"/>
                <a:sym typeface="Lato"/>
              </a:rPr>
              <a:t>PORTFOLIO DESIGN AND LAYOUT</a:t>
            </a:r>
            <a:endParaRPr sz="3000">
              <a:solidFill>
                <a:schemeClr val="lt1"/>
              </a:solidFill>
              <a:latin typeface="Lato"/>
              <a:ea typeface="Lato"/>
              <a:cs typeface="Lato"/>
              <a:sym typeface="Lato"/>
            </a:endParaRPr>
          </a:p>
        </p:txBody>
      </p:sp>
      <p:sp>
        <p:nvSpPr>
          <p:cNvPr id="189" name="Google Shape;189;p20"/>
          <p:cNvSpPr txBox="1"/>
          <p:nvPr/>
        </p:nvSpPr>
        <p:spPr>
          <a:xfrm>
            <a:off x="0" y="851995"/>
            <a:ext cx="91440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Lato"/>
                <a:ea typeface="Lato"/>
                <a:cs typeface="Lato"/>
                <a:sym typeface="Lato"/>
              </a:rPr>
              <a:t>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endParaRPr sz="30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nvSpPr>
        <p:spPr>
          <a:xfrm>
            <a:off x="1579418" y="284241"/>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Lato"/>
                <a:ea typeface="Lato"/>
                <a:cs typeface="Lato"/>
                <a:sym typeface="Lato"/>
              </a:rPr>
              <a:t>FEATURES AND FUNCTIONALITIES</a:t>
            </a:r>
            <a:endParaRPr sz="3000">
              <a:solidFill>
                <a:schemeClr val="lt1"/>
              </a:solidFill>
              <a:latin typeface="Lato"/>
              <a:ea typeface="Lato"/>
              <a:cs typeface="Lato"/>
              <a:sym typeface="Lato"/>
            </a:endParaRPr>
          </a:p>
        </p:txBody>
      </p:sp>
      <p:sp>
        <p:nvSpPr>
          <p:cNvPr id="195" name="Google Shape;195;p21"/>
          <p:cNvSpPr txBox="1"/>
          <p:nvPr/>
        </p:nvSpPr>
        <p:spPr>
          <a:xfrm>
            <a:off x="0" y="2043545"/>
            <a:ext cx="91440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Lato"/>
                <a:ea typeface="Lato"/>
                <a:cs typeface="Lato"/>
                <a:sym typeface="Lato"/>
              </a:rPr>
              <a:t>Our 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a:t>
            </a:r>
            <a:endParaRPr sz="30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