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3"/>
  </p:notesMasterIdLst>
  <p:sldIdLst>
    <p:sldId id="349" r:id="rId2"/>
    <p:sldId id="257" r:id="rId3"/>
    <p:sldId id="258" r:id="rId4"/>
    <p:sldId id="259" r:id="rId5"/>
    <p:sldId id="309" r:id="rId6"/>
    <p:sldId id="260" r:id="rId7"/>
    <p:sldId id="264" r:id="rId8"/>
    <p:sldId id="310" r:id="rId9"/>
    <p:sldId id="267" r:id="rId10"/>
    <p:sldId id="269" r:id="rId11"/>
    <p:sldId id="270" r:id="rId12"/>
    <p:sldId id="272" r:id="rId13"/>
    <p:sldId id="274" r:id="rId14"/>
    <p:sldId id="275" r:id="rId15"/>
    <p:sldId id="311" r:id="rId16"/>
    <p:sldId id="312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316" r:id="rId27"/>
    <p:sldId id="317" r:id="rId28"/>
    <p:sldId id="318" r:id="rId29"/>
    <p:sldId id="320" r:id="rId30"/>
    <p:sldId id="319" r:id="rId31"/>
    <p:sldId id="321" r:id="rId32"/>
    <p:sldId id="322" r:id="rId33"/>
    <p:sldId id="323" r:id="rId34"/>
    <p:sldId id="324" r:id="rId35"/>
    <p:sldId id="325" r:id="rId36"/>
    <p:sldId id="313" r:id="rId37"/>
    <p:sldId id="286" r:id="rId38"/>
    <p:sldId id="287" r:id="rId39"/>
    <p:sldId id="288" r:id="rId40"/>
    <p:sldId id="289" r:id="rId41"/>
    <p:sldId id="290" r:id="rId42"/>
    <p:sldId id="291" r:id="rId43"/>
    <p:sldId id="315" r:id="rId44"/>
    <p:sldId id="327" r:id="rId45"/>
    <p:sldId id="331" r:id="rId46"/>
    <p:sldId id="330" r:id="rId47"/>
    <p:sldId id="336" r:id="rId48"/>
    <p:sldId id="328" r:id="rId49"/>
    <p:sldId id="335" r:id="rId50"/>
    <p:sldId id="334" r:id="rId51"/>
    <p:sldId id="337" r:id="rId52"/>
    <p:sldId id="338" r:id="rId53"/>
    <p:sldId id="340" r:id="rId54"/>
    <p:sldId id="339" r:id="rId55"/>
    <p:sldId id="341" r:id="rId56"/>
    <p:sldId id="342" r:id="rId57"/>
    <p:sldId id="326" r:id="rId58"/>
    <p:sldId id="314" r:id="rId59"/>
    <p:sldId id="292" r:id="rId60"/>
    <p:sldId id="293" r:id="rId61"/>
    <p:sldId id="294" r:id="rId62"/>
    <p:sldId id="295" r:id="rId63"/>
    <p:sldId id="343" r:id="rId64"/>
    <p:sldId id="344" r:id="rId65"/>
    <p:sldId id="345" r:id="rId66"/>
    <p:sldId id="329" r:id="rId67"/>
    <p:sldId id="333" r:id="rId68"/>
    <p:sldId id="332" r:id="rId69"/>
    <p:sldId id="346" r:id="rId70"/>
    <p:sldId id="347" r:id="rId71"/>
    <p:sldId id="308" r:id="rId72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4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="" xmlns:a16="http://schemas.microsoft.com/office/drawing/2014/main" id="{59C146A1-9ED4-B208-BD93-42A79BD39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>
            <a:extLst>
              <a:ext uri="{FF2B5EF4-FFF2-40B4-BE49-F238E27FC236}">
                <a16:creationId xmlns="" xmlns:a16="http://schemas.microsoft.com/office/drawing/2014/main" id="{7870708B-2BF3-DE93-674D-C3DDBBD4E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:notes">
            <a:extLst>
              <a:ext uri="{FF2B5EF4-FFF2-40B4-BE49-F238E27FC236}">
                <a16:creationId xmlns="" xmlns:a16="http://schemas.microsoft.com/office/drawing/2014/main" id="{BEBF69C9-90BC-FA14-9F4F-87271283EF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716448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="" xmlns:a16="http://schemas.microsoft.com/office/drawing/2014/main" id="{6D3A06F0-2D83-E031-8AFA-BBD0DA1E1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>
            <a:extLst>
              <a:ext uri="{FF2B5EF4-FFF2-40B4-BE49-F238E27FC236}">
                <a16:creationId xmlns="" xmlns:a16="http://schemas.microsoft.com/office/drawing/2014/main" id="{9A4EB6F8-4E7C-3282-1381-0A7E5C59C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:notes">
            <a:extLst>
              <a:ext uri="{FF2B5EF4-FFF2-40B4-BE49-F238E27FC236}">
                <a16:creationId xmlns="" xmlns:a16="http://schemas.microsoft.com/office/drawing/2014/main" id="{FCA80A0B-EB26-E9E3-EEA3-9034D31D8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9370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127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="" xmlns:a16="http://schemas.microsoft.com/office/drawing/2014/main" id="{ADECE902-4FA7-384A-5B32-AA8F4BDBF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>
            <a:extLst>
              <a:ext uri="{FF2B5EF4-FFF2-40B4-BE49-F238E27FC236}">
                <a16:creationId xmlns="" xmlns:a16="http://schemas.microsoft.com/office/drawing/2014/main" id="{FEBDC5EE-C423-3B58-A298-9C23675B3A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>
            <a:extLst>
              <a:ext uri="{FF2B5EF4-FFF2-40B4-BE49-F238E27FC236}">
                <a16:creationId xmlns="" xmlns:a16="http://schemas.microsoft.com/office/drawing/2014/main" id="{70D1CA77-DDD9-76B8-2F89-18459FD359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32142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5"/>
          <p:cNvSpPr txBox="1"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p55"/>
          <p:cNvSpPr txBox="1">
            <a:spLocks noGrp="1"/>
          </p:cNvSpPr>
          <p:nvPr>
            <p:ph type="dt" idx="10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5"/>
          <p:cNvSpPr txBox="1">
            <a:spLocks noGrp="1"/>
          </p:cNvSpPr>
          <p:nvPr>
            <p:ph type="ftr" idx="11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5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6"/>
          <p:cNvSpPr txBox="1"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34" name="Google Shape;34;p56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35" name="Google Shape;35;p56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6" name="Google Shape;36;p56"/>
          <p:cNvSpPr txBox="1">
            <a:spLocks noGrp="1"/>
          </p:cNvSpPr>
          <p:nvPr>
            <p:ph type="dt" idx="10"/>
          </p:nvPr>
        </p:nvSpPr>
        <p:spPr>
          <a:xfrm>
            <a:off x="432486" y="6501637"/>
            <a:ext cx="4825314" cy="3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6"/>
          <p:cNvSpPr txBox="1">
            <a:spLocks noGrp="1"/>
          </p:cNvSpPr>
          <p:nvPr>
            <p:ph type="ftr" idx="11"/>
          </p:nvPr>
        </p:nvSpPr>
        <p:spPr>
          <a:xfrm>
            <a:off x="5257800" y="6482588"/>
            <a:ext cx="6153150" cy="3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7"/>
          <p:cNvSpPr txBox="1"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7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7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57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7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4" name="Google Shape;44;p57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45" name="Google Shape;45;p57"/>
          <p:cNvSpPr txBox="1">
            <a:spLocks noGrp="1"/>
          </p:cNvSpPr>
          <p:nvPr>
            <p:ph type="dt" idx="10"/>
          </p:nvPr>
        </p:nvSpPr>
        <p:spPr>
          <a:xfrm>
            <a:off x="432486" y="6501637"/>
            <a:ext cx="4825314" cy="3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7"/>
          <p:cNvSpPr txBox="1">
            <a:spLocks noGrp="1"/>
          </p:cNvSpPr>
          <p:nvPr>
            <p:ph type="ftr" idx="11"/>
          </p:nvPr>
        </p:nvSpPr>
        <p:spPr>
          <a:xfrm>
            <a:off x="5257800" y="6482588"/>
            <a:ext cx="6153150" cy="3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8"/>
          <p:cNvSpPr txBox="1"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8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50" name="Google Shape;50;p58"/>
          <p:cNvSpPr txBox="1">
            <a:spLocks noGrp="1"/>
          </p:cNvSpPr>
          <p:nvPr>
            <p:ph type="dt" idx="10"/>
          </p:nvPr>
        </p:nvSpPr>
        <p:spPr>
          <a:xfrm>
            <a:off x="432486" y="6501637"/>
            <a:ext cx="4825314" cy="3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8"/>
          <p:cNvSpPr txBox="1">
            <a:spLocks noGrp="1"/>
          </p:cNvSpPr>
          <p:nvPr>
            <p:ph type="ftr" idx="11"/>
          </p:nvPr>
        </p:nvSpPr>
        <p:spPr>
          <a:xfrm>
            <a:off x="5257800" y="6482588"/>
            <a:ext cx="6153150" cy="3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54" name="Google Shape;54;p59"/>
          <p:cNvSpPr txBox="1">
            <a:spLocks noGrp="1"/>
          </p:cNvSpPr>
          <p:nvPr>
            <p:ph type="dt" idx="10"/>
          </p:nvPr>
        </p:nvSpPr>
        <p:spPr>
          <a:xfrm>
            <a:off x="432486" y="6501637"/>
            <a:ext cx="4825314" cy="3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9"/>
          <p:cNvSpPr txBox="1">
            <a:spLocks noGrp="1"/>
          </p:cNvSpPr>
          <p:nvPr>
            <p:ph type="ftr" idx="11"/>
          </p:nvPr>
        </p:nvSpPr>
        <p:spPr>
          <a:xfrm>
            <a:off x="5257800" y="6482588"/>
            <a:ext cx="6153150" cy="3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/>
          <p:nvPr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1" name="Google Shape;11;p53"/>
          <p:cNvSpPr txBox="1"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3"/>
          <p:cNvSpPr txBox="1"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 panose="02020404030301010803"/>
              <a:buChar char="◦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 panose="02020404030301010803"/>
              <a:buChar char="◦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pic>
        <p:nvPicPr>
          <p:cNvPr id="14" name="Google Shape;14;p53"/>
          <p:cNvPicPr preferRelativeResize="0"/>
          <p:nvPr/>
        </p:nvPicPr>
        <p:blipFill rotWithShape="1">
          <a:blip r:embed="rId7"/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3"/>
          <p:cNvSpPr txBox="1">
            <a:spLocks noGrp="1"/>
          </p:cNvSpPr>
          <p:nvPr>
            <p:ph type="dt" idx="10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16" name="Google Shape;16;p53"/>
          <p:cNvSpPr txBox="1">
            <a:spLocks noGrp="1"/>
          </p:cNvSpPr>
          <p:nvPr>
            <p:ph type="ftr" idx="11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5304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A6879C-ABC9-58E7-F1E7-E2DA18B9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90" y="421213"/>
            <a:ext cx="10058400" cy="72900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EEE 414: Electrical Service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877741-6DF9-9C61-1DBA-46D16F13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172" y="1506353"/>
            <a:ext cx="10058400" cy="1163955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3200" b="1" dirty="0"/>
              <a:t>Project Presentation by Group 2</a:t>
            </a:r>
          </a:p>
          <a:p>
            <a:pPr marL="114300" indent="0" algn="ctr">
              <a:buNone/>
            </a:pPr>
            <a:r>
              <a:rPr lang="en-US" sz="3200" b="1" dirty="0"/>
              <a:t>Section- A1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7F2BDF4-BA30-0F15-63F4-4AE9A329A6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sp>
        <p:nvSpPr>
          <p:cNvPr id="5" name="Google Shape;62;p1">
            <a:extLst>
              <a:ext uri="{FF2B5EF4-FFF2-40B4-BE49-F238E27FC236}">
                <a16:creationId xmlns="" xmlns:a16="http://schemas.microsoft.com/office/drawing/2014/main" id="{FA20EE4F-4649-6171-1C34-E5CCA06C7831}"/>
              </a:ext>
            </a:extLst>
          </p:cNvPr>
          <p:cNvSpPr txBox="1">
            <a:spLocks/>
          </p:cNvSpPr>
          <p:nvPr/>
        </p:nvSpPr>
        <p:spPr>
          <a:xfrm>
            <a:off x="-242694" y="3265471"/>
            <a:ext cx="2350475" cy="8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 algn="ctr">
              <a:spcBef>
                <a:spcPts val="0"/>
              </a:spcBef>
              <a:buSzPts val="1200"/>
              <a:buFont typeface="Garamond" panose="02020404030301010803"/>
              <a:buNone/>
            </a:pPr>
            <a:r>
              <a:rPr lang="en-US" sz="1600" b="1" dirty="0"/>
              <a:t>Muzakkir Ahmed </a:t>
            </a:r>
            <a:endParaRPr lang="en-US" sz="3200" b="1" dirty="0"/>
          </a:p>
          <a:p>
            <a:pPr marL="0" indent="0" algn="ctr">
              <a:spcBef>
                <a:spcPts val="0"/>
              </a:spcBef>
              <a:buSzPts val="2000"/>
              <a:buFont typeface="Garamond" panose="02020404030301010803"/>
              <a:buNone/>
            </a:pPr>
            <a:r>
              <a:rPr lang="en-US" sz="2000" b="1" dirty="0"/>
              <a:t>1906002</a:t>
            </a:r>
          </a:p>
        </p:txBody>
      </p:sp>
      <p:sp>
        <p:nvSpPr>
          <p:cNvPr id="6" name="Google Shape;62;p1">
            <a:extLst>
              <a:ext uri="{FF2B5EF4-FFF2-40B4-BE49-F238E27FC236}">
                <a16:creationId xmlns="" xmlns:a16="http://schemas.microsoft.com/office/drawing/2014/main" id="{F7EA4E64-AB89-5527-51B4-9A4E1E3BCD11}"/>
              </a:ext>
            </a:extLst>
          </p:cNvPr>
          <p:cNvSpPr txBox="1">
            <a:spLocks/>
          </p:cNvSpPr>
          <p:nvPr/>
        </p:nvSpPr>
        <p:spPr>
          <a:xfrm>
            <a:off x="1452053" y="3265471"/>
            <a:ext cx="2350475" cy="8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 algn="ctr">
              <a:spcBef>
                <a:spcPts val="0"/>
              </a:spcBef>
              <a:buSzPts val="1200"/>
              <a:buFont typeface="Garamond" panose="02020404030301010803"/>
              <a:buNone/>
            </a:pPr>
            <a:r>
              <a:rPr lang="en-US" sz="1600" b="1" dirty="0"/>
              <a:t>Neha Rahman </a:t>
            </a:r>
            <a:endParaRPr lang="en-US" sz="3200" b="1" dirty="0"/>
          </a:p>
          <a:p>
            <a:pPr marL="0" indent="0" algn="ctr">
              <a:spcBef>
                <a:spcPts val="0"/>
              </a:spcBef>
              <a:buSzPts val="2000"/>
              <a:buFont typeface="Garamond" panose="02020404030301010803"/>
              <a:buNone/>
            </a:pPr>
            <a:r>
              <a:rPr lang="en-US" sz="2000" b="1" dirty="0"/>
              <a:t>1906003</a:t>
            </a:r>
          </a:p>
        </p:txBody>
      </p:sp>
      <p:sp>
        <p:nvSpPr>
          <p:cNvPr id="7" name="Google Shape;62;p1">
            <a:extLst>
              <a:ext uri="{FF2B5EF4-FFF2-40B4-BE49-F238E27FC236}">
                <a16:creationId xmlns="" xmlns:a16="http://schemas.microsoft.com/office/drawing/2014/main" id="{95269992-80AC-79C7-FE17-B79DE2C48E3D}"/>
              </a:ext>
            </a:extLst>
          </p:cNvPr>
          <p:cNvSpPr txBox="1">
            <a:spLocks/>
          </p:cNvSpPr>
          <p:nvPr/>
        </p:nvSpPr>
        <p:spPr>
          <a:xfrm>
            <a:off x="3372521" y="3265471"/>
            <a:ext cx="2350475" cy="8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 algn="ctr">
              <a:spcBef>
                <a:spcPts val="0"/>
              </a:spcBef>
              <a:buSzPts val="1200"/>
              <a:buFont typeface="Garamond" panose="02020404030301010803"/>
              <a:buNone/>
            </a:pPr>
            <a:r>
              <a:rPr lang="en-US" sz="1600" b="1" dirty="0"/>
              <a:t>Rowatul Rafi</a:t>
            </a:r>
            <a:r>
              <a:rPr lang="en-US" sz="1200" b="1" dirty="0"/>
              <a:t> </a:t>
            </a:r>
            <a:endParaRPr lang="en-US" b="1" dirty="0"/>
          </a:p>
          <a:p>
            <a:pPr marL="0" indent="0" algn="ctr">
              <a:spcBef>
                <a:spcPts val="0"/>
              </a:spcBef>
              <a:buSzPts val="2000"/>
              <a:buFont typeface="Garamond" panose="02020404030301010803"/>
              <a:buNone/>
            </a:pPr>
            <a:r>
              <a:rPr lang="en-US" sz="2000" b="1" dirty="0"/>
              <a:t>1906016</a:t>
            </a:r>
          </a:p>
        </p:txBody>
      </p:sp>
      <p:sp>
        <p:nvSpPr>
          <p:cNvPr id="8" name="Google Shape;62;p1">
            <a:extLst>
              <a:ext uri="{FF2B5EF4-FFF2-40B4-BE49-F238E27FC236}">
                <a16:creationId xmlns="" xmlns:a16="http://schemas.microsoft.com/office/drawing/2014/main" id="{F8DBACE6-6620-E798-C860-AE853B561CA8}"/>
              </a:ext>
            </a:extLst>
          </p:cNvPr>
          <p:cNvSpPr txBox="1">
            <a:spLocks/>
          </p:cNvSpPr>
          <p:nvPr/>
        </p:nvSpPr>
        <p:spPr>
          <a:xfrm>
            <a:off x="4978545" y="3276551"/>
            <a:ext cx="2350475" cy="8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 algn="ctr">
              <a:spcBef>
                <a:spcPts val="0"/>
              </a:spcBef>
              <a:buSzPts val="1200"/>
              <a:buFont typeface="Garamond" panose="02020404030301010803"/>
              <a:buNone/>
            </a:pPr>
            <a:r>
              <a:rPr lang="en-US" sz="1600" b="1" dirty="0"/>
              <a:t>Dibbo Dey </a:t>
            </a:r>
            <a:endParaRPr lang="en-US" sz="3200" b="1" dirty="0"/>
          </a:p>
          <a:p>
            <a:pPr marL="0" indent="0" algn="ctr">
              <a:spcBef>
                <a:spcPts val="0"/>
              </a:spcBef>
              <a:buSzPts val="2000"/>
              <a:buFont typeface="Garamond" panose="02020404030301010803"/>
              <a:buNone/>
            </a:pPr>
            <a:r>
              <a:rPr lang="en-US" sz="2000" b="1" dirty="0"/>
              <a:t>1906019</a:t>
            </a:r>
          </a:p>
        </p:txBody>
      </p:sp>
      <p:sp>
        <p:nvSpPr>
          <p:cNvPr id="9" name="Google Shape;62;p1">
            <a:extLst>
              <a:ext uri="{FF2B5EF4-FFF2-40B4-BE49-F238E27FC236}">
                <a16:creationId xmlns="" xmlns:a16="http://schemas.microsoft.com/office/drawing/2014/main" id="{BEA8D1D6-3046-310A-78FD-F1DF1F32896A}"/>
              </a:ext>
            </a:extLst>
          </p:cNvPr>
          <p:cNvSpPr txBox="1">
            <a:spLocks/>
          </p:cNvSpPr>
          <p:nvPr/>
        </p:nvSpPr>
        <p:spPr>
          <a:xfrm>
            <a:off x="6469006" y="3276502"/>
            <a:ext cx="2350475" cy="8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 algn="ctr">
              <a:spcBef>
                <a:spcPts val="0"/>
              </a:spcBef>
              <a:buSzPts val="1200"/>
              <a:buFont typeface="Garamond" panose="02020404030301010803"/>
              <a:buNone/>
            </a:pPr>
            <a:r>
              <a:rPr lang="en-US" sz="1600" b="1" dirty="0"/>
              <a:t>Tareq Mahmud</a:t>
            </a:r>
            <a:r>
              <a:rPr lang="en-US" sz="1200" b="1" dirty="0"/>
              <a:t> </a:t>
            </a:r>
            <a:endParaRPr lang="en-US" b="1" dirty="0"/>
          </a:p>
          <a:p>
            <a:pPr marL="0" indent="0" algn="ctr">
              <a:spcBef>
                <a:spcPts val="0"/>
              </a:spcBef>
              <a:buSzPts val="2000"/>
              <a:buFont typeface="Garamond" panose="02020404030301010803"/>
              <a:buNone/>
            </a:pPr>
            <a:r>
              <a:rPr lang="en-US" sz="2000" b="1" dirty="0"/>
              <a:t>1906024</a:t>
            </a:r>
          </a:p>
        </p:txBody>
      </p:sp>
      <p:sp>
        <p:nvSpPr>
          <p:cNvPr id="10" name="Google Shape;62;p1">
            <a:extLst>
              <a:ext uri="{FF2B5EF4-FFF2-40B4-BE49-F238E27FC236}">
                <a16:creationId xmlns="" xmlns:a16="http://schemas.microsoft.com/office/drawing/2014/main" id="{8D9AF3AA-4FA9-5D23-C3DC-F8834D3C766F}"/>
              </a:ext>
            </a:extLst>
          </p:cNvPr>
          <p:cNvSpPr txBox="1">
            <a:spLocks/>
          </p:cNvSpPr>
          <p:nvPr/>
        </p:nvSpPr>
        <p:spPr>
          <a:xfrm>
            <a:off x="8075030" y="3265471"/>
            <a:ext cx="2350475" cy="8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 algn="ctr">
              <a:spcBef>
                <a:spcPts val="0"/>
              </a:spcBef>
              <a:buSzPts val="1200"/>
              <a:buFont typeface="Garamond" panose="02020404030301010803"/>
              <a:buNone/>
            </a:pPr>
            <a:r>
              <a:rPr lang="en-US" sz="1600" b="1" dirty="0"/>
              <a:t>Md Abdullah</a:t>
            </a:r>
            <a:r>
              <a:rPr lang="en-US" sz="1200" b="1" dirty="0"/>
              <a:t> </a:t>
            </a:r>
            <a:endParaRPr lang="en-US" b="1" dirty="0"/>
          </a:p>
          <a:p>
            <a:pPr marL="0" indent="0" algn="ctr">
              <a:spcBef>
                <a:spcPts val="0"/>
              </a:spcBef>
              <a:buSzPts val="2000"/>
              <a:buFont typeface="Garamond" panose="02020404030301010803"/>
              <a:buNone/>
            </a:pPr>
            <a:r>
              <a:rPr lang="en-US" sz="2000" b="1" dirty="0"/>
              <a:t>1806025</a:t>
            </a:r>
          </a:p>
        </p:txBody>
      </p:sp>
      <p:sp>
        <p:nvSpPr>
          <p:cNvPr id="11" name="Google Shape;62;p1">
            <a:extLst>
              <a:ext uri="{FF2B5EF4-FFF2-40B4-BE49-F238E27FC236}">
                <a16:creationId xmlns="" xmlns:a16="http://schemas.microsoft.com/office/drawing/2014/main" id="{5017EEF8-FBE8-EA13-F1F8-5C010762973F}"/>
              </a:ext>
            </a:extLst>
          </p:cNvPr>
          <p:cNvSpPr txBox="1">
            <a:spLocks/>
          </p:cNvSpPr>
          <p:nvPr/>
        </p:nvSpPr>
        <p:spPr>
          <a:xfrm>
            <a:off x="9841525" y="3276502"/>
            <a:ext cx="2350475" cy="8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 panose="02020404030301010803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indent="0" algn="ctr">
              <a:spcBef>
                <a:spcPts val="0"/>
              </a:spcBef>
              <a:buSzPts val="1200"/>
              <a:buFont typeface="Garamond" panose="02020404030301010803"/>
              <a:buNone/>
            </a:pPr>
            <a:r>
              <a:rPr lang="en-US" sz="1600" b="1" dirty="0"/>
              <a:t>Mithon Rahman </a:t>
            </a:r>
            <a:endParaRPr lang="en-US" sz="3200" b="1" dirty="0"/>
          </a:p>
          <a:p>
            <a:pPr marL="0" indent="0" algn="ctr">
              <a:spcBef>
                <a:spcPts val="0"/>
              </a:spcBef>
              <a:buSzPts val="2000"/>
              <a:buFont typeface="Garamond" panose="02020404030301010803"/>
              <a:buNone/>
            </a:pPr>
            <a:r>
              <a:rPr lang="en-US" sz="2000" b="1" dirty="0"/>
              <a:t>1906028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6B25A2F-1A42-E181-C4C0-89D56837D634}"/>
              </a:ext>
            </a:extLst>
          </p:cNvPr>
          <p:cNvSpPr txBox="1"/>
          <p:nvPr/>
        </p:nvSpPr>
        <p:spPr>
          <a:xfrm>
            <a:off x="352425" y="4205438"/>
            <a:ext cx="6191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to and Supervised by</a:t>
            </a:r>
            <a:r>
              <a:rPr lang="en-US" sz="2400" b="1" dirty="0" smtClean="0"/>
              <a:t>,</a:t>
            </a:r>
            <a:endParaRPr lang="en-US" sz="2400" dirty="0"/>
          </a:p>
          <a:p>
            <a:r>
              <a:rPr lang="en-US" sz="2000" b="1" dirty="0"/>
              <a:t>Mrinmoy Kundu,</a:t>
            </a:r>
          </a:p>
          <a:p>
            <a:r>
              <a:rPr lang="en-US" sz="2000" dirty="0"/>
              <a:t>Lecturer, </a:t>
            </a:r>
            <a:r>
              <a:rPr lang="en-US" sz="2000" dirty="0" smtClean="0"/>
              <a:t>BUET</a:t>
            </a:r>
            <a:endParaRPr lang="en-US" sz="2000" dirty="0"/>
          </a:p>
          <a:p>
            <a:r>
              <a:rPr lang="en-US" sz="2000" b="1" dirty="0"/>
              <a:t>Md Nure-Alam-Dipu,</a:t>
            </a:r>
          </a:p>
          <a:p>
            <a:r>
              <a:rPr lang="en-US" sz="2000" dirty="0"/>
              <a:t>Adjunct Lecturer, BUET</a:t>
            </a:r>
          </a:p>
        </p:txBody>
      </p:sp>
    </p:spTree>
    <p:extLst>
      <p:ext uri="{BB962C8B-B14F-4D97-AF65-F5344CB8AC3E}">
        <p14:creationId xmlns="" xmlns:p14="http://schemas.microsoft.com/office/powerpoint/2010/main" val="270403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459259" y="233173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 panose="020B0604020202020204"/>
              <a:buNone/>
            </a:pPr>
            <a:r>
              <a:rPr lang="en-US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 Fittings and Fixtures</a:t>
            </a:r>
          </a:p>
        </p:txBody>
      </p:sp>
      <p:sp>
        <p:nvSpPr>
          <p:cNvPr id="236" name="Google Shape;236;p20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1900" y="1201478"/>
            <a:ext cx="11675332" cy="524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459259" y="233173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 panose="020B0604020202020204"/>
              <a:buNone/>
            </a:pPr>
            <a:r>
              <a:rPr lang="en-US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 Calculation of Fixtures and Fittings</a:t>
            </a:r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pic>
        <p:nvPicPr>
          <p:cNvPr id="246" name="Google Shape;246;p21" descr="A white and blue list with black text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23007" y="949024"/>
            <a:ext cx="8139700" cy="518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994719" y="16930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 panose="020B0604020202020204"/>
              <a:buNone/>
            </a:pPr>
            <a:r>
              <a:rPr lang="en-US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 Calculation of Fixture and Fittings (UF chart)</a:t>
            </a:r>
            <a:endParaRPr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23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pic>
        <p:nvPicPr>
          <p:cNvPr id="262" name="Google Shape;262;p23" descr="A screenshot of a graph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65327" y="638433"/>
            <a:ext cx="8903699" cy="558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994719" y="16930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 panose="020B0604020202020204"/>
              <a:buNone/>
            </a:pPr>
            <a:r>
              <a:rPr lang="en-US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 Calculation of Fixture and Fittings (Finding E and F)</a:t>
            </a:r>
            <a:endParaRPr sz="3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5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1325" y="1020725"/>
            <a:ext cx="5304432" cy="53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 descr="A chart of flood light lamps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65598" y="903767"/>
            <a:ext cx="5557967" cy="531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1005016" y="222876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/>
              <a:buNone/>
            </a:pPr>
            <a: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 Calculation of Fixture and Fittings</a:t>
            </a:r>
            <a:b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(Number of lights and fan calculation)</a:t>
            </a:r>
            <a:endParaRPr sz="32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26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pic>
        <p:nvPicPr>
          <p:cNvPr id="288" name="Google Shape;288;p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9345" y="1563130"/>
            <a:ext cx="21621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52361" y="4128457"/>
            <a:ext cx="1762125" cy="3238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32486" y="2114612"/>
                <a:ext cx="6096000" cy="213789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 </a:t>
                </a:r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Chart 01: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= 150 lux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= 1250 lumen (wall light, ceiling light and fluorescent tube-light)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lights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/>
                        <m:t>𝑁</m:t>
                      </m:r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𝐸</m:t>
                          </m:r>
                          <m:r>
                            <a:rPr lang="en-US" i="1"/>
                            <m:t> ×</m:t>
                          </m:r>
                          <m:r>
                            <a:rPr lang="en-US" i="1"/>
                            <m:t>𝐴</m:t>
                          </m:r>
                        </m:num>
                        <m:den>
                          <m:r>
                            <a:rPr lang="en-US" i="1"/>
                            <m:t>𝑛</m:t>
                          </m:r>
                          <m:r>
                            <a:rPr lang="en-US" i="1"/>
                            <m:t>×</m:t>
                          </m:r>
                          <m:r>
                            <a:rPr lang="en-US" i="1"/>
                            <m:t>𝐹</m:t>
                          </m:r>
                          <m:r>
                            <a:rPr lang="en-US" i="1"/>
                            <m:t>×</m:t>
                          </m:r>
                          <m:r>
                            <a:rPr lang="en-US" i="1"/>
                            <m:t>𝑈𝐹</m:t>
                          </m:r>
                          <m:r>
                            <a:rPr lang="en-US" i="1"/>
                            <m:t>×</m:t>
                          </m:r>
                          <m:r>
                            <a:rPr lang="en-US" i="1"/>
                            <m:t>𝐿𝐿𝐹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150 ×12.86</m:t>
                          </m:r>
                        </m:num>
                        <m:den>
                          <m:r>
                            <a:rPr lang="en-US" i="1"/>
                            <m:t>1×1250×0.7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2.2</m:t>
                      </m:r>
                      <m:r>
                        <a:rPr lang="en-US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b="0" i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2114612"/>
                <a:ext cx="6096000" cy="2137893"/>
              </a:xfrm>
              <a:prstGeom prst="rect">
                <a:avLst/>
              </a:prstGeom>
              <a:blipFill>
                <a:blip r:embed="rId5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DF9E80-17F0-86DE-0BFF-F6D90439A935}"/>
              </a:ext>
            </a:extLst>
          </p:cNvPr>
          <p:cNvSpPr txBox="1"/>
          <p:nvPr/>
        </p:nvSpPr>
        <p:spPr>
          <a:xfrm>
            <a:off x="824494" y="988959"/>
            <a:ext cx="328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Bedroom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08BDF4-BCE7-30F2-7CA1-228942F52850}"/>
              </a:ext>
            </a:extLst>
          </p:cNvPr>
          <p:cNvSpPr txBox="1"/>
          <p:nvPr/>
        </p:nvSpPr>
        <p:spPr>
          <a:xfrm>
            <a:off x="7402749" y="725044"/>
            <a:ext cx="249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UF*LLF =0.7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62307" y="1620135"/>
            <a:ext cx="3895256" cy="370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214" y="4750207"/>
            <a:ext cx="49815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="" xmlns:a16="http://schemas.microsoft.com/office/drawing/2014/main" id="{CFE0B0E3-E245-40AF-8955-15253274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>
            <a:extLst>
              <a:ext uri="{FF2B5EF4-FFF2-40B4-BE49-F238E27FC236}">
                <a16:creationId xmlns="" xmlns:a16="http://schemas.microsoft.com/office/drawing/2014/main" id="{40B604B5-E4FA-06AE-F88B-0C08F9CA76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016" y="222876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/>
              <a:buNone/>
            </a:pPr>
            <a: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 Calculation of Fixture and Fittings</a:t>
            </a:r>
            <a:b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(Number of lights and fan calculation)</a:t>
            </a:r>
            <a:endParaRPr sz="32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26">
            <a:extLst>
              <a:ext uri="{FF2B5EF4-FFF2-40B4-BE49-F238E27FC236}">
                <a16:creationId xmlns="" xmlns:a16="http://schemas.microsoft.com/office/drawing/2014/main" id="{DF5E16FA-5E61-5C5D-027E-89F9E96FD8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288" name="Google Shape;288;p26">
            <a:extLst>
              <a:ext uri="{FF2B5EF4-FFF2-40B4-BE49-F238E27FC236}">
                <a16:creationId xmlns="" xmlns:a16="http://schemas.microsoft.com/office/drawing/2014/main" id="{BEA44379-275B-7E82-AA6B-66F8512AB75E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9345" y="1563130"/>
            <a:ext cx="2162175" cy="457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423C5B-04F3-3873-94CE-F1FC8E9B32D4}"/>
                  </a:ext>
                </a:extLst>
              </p:cNvPr>
              <p:cNvSpPr/>
              <p:nvPr/>
            </p:nvSpPr>
            <p:spPr>
              <a:xfrm>
                <a:off x="432486" y="2114612"/>
                <a:ext cx="6096000" cy="213789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 </a:t>
                </a:r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Chart 01: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= 150 lux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= 1250 lumen (wall light, ceiling light and fluorescent tube-light)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lights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/>
                        <m:t>𝑁</m:t>
                      </m:r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𝐸</m:t>
                          </m:r>
                          <m:r>
                            <a:rPr lang="en-US" i="1"/>
                            <m:t> ×</m:t>
                          </m:r>
                          <m:r>
                            <a:rPr lang="en-US" i="1"/>
                            <m:t>𝐴</m:t>
                          </m:r>
                        </m:num>
                        <m:den>
                          <m:r>
                            <a:rPr lang="en-US" i="1"/>
                            <m:t>𝑛</m:t>
                          </m:r>
                          <m:r>
                            <a:rPr lang="en-US" i="1"/>
                            <m:t>×</m:t>
                          </m:r>
                          <m:r>
                            <a:rPr lang="en-US" i="1"/>
                            <m:t>𝐹</m:t>
                          </m:r>
                          <m:r>
                            <a:rPr lang="en-US" i="1"/>
                            <m:t>×</m:t>
                          </m:r>
                          <m:r>
                            <a:rPr lang="en-US" i="1"/>
                            <m:t>𝑈𝐹</m:t>
                          </m:r>
                          <m:r>
                            <a:rPr lang="en-US" i="1"/>
                            <m:t>×</m:t>
                          </m:r>
                          <m:r>
                            <a:rPr lang="en-US" i="1"/>
                            <m:t>𝐿𝐿𝐹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150 ×10.7</m:t>
                          </m:r>
                        </m:num>
                        <m:den>
                          <m:r>
                            <a:rPr lang="en-US" i="1"/>
                            <m:t>1×1250×0.7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1.83</m:t>
                      </m:r>
                      <m:r>
                        <a:rPr lang="en-US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b="0" i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A9423C5B-04F3-3873-94CE-F1FC8E9B3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2114612"/>
                <a:ext cx="6096000" cy="2137893"/>
              </a:xfrm>
              <a:prstGeom prst="rect">
                <a:avLst/>
              </a:prstGeom>
              <a:blipFill>
                <a:blip r:embed="rId4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081BA7C-E1F9-17B8-517A-814A8C59F5BB}"/>
              </a:ext>
            </a:extLst>
          </p:cNvPr>
          <p:cNvSpPr txBox="1"/>
          <p:nvPr/>
        </p:nvSpPr>
        <p:spPr>
          <a:xfrm>
            <a:off x="3365675" y="1031489"/>
            <a:ext cx="328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Drawing Room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157330"/>
            <a:ext cx="5095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37645" y="1865792"/>
            <a:ext cx="43338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5221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="" xmlns:a16="http://schemas.microsoft.com/office/drawing/2014/main" id="{6052961A-6898-4DD4-EE80-310FC6FF7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>
            <a:extLst>
              <a:ext uri="{FF2B5EF4-FFF2-40B4-BE49-F238E27FC236}">
                <a16:creationId xmlns="" xmlns:a16="http://schemas.microsoft.com/office/drawing/2014/main" id="{DD76A137-214D-CBBB-E61E-B8B38BEBF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016" y="222876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/>
              <a:buNone/>
            </a:pPr>
            <a: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 Calculation of Fixture and Fittings</a:t>
            </a:r>
            <a:b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(Number of lights and fan calculation)</a:t>
            </a:r>
            <a:endParaRPr sz="32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26">
            <a:extLst>
              <a:ext uri="{FF2B5EF4-FFF2-40B4-BE49-F238E27FC236}">
                <a16:creationId xmlns="" xmlns:a16="http://schemas.microsoft.com/office/drawing/2014/main" id="{A79C9ED6-8D05-6500-1AF1-E613E0FFF2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pic>
        <p:nvPicPr>
          <p:cNvPr id="288" name="Google Shape;288;p26">
            <a:extLst>
              <a:ext uri="{FF2B5EF4-FFF2-40B4-BE49-F238E27FC236}">
                <a16:creationId xmlns="" xmlns:a16="http://schemas.microsoft.com/office/drawing/2014/main" id="{067223E1-9379-AFC6-05FF-A6808FAEF9A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9345" y="1563130"/>
            <a:ext cx="2162175" cy="457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4B9D89-AE04-2FDE-760A-FEBA653796C0}"/>
                  </a:ext>
                </a:extLst>
              </p:cNvPr>
              <p:cNvSpPr/>
              <p:nvPr/>
            </p:nvSpPr>
            <p:spPr>
              <a:xfrm>
                <a:off x="432486" y="2114612"/>
                <a:ext cx="6096000" cy="213789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 </a:t>
                </a:r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Chart 01: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= 300 lux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= 1250 lumen (wall light, ceiling light and fluorescent tube-light)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lights</m:t>
                      </m:r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/>
                        <m:t>𝑁</m:t>
                      </m:r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𝐸</m:t>
                          </m:r>
                          <m:r>
                            <a:rPr lang="en-US" i="1"/>
                            <m:t> ×</m:t>
                          </m:r>
                          <m:r>
                            <a:rPr lang="en-US" i="1"/>
                            <m:t>𝐴</m:t>
                          </m:r>
                        </m:num>
                        <m:den>
                          <m:r>
                            <a:rPr lang="en-US" i="1"/>
                            <m:t>𝑛</m:t>
                          </m:r>
                          <m:r>
                            <a:rPr lang="en-US" i="1"/>
                            <m:t>×</m:t>
                          </m:r>
                          <m:r>
                            <a:rPr lang="en-US" i="1"/>
                            <m:t>𝐹</m:t>
                          </m:r>
                          <m:r>
                            <a:rPr lang="en-US" i="1"/>
                            <m:t>×</m:t>
                          </m:r>
                          <m:r>
                            <a:rPr lang="en-US" i="1"/>
                            <m:t>𝑈𝐹</m:t>
                          </m:r>
                          <m:r>
                            <a:rPr lang="en-US" i="1"/>
                            <m:t>×</m:t>
                          </m:r>
                          <m:r>
                            <a:rPr lang="en-US" i="1"/>
                            <m:t>𝐿𝐿𝐹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300 ×6.271</m:t>
                          </m:r>
                        </m:num>
                        <m:den>
                          <m:r>
                            <a:rPr lang="en-US" i="1"/>
                            <m:t>1×1250×0.7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2.15</m:t>
                      </m:r>
                      <m:r>
                        <a:rPr lang="en-US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b="0" i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B84B9D89-AE04-2FDE-760A-FEBA65379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2114612"/>
                <a:ext cx="6096000" cy="2137893"/>
              </a:xfrm>
              <a:prstGeom prst="rect">
                <a:avLst/>
              </a:prstGeom>
              <a:blipFill>
                <a:blip r:embed="rId4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7E95268-6FFB-C736-4A37-997E93E16053}"/>
              </a:ext>
            </a:extLst>
          </p:cNvPr>
          <p:cNvSpPr/>
          <p:nvPr/>
        </p:nvSpPr>
        <p:spPr>
          <a:xfrm>
            <a:off x="808170" y="4771525"/>
            <a:ext cx="6096000" cy="7725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17335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   = 7.5 feet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17335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  = 9 feet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17335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84E08C-AB1B-1C6A-DB6D-713BC0B44796}"/>
              </a:ext>
            </a:extLst>
          </p:cNvPr>
          <p:cNvSpPr txBox="1"/>
          <p:nvPr/>
        </p:nvSpPr>
        <p:spPr>
          <a:xfrm>
            <a:off x="3365675" y="1031489"/>
            <a:ext cx="328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Kitchen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95596" y="1068128"/>
            <a:ext cx="48387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946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27741" y="260472"/>
            <a:ext cx="7178845" cy="54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 panose="020B0604020202020204"/>
              <a:buNone/>
            </a:pPr>
            <a:r>
              <a:rPr lang="en-US" sz="2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 Calculation of Fixture and Fittings (Final Table)</a:t>
            </a:r>
            <a:endParaRPr sz="2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6" name="Google Shape;296;p27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87B656B-34ED-D21B-DC03-65E2E761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59" y="903767"/>
            <a:ext cx="8141950" cy="54244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928577" y="312630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 panose="020B0604020202020204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6. Conduit Planning</a:t>
            </a: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5" name="Google Shape;305;p28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pic>
        <p:nvPicPr>
          <p:cNvPr id="307" name="Google Shape;307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3055" y="1109207"/>
            <a:ext cx="1426108" cy="58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2E9F050-8D7A-46DE-F2F2-70834EFFF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05" y="1954145"/>
            <a:ext cx="10863589" cy="3785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>
            <a:spLocks noGrp="1"/>
          </p:cNvSpPr>
          <p:nvPr>
            <p:ph type="title"/>
          </p:nvPr>
        </p:nvSpPr>
        <p:spPr>
          <a:xfrm>
            <a:off x="809368" y="99309"/>
            <a:ext cx="6114536" cy="49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 panose="020B0604020202020204"/>
              <a:buNone/>
            </a:pPr>
            <a:r>
              <a:rPr lang="en-US" sz="28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6. Conduit Planning</a:t>
            </a:r>
            <a:endParaRPr sz="2800" dirty="0"/>
          </a:p>
        </p:txBody>
      </p:sp>
      <p:sp>
        <p:nvSpPr>
          <p:cNvPr id="313" name="Google Shape;313;p29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  <p:pic>
        <p:nvPicPr>
          <p:cNvPr id="316" name="Google Shape;316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0121" y="610103"/>
            <a:ext cx="36099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FCB410F-6F1D-7B42-68EC-EF1BF1A91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88" y="1093902"/>
            <a:ext cx="10921077" cy="5072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 panose="020B0604020202020204"/>
              <a:buNone/>
            </a:pPr>
            <a:r>
              <a:rPr lang="en-US"/>
              <a:t>Outline</a:t>
            </a: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 panose="020B0502020202020204"/>
              <a:buAutoNum type="arabicPeriod"/>
            </a:pPr>
            <a:r>
              <a:rPr lang="en-US" dirty="0"/>
              <a:t>Summary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Century Gothic" panose="020B0502020202020204"/>
              <a:buAutoNum type="arabicPeriod"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Design steps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Floor Plan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Fittings and Fixture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Calculation of fixture and fittings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Century Gothic" panose="020B0502020202020204"/>
              <a:buAutoNum type="arabicPeriod"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Conduit Layout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Century Gothic" panose="020B0502020202020204"/>
              <a:buAutoNum type="arabicPeriod"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Diagrams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MDB, ESDB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Transformer and Generator Calculations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dirty="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Lightning Protection System (LPS) 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986533" y="757804"/>
            <a:ext cx="6114536" cy="22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 panose="020B0604020202020204"/>
              <a:buNone/>
            </a:pPr>
            <a:r>
              <a:rPr lang="en-US"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6. Conduit Planning</a:t>
            </a:r>
            <a:endParaRPr sz="2800"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45524" y="1254126"/>
            <a:ext cx="3512500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4472C4"/>
                </a:solidFill>
                <a:latin typeface="Aptos"/>
                <a:ea typeface="Calibri" panose="020F0502020204030204" pitchFamily="34" charset="0"/>
                <a:cs typeface="Times New Roman" panose="02020603050405020304" pitchFamily="18" charset="0"/>
              </a:rPr>
              <a:t>Chart-02: SDB-1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472C4"/>
                </a:solidFill>
                <a:latin typeface="Aptos"/>
                <a:ea typeface="Calibri" panose="020F0502020204030204" pitchFamily="34" charset="0"/>
                <a:cs typeface="Times New Roman" panose="02020603050405020304" pitchFamily="18" charset="0"/>
              </a:rPr>
              <a:t>Power Circuits Summary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026D5B4-EF5C-4FCD-DDD2-4C22FA9E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2171700"/>
            <a:ext cx="86963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-3584561" y="670562"/>
            <a:ext cx="193611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Aptos"/>
                <a:ea typeface="Calibri" panose="020F0502020204030204" pitchFamily="34" charset="0"/>
                <a:cs typeface="Times New Roman" panose="02020603050405020304" pitchFamily="18" charset="0"/>
              </a:rPr>
              <a:t>Chart-03: ESDB-1 Summary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F774A6D-096C-316F-71F7-8B084770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57" y="1101563"/>
            <a:ext cx="10563225" cy="5276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-2007196" y="613878"/>
            <a:ext cx="162063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Aptos" charset="0"/>
                <a:ea typeface="Calibri" panose="020F0502020204030204" pitchFamily="34" charset="0"/>
                <a:cs typeface="Times New Roman" panose="02020603050405020304" pitchFamily="18" charset="0"/>
              </a:rPr>
              <a:t>Chart-05: SDB-0 Summary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88518E8-AA4A-6937-B707-870C9B41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2" y="1294214"/>
            <a:ext cx="12011247" cy="42695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-4769950" y="670986"/>
            <a:ext cx="21731900" cy="30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Aptos" charset="0"/>
                <a:ea typeface="Calibri" panose="020F0502020204030204" pitchFamily="34" charset="0"/>
                <a:cs typeface="Times New Roman" panose="02020603050405020304" pitchFamily="18" charset="0"/>
              </a:rPr>
              <a:t>Chart-06: ESDB-0 Summary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8082" y="348141"/>
            <a:ext cx="4291559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4472C4"/>
                </a:solidFill>
                <a:latin typeface="Aptos"/>
                <a:ea typeface="Calibri" panose="020F0502020204030204" pitchFamily="34" charset="0"/>
                <a:cs typeface="Times New Roman" panose="02020603050405020304" pitchFamily="18" charset="0"/>
              </a:rPr>
              <a:t>Chart-06: ESDB-0 Summary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837860E-B1C8-28A1-FED5-A31EB221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785334"/>
            <a:ext cx="11506200" cy="5724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-3383120" y="622898"/>
            <a:ext cx="189582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Aptos" charset="0"/>
                <a:ea typeface="Calibri" panose="020F0502020204030204" pitchFamily="34" charset="0"/>
                <a:cs typeface="Times New Roman" panose="02020603050405020304" pitchFamily="18" charset="0"/>
              </a:rPr>
              <a:t>Chart-07: SDB Basement Summary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672D77B-809D-02E3-873F-0BEA9F88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619250"/>
            <a:ext cx="1155382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23318" y="837199"/>
            <a:ext cx="3142206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4472C4"/>
                </a:solidFill>
                <a:latin typeface="Aptos"/>
                <a:ea typeface="Calibri" panose="020F0502020204030204" pitchFamily="34" charset="0"/>
                <a:cs typeface="Times New Roman" panose="02020603050405020304" pitchFamily="18" charset="0"/>
              </a:rPr>
              <a:t>Chart-08: ESDB Basement Summary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51FBE5A-8A27-D14A-40E0-3894EE1A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752600"/>
            <a:ext cx="109442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035BE1D-7403-E50C-9F76-4EA813EDC1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352F611-DB00-81D5-6BB6-BAD45CFB1DD5}"/>
              </a:ext>
            </a:extLst>
          </p:cNvPr>
          <p:cNvSpPr txBox="1"/>
          <p:nvPr/>
        </p:nvSpPr>
        <p:spPr>
          <a:xfrm>
            <a:off x="4134660" y="2616739"/>
            <a:ext cx="42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Fitting and Fixtures</a:t>
            </a:r>
          </a:p>
        </p:txBody>
      </p:sp>
    </p:spTree>
    <p:extLst>
      <p:ext uri="{BB962C8B-B14F-4D97-AF65-F5344CB8AC3E}">
        <p14:creationId xmlns="" xmlns:p14="http://schemas.microsoft.com/office/powerpoint/2010/main" val="207472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7E32C71-7E44-8DEC-5724-996CF0FCC2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868" y="240632"/>
            <a:ext cx="9621838" cy="61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4826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1784E1F-4B31-E8A9-1344-612EF66CE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1D79661-0599-A046-BD09-EC69CE59901A}"/>
              </a:ext>
            </a:extLst>
          </p:cNvPr>
          <p:cNvSpPr txBox="1"/>
          <p:nvPr/>
        </p:nvSpPr>
        <p:spPr>
          <a:xfrm>
            <a:off x="4769946" y="159488"/>
            <a:ext cx="421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Ground Floor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5268" y="731521"/>
            <a:ext cx="8710130" cy="570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2885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6BB0881-8E62-226E-5DD2-41310325A5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CFB2E9-34DC-E856-CB8D-433276D9B50B}"/>
              </a:ext>
            </a:extLst>
          </p:cNvPr>
          <p:cNvSpPr txBox="1"/>
          <p:nvPr/>
        </p:nvSpPr>
        <p:spPr>
          <a:xfrm>
            <a:off x="4977622" y="0"/>
            <a:ext cx="421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5592" y="529724"/>
            <a:ext cx="9545638" cy="570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1148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 panose="020B0604020202020204"/>
              <a:buNone/>
            </a:pPr>
            <a:r>
              <a:rPr lang="en-US"/>
              <a:t>1. Summary / Abstract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963828" y="1102223"/>
            <a:ext cx="10161372" cy="493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Char char="◦"/>
            </a:pPr>
            <a:r>
              <a:rPr lang="en-US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Integrated Design</a:t>
            </a:r>
            <a:r>
              <a:rPr lang="en-US" dirty="0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Aligning electrical planning with architectural design ensured optimal conduit placement and equipment layout within home units.</a:t>
            </a:r>
            <a:endParaRPr dirty="0">
              <a:solidFill>
                <a:srgbClr val="0D0D0D"/>
              </a:solidFill>
            </a:endParaRPr>
          </a:p>
          <a:p>
            <a:pPr marL="182880" lvl="0" indent="-304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Char char="◦"/>
            </a:pPr>
            <a:r>
              <a:rPr lang="en-US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Automated Formulas</a:t>
            </a:r>
            <a:r>
              <a:rPr lang="en-US" dirty="0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Tabulated breaker and wire rating values alongside room specifications allowed for flexible adjustments to formulas, streamlining the design process.</a:t>
            </a:r>
          </a:p>
          <a:p>
            <a:pPr marL="182880" lvl="0" indent="-304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Char char="◦"/>
            </a:pPr>
            <a:r>
              <a:rPr lang="en-US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Efficient Software</a:t>
            </a:r>
            <a:r>
              <a:rPr lang="en-US" dirty="0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Utilizing AutoCAD 2024, the project efficiently visualized and executed complex circuit diagrams, enhancing design clarity and precision.</a:t>
            </a:r>
          </a:p>
          <a:p>
            <a:pPr marL="182880" lvl="0" indent="-304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US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loor plan of a house&#10;&#10;Description automatically generated">
            <a:extLst>
              <a:ext uri="{FF2B5EF4-FFF2-40B4-BE49-F238E27FC236}">
                <a16:creationId xmlns="" xmlns:a16="http://schemas.microsoft.com/office/drawing/2014/main" id="{3F7ECA43-9621-2223-359C-915AA6ED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5" y="643466"/>
            <a:ext cx="9605290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AF7178E-E81B-6DE8-6B19-3D0B59CA71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0B7F24D-2239-4752-E86E-430F25B42041}"/>
              </a:ext>
            </a:extLst>
          </p:cNvPr>
          <p:cNvSpPr txBox="1"/>
          <p:nvPr/>
        </p:nvSpPr>
        <p:spPr>
          <a:xfrm>
            <a:off x="5142086" y="233238"/>
            <a:ext cx="421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Roof Top Floor</a:t>
            </a:r>
          </a:p>
        </p:txBody>
      </p:sp>
    </p:spTree>
    <p:extLst>
      <p:ext uri="{BB962C8B-B14F-4D97-AF65-F5344CB8AC3E}">
        <p14:creationId xmlns="" xmlns:p14="http://schemas.microsoft.com/office/powerpoint/2010/main" val="3183226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6189C37-5AA5-87FD-AF9E-B780495D6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0A628E6-C614-A16D-19E4-7AA221FEA1C6}"/>
              </a:ext>
            </a:extLst>
          </p:cNvPr>
          <p:cNvSpPr txBox="1"/>
          <p:nvPr/>
        </p:nvSpPr>
        <p:spPr>
          <a:xfrm>
            <a:off x="3103123" y="2548646"/>
            <a:ext cx="7276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Conduit Connections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149835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FCA2AAE-761E-D304-A225-CB38016531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62C21A0-BD55-06A7-7A8B-DBC01FF2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80" y="1"/>
            <a:ext cx="10620690" cy="65016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7850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8F9D775-1EEA-87D4-D37B-356DCA7B23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448A41B-F01F-BC22-21F4-27E1D44A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52400"/>
            <a:ext cx="10639425" cy="6187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9954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F344446-49E5-364E-A5D2-0717054BF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21C263-8D0C-3476-AE6A-44B473CB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442912"/>
            <a:ext cx="10010775" cy="5972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BB7921-48F3-FD44-E19E-3BC3496F9DFE}"/>
              </a:ext>
            </a:extLst>
          </p:cNvPr>
          <p:cNvSpPr txBox="1"/>
          <p:nvPr/>
        </p:nvSpPr>
        <p:spPr>
          <a:xfrm>
            <a:off x="5126477" y="120848"/>
            <a:ext cx="421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2261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9546C78-2B2E-C8D2-8215-2CBDD9CC3C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3B2AFB9-568D-8CEB-EF2D-0E0871BCF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481012"/>
            <a:ext cx="10086975" cy="589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D0627E-E16A-C3A3-3EA2-18705ECD0E3D}"/>
              </a:ext>
            </a:extLst>
          </p:cNvPr>
          <p:cNvSpPr txBox="1"/>
          <p:nvPr/>
        </p:nvSpPr>
        <p:spPr>
          <a:xfrm>
            <a:off x="4941046" y="0"/>
            <a:ext cx="421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Roof Top Floor</a:t>
            </a:r>
          </a:p>
        </p:txBody>
      </p:sp>
    </p:spTree>
    <p:extLst>
      <p:ext uri="{BB962C8B-B14F-4D97-AF65-F5344CB8AC3E}">
        <p14:creationId xmlns="" xmlns:p14="http://schemas.microsoft.com/office/powerpoint/2010/main" val="1365366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740CF9F-42A9-FA6A-D3C2-04901E4FE9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B72AF85-5DCC-FBD6-2EFD-0302D9DBEE7B}"/>
              </a:ext>
            </a:extLst>
          </p:cNvPr>
          <p:cNvSpPr txBox="1"/>
          <p:nvPr/>
        </p:nvSpPr>
        <p:spPr>
          <a:xfrm>
            <a:off x="3103123" y="2548646"/>
            <a:ext cx="727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Conduit Connections Diagrams</a:t>
            </a:r>
          </a:p>
        </p:txBody>
      </p:sp>
    </p:spTree>
    <p:extLst>
      <p:ext uri="{BB962C8B-B14F-4D97-AF65-F5344CB8AC3E}">
        <p14:creationId xmlns="" xmlns:p14="http://schemas.microsoft.com/office/powerpoint/2010/main" val="2483646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774C48-303E-75FE-B48B-AEB12CD4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371"/>
            <a:ext cx="12192000" cy="50366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2B0C279-5D6F-B42D-095C-4D4BC745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820"/>
            <a:ext cx="12192000" cy="52643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AD5C20D-83F4-FE48-FD4C-9631D1F2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309"/>
            <a:ext cx="12192000" cy="5471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Design Steps</a:t>
            </a:r>
          </a:p>
        </p:txBody>
      </p:sp>
      <p:pic>
        <p:nvPicPr>
          <p:cNvPr id="103" name="Google Shape;10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86240" y="2309143"/>
            <a:ext cx="12009222" cy="2230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F94852-1B14-54F0-C4B3-DFB64353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923"/>
            <a:ext cx="12192000" cy="545215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8952C8F-921F-CFC2-2CA5-8B18F4855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62" y="338847"/>
            <a:ext cx="714375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BFFA21-5124-0C5E-20D6-BF4ED1E2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90500"/>
            <a:ext cx="7239000" cy="6159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580D34E-9273-00AC-2C4A-F743160A9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25478B0-A45A-BBA8-709F-9A3F22F6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450"/>
            <a:ext cx="12192000" cy="42998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363" y="5071730"/>
            <a:ext cx="10845209" cy="946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All the lights of the Stairs and Corridors are connected first to a ESB and then connected to a Common ESDB located at Ground Floor.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6708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90CA344-2B98-07C4-A29B-176CBD7FD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8D988C-1AAF-D69F-1619-65BEFFC9D884}"/>
              </a:ext>
            </a:extLst>
          </p:cNvPr>
          <p:cNvSpPr txBox="1"/>
          <p:nvPr/>
        </p:nvSpPr>
        <p:spPr>
          <a:xfrm>
            <a:off x="2548648" y="2899401"/>
            <a:ext cx="85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Transformer and Lift Calculations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353122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DD31519-A72F-E957-310A-7A48E05A40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7F7ABA2-C0BF-86F4-2800-B4FF4627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56" y="1157592"/>
            <a:ext cx="9960497" cy="41693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78318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226147C-F468-FE02-0329-258116A54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E6AF35F-BE5D-B2CB-F5DE-4AE5D89259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39CE95-6F72-66F7-7CFD-1086C7A3685E}"/>
              </a:ext>
            </a:extLst>
          </p:cNvPr>
          <p:cNvSpPr txBox="1"/>
          <p:nvPr/>
        </p:nvSpPr>
        <p:spPr>
          <a:xfrm>
            <a:off x="3142033" y="2782669"/>
            <a:ext cx="676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MDB and EMDB  Calculations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536415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320A16A-8D09-8894-DF85-1CC08282A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421BA6B-E44C-0711-A09A-A946F8CD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83" y="499731"/>
            <a:ext cx="7612402" cy="50262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1161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95D4C74-090F-A59C-D8E4-ED4718BA56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EA6F1FD-384C-8A42-56FD-57A3D442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33" y="715286"/>
            <a:ext cx="7851811" cy="46139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8861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44675DC-B6B8-B622-0E11-E92205294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5E782E-E4B1-1C34-2D23-24CE300E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1" y="1352597"/>
            <a:ext cx="56007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F4A3D77-CCC2-1443-7B87-D7219C3B1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978" y="334159"/>
            <a:ext cx="5426696" cy="55360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085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D28D60-F2C0-4CC2-4C11-7A345CEF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Measurements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B48F5E-59CD-F338-E00D-4FC987AD9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unit of 1200+ </a:t>
            </a:r>
            <a:r>
              <a:rPr lang="en-US" dirty="0" err="1"/>
              <a:t>sqft</a:t>
            </a:r>
            <a:r>
              <a:rPr lang="en-US" dirty="0"/>
              <a:t> size</a:t>
            </a:r>
          </a:p>
          <a:p>
            <a:r>
              <a:rPr lang="en-US" dirty="0"/>
              <a:t>2 units</a:t>
            </a:r>
          </a:p>
          <a:p>
            <a:r>
              <a:rPr lang="en-US" dirty="0"/>
              <a:t>Lift </a:t>
            </a:r>
          </a:p>
          <a:p>
            <a:r>
              <a:rPr lang="en-US" dirty="0"/>
              <a:t>Stairs</a:t>
            </a:r>
          </a:p>
          <a:p>
            <a:r>
              <a:rPr lang="en-US" dirty="0"/>
              <a:t>Ground floor</a:t>
            </a:r>
          </a:p>
          <a:p>
            <a:r>
              <a:rPr lang="en-US" dirty="0"/>
              <a:t>Basement </a:t>
            </a:r>
          </a:p>
          <a:p>
            <a:r>
              <a:rPr lang="en-US" dirty="0"/>
              <a:t>Roof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C39624-9CAD-A958-4C29-890DF5F846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994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FDDFB40-A66B-C370-8D67-EDC47820CD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008C84F-69A7-2045-557D-2B9848A3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85" y="1212112"/>
            <a:ext cx="8066753" cy="39316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9491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69FE86D-A82F-62D6-8DD1-326A2AD6D3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56E3289-E667-A225-6559-3D5B229A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526205"/>
            <a:ext cx="5534025" cy="557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12947BF-7907-911E-C61F-56986A3E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66" y="818036"/>
            <a:ext cx="5310127" cy="4438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3847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093C756-2976-453B-3170-84325C24B8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EAEB16-7A4C-0969-B77E-69EEDE555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0" y="752475"/>
            <a:ext cx="5562600" cy="535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96343D4-E653-7A7C-4AF3-39F90BF4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668777"/>
            <a:ext cx="6296025" cy="480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90124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F7C0CDB-F0C3-B89C-DFD6-1A6A52E7D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4544B54-3C51-E4D4-3B3E-819098B2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12" y="925032"/>
            <a:ext cx="8768993" cy="41191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578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ACFDA2F-22BA-026E-2DE8-D7A28A10A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AB0AE8-A05E-1907-C048-448AF67F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740" y="632790"/>
            <a:ext cx="7895560" cy="50726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99785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0BFDCD1-2CC4-A449-56A9-5875BA148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3B94BE-99D8-923B-E614-0935DAB02B2C}"/>
              </a:ext>
            </a:extLst>
          </p:cNvPr>
          <p:cNvSpPr txBox="1"/>
          <p:nvPr/>
        </p:nvSpPr>
        <p:spPr>
          <a:xfrm>
            <a:off x="3336587" y="2782669"/>
            <a:ext cx="635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Generator Power Calculation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516493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AEF3577-D3F4-1724-9952-2F2CD665E0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4645AD-3D21-B2C6-6C00-6EE4E125F32D}"/>
              </a:ext>
            </a:extLst>
          </p:cNvPr>
          <p:cNvSpPr txBox="1"/>
          <p:nvPr/>
        </p:nvSpPr>
        <p:spPr>
          <a:xfrm>
            <a:off x="1819072" y="1566153"/>
            <a:ext cx="7889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EMDB calculation we found,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C06964-3E7B-C37A-33EE-899C22C0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72" y="2603368"/>
            <a:ext cx="6864215" cy="461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CE0B807-335E-0219-A148-7E7BABDC3722}"/>
              </a:ext>
            </a:extLst>
          </p:cNvPr>
          <p:cNvSpPr txBox="1"/>
          <p:nvPr/>
        </p:nvSpPr>
        <p:spPr>
          <a:xfrm>
            <a:off x="1907127" y="4130062"/>
            <a:ext cx="753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A 20kW generator is taken for our </a:t>
            </a:r>
            <a:r>
              <a:rPr lang="en-US" sz="2400" dirty="0" smtClean="0"/>
              <a:t>building.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09509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6C3324B-B67B-189B-491D-5F4EA0FF06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B493816-0C8A-FC69-039F-793FFA0337EC}"/>
              </a:ext>
            </a:extLst>
          </p:cNvPr>
          <p:cNvSpPr txBox="1"/>
          <p:nvPr/>
        </p:nvSpPr>
        <p:spPr>
          <a:xfrm>
            <a:off x="2470825" y="2782669"/>
            <a:ext cx="830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MDB and EMDB  Connection Diagrams</a:t>
            </a:r>
          </a:p>
        </p:txBody>
      </p:sp>
    </p:spTree>
    <p:extLst>
      <p:ext uri="{BB962C8B-B14F-4D97-AF65-F5344CB8AC3E}">
        <p14:creationId xmlns="" xmlns:p14="http://schemas.microsoft.com/office/powerpoint/2010/main" val="1474371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8C8A96-84CE-C2EE-1083-7F642DC65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E62E434-E95D-167C-0648-C48C3FC5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27012"/>
            <a:ext cx="9705975" cy="5895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6510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2884515-6016-5521-4CD3-9FC5DAF0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86219"/>
            <a:ext cx="9163050" cy="6251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40259" y="130200"/>
            <a:ext cx="8544698" cy="50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/>
              <a:buNone/>
            </a:pPr>
            <a:r>
              <a:rPr lang="en-US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Floor Plan (Typical)</a:t>
            </a: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7F67669-1272-4A74-B1C9-0501ECD1BA30}"/>
              </a:ext>
            </a:extLst>
          </p:cNvPr>
          <p:cNvSpPr txBox="1"/>
          <p:nvPr/>
        </p:nvSpPr>
        <p:spPr>
          <a:xfrm>
            <a:off x="960486" y="1072305"/>
            <a:ext cx="51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</a:t>
            </a:r>
            <a:r>
              <a:rPr lang="en-US" sz="2000" dirty="0" smtClean="0">
                <a:solidFill>
                  <a:srgbClr val="C00000"/>
                </a:solidFill>
              </a:rPr>
              <a:t>otal </a:t>
            </a:r>
            <a:r>
              <a:rPr lang="en-US" sz="2000" dirty="0">
                <a:solidFill>
                  <a:srgbClr val="C00000"/>
                </a:solidFill>
              </a:rPr>
              <a:t>area -&gt; 70 feet x 40 feet = 2800sqft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8D18BBB-E2F2-E290-2F94-FA029672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33" y="1576331"/>
            <a:ext cx="8305800" cy="4829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20047" y="255181"/>
            <a:ext cx="2987748" cy="520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5</a:t>
            </a:r>
            <a:r>
              <a:rPr lang="en-US" sz="1600" baseline="30000" dirty="0" smtClean="0">
                <a:solidFill>
                  <a:srgbClr val="7030A0"/>
                </a:solidFill>
              </a:rPr>
              <a:t>th</a:t>
            </a:r>
            <a:r>
              <a:rPr lang="en-US" sz="1600" dirty="0" smtClean="0">
                <a:solidFill>
                  <a:srgbClr val="7030A0"/>
                </a:solidFill>
              </a:rPr>
              <a:t> Floor Plan as Sample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8AA538-C2F2-3B08-F794-71E0DA7D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57149"/>
            <a:ext cx="4924425" cy="636467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D4897C7-5AF6-C48D-B245-5CDE262B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694"/>
            <a:ext cx="12192000" cy="323461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95751EE-B8AC-D9BC-9689-7E21C757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505"/>
            <a:ext cx="12192000" cy="480899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0DA4142-35E5-A3F6-12B2-5D8C55176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BC8DA33-9144-B67D-A73E-8082F5F326D4}"/>
              </a:ext>
            </a:extLst>
          </p:cNvPr>
          <p:cNvSpPr txBox="1"/>
          <p:nvPr/>
        </p:nvSpPr>
        <p:spPr>
          <a:xfrm>
            <a:off x="1770434" y="2782669"/>
            <a:ext cx="95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Transformer and Generator Room Dimension</a:t>
            </a:r>
          </a:p>
        </p:txBody>
      </p:sp>
    </p:spTree>
    <p:extLst>
      <p:ext uri="{BB962C8B-B14F-4D97-AF65-F5344CB8AC3E}">
        <p14:creationId xmlns="" xmlns:p14="http://schemas.microsoft.com/office/powerpoint/2010/main" val="32062379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BEFB20A-80BF-EEC3-F985-DDDA6B766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04AAC2-1BEC-A23F-C270-414ABB89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4" y="1089296"/>
            <a:ext cx="5181600" cy="433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B7C8130-1865-7638-282C-2653AAC0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619" y="868902"/>
            <a:ext cx="2571750" cy="212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95EB74-0461-680E-4CDC-7C46AF4550F6}"/>
              </a:ext>
            </a:extLst>
          </p:cNvPr>
          <p:cNvSpPr txBox="1"/>
          <p:nvPr/>
        </p:nvSpPr>
        <p:spPr>
          <a:xfrm>
            <a:off x="963038" y="5800725"/>
            <a:ext cx="5132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360kVA transformer we used in total 47.86m</a:t>
            </a:r>
            <a:r>
              <a:rPr lang="en-US" baseline="30000" dirty="0"/>
              <a:t>2</a:t>
            </a:r>
            <a:r>
              <a:rPr lang="en-US" dirty="0"/>
              <a:t> area.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E8DC938-C160-F524-DD74-70E684C56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56234"/>
            <a:ext cx="5817325" cy="273286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="" xmlns:a16="http://schemas.microsoft.com/office/drawing/2014/main" id="{37B22536-197B-3D9A-5B8A-A19D2DDECC1A}"/>
              </a:ext>
            </a:extLst>
          </p:cNvPr>
          <p:cNvSpPr/>
          <p:nvPr/>
        </p:nvSpPr>
        <p:spPr>
          <a:xfrm>
            <a:off x="1086254" y="2684834"/>
            <a:ext cx="3793787" cy="30814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E3D3C64-4D73-3AE3-87A1-3F735E00A333}"/>
              </a:ext>
            </a:extLst>
          </p:cNvPr>
          <p:cNvSpPr/>
          <p:nvPr/>
        </p:nvSpPr>
        <p:spPr>
          <a:xfrm>
            <a:off x="1086255" y="3256233"/>
            <a:ext cx="3793787" cy="30814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9074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4A1F4B4-22CC-FEFF-6769-22DFDB472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729CBF0-9E80-896E-AFD8-34F76154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54" y="1410155"/>
            <a:ext cx="5248275" cy="28575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="" xmlns:a16="http://schemas.microsoft.com/office/drawing/2014/main" id="{02853E8E-41B0-BDF1-5515-4E773500AA9E}"/>
              </a:ext>
            </a:extLst>
          </p:cNvPr>
          <p:cNvSpPr/>
          <p:nvPr/>
        </p:nvSpPr>
        <p:spPr>
          <a:xfrm>
            <a:off x="2088203" y="2149813"/>
            <a:ext cx="3793787" cy="30814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E99B95B-AB74-4B46-8B2A-8D155841A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466" y="1410155"/>
            <a:ext cx="2514600" cy="3743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D03F865-6B11-DC96-427C-B792B3D916C9}"/>
              </a:ext>
            </a:extLst>
          </p:cNvPr>
          <p:cNvSpPr txBox="1"/>
          <p:nvPr/>
        </p:nvSpPr>
        <p:spPr>
          <a:xfrm>
            <a:off x="700391" y="5340485"/>
            <a:ext cx="675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17.93 m</a:t>
            </a:r>
            <a:r>
              <a:rPr lang="en-US" baseline="30000" dirty="0"/>
              <a:t>2</a:t>
            </a:r>
            <a:r>
              <a:rPr lang="en-US" dirty="0"/>
              <a:t> area for our 20 kW generator</a:t>
            </a:r>
          </a:p>
        </p:txBody>
      </p:sp>
    </p:spTree>
    <p:extLst>
      <p:ext uri="{BB962C8B-B14F-4D97-AF65-F5344CB8AC3E}">
        <p14:creationId xmlns="" xmlns:p14="http://schemas.microsoft.com/office/powerpoint/2010/main" val="31758174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66D2A17-4E57-F7AC-36F9-97A81E3CEF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15B1AF-3D9B-FDAC-CD84-E1D80E4B7021}"/>
              </a:ext>
            </a:extLst>
          </p:cNvPr>
          <p:cNvSpPr txBox="1"/>
          <p:nvPr/>
        </p:nvSpPr>
        <p:spPr>
          <a:xfrm>
            <a:off x="3861880" y="2782669"/>
            <a:ext cx="500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Lightning Protection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078542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C013FE4-2705-E403-75FE-0837173D7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97E064F-16FF-B097-DE5E-8EA2BD2E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40" y="1286540"/>
            <a:ext cx="9030288" cy="40546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9949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41EF73-D29A-AD9D-087D-5A95172B6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BF8BCAA-E4A0-3354-3D0B-4777918A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57988"/>
            <a:ext cx="9925050" cy="6343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05934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EFA23D3-2517-986D-AC7C-9C136D7352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DB8B9CE-9384-5A30-5875-809CED24C91B}"/>
              </a:ext>
            </a:extLst>
          </p:cNvPr>
          <p:cNvSpPr txBox="1"/>
          <p:nvPr/>
        </p:nvSpPr>
        <p:spPr>
          <a:xfrm>
            <a:off x="2684834" y="2986950"/>
            <a:ext cx="83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Contributions of members</a:t>
            </a:r>
          </a:p>
        </p:txBody>
      </p:sp>
    </p:spTree>
    <p:extLst>
      <p:ext uri="{BB962C8B-B14F-4D97-AF65-F5344CB8AC3E}">
        <p14:creationId xmlns="" xmlns:p14="http://schemas.microsoft.com/office/powerpoint/2010/main" val="269601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737286" y="0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 panose="020B0604020202020204"/>
              <a:buNone/>
            </a:pPr>
            <a: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3.Floor Plan (Grou</a:t>
            </a:r>
            <a:r>
              <a:rPr lang="en-US" sz="3200" dirty="0"/>
              <a:t>nd</a:t>
            </a:r>
            <a: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sz="3200"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2800" y="886711"/>
            <a:ext cx="8593431" cy="53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A809B87-ADA0-C66F-783F-456EA23B3E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8E5AA492-28DC-8882-51D1-5F08C8F3F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6776902"/>
              </p:ext>
            </p:extLst>
          </p:nvPr>
        </p:nvGraphicFramePr>
        <p:xfrm>
          <a:off x="414670" y="719665"/>
          <a:ext cx="11451265" cy="5355647"/>
        </p:xfrm>
        <a:graphic>
          <a:graphicData uri="http://schemas.openxmlformats.org/drawingml/2006/table">
            <a:tbl>
              <a:tblPr firstRow="1" bandRow="1"/>
              <a:tblGrid>
                <a:gridCol w="2153204">
                  <a:extLst>
                    <a:ext uri="{9D8B030D-6E8A-4147-A177-3AD203B41FA5}">
                      <a16:colId xmlns="" xmlns:a16="http://schemas.microsoft.com/office/drawing/2014/main" val="1614132494"/>
                    </a:ext>
                  </a:extLst>
                </a:gridCol>
                <a:gridCol w="9298061">
                  <a:extLst>
                    <a:ext uri="{9D8B030D-6E8A-4147-A177-3AD203B41FA5}">
                      <a16:colId xmlns="" xmlns:a16="http://schemas.microsoft.com/office/drawing/2014/main" val="681869167"/>
                    </a:ext>
                  </a:extLst>
                </a:gridCol>
              </a:tblGrid>
              <a:tr h="605671">
                <a:tc>
                  <a:txBody>
                    <a:bodyPr/>
                    <a:lstStyle/>
                    <a:p>
                      <a:r>
                        <a:rPr lang="en-US" sz="20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293301"/>
                  </a:ext>
                </a:extLst>
              </a:tr>
              <a:tr h="696272">
                <a:tc>
                  <a:txBody>
                    <a:bodyPr/>
                    <a:lstStyle/>
                    <a:p>
                      <a:r>
                        <a:rPr lang="en-US" sz="2000" dirty="0"/>
                        <a:t>1906002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Typical Floor plan, floor drawing, typical floor fitting and fixtures, Conduit </a:t>
                      </a:r>
                      <a:r>
                        <a:rPr lang="en-US" sz="2000" dirty="0" smtClean="0"/>
                        <a:t>design, Writing Report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3011670"/>
                  </a:ext>
                </a:extLst>
              </a:tr>
              <a:tr h="605671">
                <a:tc>
                  <a:txBody>
                    <a:bodyPr/>
                    <a:lstStyle/>
                    <a:p>
                      <a:r>
                        <a:rPr lang="en-US" sz="2000" dirty="0"/>
                        <a:t>1906003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Roof plan, LPS, SB, SDB diagrams, ground basement fitting and </a:t>
                      </a:r>
                      <a:r>
                        <a:rPr lang="en-US" sz="2000" dirty="0" smtClean="0"/>
                        <a:t>fixtures, Writing Report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7439440"/>
                  </a:ext>
                </a:extLst>
              </a:tr>
              <a:tr h="829843">
                <a:tc>
                  <a:txBody>
                    <a:bodyPr/>
                    <a:lstStyle/>
                    <a:p>
                      <a:r>
                        <a:rPr lang="en-US" sz="2000" dirty="0"/>
                        <a:t>1906016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Typical floor drawing, planning, Basement, Ground conduits, SDB, ESDB </a:t>
                      </a:r>
                      <a:r>
                        <a:rPr lang="en-US" sz="2000" dirty="0" smtClean="0"/>
                        <a:t>diagrams,</a:t>
                      </a:r>
                      <a:r>
                        <a:rPr lang="en-US" sz="2000" baseline="0" dirty="0" smtClean="0"/>
                        <a:t> Making PPT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5296670"/>
                  </a:ext>
                </a:extLst>
              </a:tr>
              <a:tr h="605671">
                <a:tc>
                  <a:txBody>
                    <a:bodyPr/>
                    <a:lstStyle/>
                    <a:p>
                      <a:r>
                        <a:rPr lang="en-US" sz="2000" dirty="0"/>
                        <a:t>1906019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Ground, Basement drawing, conduit design, SDB </a:t>
                      </a:r>
                      <a:r>
                        <a:rPr lang="en-US" sz="2000" dirty="0" smtClean="0"/>
                        <a:t>diagrams, Making PPT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9255705"/>
                  </a:ext>
                </a:extLst>
              </a:tr>
              <a:tr h="605671">
                <a:tc>
                  <a:txBody>
                    <a:bodyPr/>
                    <a:lstStyle/>
                    <a:p>
                      <a:r>
                        <a:rPr lang="en-US" sz="2000" dirty="0"/>
                        <a:t>1906024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Typical Floor drawing, conduit drawing, transformer rating and </a:t>
                      </a:r>
                      <a:r>
                        <a:rPr lang="en-US" sz="2000" dirty="0" smtClean="0"/>
                        <a:t>design, Making PPT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0604815"/>
                  </a:ext>
                </a:extLst>
              </a:tr>
              <a:tr h="605671">
                <a:tc>
                  <a:txBody>
                    <a:bodyPr/>
                    <a:lstStyle/>
                    <a:p>
                      <a:r>
                        <a:rPr lang="en-US" sz="2000" dirty="0"/>
                        <a:t>1906025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Floor, Ground and Basement conduits designing, </a:t>
                      </a:r>
                      <a:r>
                        <a:rPr lang="en-US" sz="2000" dirty="0" smtClean="0"/>
                        <a:t>calculations, Writing Report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1827717"/>
                  </a:ext>
                </a:extLst>
              </a:tr>
              <a:tr h="605671">
                <a:tc>
                  <a:txBody>
                    <a:bodyPr/>
                    <a:lstStyle/>
                    <a:p>
                      <a:r>
                        <a:rPr lang="en-US" sz="2000" dirty="0"/>
                        <a:t>1906028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MDB, EMDB diagrams,  Generator rating, </a:t>
                      </a:r>
                      <a:r>
                        <a:rPr lang="en-US" sz="2000" dirty="0" smtClean="0"/>
                        <a:t>calculations, Writing Report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427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472433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"/>
          <p:cNvSpPr txBox="1">
            <a:spLocks noGrp="1"/>
          </p:cNvSpPr>
          <p:nvPr>
            <p:ph type="body" idx="1"/>
          </p:nvPr>
        </p:nvSpPr>
        <p:spPr>
          <a:xfrm>
            <a:off x="3276600" y="2190206"/>
            <a:ext cx="7064829" cy="144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8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You!</a:t>
            </a:r>
            <a:endParaRPr sz="8000"/>
          </a:p>
        </p:txBody>
      </p:sp>
      <p:sp>
        <p:nvSpPr>
          <p:cNvPr id="523" name="Google Shape;523;p52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>
          <a:extLst>
            <a:ext uri="{FF2B5EF4-FFF2-40B4-BE49-F238E27FC236}">
              <a16:creationId xmlns="" xmlns:a16="http://schemas.microsoft.com/office/drawing/2014/main" id="{D481DD48-6701-330E-4841-6B7FFE4F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="" xmlns:a16="http://schemas.microsoft.com/office/drawing/2014/main" id="{53F29798-D584-4792-9B62-3F5F5C36D6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153;p10">
            <a:extLst>
              <a:ext uri="{FF2B5EF4-FFF2-40B4-BE49-F238E27FC236}">
                <a16:creationId xmlns="" xmlns:a16="http://schemas.microsoft.com/office/drawing/2014/main" id="{9FA69796-EA2D-C209-491F-5B7D18F83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rgbClr val="262626"/>
              </a:buClr>
              <a:buSzPts val="3200"/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/>
              </a:rPr>
              <a:t>3.Floor Plan (Basement)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1FA735B-2216-31D0-6BDE-A5473D8DE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74" y="1533666"/>
            <a:ext cx="7440726" cy="4762064"/>
          </a:xfrm>
          <a:prstGeom prst="rect">
            <a:avLst/>
          </a:prstGeom>
        </p:spPr>
      </p:pic>
      <p:sp>
        <p:nvSpPr>
          <p:cNvPr id="154" name="Google Shape;154;p10">
            <a:extLst>
              <a:ext uri="{FF2B5EF4-FFF2-40B4-BE49-F238E27FC236}">
                <a16:creationId xmlns="" xmlns:a16="http://schemas.microsoft.com/office/drawing/2014/main" id="{509FB6F8-ED11-AB4B-B333-E537309614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530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80524" y="210663"/>
            <a:ext cx="1005840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 panose="020B0604020202020204"/>
              <a:buNone/>
            </a:pPr>
            <a:r>
              <a:rPr lang="en-US" sz="32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Floor Plan ( Roof plan )</a:t>
            </a:r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12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19D9ED0-CAD2-E3B6-5F1C-B3243B953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68" y="1266189"/>
            <a:ext cx="8164064" cy="47536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624</Words>
  <Application>Microsoft Office PowerPoint</Application>
  <PresentationFormat>Custom</PresentationFormat>
  <Paragraphs>192</Paragraphs>
  <Slides>71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Savon</vt:lpstr>
      <vt:lpstr>EEE 414: Electrical Service Design</vt:lpstr>
      <vt:lpstr>Outline</vt:lpstr>
      <vt:lpstr>1. Summary / Abstract</vt:lpstr>
      <vt:lpstr>2. Design Steps</vt:lpstr>
      <vt:lpstr>Floor Measurements Considerations</vt:lpstr>
      <vt:lpstr>3. Floor Plan (Typical)</vt:lpstr>
      <vt:lpstr>3.Floor Plan (Ground)</vt:lpstr>
      <vt:lpstr>3.Floor Plan (Basement)</vt:lpstr>
      <vt:lpstr>3. Floor Plan ( Roof plan )</vt:lpstr>
      <vt:lpstr>4. Fittings and Fixtures</vt:lpstr>
      <vt:lpstr>5. Calculation of Fixtures and Fittings</vt:lpstr>
      <vt:lpstr>5. Calculation of Fixture and Fittings (UF chart)</vt:lpstr>
      <vt:lpstr>5. Calculation of Fixture and Fittings (Finding E and F)</vt:lpstr>
      <vt:lpstr>5. Calculation of Fixture and Fittings  (Number of lights and fan calculation)</vt:lpstr>
      <vt:lpstr>5. Calculation of Fixture and Fittings  (Number of lights and fan calculation)</vt:lpstr>
      <vt:lpstr>5. Calculation of Fixture and Fittings  (Number of lights and fan calculation)</vt:lpstr>
      <vt:lpstr>5. Calculation of Fixture and Fittings (Final Table)</vt:lpstr>
      <vt:lpstr>6. Conduit Planning</vt:lpstr>
      <vt:lpstr>6. Conduit Planning</vt:lpstr>
      <vt:lpstr>6. Conduit Planning</vt:lpstr>
      <vt:lpstr>Chart-03: ESDB-1 Summary</vt:lpstr>
      <vt:lpstr>Chart-05: SDB-0 Summary</vt:lpstr>
      <vt:lpstr>Chart-06: ESDB-0 Summary</vt:lpstr>
      <vt:lpstr>Chart-07: SDB Basement Summary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414: Electrical Service Design</dc:title>
  <cp:lastModifiedBy>Acer</cp:lastModifiedBy>
  <cp:revision>26</cp:revision>
  <dcterms:modified xsi:type="dcterms:W3CDTF">2024-12-07T09:36:09Z</dcterms:modified>
</cp:coreProperties>
</file>