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0" d="100"/>
          <a:sy n="50" d="100"/>
        </p:scale>
        <p:origin x="1522"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22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006841" y="0"/>
            <a:ext cx="5623560" cy="8229600"/>
          </a:xfrm>
          <a:prstGeom prst="rect">
            <a:avLst/>
          </a:prstGeom>
        </p:spPr>
      </p:pic>
      <p:sp>
        <p:nvSpPr>
          <p:cNvPr id="5" name="Text 2"/>
          <p:cNvSpPr/>
          <p:nvPr/>
        </p:nvSpPr>
        <p:spPr>
          <a:xfrm>
            <a:off x="833199" y="2175986"/>
            <a:ext cx="7477601" cy="1461611"/>
          </a:xfrm>
          <a:prstGeom prst="rect">
            <a:avLst/>
          </a:prstGeom>
          <a:noFill/>
          <a:ln/>
        </p:spPr>
        <p:txBody>
          <a:bodyPr wrap="square" rtlCol="0" anchor="t"/>
          <a:lstStyle/>
          <a:p>
            <a:pPr marL="0" indent="0" algn="ctr">
              <a:lnSpc>
                <a:spcPts val="5755"/>
              </a:lnSpc>
              <a:buNone/>
            </a:pPr>
            <a:r>
              <a:rPr lang="en-US" sz="4604" b="1" dirty="0">
                <a:solidFill>
                  <a:srgbClr val="60A9FF"/>
                </a:solidFill>
                <a:latin typeface="Barlow" pitchFamily="34" charset="0"/>
                <a:ea typeface="Barlow" pitchFamily="34" charset="-122"/>
                <a:cs typeface="Barlow" pitchFamily="34" charset="-120"/>
              </a:rPr>
              <a:t> Sentiment Analysis</a:t>
            </a:r>
            <a:endParaRPr lang="en-US" sz="4604" dirty="0"/>
          </a:p>
        </p:txBody>
      </p:sp>
      <p:sp>
        <p:nvSpPr>
          <p:cNvPr id="6" name="Text 3"/>
          <p:cNvSpPr/>
          <p:nvPr/>
        </p:nvSpPr>
        <p:spPr>
          <a:xfrm>
            <a:off x="833199" y="3970853"/>
            <a:ext cx="7477601"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Presented By</a:t>
            </a:r>
            <a:endParaRPr lang="en-US" sz="1750" dirty="0"/>
          </a:p>
        </p:txBody>
      </p:sp>
      <p:sp>
        <p:nvSpPr>
          <p:cNvPr id="7" name="Text 4"/>
          <p:cNvSpPr/>
          <p:nvPr/>
        </p:nvSpPr>
        <p:spPr>
          <a:xfrm>
            <a:off x="833199" y="4554022"/>
            <a:ext cx="7477601"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Abishek [192211606]</a:t>
            </a:r>
            <a:endParaRPr lang="en-US" sz="1750" dirty="0"/>
          </a:p>
        </p:txBody>
      </p:sp>
      <p:sp>
        <p:nvSpPr>
          <p:cNvPr id="8" name="Text 5"/>
          <p:cNvSpPr/>
          <p:nvPr/>
        </p:nvSpPr>
        <p:spPr>
          <a:xfrm>
            <a:off x="833199" y="5137190"/>
            <a:ext cx="7477601"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Guided By</a:t>
            </a:r>
            <a:endParaRPr lang="en-US" sz="1750" dirty="0"/>
          </a:p>
        </p:txBody>
      </p:sp>
      <p:sp>
        <p:nvSpPr>
          <p:cNvPr id="9" name="Text 6"/>
          <p:cNvSpPr/>
          <p:nvPr/>
        </p:nvSpPr>
        <p:spPr>
          <a:xfrm>
            <a:off x="833199" y="5720358"/>
            <a:ext cx="7477601"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Dr. C. Anitha</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110859"/>
            <a:ext cx="7477601" cy="1008578"/>
          </a:xfrm>
          <a:prstGeom prst="rect">
            <a:avLst/>
          </a:prstGeom>
          <a:noFill/>
          <a:ln/>
        </p:spPr>
        <p:txBody>
          <a:bodyPr wrap="none" rtlCol="0" anchor="t"/>
          <a:lstStyle/>
          <a:p>
            <a:pPr marL="0" indent="0">
              <a:lnSpc>
                <a:spcPts val="7942"/>
              </a:lnSpc>
              <a:buNone/>
            </a:pPr>
            <a:r>
              <a:rPr lang="en-US" sz="6354" b="1" dirty="0">
                <a:solidFill>
                  <a:srgbClr val="60A9FF"/>
                </a:solidFill>
                <a:latin typeface="Barlow" pitchFamily="34" charset="0"/>
                <a:ea typeface="Barlow" pitchFamily="34" charset="-122"/>
                <a:cs typeface="Barlow" pitchFamily="34" charset="-120"/>
              </a:rPr>
              <a:t>Conclusion</a:t>
            </a:r>
            <a:endParaRPr lang="en-US" sz="6354" dirty="0"/>
          </a:p>
        </p:txBody>
      </p:sp>
      <p:sp>
        <p:nvSpPr>
          <p:cNvPr id="6" name="Text 3"/>
          <p:cNvSpPr/>
          <p:nvPr/>
        </p:nvSpPr>
        <p:spPr>
          <a:xfrm>
            <a:off x="833199" y="3452693"/>
            <a:ext cx="7477601" cy="2666048"/>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Sentiment analysis has emerged as a powerful tool, unlocking invaluable insights into the opinions, emotions, and behaviors of customers, employees, and the broader public. As the field continues to evolve, we can expect even deeper and more nuanced understanding of human sentiment, leading to personalized experiences, proactive interventions, and a future where businesses and organizations are better equipped to make informed, data-driven decisions.</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10683"/>
            <a:ext cx="7477601" cy="1008578"/>
          </a:xfrm>
          <a:prstGeom prst="rect">
            <a:avLst/>
          </a:prstGeom>
          <a:noFill/>
          <a:ln/>
        </p:spPr>
        <p:txBody>
          <a:bodyPr wrap="none" rtlCol="0" anchor="t"/>
          <a:lstStyle/>
          <a:p>
            <a:pPr marL="0" indent="0">
              <a:lnSpc>
                <a:spcPts val="7942"/>
              </a:lnSpc>
              <a:buNone/>
            </a:pPr>
            <a:r>
              <a:rPr lang="en-US" sz="6354" b="1" dirty="0">
                <a:solidFill>
                  <a:srgbClr val="60A9FF"/>
                </a:solidFill>
                <a:latin typeface="Barlow" pitchFamily="34" charset="0"/>
                <a:ea typeface="Barlow" pitchFamily="34" charset="-122"/>
                <a:cs typeface="Barlow" pitchFamily="34" charset="-120"/>
              </a:rPr>
              <a:t>Introduction</a:t>
            </a:r>
            <a:endParaRPr lang="en-US" sz="6354" dirty="0"/>
          </a:p>
        </p:txBody>
      </p:sp>
      <p:sp>
        <p:nvSpPr>
          <p:cNvPr id="6" name="Text 3"/>
          <p:cNvSpPr/>
          <p:nvPr/>
        </p:nvSpPr>
        <p:spPr>
          <a:xfrm>
            <a:off x="833199" y="3952518"/>
            <a:ext cx="7477601" cy="1666280"/>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Sentiment analysis is the process of extracting and understanding the emotional content within text. By applying advanced natural language processing techniques, we can uncover the underlying sentiment expressed in online reviews, social media posts, and other written communications.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73279"/>
            <a:ext cx="8022431"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Unlocking Sentiment from Text</a:t>
            </a:r>
            <a:endParaRPr lang="en-US" sz="4604" dirty="0"/>
          </a:p>
        </p:txBody>
      </p:sp>
      <p:sp>
        <p:nvSpPr>
          <p:cNvPr id="5" name="Shape 3"/>
          <p:cNvSpPr/>
          <p:nvPr/>
        </p:nvSpPr>
        <p:spPr>
          <a:xfrm>
            <a:off x="1760220" y="2648426"/>
            <a:ext cx="5443895" cy="1942862"/>
          </a:xfrm>
          <a:prstGeom prst="roundRect">
            <a:avLst>
              <a:gd name="adj" fmla="val 6862"/>
            </a:avLst>
          </a:prstGeom>
          <a:solidFill>
            <a:srgbClr val="282C32"/>
          </a:solidFill>
          <a:ln/>
        </p:spPr>
      </p:sp>
      <p:sp>
        <p:nvSpPr>
          <p:cNvPr id="6" name="Text 4"/>
          <p:cNvSpPr/>
          <p:nvPr/>
        </p:nvSpPr>
        <p:spPr>
          <a:xfrm>
            <a:off x="1982391" y="2870597"/>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Polarity</a:t>
            </a:r>
            <a:endParaRPr lang="en-US" sz="2302" dirty="0"/>
          </a:p>
        </p:txBody>
      </p:sp>
      <p:sp>
        <p:nvSpPr>
          <p:cNvPr id="7" name="Text 5"/>
          <p:cNvSpPr/>
          <p:nvPr/>
        </p:nvSpPr>
        <p:spPr>
          <a:xfrm>
            <a:off x="1982391" y="3369350"/>
            <a:ext cx="4999553"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Identifying whether a piece of text expresses positive, negative, or neutral sentiment.</a:t>
            </a:r>
            <a:endParaRPr lang="en-US" sz="1750" dirty="0"/>
          </a:p>
        </p:txBody>
      </p:sp>
      <p:sp>
        <p:nvSpPr>
          <p:cNvPr id="8" name="Shape 6"/>
          <p:cNvSpPr/>
          <p:nvPr/>
        </p:nvSpPr>
        <p:spPr>
          <a:xfrm>
            <a:off x="7426285" y="2648426"/>
            <a:ext cx="5443895" cy="1942862"/>
          </a:xfrm>
          <a:prstGeom prst="roundRect">
            <a:avLst>
              <a:gd name="adj" fmla="val 6862"/>
            </a:avLst>
          </a:prstGeom>
          <a:solidFill>
            <a:srgbClr val="282C32"/>
          </a:solidFill>
          <a:ln/>
        </p:spPr>
      </p:sp>
      <p:sp>
        <p:nvSpPr>
          <p:cNvPr id="9" name="Text 7"/>
          <p:cNvSpPr/>
          <p:nvPr/>
        </p:nvSpPr>
        <p:spPr>
          <a:xfrm>
            <a:off x="7648456" y="2870597"/>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Emotion</a:t>
            </a:r>
            <a:endParaRPr lang="en-US" sz="2302" dirty="0"/>
          </a:p>
        </p:txBody>
      </p:sp>
      <p:sp>
        <p:nvSpPr>
          <p:cNvPr id="10" name="Text 8"/>
          <p:cNvSpPr/>
          <p:nvPr/>
        </p:nvSpPr>
        <p:spPr>
          <a:xfrm>
            <a:off x="7648456" y="3369350"/>
            <a:ext cx="4999553" cy="999768"/>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Detecting the underlying emotional states, such as joy, anger, or fear, conveyed in the language.</a:t>
            </a:r>
            <a:endParaRPr lang="en-US" sz="1750" dirty="0"/>
          </a:p>
        </p:txBody>
      </p:sp>
      <p:sp>
        <p:nvSpPr>
          <p:cNvPr id="11" name="Shape 9"/>
          <p:cNvSpPr/>
          <p:nvPr/>
        </p:nvSpPr>
        <p:spPr>
          <a:xfrm>
            <a:off x="1760220" y="4813459"/>
            <a:ext cx="5443895" cy="1942862"/>
          </a:xfrm>
          <a:prstGeom prst="roundRect">
            <a:avLst>
              <a:gd name="adj" fmla="val 6862"/>
            </a:avLst>
          </a:prstGeom>
          <a:solidFill>
            <a:srgbClr val="282C32"/>
          </a:solidFill>
          <a:ln/>
        </p:spPr>
      </p:sp>
      <p:sp>
        <p:nvSpPr>
          <p:cNvPr id="12" name="Text 10"/>
          <p:cNvSpPr/>
          <p:nvPr/>
        </p:nvSpPr>
        <p:spPr>
          <a:xfrm>
            <a:off x="1982391" y="5035629"/>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Subjectivity</a:t>
            </a:r>
            <a:endParaRPr lang="en-US" sz="2302" dirty="0"/>
          </a:p>
        </p:txBody>
      </p:sp>
      <p:sp>
        <p:nvSpPr>
          <p:cNvPr id="13" name="Text 11"/>
          <p:cNvSpPr/>
          <p:nvPr/>
        </p:nvSpPr>
        <p:spPr>
          <a:xfrm>
            <a:off x="1982391" y="5534382"/>
            <a:ext cx="4999553" cy="999768"/>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Distinguishing objective facts from subjective opinions and personal experiences.</a:t>
            </a:r>
            <a:endParaRPr lang="en-US" sz="1750" dirty="0"/>
          </a:p>
        </p:txBody>
      </p:sp>
      <p:sp>
        <p:nvSpPr>
          <p:cNvPr id="14" name="Shape 12"/>
          <p:cNvSpPr/>
          <p:nvPr/>
        </p:nvSpPr>
        <p:spPr>
          <a:xfrm>
            <a:off x="7426285" y="4813459"/>
            <a:ext cx="5443895" cy="1942862"/>
          </a:xfrm>
          <a:prstGeom prst="roundRect">
            <a:avLst>
              <a:gd name="adj" fmla="val 6862"/>
            </a:avLst>
          </a:prstGeom>
          <a:solidFill>
            <a:srgbClr val="282C32"/>
          </a:solidFill>
          <a:ln/>
        </p:spPr>
      </p:sp>
      <p:sp>
        <p:nvSpPr>
          <p:cNvPr id="15" name="Text 13"/>
          <p:cNvSpPr/>
          <p:nvPr/>
        </p:nvSpPr>
        <p:spPr>
          <a:xfrm>
            <a:off x="7648456" y="5035629"/>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Intensity</a:t>
            </a:r>
            <a:endParaRPr lang="en-US" sz="2302" dirty="0"/>
          </a:p>
        </p:txBody>
      </p:sp>
      <p:sp>
        <p:nvSpPr>
          <p:cNvPr id="16" name="Text 14"/>
          <p:cNvSpPr/>
          <p:nvPr/>
        </p:nvSpPr>
        <p:spPr>
          <a:xfrm>
            <a:off x="7648456" y="5534382"/>
            <a:ext cx="4999553"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Measuring the strength or degree of the sentiment expressed.</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411373"/>
            <a:ext cx="9047321"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Applications of Sentiment Analysis</a:t>
            </a:r>
            <a:endParaRPr lang="en-US" sz="4604" dirty="0"/>
          </a:p>
        </p:txBody>
      </p:sp>
      <p:sp>
        <p:nvSpPr>
          <p:cNvPr id="5" name="Text 3"/>
          <p:cNvSpPr/>
          <p:nvPr/>
        </p:nvSpPr>
        <p:spPr>
          <a:xfrm>
            <a:off x="1760220" y="3697605"/>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Marketing</a:t>
            </a:r>
            <a:endParaRPr lang="en-US" sz="2302" dirty="0"/>
          </a:p>
        </p:txBody>
      </p:sp>
      <p:sp>
        <p:nvSpPr>
          <p:cNvPr id="6" name="Text 4"/>
          <p:cNvSpPr/>
          <p:nvPr/>
        </p:nvSpPr>
        <p:spPr>
          <a:xfrm>
            <a:off x="1760220" y="4285298"/>
            <a:ext cx="3341608" cy="1333024"/>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Gauge customer sentiment towards products, services, and brands to inform decision-making.</a:t>
            </a:r>
            <a:endParaRPr lang="en-US" sz="1750" dirty="0"/>
          </a:p>
        </p:txBody>
      </p:sp>
      <p:sp>
        <p:nvSpPr>
          <p:cNvPr id="7" name="Text 5"/>
          <p:cNvSpPr/>
          <p:nvPr/>
        </p:nvSpPr>
        <p:spPr>
          <a:xfrm>
            <a:off x="5651421" y="3697605"/>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Customer Service</a:t>
            </a:r>
            <a:endParaRPr lang="en-US" sz="2302" dirty="0"/>
          </a:p>
        </p:txBody>
      </p:sp>
      <p:sp>
        <p:nvSpPr>
          <p:cNvPr id="8" name="Text 6"/>
          <p:cNvSpPr/>
          <p:nvPr/>
        </p:nvSpPr>
        <p:spPr>
          <a:xfrm>
            <a:off x="5651421" y="4285298"/>
            <a:ext cx="3341608" cy="1333024"/>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Identify and address customer pain points and improve the overall experience.</a:t>
            </a:r>
            <a:endParaRPr lang="en-US" sz="1750" dirty="0"/>
          </a:p>
        </p:txBody>
      </p:sp>
      <p:sp>
        <p:nvSpPr>
          <p:cNvPr id="9" name="Text 7"/>
          <p:cNvSpPr/>
          <p:nvPr/>
        </p:nvSpPr>
        <p:spPr>
          <a:xfrm>
            <a:off x="9542621" y="3697605"/>
            <a:ext cx="306074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Social Media Monitoring</a:t>
            </a:r>
            <a:endParaRPr lang="en-US" sz="2302" dirty="0"/>
          </a:p>
        </p:txBody>
      </p:sp>
      <p:sp>
        <p:nvSpPr>
          <p:cNvPr id="10" name="Text 8"/>
          <p:cNvSpPr/>
          <p:nvPr/>
        </p:nvSpPr>
        <p:spPr>
          <a:xfrm>
            <a:off x="9542621" y="4285298"/>
            <a:ext cx="3341608" cy="999768"/>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Track public perception and conversation around events, trends, and issues.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834277"/>
            <a:ext cx="7975759"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Benefits of Sentiment Analysis</a:t>
            </a:r>
            <a:endParaRPr lang="en-US" sz="4604" dirty="0"/>
          </a:p>
        </p:txBody>
      </p:sp>
      <p:sp>
        <p:nvSpPr>
          <p:cNvPr id="5" name="Shape 3"/>
          <p:cNvSpPr/>
          <p:nvPr/>
        </p:nvSpPr>
        <p:spPr>
          <a:xfrm>
            <a:off x="1760220" y="3259336"/>
            <a:ext cx="499943" cy="499943"/>
          </a:xfrm>
          <a:prstGeom prst="roundRect">
            <a:avLst>
              <a:gd name="adj" fmla="val 26667"/>
            </a:avLst>
          </a:prstGeom>
          <a:solidFill>
            <a:srgbClr val="282C32"/>
          </a:solidFill>
          <a:ln/>
        </p:spPr>
      </p:sp>
      <p:sp>
        <p:nvSpPr>
          <p:cNvPr id="6" name="Text 4"/>
          <p:cNvSpPr/>
          <p:nvPr/>
        </p:nvSpPr>
        <p:spPr>
          <a:xfrm>
            <a:off x="1948101" y="3333869"/>
            <a:ext cx="124182"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1</a:t>
            </a:r>
            <a:endParaRPr lang="en-US" sz="2763" dirty="0"/>
          </a:p>
        </p:txBody>
      </p:sp>
      <p:sp>
        <p:nvSpPr>
          <p:cNvPr id="7" name="Text 5"/>
          <p:cNvSpPr/>
          <p:nvPr/>
        </p:nvSpPr>
        <p:spPr>
          <a:xfrm>
            <a:off x="2482334" y="3259336"/>
            <a:ext cx="3039666"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Competitive Advantage</a:t>
            </a:r>
            <a:endParaRPr lang="en-US" sz="2302" dirty="0"/>
          </a:p>
        </p:txBody>
      </p:sp>
      <p:sp>
        <p:nvSpPr>
          <p:cNvPr id="8" name="Text 6"/>
          <p:cNvSpPr/>
          <p:nvPr/>
        </p:nvSpPr>
        <p:spPr>
          <a:xfrm>
            <a:off x="2482334" y="3758089"/>
            <a:ext cx="4721781"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Gain insights that can help you stay ahead of the competition.</a:t>
            </a:r>
            <a:endParaRPr lang="en-US" sz="1750" dirty="0"/>
          </a:p>
        </p:txBody>
      </p:sp>
      <p:sp>
        <p:nvSpPr>
          <p:cNvPr id="9" name="Shape 7"/>
          <p:cNvSpPr/>
          <p:nvPr/>
        </p:nvSpPr>
        <p:spPr>
          <a:xfrm>
            <a:off x="7426285" y="3259336"/>
            <a:ext cx="499943" cy="499943"/>
          </a:xfrm>
          <a:prstGeom prst="roundRect">
            <a:avLst>
              <a:gd name="adj" fmla="val 26667"/>
            </a:avLst>
          </a:prstGeom>
          <a:solidFill>
            <a:srgbClr val="282C32"/>
          </a:solidFill>
          <a:ln/>
        </p:spPr>
      </p:sp>
      <p:sp>
        <p:nvSpPr>
          <p:cNvPr id="10" name="Text 8"/>
          <p:cNvSpPr/>
          <p:nvPr/>
        </p:nvSpPr>
        <p:spPr>
          <a:xfrm>
            <a:off x="7577971" y="3333869"/>
            <a:ext cx="196453"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2</a:t>
            </a:r>
            <a:endParaRPr lang="en-US" sz="2763" dirty="0"/>
          </a:p>
        </p:txBody>
      </p:sp>
      <p:sp>
        <p:nvSpPr>
          <p:cNvPr id="11" name="Text 9"/>
          <p:cNvSpPr/>
          <p:nvPr/>
        </p:nvSpPr>
        <p:spPr>
          <a:xfrm>
            <a:off x="8148399" y="3259336"/>
            <a:ext cx="3392805"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Informed Decision-Making</a:t>
            </a:r>
            <a:endParaRPr lang="en-US" sz="2302" dirty="0"/>
          </a:p>
        </p:txBody>
      </p:sp>
      <p:sp>
        <p:nvSpPr>
          <p:cNvPr id="12" name="Text 10"/>
          <p:cNvSpPr/>
          <p:nvPr/>
        </p:nvSpPr>
        <p:spPr>
          <a:xfrm>
            <a:off x="8148399" y="3758089"/>
            <a:ext cx="4721781" cy="999768"/>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Make data-driven decisions based on a deeper understanding of customer sentiment.</a:t>
            </a:r>
            <a:endParaRPr lang="en-US" sz="1750" dirty="0"/>
          </a:p>
        </p:txBody>
      </p:sp>
      <p:sp>
        <p:nvSpPr>
          <p:cNvPr id="13" name="Shape 11"/>
          <p:cNvSpPr/>
          <p:nvPr/>
        </p:nvSpPr>
        <p:spPr>
          <a:xfrm>
            <a:off x="1760220" y="5229939"/>
            <a:ext cx="499943" cy="499943"/>
          </a:xfrm>
          <a:prstGeom prst="roundRect">
            <a:avLst>
              <a:gd name="adj" fmla="val 26667"/>
            </a:avLst>
          </a:prstGeom>
          <a:solidFill>
            <a:srgbClr val="282C32"/>
          </a:solidFill>
          <a:ln/>
        </p:spPr>
      </p:sp>
      <p:sp>
        <p:nvSpPr>
          <p:cNvPr id="14" name="Text 12"/>
          <p:cNvSpPr/>
          <p:nvPr/>
        </p:nvSpPr>
        <p:spPr>
          <a:xfrm>
            <a:off x="1915478" y="5304473"/>
            <a:ext cx="189428"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3</a:t>
            </a:r>
            <a:endParaRPr lang="en-US" sz="2763" dirty="0"/>
          </a:p>
        </p:txBody>
      </p:sp>
      <p:sp>
        <p:nvSpPr>
          <p:cNvPr id="15" name="Text 13"/>
          <p:cNvSpPr/>
          <p:nvPr/>
        </p:nvSpPr>
        <p:spPr>
          <a:xfrm>
            <a:off x="2482334" y="5229939"/>
            <a:ext cx="3464362"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Proactive Problem-Solving</a:t>
            </a:r>
            <a:endParaRPr lang="en-US" sz="2302" dirty="0"/>
          </a:p>
        </p:txBody>
      </p:sp>
      <p:sp>
        <p:nvSpPr>
          <p:cNvPr id="16" name="Text 14"/>
          <p:cNvSpPr/>
          <p:nvPr/>
        </p:nvSpPr>
        <p:spPr>
          <a:xfrm>
            <a:off x="2482334" y="5728692"/>
            <a:ext cx="4721781"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Identify and address issues before they escalate, improving customer satisfaction.</a:t>
            </a:r>
            <a:endParaRPr lang="en-US" sz="1750" dirty="0"/>
          </a:p>
        </p:txBody>
      </p:sp>
      <p:sp>
        <p:nvSpPr>
          <p:cNvPr id="17" name="Shape 15"/>
          <p:cNvSpPr/>
          <p:nvPr/>
        </p:nvSpPr>
        <p:spPr>
          <a:xfrm>
            <a:off x="7426285" y="5229939"/>
            <a:ext cx="499943" cy="499943"/>
          </a:xfrm>
          <a:prstGeom prst="roundRect">
            <a:avLst>
              <a:gd name="adj" fmla="val 26667"/>
            </a:avLst>
          </a:prstGeom>
          <a:solidFill>
            <a:srgbClr val="282C32"/>
          </a:solidFill>
          <a:ln/>
        </p:spPr>
      </p:sp>
      <p:sp>
        <p:nvSpPr>
          <p:cNvPr id="18" name="Text 16"/>
          <p:cNvSpPr/>
          <p:nvPr/>
        </p:nvSpPr>
        <p:spPr>
          <a:xfrm>
            <a:off x="7570113" y="5304473"/>
            <a:ext cx="212288"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4</a:t>
            </a:r>
            <a:endParaRPr lang="en-US" sz="2763" dirty="0"/>
          </a:p>
        </p:txBody>
      </p:sp>
      <p:sp>
        <p:nvSpPr>
          <p:cNvPr id="19" name="Text 17"/>
          <p:cNvSpPr/>
          <p:nvPr/>
        </p:nvSpPr>
        <p:spPr>
          <a:xfrm>
            <a:off x="8148399" y="5229939"/>
            <a:ext cx="2923580" cy="365522"/>
          </a:xfrm>
          <a:prstGeom prst="rect">
            <a:avLst/>
          </a:prstGeom>
          <a:noFill/>
          <a:ln/>
        </p:spPr>
        <p:txBody>
          <a:bodyPr wrap="none" rtlCol="0" anchor="t"/>
          <a:lstStyle/>
          <a:p>
            <a:pPr marL="0" indent="0">
              <a:lnSpc>
                <a:spcPts val="2878"/>
              </a:lnSpc>
              <a:buNone/>
            </a:pPr>
            <a:r>
              <a:rPr lang="en-US" sz="2302" b="1" dirty="0">
                <a:solidFill>
                  <a:srgbClr val="60A9FF"/>
                </a:solidFill>
                <a:latin typeface="Barlow" pitchFamily="34" charset="0"/>
                <a:ea typeface="Barlow" pitchFamily="34" charset="-122"/>
                <a:cs typeface="Barlow" pitchFamily="34" charset="-120"/>
              </a:rPr>
              <a:t>Targeted Strategies</a:t>
            </a:r>
            <a:endParaRPr lang="en-US" sz="2302" dirty="0"/>
          </a:p>
        </p:txBody>
      </p:sp>
      <p:sp>
        <p:nvSpPr>
          <p:cNvPr id="20" name="Text 18"/>
          <p:cNvSpPr/>
          <p:nvPr/>
        </p:nvSpPr>
        <p:spPr>
          <a:xfrm>
            <a:off x="8148399" y="5728692"/>
            <a:ext cx="4721781"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Develop more effective marketing, customer service, and product strategies.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16543"/>
            <a:ext cx="8539877"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Challenges in Sentiment Analysis</a:t>
            </a:r>
            <a:endParaRPr lang="en-US" sz="4604" dirty="0"/>
          </a:p>
        </p:txBody>
      </p:sp>
      <p:pic>
        <p:nvPicPr>
          <p:cNvPr id="6" name="Image 1" descr="preencoded.png"/>
          <p:cNvPicPr>
            <a:picLocks noChangeAspect="1"/>
          </p:cNvPicPr>
          <p:nvPr/>
        </p:nvPicPr>
        <p:blipFill>
          <a:blip r:embed="rId4"/>
          <a:stretch>
            <a:fillRect/>
          </a:stretch>
        </p:blipFill>
        <p:spPr>
          <a:xfrm>
            <a:off x="833199" y="1980605"/>
            <a:ext cx="1110972" cy="1777484"/>
          </a:xfrm>
          <a:prstGeom prst="rect">
            <a:avLst/>
          </a:prstGeom>
        </p:spPr>
      </p:pic>
      <p:sp>
        <p:nvSpPr>
          <p:cNvPr id="7" name="Text 3"/>
          <p:cNvSpPr/>
          <p:nvPr/>
        </p:nvSpPr>
        <p:spPr>
          <a:xfrm>
            <a:off x="2277428" y="2202775"/>
            <a:ext cx="2923580"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Ambiguity</a:t>
            </a:r>
            <a:endParaRPr lang="en-US" sz="2302" dirty="0"/>
          </a:p>
        </p:txBody>
      </p:sp>
      <p:sp>
        <p:nvSpPr>
          <p:cNvPr id="8" name="Text 4"/>
          <p:cNvSpPr/>
          <p:nvPr/>
        </p:nvSpPr>
        <p:spPr>
          <a:xfrm>
            <a:off x="2277428" y="2701528"/>
            <a:ext cx="7862173" cy="666512"/>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Dealing with the complexities of natural language, including sarcasm, irony, and contextual meaning.</a:t>
            </a:r>
            <a:endParaRPr lang="en-US" sz="1750" dirty="0"/>
          </a:p>
        </p:txBody>
      </p:sp>
      <p:pic>
        <p:nvPicPr>
          <p:cNvPr id="9" name="Image 2" descr="preencoded.png"/>
          <p:cNvPicPr>
            <a:picLocks noChangeAspect="1"/>
          </p:cNvPicPr>
          <p:nvPr/>
        </p:nvPicPr>
        <p:blipFill>
          <a:blip r:embed="rId5"/>
          <a:stretch>
            <a:fillRect/>
          </a:stretch>
        </p:blipFill>
        <p:spPr>
          <a:xfrm>
            <a:off x="833199" y="3758089"/>
            <a:ext cx="1110972" cy="1777484"/>
          </a:xfrm>
          <a:prstGeom prst="rect">
            <a:avLst/>
          </a:prstGeom>
        </p:spPr>
      </p:pic>
      <p:sp>
        <p:nvSpPr>
          <p:cNvPr id="10" name="Text 5"/>
          <p:cNvSpPr/>
          <p:nvPr/>
        </p:nvSpPr>
        <p:spPr>
          <a:xfrm>
            <a:off x="2277428" y="3980259"/>
            <a:ext cx="2923580"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Data Quality</a:t>
            </a:r>
            <a:endParaRPr lang="en-US" sz="2302" dirty="0"/>
          </a:p>
        </p:txBody>
      </p:sp>
      <p:sp>
        <p:nvSpPr>
          <p:cNvPr id="11" name="Text 6"/>
          <p:cNvSpPr/>
          <p:nvPr/>
        </p:nvSpPr>
        <p:spPr>
          <a:xfrm>
            <a:off x="2277428" y="4479012"/>
            <a:ext cx="7862173" cy="666512"/>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Ensuring the training data is representative, unbiased, and accurately labeled.</a:t>
            </a:r>
            <a:endParaRPr lang="en-US" sz="1750" dirty="0"/>
          </a:p>
        </p:txBody>
      </p:sp>
      <p:pic>
        <p:nvPicPr>
          <p:cNvPr id="12" name="Image 3" descr="preencoded.png"/>
          <p:cNvPicPr>
            <a:picLocks noChangeAspect="1"/>
          </p:cNvPicPr>
          <p:nvPr/>
        </p:nvPicPr>
        <p:blipFill>
          <a:blip r:embed="rId6"/>
          <a:stretch>
            <a:fillRect/>
          </a:stretch>
        </p:blipFill>
        <p:spPr>
          <a:xfrm>
            <a:off x="833199" y="5535573"/>
            <a:ext cx="1110972" cy="1777484"/>
          </a:xfrm>
          <a:prstGeom prst="rect">
            <a:avLst/>
          </a:prstGeom>
        </p:spPr>
      </p:pic>
      <p:sp>
        <p:nvSpPr>
          <p:cNvPr id="13" name="Text 7"/>
          <p:cNvSpPr/>
          <p:nvPr/>
        </p:nvSpPr>
        <p:spPr>
          <a:xfrm>
            <a:off x="2277428" y="5757743"/>
            <a:ext cx="2923580"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Domain Adaptation</a:t>
            </a:r>
            <a:endParaRPr lang="en-US" sz="2302" dirty="0"/>
          </a:p>
        </p:txBody>
      </p:sp>
      <p:sp>
        <p:nvSpPr>
          <p:cNvPr id="14" name="Text 8"/>
          <p:cNvSpPr/>
          <p:nvPr/>
        </p:nvSpPr>
        <p:spPr>
          <a:xfrm>
            <a:off x="2277428" y="6256496"/>
            <a:ext cx="7862173" cy="333256"/>
          </a:xfrm>
          <a:prstGeom prst="rect">
            <a:avLst/>
          </a:prstGeom>
          <a:noFill/>
          <a:ln/>
        </p:spPr>
        <p:txBody>
          <a:bodyPr wrap="non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Adapting models to perform well in specific industries or use cases.</a:t>
            </a:r>
            <a:endParaRPr lang="en-US" sz="1750" dirty="0"/>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055852"/>
            <a:ext cx="10077926"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Emerging Trends in Sentiment Analysis</a:t>
            </a:r>
            <a:endParaRPr lang="en-US" sz="4604" dirty="0"/>
          </a:p>
        </p:txBody>
      </p:sp>
      <p:pic>
        <p:nvPicPr>
          <p:cNvPr id="5" name="Image 0" descr="preencoded.png"/>
          <p:cNvPicPr>
            <a:picLocks noChangeAspect="1"/>
          </p:cNvPicPr>
          <p:nvPr/>
        </p:nvPicPr>
        <p:blipFill>
          <a:blip r:embed="rId3"/>
          <a:stretch>
            <a:fillRect/>
          </a:stretch>
        </p:blipFill>
        <p:spPr>
          <a:xfrm>
            <a:off x="1760220" y="3230999"/>
            <a:ext cx="555427" cy="555427"/>
          </a:xfrm>
          <a:prstGeom prst="rect">
            <a:avLst/>
          </a:prstGeom>
        </p:spPr>
      </p:pic>
      <p:sp>
        <p:nvSpPr>
          <p:cNvPr id="6" name="Text 3"/>
          <p:cNvSpPr/>
          <p:nvPr/>
        </p:nvSpPr>
        <p:spPr>
          <a:xfrm>
            <a:off x="1760220" y="4008596"/>
            <a:ext cx="2527459"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Multilingual</a:t>
            </a:r>
            <a:endParaRPr lang="en-US" sz="2302" dirty="0"/>
          </a:p>
        </p:txBody>
      </p:sp>
      <p:sp>
        <p:nvSpPr>
          <p:cNvPr id="7" name="Text 4"/>
          <p:cNvSpPr/>
          <p:nvPr/>
        </p:nvSpPr>
        <p:spPr>
          <a:xfrm>
            <a:off x="1760220" y="4507349"/>
            <a:ext cx="2527459" cy="1333024"/>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Expanding capabilities to analyze sentiment across multiple languages.</a:t>
            </a:r>
            <a:endParaRPr lang="en-US" sz="1750" dirty="0"/>
          </a:p>
        </p:txBody>
      </p:sp>
      <p:pic>
        <p:nvPicPr>
          <p:cNvPr id="8" name="Image 1" descr="preencoded.png"/>
          <p:cNvPicPr>
            <a:picLocks noChangeAspect="1"/>
          </p:cNvPicPr>
          <p:nvPr/>
        </p:nvPicPr>
        <p:blipFill>
          <a:blip r:embed="rId4"/>
          <a:stretch>
            <a:fillRect/>
          </a:stretch>
        </p:blipFill>
        <p:spPr>
          <a:xfrm>
            <a:off x="4620935" y="3230999"/>
            <a:ext cx="555427" cy="555427"/>
          </a:xfrm>
          <a:prstGeom prst="rect">
            <a:avLst/>
          </a:prstGeom>
        </p:spPr>
      </p:pic>
      <p:sp>
        <p:nvSpPr>
          <p:cNvPr id="9" name="Text 5"/>
          <p:cNvSpPr/>
          <p:nvPr/>
        </p:nvSpPr>
        <p:spPr>
          <a:xfrm>
            <a:off x="4620935" y="4008596"/>
            <a:ext cx="2527578"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Multimodal</a:t>
            </a:r>
            <a:endParaRPr lang="en-US" sz="2302" dirty="0"/>
          </a:p>
        </p:txBody>
      </p:sp>
      <p:sp>
        <p:nvSpPr>
          <p:cNvPr id="10" name="Text 6"/>
          <p:cNvSpPr/>
          <p:nvPr/>
        </p:nvSpPr>
        <p:spPr>
          <a:xfrm>
            <a:off x="4620935" y="4507349"/>
            <a:ext cx="2527578" cy="1333024"/>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Incorporating visual and audio cues to enhance sentiment understanding.</a:t>
            </a:r>
            <a:endParaRPr lang="en-US" sz="1750" dirty="0"/>
          </a:p>
        </p:txBody>
      </p:sp>
      <p:pic>
        <p:nvPicPr>
          <p:cNvPr id="11" name="Image 2" descr="preencoded.png"/>
          <p:cNvPicPr>
            <a:picLocks noChangeAspect="1"/>
          </p:cNvPicPr>
          <p:nvPr/>
        </p:nvPicPr>
        <p:blipFill>
          <a:blip r:embed="rId5"/>
          <a:stretch>
            <a:fillRect/>
          </a:stretch>
        </p:blipFill>
        <p:spPr>
          <a:xfrm>
            <a:off x="7481768" y="3230999"/>
            <a:ext cx="555427" cy="555427"/>
          </a:xfrm>
          <a:prstGeom prst="rect">
            <a:avLst/>
          </a:prstGeom>
        </p:spPr>
      </p:pic>
      <p:sp>
        <p:nvSpPr>
          <p:cNvPr id="12" name="Text 7"/>
          <p:cNvSpPr/>
          <p:nvPr/>
        </p:nvSpPr>
        <p:spPr>
          <a:xfrm>
            <a:off x="7481768" y="4008596"/>
            <a:ext cx="2527578"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Deep Learning</a:t>
            </a:r>
            <a:endParaRPr lang="en-US" sz="2302" dirty="0"/>
          </a:p>
        </p:txBody>
      </p:sp>
      <p:sp>
        <p:nvSpPr>
          <p:cNvPr id="13" name="Text 8"/>
          <p:cNvSpPr/>
          <p:nvPr/>
        </p:nvSpPr>
        <p:spPr>
          <a:xfrm>
            <a:off x="7481768" y="4507349"/>
            <a:ext cx="2527578" cy="1666280"/>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Leveraging advanced neural network architectures for more accurate sentiment predictions.</a:t>
            </a:r>
            <a:endParaRPr lang="en-US" sz="1750" dirty="0"/>
          </a:p>
        </p:txBody>
      </p:sp>
      <p:pic>
        <p:nvPicPr>
          <p:cNvPr id="14" name="Image 3" descr="preencoded.png"/>
          <p:cNvPicPr>
            <a:picLocks noChangeAspect="1"/>
          </p:cNvPicPr>
          <p:nvPr/>
        </p:nvPicPr>
        <p:blipFill>
          <a:blip r:embed="rId6"/>
          <a:stretch>
            <a:fillRect/>
          </a:stretch>
        </p:blipFill>
        <p:spPr>
          <a:xfrm>
            <a:off x="10342602" y="3230999"/>
            <a:ext cx="555427" cy="555427"/>
          </a:xfrm>
          <a:prstGeom prst="rect">
            <a:avLst/>
          </a:prstGeom>
        </p:spPr>
      </p:pic>
      <p:sp>
        <p:nvSpPr>
          <p:cNvPr id="15" name="Text 9"/>
          <p:cNvSpPr/>
          <p:nvPr/>
        </p:nvSpPr>
        <p:spPr>
          <a:xfrm>
            <a:off x="10342602" y="4008596"/>
            <a:ext cx="2527578"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Real-Time</a:t>
            </a:r>
            <a:endParaRPr lang="en-US" sz="2302" dirty="0"/>
          </a:p>
        </p:txBody>
      </p:sp>
      <p:sp>
        <p:nvSpPr>
          <p:cNvPr id="16" name="Text 10"/>
          <p:cNvSpPr/>
          <p:nvPr/>
        </p:nvSpPr>
        <p:spPr>
          <a:xfrm>
            <a:off x="10342602" y="4507349"/>
            <a:ext cx="2527578" cy="1333024"/>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Enabling instant sentiment analysis for timely insights and rapid response.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630799"/>
            <a:ext cx="5847278"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Ethical Considerations</a:t>
            </a:r>
            <a:endParaRPr lang="en-US" sz="4604" dirty="0"/>
          </a:p>
        </p:txBody>
      </p:sp>
      <p:sp>
        <p:nvSpPr>
          <p:cNvPr id="5" name="Text 3"/>
          <p:cNvSpPr/>
          <p:nvPr/>
        </p:nvSpPr>
        <p:spPr>
          <a:xfrm>
            <a:off x="1982391" y="2946797"/>
            <a:ext cx="5106829"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Privacy</a:t>
            </a:r>
            <a:endParaRPr lang="en-US" sz="1750" dirty="0"/>
          </a:p>
        </p:txBody>
      </p:sp>
      <p:sp>
        <p:nvSpPr>
          <p:cNvPr id="6" name="Text 4"/>
          <p:cNvSpPr/>
          <p:nvPr/>
        </p:nvSpPr>
        <p:spPr>
          <a:xfrm>
            <a:off x="7541181" y="2946797"/>
            <a:ext cx="5106829"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Ensuring the ethical collection and use of personal data.</a:t>
            </a:r>
            <a:endParaRPr lang="en-US" sz="1750" dirty="0"/>
          </a:p>
        </p:txBody>
      </p:sp>
      <p:sp>
        <p:nvSpPr>
          <p:cNvPr id="7" name="Shape 5"/>
          <p:cNvSpPr/>
          <p:nvPr/>
        </p:nvSpPr>
        <p:spPr>
          <a:xfrm>
            <a:off x="1760220" y="3754160"/>
            <a:ext cx="11109960" cy="948214"/>
          </a:xfrm>
          <a:prstGeom prst="rect">
            <a:avLst/>
          </a:prstGeom>
          <a:solidFill>
            <a:srgbClr val="60A9FF">
              <a:alpha val="5000"/>
            </a:srgbClr>
          </a:solidFill>
          <a:ln/>
        </p:spPr>
      </p:sp>
      <p:sp>
        <p:nvSpPr>
          <p:cNvPr id="8" name="Text 6"/>
          <p:cNvSpPr/>
          <p:nvPr/>
        </p:nvSpPr>
        <p:spPr>
          <a:xfrm>
            <a:off x="1982391" y="3895011"/>
            <a:ext cx="5106829"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Bias</a:t>
            </a:r>
            <a:endParaRPr lang="en-US" sz="1750" dirty="0"/>
          </a:p>
        </p:txBody>
      </p:sp>
      <p:sp>
        <p:nvSpPr>
          <p:cNvPr id="9" name="Text 7"/>
          <p:cNvSpPr/>
          <p:nvPr/>
        </p:nvSpPr>
        <p:spPr>
          <a:xfrm>
            <a:off x="7541181" y="3895011"/>
            <a:ext cx="5106829"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Mitigating algorithmic bias that can perpetuate societal prejudices.</a:t>
            </a:r>
            <a:endParaRPr lang="en-US" sz="1750" dirty="0"/>
          </a:p>
        </p:txBody>
      </p:sp>
      <p:sp>
        <p:nvSpPr>
          <p:cNvPr id="10" name="Text 8"/>
          <p:cNvSpPr/>
          <p:nvPr/>
        </p:nvSpPr>
        <p:spPr>
          <a:xfrm>
            <a:off x="1982391" y="4843224"/>
            <a:ext cx="5106829"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Transparency</a:t>
            </a:r>
            <a:endParaRPr lang="en-US" sz="1750" dirty="0"/>
          </a:p>
        </p:txBody>
      </p:sp>
      <p:sp>
        <p:nvSpPr>
          <p:cNvPr id="11" name="Text 9"/>
          <p:cNvSpPr/>
          <p:nvPr/>
        </p:nvSpPr>
        <p:spPr>
          <a:xfrm>
            <a:off x="7541181" y="4843224"/>
            <a:ext cx="5106829"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Providing clear explanations for sentiment analysis outcomes.</a:t>
            </a:r>
            <a:endParaRPr lang="en-US" sz="1750" dirty="0"/>
          </a:p>
        </p:txBody>
      </p:sp>
      <p:sp>
        <p:nvSpPr>
          <p:cNvPr id="12" name="Shape 10"/>
          <p:cNvSpPr/>
          <p:nvPr/>
        </p:nvSpPr>
        <p:spPr>
          <a:xfrm>
            <a:off x="1760220" y="5650587"/>
            <a:ext cx="11109960" cy="948214"/>
          </a:xfrm>
          <a:prstGeom prst="rect">
            <a:avLst/>
          </a:prstGeom>
          <a:solidFill>
            <a:srgbClr val="60A9FF">
              <a:alpha val="5000"/>
            </a:srgbClr>
          </a:solidFill>
          <a:ln/>
        </p:spPr>
      </p:sp>
      <p:sp>
        <p:nvSpPr>
          <p:cNvPr id="13" name="Text 11"/>
          <p:cNvSpPr/>
          <p:nvPr/>
        </p:nvSpPr>
        <p:spPr>
          <a:xfrm>
            <a:off x="1982391" y="5791438"/>
            <a:ext cx="5106829" cy="333256"/>
          </a:xfrm>
          <a:prstGeom prst="rect">
            <a:avLst/>
          </a:prstGeom>
          <a:noFill/>
          <a:ln/>
        </p:spPr>
        <p:txBody>
          <a:bodyPr wrap="non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Consent</a:t>
            </a:r>
            <a:endParaRPr lang="en-US" sz="1750" dirty="0"/>
          </a:p>
        </p:txBody>
      </p:sp>
      <p:sp>
        <p:nvSpPr>
          <p:cNvPr id="14" name="Text 12"/>
          <p:cNvSpPr/>
          <p:nvPr/>
        </p:nvSpPr>
        <p:spPr>
          <a:xfrm>
            <a:off x="7541181" y="5791438"/>
            <a:ext cx="5106829" cy="666512"/>
          </a:xfrm>
          <a:prstGeom prst="rect">
            <a:avLst/>
          </a:prstGeom>
          <a:noFill/>
          <a:ln/>
        </p:spPr>
        <p:txBody>
          <a:bodyPr wrap="square" rtlCol="0" anchor="t"/>
          <a:lstStyle/>
          <a:p>
            <a:pPr marL="0" indent="0">
              <a:lnSpc>
                <a:spcPts val="2624"/>
              </a:lnSpc>
              <a:buNone/>
            </a:pPr>
            <a:r>
              <a:rPr lang="en-US" sz="1750" dirty="0">
                <a:solidFill>
                  <a:srgbClr val="EEEFF5"/>
                </a:solidFill>
                <a:latin typeface="Montserrat" pitchFamily="34" charset="0"/>
                <a:ea typeface="Montserrat" pitchFamily="34" charset="-122"/>
                <a:cs typeface="Montserrat" pitchFamily="34" charset="-120"/>
              </a:rPr>
              <a:t>Obtaining appropriate consent from individuals whose data is analyzed.</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46190"/>
            <a:ext cx="8570238" cy="730806"/>
          </a:xfrm>
          <a:prstGeom prst="rect">
            <a:avLst/>
          </a:prstGeom>
          <a:noFill/>
          <a:ln/>
        </p:spPr>
        <p:txBody>
          <a:bodyPr wrap="none" rtlCol="0" anchor="t"/>
          <a:lstStyle/>
          <a:p>
            <a:pPr marL="0" indent="0">
              <a:lnSpc>
                <a:spcPts val="5755"/>
              </a:lnSpc>
              <a:buNone/>
            </a:pPr>
            <a:r>
              <a:rPr lang="en-US" sz="4604" b="1" dirty="0">
                <a:solidFill>
                  <a:srgbClr val="60A9FF"/>
                </a:solidFill>
                <a:latin typeface="Barlow" pitchFamily="34" charset="0"/>
                <a:ea typeface="Barlow" pitchFamily="34" charset="-122"/>
                <a:cs typeface="Barlow" pitchFamily="34" charset="-120"/>
              </a:rPr>
              <a:t>The Future of Sentiment Analysis</a:t>
            </a:r>
            <a:endParaRPr lang="en-US" sz="4604" dirty="0"/>
          </a:p>
        </p:txBody>
      </p:sp>
      <p:sp>
        <p:nvSpPr>
          <p:cNvPr id="6" name="Shape 3"/>
          <p:cNvSpPr/>
          <p:nvPr/>
        </p:nvSpPr>
        <p:spPr>
          <a:xfrm>
            <a:off x="4774168" y="2010251"/>
            <a:ext cx="99893" cy="5273159"/>
          </a:xfrm>
          <a:prstGeom prst="roundRect">
            <a:avLst>
              <a:gd name="adj" fmla="val 133462"/>
            </a:avLst>
          </a:prstGeom>
          <a:solidFill>
            <a:srgbClr val="282C32"/>
          </a:solidFill>
          <a:ln/>
        </p:spPr>
      </p:sp>
      <p:sp>
        <p:nvSpPr>
          <p:cNvPr id="7" name="Shape 4"/>
          <p:cNvSpPr/>
          <p:nvPr/>
        </p:nvSpPr>
        <p:spPr>
          <a:xfrm>
            <a:off x="5074027" y="2460129"/>
            <a:ext cx="777597" cy="99893"/>
          </a:xfrm>
          <a:prstGeom prst="roundRect">
            <a:avLst>
              <a:gd name="adj" fmla="val 133462"/>
            </a:avLst>
          </a:prstGeom>
          <a:solidFill>
            <a:srgbClr val="282C32"/>
          </a:solidFill>
          <a:ln/>
        </p:spPr>
      </p:sp>
      <p:sp>
        <p:nvSpPr>
          <p:cNvPr id="8" name="Shape 5"/>
          <p:cNvSpPr/>
          <p:nvPr/>
        </p:nvSpPr>
        <p:spPr>
          <a:xfrm>
            <a:off x="4574084" y="2260163"/>
            <a:ext cx="499943" cy="499943"/>
          </a:xfrm>
          <a:prstGeom prst="roundRect">
            <a:avLst>
              <a:gd name="adj" fmla="val 26667"/>
            </a:avLst>
          </a:prstGeom>
          <a:solidFill>
            <a:srgbClr val="282C32"/>
          </a:solidFill>
          <a:ln/>
        </p:spPr>
      </p:sp>
      <p:sp>
        <p:nvSpPr>
          <p:cNvPr id="9" name="Text 6"/>
          <p:cNvSpPr/>
          <p:nvPr/>
        </p:nvSpPr>
        <p:spPr>
          <a:xfrm>
            <a:off x="4761964" y="2334697"/>
            <a:ext cx="124182"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1</a:t>
            </a:r>
            <a:endParaRPr lang="en-US" sz="2763" dirty="0"/>
          </a:p>
        </p:txBody>
      </p:sp>
      <p:sp>
        <p:nvSpPr>
          <p:cNvPr id="10" name="Text 7"/>
          <p:cNvSpPr/>
          <p:nvPr/>
        </p:nvSpPr>
        <p:spPr>
          <a:xfrm>
            <a:off x="6046113" y="2232422"/>
            <a:ext cx="2923580"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Deeper Insights</a:t>
            </a:r>
            <a:endParaRPr lang="en-US" sz="2302" dirty="0"/>
          </a:p>
        </p:txBody>
      </p:sp>
      <p:sp>
        <p:nvSpPr>
          <p:cNvPr id="11" name="Text 8"/>
          <p:cNvSpPr/>
          <p:nvPr/>
        </p:nvSpPr>
        <p:spPr>
          <a:xfrm>
            <a:off x="6046113" y="2731175"/>
            <a:ext cx="7751088" cy="666512"/>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Sentiment analysis will unlock even more nuanced and contextual understanding of human expression.</a:t>
            </a:r>
            <a:endParaRPr lang="en-US" sz="1750" dirty="0"/>
          </a:p>
        </p:txBody>
      </p:sp>
      <p:sp>
        <p:nvSpPr>
          <p:cNvPr id="12" name="Shape 9"/>
          <p:cNvSpPr/>
          <p:nvPr/>
        </p:nvSpPr>
        <p:spPr>
          <a:xfrm>
            <a:off x="5074027" y="4291905"/>
            <a:ext cx="777597" cy="99893"/>
          </a:xfrm>
          <a:prstGeom prst="roundRect">
            <a:avLst>
              <a:gd name="adj" fmla="val 133462"/>
            </a:avLst>
          </a:prstGeom>
          <a:solidFill>
            <a:srgbClr val="282C32"/>
          </a:solidFill>
          <a:ln/>
        </p:spPr>
      </p:sp>
      <p:sp>
        <p:nvSpPr>
          <p:cNvPr id="13" name="Shape 10"/>
          <p:cNvSpPr/>
          <p:nvPr/>
        </p:nvSpPr>
        <p:spPr>
          <a:xfrm>
            <a:off x="4574084" y="4091940"/>
            <a:ext cx="499943" cy="499943"/>
          </a:xfrm>
          <a:prstGeom prst="roundRect">
            <a:avLst>
              <a:gd name="adj" fmla="val 26667"/>
            </a:avLst>
          </a:prstGeom>
          <a:solidFill>
            <a:srgbClr val="282C32"/>
          </a:solidFill>
          <a:ln/>
        </p:spPr>
      </p:sp>
      <p:sp>
        <p:nvSpPr>
          <p:cNvPr id="14" name="Text 11"/>
          <p:cNvSpPr/>
          <p:nvPr/>
        </p:nvSpPr>
        <p:spPr>
          <a:xfrm>
            <a:off x="4725769" y="4166473"/>
            <a:ext cx="196453"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2</a:t>
            </a:r>
            <a:endParaRPr lang="en-US" sz="2763" dirty="0"/>
          </a:p>
        </p:txBody>
      </p:sp>
      <p:sp>
        <p:nvSpPr>
          <p:cNvPr id="15" name="Text 12"/>
          <p:cNvSpPr/>
          <p:nvPr/>
        </p:nvSpPr>
        <p:spPr>
          <a:xfrm>
            <a:off x="6046113" y="4064198"/>
            <a:ext cx="3340179"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Personalized Experiences</a:t>
            </a:r>
            <a:endParaRPr lang="en-US" sz="2302" dirty="0"/>
          </a:p>
        </p:txBody>
      </p:sp>
      <p:sp>
        <p:nvSpPr>
          <p:cNvPr id="16" name="Text 13"/>
          <p:cNvSpPr/>
          <p:nvPr/>
        </p:nvSpPr>
        <p:spPr>
          <a:xfrm>
            <a:off x="6046113" y="4562951"/>
            <a:ext cx="7751088" cy="666512"/>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Tailored products, services, and content based on individual sentiment profiles.</a:t>
            </a:r>
            <a:endParaRPr lang="en-US" sz="1750" dirty="0"/>
          </a:p>
        </p:txBody>
      </p:sp>
      <p:sp>
        <p:nvSpPr>
          <p:cNvPr id="17" name="Shape 14"/>
          <p:cNvSpPr/>
          <p:nvPr/>
        </p:nvSpPr>
        <p:spPr>
          <a:xfrm>
            <a:off x="5074027" y="6123682"/>
            <a:ext cx="777597" cy="99893"/>
          </a:xfrm>
          <a:prstGeom prst="roundRect">
            <a:avLst>
              <a:gd name="adj" fmla="val 133462"/>
            </a:avLst>
          </a:prstGeom>
          <a:solidFill>
            <a:srgbClr val="282C32"/>
          </a:solidFill>
          <a:ln/>
        </p:spPr>
      </p:sp>
      <p:sp>
        <p:nvSpPr>
          <p:cNvPr id="18" name="Shape 15"/>
          <p:cNvSpPr/>
          <p:nvPr/>
        </p:nvSpPr>
        <p:spPr>
          <a:xfrm>
            <a:off x="4574084" y="5923717"/>
            <a:ext cx="499943" cy="499943"/>
          </a:xfrm>
          <a:prstGeom prst="roundRect">
            <a:avLst>
              <a:gd name="adj" fmla="val 26667"/>
            </a:avLst>
          </a:prstGeom>
          <a:solidFill>
            <a:srgbClr val="282C32"/>
          </a:solidFill>
          <a:ln/>
        </p:spPr>
      </p:sp>
      <p:sp>
        <p:nvSpPr>
          <p:cNvPr id="19" name="Text 16"/>
          <p:cNvSpPr/>
          <p:nvPr/>
        </p:nvSpPr>
        <p:spPr>
          <a:xfrm>
            <a:off x="4729341" y="5998250"/>
            <a:ext cx="189428" cy="350877"/>
          </a:xfrm>
          <a:prstGeom prst="rect">
            <a:avLst/>
          </a:prstGeom>
          <a:noFill/>
          <a:ln/>
        </p:spPr>
        <p:txBody>
          <a:bodyPr wrap="none" rtlCol="0" anchor="t"/>
          <a:lstStyle/>
          <a:p>
            <a:pPr marL="0" indent="0" algn="ctr">
              <a:lnSpc>
                <a:spcPts val="2763"/>
              </a:lnSpc>
              <a:buNone/>
            </a:pPr>
            <a:r>
              <a:rPr lang="en-US" sz="2763" b="1" dirty="0">
                <a:solidFill>
                  <a:srgbClr val="60A9FF"/>
                </a:solidFill>
                <a:latin typeface="Barlow" pitchFamily="34" charset="0"/>
                <a:ea typeface="Barlow" pitchFamily="34" charset="-122"/>
                <a:cs typeface="Barlow" pitchFamily="34" charset="-120"/>
              </a:rPr>
              <a:t>3</a:t>
            </a:r>
            <a:endParaRPr lang="en-US" sz="2763" dirty="0"/>
          </a:p>
        </p:txBody>
      </p:sp>
      <p:sp>
        <p:nvSpPr>
          <p:cNvPr id="20" name="Text 17"/>
          <p:cNvSpPr/>
          <p:nvPr/>
        </p:nvSpPr>
        <p:spPr>
          <a:xfrm>
            <a:off x="6046113" y="5895975"/>
            <a:ext cx="3040261" cy="365522"/>
          </a:xfrm>
          <a:prstGeom prst="rect">
            <a:avLst/>
          </a:prstGeom>
          <a:noFill/>
          <a:ln/>
        </p:spPr>
        <p:txBody>
          <a:bodyPr wrap="none" rtlCol="0" anchor="t"/>
          <a:lstStyle/>
          <a:p>
            <a:pPr marL="0" indent="0" algn="l">
              <a:lnSpc>
                <a:spcPts val="2878"/>
              </a:lnSpc>
              <a:buNone/>
            </a:pPr>
            <a:r>
              <a:rPr lang="en-US" sz="2302" b="1" dirty="0">
                <a:solidFill>
                  <a:srgbClr val="60A9FF"/>
                </a:solidFill>
                <a:latin typeface="Barlow" pitchFamily="34" charset="0"/>
                <a:ea typeface="Barlow" pitchFamily="34" charset="-122"/>
                <a:cs typeface="Barlow" pitchFamily="34" charset="-120"/>
              </a:rPr>
              <a:t>Proactive Interventions</a:t>
            </a:r>
            <a:endParaRPr lang="en-US" sz="2302" dirty="0"/>
          </a:p>
        </p:txBody>
      </p:sp>
      <p:sp>
        <p:nvSpPr>
          <p:cNvPr id="21" name="Text 18"/>
          <p:cNvSpPr/>
          <p:nvPr/>
        </p:nvSpPr>
        <p:spPr>
          <a:xfrm>
            <a:off x="6046113" y="6394728"/>
            <a:ext cx="7751088" cy="666512"/>
          </a:xfrm>
          <a:prstGeom prst="rect">
            <a:avLst/>
          </a:prstGeom>
          <a:noFill/>
          <a:ln/>
        </p:spPr>
        <p:txBody>
          <a:bodyPr wrap="square" rtlCol="0" anchor="t"/>
          <a:lstStyle/>
          <a:p>
            <a:pPr marL="0" indent="0" algn="l">
              <a:lnSpc>
                <a:spcPts val="2624"/>
              </a:lnSpc>
              <a:buNone/>
            </a:pPr>
            <a:r>
              <a:rPr lang="en-US" sz="1750" dirty="0">
                <a:solidFill>
                  <a:srgbClr val="EEEFF5"/>
                </a:solidFill>
                <a:latin typeface="Montserrat" pitchFamily="34" charset="0"/>
                <a:ea typeface="Montserrat" pitchFamily="34" charset="-122"/>
                <a:cs typeface="Montserrat" pitchFamily="34" charset="-120"/>
              </a:rPr>
              <a:t>Sentiment-driven systems that can identify and address issues before they escalate.</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520</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ABISHEK DURAISAMY</cp:lastModifiedBy>
  <cp:revision>2</cp:revision>
  <dcterms:created xsi:type="dcterms:W3CDTF">2024-06-17T05:26:22Z</dcterms:created>
  <dcterms:modified xsi:type="dcterms:W3CDTF">2024-06-17T05:31:04Z</dcterms:modified>
</cp:coreProperties>
</file>