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5" r:id="rId8"/>
    <p:sldId id="266" r:id="rId9"/>
    <p:sldId id="269" r:id="rId10"/>
    <p:sldId id="271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31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8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247753A-8F99-924A-CE03-E5966FC82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2" r="-1" b="670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05DE-41FD-096B-C756-6DE0F62C9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065432" cy="1394334"/>
          </a:xfrm>
        </p:spPr>
        <p:txBody>
          <a:bodyPr anchor="b">
            <a:normAutofit fontScale="90000"/>
          </a:bodyPr>
          <a:lstStyle/>
          <a:p>
            <a:r>
              <a:rPr lang="en-IN" sz="4800" dirty="0">
                <a:solidFill>
                  <a:srgbClr val="FFFFFF"/>
                </a:solidFill>
                <a:latin typeface="Times New Roman"/>
                <a:cs typeface="Times New Roman"/>
              </a:rPr>
              <a:t>Image Tampering Detection Techniques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45D5D-C842-CA42-49F2-32082F4D8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IN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6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14C0-E20E-020B-57E5-CA6187DD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ea typeface="+mj-lt"/>
                <a:cs typeface="+mj-lt"/>
              </a:rPr>
              <a:t>Format based Image Forgery Detection:-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9BE1-3A16-51FC-420F-71741BB5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Times New Roman"/>
                <a:ea typeface="+mj-lt"/>
                <a:cs typeface="+mj-lt"/>
              </a:rPr>
              <a:t>There are three techniques to detect a forgery in images namely </a:t>
            </a:r>
            <a:r>
              <a:rPr lang="en-US">
                <a:latin typeface="Times New Roman"/>
                <a:ea typeface="+mj-lt"/>
                <a:cs typeface="+mj-lt"/>
              </a:rPr>
              <a:t>JPEG Quantization</a:t>
            </a:r>
            <a:r>
              <a:rPr lang="en-US" sz="1800">
                <a:latin typeface="Times New Roman"/>
                <a:ea typeface="+mj-lt"/>
                <a:cs typeface="+mj-lt"/>
              </a:rPr>
              <a:t>, </a:t>
            </a:r>
            <a:r>
              <a:rPr lang="en-US">
                <a:latin typeface="Times New Roman"/>
                <a:ea typeface="+mj-lt"/>
                <a:cs typeface="+mj-lt"/>
              </a:rPr>
              <a:t>Double </a:t>
            </a:r>
            <a:r>
              <a:rPr lang="en-US" sz="1800">
                <a:latin typeface="Times New Roman"/>
                <a:ea typeface="+mj-lt"/>
                <a:cs typeface="+mj-lt"/>
              </a:rPr>
              <a:t>JPEG, and JPEG Blocking.</a:t>
            </a:r>
          </a:p>
          <a:p>
            <a:pPr>
              <a:buClr>
                <a:srgbClr val="8AD0D6"/>
              </a:buClr>
            </a:pPr>
            <a:r>
              <a:rPr lang="en-US" sz="1800" b="1">
                <a:latin typeface="Times New Roman"/>
                <a:ea typeface="+mj-lt"/>
                <a:cs typeface="+mj-lt"/>
              </a:rPr>
              <a:t>JPEG Quantization: </a:t>
            </a:r>
            <a:r>
              <a:rPr lang="en-US" sz="1800">
                <a:latin typeface="Times New Roman"/>
                <a:ea typeface="+mj-lt"/>
                <a:cs typeface="+mj-lt"/>
              </a:rPr>
              <a:t>Most of cameras encode images in the JPEG format, this image is representing the image as DCT blocks &amp; quantizing the resulting coefficient. </a:t>
            </a:r>
            <a:endParaRPr lang="en-US" sz="1800" b="1">
              <a:latin typeface="Times New Roman"/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1800">
                <a:latin typeface="Times New Roman"/>
                <a:ea typeface="+mj-lt"/>
                <a:cs typeface="+mj-lt"/>
              </a:rPr>
              <a:t>The manner in which the DCT coefficients in each block are quantized is determined by a table called the quantization table.</a:t>
            </a:r>
            <a:endParaRPr lang="en-US" sz="1800" b="1">
              <a:latin typeface="Times New Roman"/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1800">
                <a:latin typeface="Times New Roman"/>
                <a:ea typeface="+mj-lt"/>
                <a:cs typeface="+mj-lt"/>
              </a:rPr>
              <a:t>The size and quality of the image are determined by the quantization table and these tables tend to differ between camera manufacturers. </a:t>
            </a:r>
            <a:endParaRPr lang="en-US" sz="1800" b="1">
              <a:latin typeface="Times New Roman"/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1800">
                <a:latin typeface="Times New Roman"/>
                <a:ea typeface="+mj-lt"/>
                <a:cs typeface="+mj-lt"/>
              </a:rPr>
              <a:t>This difference between the tables is used to perform a forensics analysis on the image.</a:t>
            </a:r>
            <a:endParaRPr lang="en-US" sz="18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034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9FB-57CC-57C5-5A9C-245A714F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/>
                <a:cs typeface="Times New Roman"/>
              </a:rPr>
              <a:t>Geometry-based Technique:-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B4F5-A448-4A58-5D20-208A5D71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5342"/>
            <a:ext cx="8946541" cy="516193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latin typeface="Times New Roman"/>
                <a:cs typeface="Times New Roman"/>
              </a:rPr>
              <a:t>This technique measures the relative positions of the camera and the objects. 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/>
                <a:cs typeface="Times New Roman"/>
              </a:rPr>
              <a:t>There are two main types including principal point and metric measurements.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/>
                <a:cs typeface="Times New Roman"/>
              </a:rPr>
              <a:t>Principal Point: The projection of the camera Centre to the image plane is known as the principal point. 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/>
                <a:cs typeface="Times New Roman"/>
              </a:rPr>
              <a:t>When an object or image is manipulated the principal point shifts and this difference can be used as evidence for tempering.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/>
                <a:cs typeface="Times New Roman"/>
              </a:rPr>
              <a:t>Metric Measurement: Planner surfaces can be rectified by using projective geometry tools, which also make real-world measurements from a planner surface.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/>
                <a:cs typeface="Times New Roman"/>
              </a:rPr>
              <a:t>This measurement depends on knowledge of polygons, vanishing points, and co-planarity of circles in order to remove planner distortions that enable metric measurements to be made on the plane.</a:t>
            </a: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6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716C-F26B-FD77-F029-AD93AFC7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EBEBEB"/>
                </a:solidFill>
                <a:latin typeface="Times New Roman"/>
                <a:cs typeface="Times New Roman"/>
              </a:rPr>
              <a:t>References:-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7EBF-93B7-4EBC-05E1-1B8A6F52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2328"/>
            <a:ext cx="8946541" cy="4596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18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>
                <a:effectLst/>
                <a:latin typeface="Times New Roman"/>
                <a:cs typeface="Times New Roman"/>
              </a:rPr>
              <a:t>N. D. </a:t>
            </a:r>
            <a:r>
              <a:rPr lang="en-US" sz="1800" b="0" i="0" err="1">
                <a:effectLst/>
                <a:latin typeface="Times New Roman"/>
                <a:cs typeface="Times New Roman"/>
              </a:rPr>
              <a:t>Wandji</a:t>
            </a:r>
            <a:r>
              <a:rPr lang="en-US" sz="1800" b="0" i="0">
                <a:effectLst/>
                <a:latin typeface="Times New Roman"/>
                <a:cs typeface="Times New Roman"/>
              </a:rPr>
              <a:t>, S. </a:t>
            </a:r>
            <a:r>
              <a:rPr lang="en-US" sz="1800" b="0" i="0" err="1">
                <a:effectLst/>
                <a:latin typeface="Times New Roman"/>
                <a:cs typeface="Times New Roman"/>
              </a:rPr>
              <a:t>Xingming</a:t>
            </a:r>
            <a:r>
              <a:rPr lang="en-US" sz="1800" b="0" i="0">
                <a:effectLst/>
                <a:latin typeface="Times New Roman"/>
                <a:cs typeface="Times New Roman"/>
              </a:rPr>
              <a:t>, and M. F. </a:t>
            </a:r>
            <a:r>
              <a:rPr lang="en-US" sz="1800" b="0" i="0" err="1">
                <a:effectLst/>
                <a:latin typeface="Times New Roman"/>
                <a:cs typeface="Times New Roman"/>
              </a:rPr>
              <a:t>Kue</a:t>
            </a:r>
            <a:r>
              <a:rPr lang="en-US" sz="1800" b="0" i="0">
                <a:effectLst/>
                <a:latin typeface="Times New Roman"/>
                <a:cs typeface="Times New Roman"/>
              </a:rPr>
              <a:t>, “Detection of copy-move forgery in digital images based on DCT.” International journal of computer science issues 10,1-8(2013).</a:t>
            </a:r>
          </a:p>
          <a:p>
            <a:pPr algn="l"/>
            <a:r>
              <a:rPr lang="en-IN" sz="1800">
                <a:latin typeface="Times New Roman"/>
                <a:cs typeface="Times New Roman"/>
              </a:rPr>
              <a:t>Salem Saleh Al-amri1., N.V. Kalyankar2, and </a:t>
            </a:r>
            <a:r>
              <a:rPr lang="en-IN" sz="1800" err="1">
                <a:latin typeface="Times New Roman"/>
                <a:cs typeface="Times New Roman"/>
              </a:rPr>
              <a:t>Khamitkar</a:t>
            </a:r>
            <a:r>
              <a:rPr lang="en-IN" sz="1800">
                <a:latin typeface="Times New Roman"/>
                <a:cs typeface="Times New Roman"/>
              </a:rPr>
              <a:t> S.D. ―Image Segmentation by Using </a:t>
            </a:r>
            <a:r>
              <a:rPr lang="en-IN" sz="1800" err="1">
                <a:latin typeface="Times New Roman"/>
                <a:cs typeface="Times New Roman"/>
              </a:rPr>
              <a:t>Thershod</a:t>
            </a:r>
            <a:r>
              <a:rPr lang="en-IN" sz="1800">
                <a:latin typeface="Times New Roman"/>
                <a:cs typeface="Times New Roman"/>
              </a:rPr>
              <a:t> Techniques‖, Journal of computing, vol. 2, no. 5, 2010.</a:t>
            </a:r>
          </a:p>
          <a:p>
            <a:pPr algn="l"/>
            <a:r>
              <a:rPr lang="en-US" sz="1800" err="1">
                <a:latin typeface="Times New Roman"/>
                <a:cs typeface="Times New Roman"/>
              </a:rPr>
              <a:t>B.Soloria</a:t>
            </a:r>
            <a:r>
              <a:rPr lang="en-US" sz="1800">
                <a:latin typeface="Times New Roman"/>
                <a:cs typeface="Times New Roman"/>
              </a:rPr>
              <a:t> and </a:t>
            </a:r>
            <a:r>
              <a:rPr lang="en-US" sz="1800" err="1">
                <a:latin typeface="Times New Roman"/>
                <a:cs typeface="Times New Roman"/>
              </a:rPr>
              <a:t>A.K.Nandi</a:t>
            </a:r>
            <a:r>
              <a:rPr lang="en-US" sz="1800">
                <a:latin typeface="Times New Roman"/>
                <a:cs typeface="Times New Roman"/>
              </a:rPr>
              <a:t>, (2011), “Automated detection and localization of duplicated regions affected by reflection, rotation and scaling in image forensics.” International Journal of signal Processing, pp.1759-1770.</a:t>
            </a:r>
          </a:p>
          <a:p>
            <a:pPr algn="l"/>
            <a:r>
              <a:rPr lang="en-US" sz="1800" i="1">
                <a:latin typeface="Times New Roman"/>
                <a:ea typeface="+mj-lt"/>
                <a:cs typeface="+mj-lt"/>
              </a:rPr>
              <a:t>S. </a:t>
            </a:r>
            <a:r>
              <a:rPr lang="en-US" sz="1800" i="1" err="1">
                <a:latin typeface="Times New Roman"/>
                <a:ea typeface="+mj-lt"/>
                <a:cs typeface="+mj-lt"/>
              </a:rPr>
              <a:t>Manjunatha</a:t>
            </a:r>
            <a:r>
              <a:rPr lang="en-US" sz="1800" i="1">
                <a:latin typeface="Times New Roman"/>
                <a:ea typeface="+mj-lt"/>
                <a:cs typeface="+mj-lt"/>
              </a:rPr>
              <a:t>, Dr. Malini. M. Patil(2017), "</a:t>
            </a:r>
            <a:r>
              <a:rPr lang="en-US" sz="1800">
                <a:latin typeface="Times New Roman"/>
                <a:ea typeface="+mn-lt"/>
                <a:cs typeface="+mn-lt"/>
              </a:rPr>
              <a:t>A Survey on Image Forgery Detection Techniques." </a:t>
            </a:r>
            <a:r>
              <a:rPr lang="en-US" sz="1800">
                <a:latin typeface="Times New Roman"/>
                <a:ea typeface="+mj-lt"/>
                <a:cs typeface="+mj-lt"/>
              </a:rPr>
              <a:t>International Journal of digital image processing, vol. 9. </a:t>
            </a:r>
            <a:endParaRPr lang="en-US" sz="1800">
              <a:latin typeface="Times New Roman"/>
              <a:ea typeface="+mj-lt"/>
              <a:cs typeface="Times New Roman"/>
            </a:endParaRPr>
          </a:p>
          <a:p>
            <a:pPr algn="l"/>
            <a:r>
              <a:rPr lang="en-US" sz="1800">
                <a:latin typeface="Times New Roman"/>
                <a:cs typeface="Times New Roman"/>
              </a:rPr>
              <a:t>Savita Walia, Krishna Kumar </a:t>
            </a:r>
            <a:r>
              <a:rPr lang="en-US" sz="1800" i="1">
                <a:latin typeface="Times New Roman"/>
                <a:cs typeface="Times New Roman"/>
              </a:rPr>
              <a:t>"Digital image forgery detection: a systematic scrutiny".</a:t>
            </a:r>
            <a:br>
              <a:rPr lang="en-US" sz="1800">
                <a:latin typeface="Times New Roman"/>
              </a:rPr>
            </a:br>
            <a:r>
              <a:rPr lang="en-US" sz="1800">
                <a:latin typeface="Times New Roman"/>
                <a:cs typeface="Times New Roman"/>
              </a:rPr>
              <a:t>Australian Journal of Forensic Sciences</a:t>
            </a:r>
            <a:r>
              <a:rPr lang="en-US" sz="1800">
                <a:latin typeface="Times New Roman"/>
                <a:ea typeface="+mj-lt"/>
                <a:cs typeface="Times New Roman"/>
              </a:rPr>
              <a:t>,</a:t>
            </a:r>
            <a:r>
              <a:rPr lang="en-US" sz="1800">
                <a:latin typeface="Times New Roman"/>
                <a:ea typeface="+mj-lt"/>
                <a:cs typeface="+mj-lt"/>
              </a:rPr>
              <a:t>05 Mar 2018.</a:t>
            </a:r>
            <a:endParaRPr lang="en-US" sz="1800">
              <a:latin typeface="Times New Roman"/>
              <a:cs typeface="Times New Roman"/>
            </a:endParaRPr>
          </a:p>
          <a:p>
            <a:pPr>
              <a:buClr>
                <a:srgbClr val="BECB95"/>
              </a:buClr>
            </a:pPr>
            <a:endParaRPr lang="en-US" sz="1800" b="1">
              <a:latin typeface="Times New Roman"/>
              <a:cs typeface="Times New Roman"/>
            </a:endParaRPr>
          </a:p>
          <a:p>
            <a:pPr>
              <a:buClr>
                <a:srgbClr val="BECB95"/>
              </a:buClr>
            </a:pPr>
            <a:endParaRPr lang="en-US" sz="1800">
              <a:latin typeface="Times New Roman"/>
              <a:cs typeface="Times New Roman"/>
            </a:endParaRPr>
          </a:p>
          <a:p>
            <a:pPr algn="l">
              <a:buClr>
                <a:srgbClr val="BECB95"/>
              </a:buClr>
            </a:pPr>
            <a:endParaRPr lang="en-US" sz="1800" b="0" i="0">
              <a:effectLst/>
              <a:latin typeface="Times New Roman"/>
              <a:cs typeface="Times New Roman" panose="02020603050405020304" pitchFamily="18" charset="0"/>
            </a:endParaRPr>
          </a:p>
          <a:p>
            <a:pPr>
              <a:buClr>
                <a:srgbClr val="BECB95"/>
              </a:buClr>
            </a:pPr>
            <a:endParaRPr lang="en-US" sz="1800">
              <a:latin typeface="Times New Roman"/>
              <a:cs typeface="Times New Roman" panose="02020603050405020304" pitchFamily="18" charset="0"/>
            </a:endParaRPr>
          </a:p>
          <a:p>
            <a:pPr>
              <a:buClr>
                <a:srgbClr val="8AD0D6"/>
              </a:buClr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7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B5B0-6FD0-0CE4-7EC3-F3EE07FCE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6974915" cy="226184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6000" dirty="0">
                <a:solidFill>
                  <a:srgbClr val="FFFFFF"/>
                </a:solidFill>
                <a:latin typeface="Times New Roman"/>
                <a:cs typeface="Times New Roman"/>
              </a:rPr>
              <a:t>Image Tampering Detection Techniques</a:t>
            </a:r>
            <a:endParaRPr lang="en-IN" sz="6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091FB-7E86-4F2A-71E2-FF7985793635}"/>
              </a:ext>
            </a:extLst>
          </p:cNvPr>
          <p:cNvSpPr txBox="1"/>
          <p:nvPr/>
        </p:nvSpPr>
        <p:spPr>
          <a:xfrm>
            <a:off x="1298863" y="4381499"/>
            <a:ext cx="720436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Presented to</a:t>
            </a:r>
          </a:p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Prof. </a:t>
            </a:r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Vireshwar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 Kumar</a:t>
            </a:r>
          </a:p>
          <a:p>
            <a:r>
              <a:rPr lang="en-US" sz="140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Department of Computer Science &amp; Engineering, IIT Delhi</a:t>
            </a:r>
            <a:endParaRPr lang="en-US" sz="14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US" sz="16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7E77D-476C-E13F-6E6F-79C0A9687201}"/>
              </a:ext>
            </a:extLst>
          </p:cNvPr>
          <p:cNvSpPr txBox="1"/>
          <p:nvPr/>
        </p:nvSpPr>
        <p:spPr>
          <a:xfrm>
            <a:off x="1592974" y="5261742"/>
            <a:ext cx="97187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Nutan Singh (2021MCS2143)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Shiva (2021MCS2149)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Sachin Singh (2021MCS2147)</a:t>
            </a:r>
          </a:p>
        </p:txBody>
      </p:sp>
    </p:spTree>
    <p:extLst>
      <p:ext uri="{BB962C8B-B14F-4D97-AF65-F5344CB8AC3E}">
        <p14:creationId xmlns:p14="http://schemas.microsoft.com/office/powerpoint/2010/main" val="259135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B946-19E9-819F-6F9B-417F5EB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4485"/>
            <a:ext cx="9404723" cy="688011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Different Techniques:-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5793-9F73-3CED-80A2-6D66CADE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23" y="1152374"/>
            <a:ext cx="10965345" cy="509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en-US">
                <a:latin typeface="Times New Roman"/>
                <a:cs typeface="Times New Roman"/>
              </a:rPr>
              <a:t>                                           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2D02F-53EC-624D-0D7A-EAD9F28F3D19}"/>
              </a:ext>
            </a:extLst>
          </p:cNvPr>
          <p:cNvSpPr/>
          <p:nvPr/>
        </p:nvSpPr>
        <p:spPr>
          <a:xfrm>
            <a:off x="4186052" y="1060615"/>
            <a:ext cx="2117764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Image Forgery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BFC09-D5C1-376A-E0B3-BBF448FB0743}"/>
              </a:ext>
            </a:extLst>
          </p:cNvPr>
          <p:cNvSpPr/>
          <p:nvPr/>
        </p:nvSpPr>
        <p:spPr>
          <a:xfrm>
            <a:off x="1533895" y="2305791"/>
            <a:ext cx="1989115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Active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7E401-B641-9B21-C3EB-CEE74A1C6BC4}"/>
              </a:ext>
            </a:extLst>
          </p:cNvPr>
          <p:cNvSpPr/>
          <p:nvPr/>
        </p:nvSpPr>
        <p:spPr>
          <a:xfrm>
            <a:off x="4957947" y="4344387"/>
            <a:ext cx="1523998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Pixel Based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DC643-D846-9F83-DC15-F839609C4F62}"/>
              </a:ext>
            </a:extLst>
          </p:cNvPr>
          <p:cNvSpPr/>
          <p:nvPr/>
        </p:nvSpPr>
        <p:spPr>
          <a:xfrm>
            <a:off x="188026" y="4344388"/>
            <a:ext cx="1761505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Digital Watermarking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9F674-1118-75C7-9FDD-D62E610394B3}"/>
              </a:ext>
            </a:extLst>
          </p:cNvPr>
          <p:cNvSpPr/>
          <p:nvPr/>
        </p:nvSpPr>
        <p:spPr>
          <a:xfrm>
            <a:off x="6571012" y="4344388"/>
            <a:ext cx="1375557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Camera based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31BEB-B4F1-4877-439C-23E58C4193A5}"/>
              </a:ext>
            </a:extLst>
          </p:cNvPr>
          <p:cNvSpPr/>
          <p:nvPr/>
        </p:nvSpPr>
        <p:spPr>
          <a:xfrm>
            <a:off x="9371610" y="4344389"/>
            <a:ext cx="1147946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Physical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48227-ACF1-FCC7-5671-EDF6FB20B7F3}"/>
              </a:ext>
            </a:extLst>
          </p:cNvPr>
          <p:cNvSpPr/>
          <p:nvPr/>
        </p:nvSpPr>
        <p:spPr>
          <a:xfrm>
            <a:off x="2622468" y="4344388"/>
            <a:ext cx="1514102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Digital Signature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B7230-8939-9990-326A-80F87A87E087}"/>
              </a:ext>
            </a:extLst>
          </p:cNvPr>
          <p:cNvSpPr/>
          <p:nvPr/>
        </p:nvSpPr>
        <p:spPr>
          <a:xfrm>
            <a:off x="7115299" y="2305791"/>
            <a:ext cx="1909946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Passive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D4713C-28C9-3AC0-755C-3046B12E76E4}"/>
              </a:ext>
            </a:extLst>
          </p:cNvPr>
          <p:cNvSpPr/>
          <p:nvPr/>
        </p:nvSpPr>
        <p:spPr>
          <a:xfrm>
            <a:off x="10588830" y="4344388"/>
            <a:ext cx="1533894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Geometrical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DCA88-7594-B306-FCEF-AFC5468A7474}"/>
              </a:ext>
            </a:extLst>
          </p:cNvPr>
          <p:cNvSpPr/>
          <p:nvPr/>
        </p:nvSpPr>
        <p:spPr>
          <a:xfrm>
            <a:off x="8025739" y="4344389"/>
            <a:ext cx="1207323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Format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64F01-C431-1C90-D44E-777434662EF4}"/>
              </a:ext>
            </a:extLst>
          </p:cNvPr>
          <p:cNvCxnSpPr/>
          <p:nvPr/>
        </p:nvCxnSpPr>
        <p:spPr>
          <a:xfrm flipH="1">
            <a:off x="5166509" y="1743446"/>
            <a:ext cx="5938" cy="40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CD169C-8AB5-E440-DCC7-26BFB803C41E}"/>
              </a:ext>
            </a:extLst>
          </p:cNvPr>
          <p:cNvCxnSpPr>
            <a:cxnSpLocks/>
          </p:cNvCxnSpPr>
          <p:nvPr/>
        </p:nvCxnSpPr>
        <p:spPr>
          <a:xfrm flipH="1">
            <a:off x="2524249" y="2000744"/>
            <a:ext cx="5938" cy="3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3EF656-712D-4881-BFFE-4D63B9C7C4AA}"/>
              </a:ext>
            </a:extLst>
          </p:cNvPr>
          <p:cNvCxnSpPr>
            <a:cxnSpLocks/>
          </p:cNvCxnSpPr>
          <p:nvPr/>
        </p:nvCxnSpPr>
        <p:spPr>
          <a:xfrm>
            <a:off x="7824603" y="2060120"/>
            <a:ext cx="3958" cy="29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382940-6DE5-0450-67F5-B6090C8A507B}"/>
              </a:ext>
            </a:extLst>
          </p:cNvPr>
          <p:cNvCxnSpPr/>
          <p:nvPr/>
        </p:nvCxnSpPr>
        <p:spPr>
          <a:xfrm>
            <a:off x="2524621" y="2005074"/>
            <a:ext cx="5298372" cy="5343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6578BD-E239-9CA1-F0AB-8F90E32FB3DD}"/>
              </a:ext>
            </a:extLst>
          </p:cNvPr>
          <p:cNvCxnSpPr/>
          <p:nvPr/>
        </p:nvCxnSpPr>
        <p:spPr>
          <a:xfrm flipH="1">
            <a:off x="2424052" y="2989118"/>
            <a:ext cx="5937" cy="7164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469CB9-36A4-BB3E-A996-62E3929C2BD5}"/>
              </a:ext>
            </a:extLst>
          </p:cNvPr>
          <p:cNvCxnSpPr>
            <a:cxnSpLocks/>
          </p:cNvCxnSpPr>
          <p:nvPr/>
        </p:nvCxnSpPr>
        <p:spPr>
          <a:xfrm flipH="1">
            <a:off x="8025246" y="2989118"/>
            <a:ext cx="5937" cy="48886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98A038-8437-FA61-5F77-88604EDAD2C2}"/>
              </a:ext>
            </a:extLst>
          </p:cNvPr>
          <p:cNvCxnSpPr>
            <a:cxnSpLocks/>
          </p:cNvCxnSpPr>
          <p:nvPr/>
        </p:nvCxnSpPr>
        <p:spPr>
          <a:xfrm>
            <a:off x="2429988" y="3701636"/>
            <a:ext cx="1003465" cy="39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009378-06F2-FAA9-BA7C-6E9C2E768F7B}"/>
              </a:ext>
            </a:extLst>
          </p:cNvPr>
          <p:cNvCxnSpPr>
            <a:cxnSpLocks/>
          </p:cNvCxnSpPr>
          <p:nvPr/>
        </p:nvCxnSpPr>
        <p:spPr>
          <a:xfrm>
            <a:off x="985156" y="3701636"/>
            <a:ext cx="1448790" cy="39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295709-62BF-0CD1-176B-716D3B70CC9F}"/>
              </a:ext>
            </a:extLst>
          </p:cNvPr>
          <p:cNvCxnSpPr>
            <a:cxnSpLocks/>
          </p:cNvCxnSpPr>
          <p:nvPr/>
        </p:nvCxnSpPr>
        <p:spPr>
          <a:xfrm flipV="1">
            <a:off x="5784766" y="3477984"/>
            <a:ext cx="2240478" cy="593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59C36-A269-DACB-8813-7ED45C083DC5}"/>
              </a:ext>
            </a:extLst>
          </p:cNvPr>
          <p:cNvCxnSpPr>
            <a:cxnSpLocks/>
          </p:cNvCxnSpPr>
          <p:nvPr/>
        </p:nvCxnSpPr>
        <p:spPr>
          <a:xfrm>
            <a:off x="8021286" y="3474025"/>
            <a:ext cx="3338945" cy="1385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6C2506-D099-667E-AFC4-215A24593C17}"/>
              </a:ext>
            </a:extLst>
          </p:cNvPr>
          <p:cNvCxnSpPr>
            <a:cxnSpLocks/>
          </p:cNvCxnSpPr>
          <p:nvPr/>
        </p:nvCxnSpPr>
        <p:spPr>
          <a:xfrm>
            <a:off x="5774872" y="3483923"/>
            <a:ext cx="3959" cy="86491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7F93EB-1B36-1694-2113-6B6460F06B05}"/>
              </a:ext>
            </a:extLst>
          </p:cNvPr>
          <p:cNvCxnSpPr>
            <a:cxnSpLocks/>
          </p:cNvCxnSpPr>
          <p:nvPr/>
        </p:nvCxnSpPr>
        <p:spPr>
          <a:xfrm>
            <a:off x="8575469" y="3474026"/>
            <a:ext cx="3959" cy="86491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617773-689C-5E5E-11D1-708E2ED416DF}"/>
              </a:ext>
            </a:extLst>
          </p:cNvPr>
          <p:cNvCxnSpPr>
            <a:cxnSpLocks/>
          </p:cNvCxnSpPr>
          <p:nvPr/>
        </p:nvCxnSpPr>
        <p:spPr>
          <a:xfrm>
            <a:off x="9713520" y="3474026"/>
            <a:ext cx="3959" cy="86491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1012B3-E28A-9121-AB36-A566A82AEB24}"/>
              </a:ext>
            </a:extLst>
          </p:cNvPr>
          <p:cNvCxnSpPr>
            <a:cxnSpLocks/>
          </p:cNvCxnSpPr>
          <p:nvPr/>
        </p:nvCxnSpPr>
        <p:spPr>
          <a:xfrm>
            <a:off x="11306794" y="3474027"/>
            <a:ext cx="3959" cy="86491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665D4-AE38-4F38-11EA-B56BAF97D0AA}"/>
              </a:ext>
            </a:extLst>
          </p:cNvPr>
          <p:cNvCxnSpPr>
            <a:cxnSpLocks/>
          </p:cNvCxnSpPr>
          <p:nvPr/>
        </p:nvCxnSpPr>
        <p:spPr>
          <a:xfrm>
            <a:off x="7110845" y="3483922"/>
            <a:ext cx="3959" cy="86491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437C62-D905-B6C3-6BBB-0DF7652F20B0}"/>
              </a:ext>
            </a:extLst>
          </p:cNvPr>
          <p:cNvCxnSpPr>
            <a:cxnSpLocks/>
          </p:cNvCxnSpPr>
          <p:nvPr/>
        </p:nvCxnSpPr>
        <p:spPr>
          <a:xfrm>
            <a:off x="3429495" y="3701636"/>
            <a:ext cx="3959" cy="63730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71562A-E16E-5D3B-9E21-2A905678E308}"/>
              </a:ext>
            </a:extLst>
          </p:cNvPr>
          <p:cNvCxnSpPr>
            <a:cxnSpLocks/>
          </p:cNvCxnSpPr>
          <p:nvPr/>
        </p:nvCxnSpPr>
        <p:spPr>
          <a:xfrm>
            <a:off x="985157" y="3701635"/>
            <a:ext cx="3959" cy="63730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ECB6BB-CE46-3633-DD5E-7A4F5F3D8858}"/>
              </a:ext>
            </a:extLst>
          </p:cNvPr>
          <p:cNvSpPr/>
          <p:nvPr/>
        </p:nvSpPr>
        <p:spPr>
          <a:xfrm>
            <a:off x="4136570" y="5660568"/>
            <a:ext cx="1523998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Copy Move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899E8-D79F-FCEF-270A-4EDACD98C1A1}"/>
              </a:ext>
            </a:extLst>
          </p:cNvPr>
          <p:cNvSpPr/>
          <p:nvPr/>
        </p:nvSpPr>
        <p:spPr>
          <a:xfrm>
            <a:off x="6303816" y="5660568"/>
            <a:ext cx="1523998" cy="682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Splicing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B20F17-D89C-028C-8B9F-E9C9A1AC25AF}"/>
              </a:ext>
            </a:extLst>
          </p:cNvPr>
          <p:cNvCxnSpPr>
            <a:cxnSpLocks/>
          </p:cNvCxnSpPr>
          <p:nvPr/>
        </p:nvCxnSpPr>
        <p:spPr>
          <a:xfrm flipH="1">
            <a:off x="5927272" y="5027715"/>
            <a:ext cx="5937" cy="34042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089D09-B6C1-690F-4783-E982C395311A}"/>
              </a:ext>
            </a:extLst>
          </p:cNvPr>
          <p:cNvCxnSpPr>
            <a:cxnSpLocks/>
          </p:cNvCxnSpPr>
          <p:nvPr/>
        </p:nvCxnSpPr>
        <p:spPr>
          <a:xfrm flipV="1">
            <a:off x="5002975" y="5358244"/>
            <a:ext cx="1745672" cy="593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8CA95-7894-3CBD-CBDE-4699A12DBD0A}"/>
              </a:ext>
            </a:extLst>
          </p:cNvPr>
          <p:cNvCxnSpPr>
            <a:cxnSpLocks/>
          </p:cNvCxnSpPr>
          <p:nvPr/>
        </p:nvCxnSpPr>
        <p:spPr>
          <a:xfrm flipH="1">
            <a:off x="5006934" y="5364182"/>
            <a:ext cx="5937" cy="34042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2B49DA-6A8B-1038-D322-153F1804FE9A}"/>
              </a:ext>
            </a:extLst>
          </p:cNvPr>
          <p:cNvCxnSpPr>
            <a:cxnSpLocks/>
          </p:cNvCxnSpPr>
          <p:nvPr/>
        </p:nvCxnSpPr>
        <p:spPr>
          <a:xfrm flipH="1">
            <a:off x="6738752" y="5364182"/>
            <a:ext cx="5937" cy="34042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7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C07D-3A3D-0E38-94D5-77B00189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99" y="578840"/>
            <a:ext cx="10671423" cy="113251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    Techniques:-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56F6-D838-328C-D100-C947FD86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0" y="1454545"/>
            <a:ext cx="11895407" cy="5298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800">
                <a:latin typeface="Times New Roman"/>
                <a:cs typeface="Times New Roman"/>
              </a:rPr>
              <a:t>There are two types of tampering detection techniques</a:t>
            </a:r>
          </a:p>
          <a:p>
            <a:pPr marL="0" indent="0">
              <a:buNone/>
            </a:pPr>
            <a:r>
              <a:rPr lang="en-IN" sz="1800">
                <a:latin typeface="Times New Roman"/>
                <a:cs typeface="Times New Roman"/>
              </a:rPr>
              <a:t>1.</a:t>
            </a:r>
            <a:r>
              <a:rPr lang="en-IN" sz="1800" b="1">
                <a:latin typeface="Times New Roman"/>
                <a:cs typeface="Times New Roman"/>
              </a:rPr>
              <a:t> Active</a:t>
            </a:r>
            <a:r>
              <a:rPr lang="en-IN" sz="1800">
                <a:latin typeface="Times New Roman"/>
                <a:cs typeface="Times New Roman"/>
              </a:rPr>
              <a:t> :-</a:t>
            </a:r>
          </a:p>
          <a:p>
            <a:pPr marL="0" indent="0">
              <a:buNone/>
            </a:pPr>
            <a:r>
              <a:rPr lang="en-IN" sz="1800">
                <a:latin typeface="Times New Roman"/>
                <a:cs typeface="Times New Roman"/>
              </a:rPr>
              <a:t>     In this approach, we embed some information in the image at the time of image capture or pre-processing which we can authenticate the image. In the active method, the following two techniques are there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IN" sz="1800">
                <a:latin typeface="Times New Roman"/>
                <a:cs typeface="Times New Roman"/>
              </a:rPr>
              <a:t>      (A) Digital Watermarking</a:t>
            </a:r>
          </a:p>
          <a:p>
            <a:pPr marL="0" indent="0">
              <a:buNone/>
            </a:pPr>
            <a:r>
              <a:rPr lang="en-IN" sz="1800">
                <a:latin typeface="Times New Roman"/>
                <a:cs typeface="Times New Roman"/>
              </a:rPr>
              <a:t>      (B)  Digital Signature 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IN" sz="1800">
                <a:latin typeface="Times New Roman"/>
                <a:cs typeface="Times New Roman"/>
              </a:rPr>
              <a:t>     In Active methods image must have embedded some secret information.</a:t>
            </a:r>
          </a:p>
          <a:p>
            <a:pPr marL="0" indent="0">
              <a:buNone/>
            </a:pPr>
            <a:endParaRPr lang="en-IN" sz="1800">
              <a:latin typeface="Times New Roman"/>
              <a:cs typeface="Times New Roman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IN" sz="1800">
                <a:latin typeface="Times New Roman"/>
                <a:cs typeface="Times New Roman"/>
              </a:rPr>
              <a:t>2.</a:t>
            </a:r>
            <a:r>
              <a:rPr lang="en-IN" sz="1800" b="1">
                <a:latin typeface="Times New Roman"/>
                <a:cs typeface="Times New Roman"/>
              </a:rPr>
              <a:t> Passive </a:t>
            </a:r>
            <a:r>
              <a:rPr lang="en-IN" sz="1800">
                <a:latin typeface="Times New Roman"/>
                <a:cs typeface="Times New Roman"/>
              </a:rPr>
              <a:t>:-</a:t>
            </a:r>
          </a:p>
          <a:p>
            <a:pPr marL="0" indent="0">
              <a:buNone/>
            </a:pPr>
            <a:r>
              <a:rPr lang="en-IN" sz="1800">
                <a:latin typeface="Times New Roman"/>
                <a:cs typeface="Times New Roman"/>
              </a:rPr>
              <a:t>         In this approach, we do not need any prior information or embedded information in image. It uses only image to authenticate.</a:t>
            </a:r>
            <a:r>
              <a:rPr lang="en-IN" sz="1800">
                <a:latin typeface="Times New Roman"/>
                <a:ea typeface="+mj-lt"/>
                <a:cs typeface="Times New Roman"/>
              </a:rPr>
              <a:t> </a:t>
            </a:r>
            <a:r>
              <a:rPr lang="en-IN" sz="1800">
                <a:latin typeface="Times New Roman"/>
                <a:ea typeface="+mj-lt"/>
                <a:cs typeface="+mj-lt"/>
              </a:rPr>
              <a:t>These techniques work on the assumption that although digital forgeries may leave no visual  clues that indicate tampering, they may alter the underlying statistics of an image.</a:t>
            </a:r>
          </a:p>
          <a:p>
            <a:pPr marL="0" indent="0">
              <a:buNone/>
            </a:pPr>
            <a:endParaRPr lang="en-IN" sz="1800">
              <a:latin typeface="Times New Roman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A3F4-42B3-E613-EC6B-DE0F28F8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352176"/>
            <a:ext cx="9252154" cy="966684"/>
          </a:xfrm>
        </p:spPr>
        <p:txBody>
          <a:bodyPr>
            <a:normAutofit/>
          </a:bodyPr>
          <a:lstStyle/>
          <a:p>
            <a:r>
              <a:rPr lang="en-IN">
                <a:latin typeface="Times New Roman"/>
                <a:cs typeface="Times New Roman"/>
              </a:rPr>
              <a:t>Digital Watermarking:- 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838F-B5EF-AE05-8B9F-F7B8AB87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0" y="1364435"/>
            <a:ext cx="7271679" cy="541835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IN" sz="1800">
                <a:latin typeface="Times New Roman"/>
                <a:ea typeface="+mj-lt"/>
                <a:cs typeface="Times New Roman"/>
              </a:rPr>
              <a:t>In this techniques we add watermark to an image to ensure its authenticity. 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IN" sz="1800">
                <a:latin typeface="Times New Roman"/>
                <a:ea typeface="+mj-lt"/>
                <a:cs typeface="Times New Roman"/>
              </a:rPr>
              <a:t>The watermark is the additional data(recognizable pattern) that is embedded to the image. it can be visible or invisible.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IN" sz="1800">
                <a:latin typeface="Times New Roman"/>
                <a:ea typeface="+mj-lt"/>
                <a:cs typeface="Times New Roman"/>
              </a:rPr>
              <a:t>Visible Watermark : It is a sub-image or logo that is placed on top of the mage that can be seen.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IN" sz="1800">
                <a:latin typeface="Times New Roman"/>
                <a:ea typeface="+mj-lt"/>
                <a:cs typeface="Times New Roman"/>
              </a:rPr>
              <a:t>Invisible Watermark: It is embedded such that it can be identified by authorized agents  only.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IN" sz="1800">
                <a:latin typeface="Times New Roman"/>
                <a:ea typeface="+mj-lt"/>
                <a:cs typeface="Times New Roman"/>
              </a:rPr>
              <a:t>It can detect the tampering reason of the data also and also can recover the original image.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IN" sz="1800">
                <a:latin typeface="Times New Roman"/>
                <a:ea typeface="+mj-lt"/>
                <a:cs typeface="Times New Roman"/>
              </a:rPr>
              <a:t>Digital watermarking can be classified under three categories: robust, fragile, and semi-fragile watermarking schemes.</a:t>
            </a: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IN" sz="1800">
                <a:latin typeface="Times New Roman"/>
                <a:cs typeface="Times New Roman"/>
              </a:rPr>
              <a:t>In some watermarking technique image can tamper in such a way that it will not be detected.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IN" sz="1800">
                <a:latin typeface="Times New Roman"/>
                <a:cs typeface="Times New Roman"/>
              </a:rPr>
              <a:t>It can be classified in to two types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  <a:buAutoNum type="arabicPeriod"/>
            </a:pPr>
            <a:r>
              <a:rPr lang="en-IN">
                <a:latin typeface="Times New Roman"/>
                <a:cs typeface="Times New Roman"/>
              </a:rPr>
              <a:t>Spatial Domain 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  <a:buAutoNum type="arabicPeriod"/>
            </a:pPr>
            <a:r>
              <a:rPr lang="en-IN">
                <a:latin typeface="Times New Roman"/>
                <a:cs typeface="Times New Roman"/>
              </a:rPr>
              <a:t>Frequency Domain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5E19A9C-B3AF-C56F-F777-B5DF63BA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75" y="2052213"/>
            <a:ext cx="3266048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11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7302-B924-A741-519E-341000E6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500617"/>
            <a:ext cx="9252154" cy="867723"/>
          </a:xfrm>
        </p:spPr>
        <p:txBody>
          <a:bodyPr>
            <a:normAutofit/>
          </a:bodyPr>
          <a:lstStyle/>
          <a:p>
            <a:r>
              <a:rPr lang="en-IN">
                <a:latin typeface="Times New Roman"/>
                <a:cs typeface="Times New Roman"/>
              </a:rPr>
              <a:t>Digital Signature:-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94A0-F43A-F8E7-9115-FFF3E9B9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433538"/>
            <a:ext cx="6258349" cy="501192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IN" sz="1800">
                <a:latin typeface="Times New Roman"/>
                <a:ea typeface="+mj-lt"/>
                <a:cs typeface="Times New Roman"/>
              </a:rPr>
              <a:t>A digital signature is used to represent the validity of an image using some mathematical  structures. It is owner and application specific utility. </a:t>
            </a: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IN" sz="1800">
                <a:latin typeface="Times New Roman"/>
                <a:cs typeface="Times New Roman"/>
              </a:rPr>
              <a:t>A digital signature is embedded into images that are used to validate the image.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IN" sz="1800">
                <a:latin typeface="Times New Roman"/>
                <a:cs typeface="Times New Roman"/>
              </a:rPr>
              <a:t>It can detect image forgery but it can not determine the area of forgery.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IN" sz="1800">
                <a:latin typeface="Times New Roman"/>
                <a:ea typeface="+mj-lt"/>
                <a:cs typeface="Times New Roman"/>
              </a:rPr>
              <a:t>The following are the qualities of a digital signature:</a:t>
            </a:r>
            <a:endParaRPr lang="en-IN" sz="180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IN">
                <a:latin typeface="Times New Roman"/>
                <a:ea typeface="+mj-lt"/>
                <a:cs typeface="Times New Roman"/>
              </a:rPr>
              <a:t>It is only the sender who can sign the original image and the recipient who can only confirm that signature.</a:t>
            </a:r>
            <a:endParaRPr lang="en-IN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IN">
                <a:latin typeface="Times New Roman"/>
                <a:ea typeface="+mj-lt"/>
                <a:cs typeface="Times New Roman"/>
              </a:rPr>
              <a:t>The signature cannot be falsified by unauthenticated users.</a:t>
            </a:r>
            <a:endParaRPr lang="en-IN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IN">
                <a:latin typeface="Times New Roman"/>
                <a:ea typeface="+mj-lt"/>
                <a:cs typeface="Times New Roman"/>
              </a:rPr>
              <a:t>It provides integrity </a:t>
            </a:r>
            <a:endParaRPr lang="en-IN">
              <a:latin typeface="Times New Roman"/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IN">
                <a:latin typeface="Times New Roman"/>
                <a:ea typeface="+mj-lt"/>
                <a:cs typeface="+mj-lt"/>
              </a:rPr>
              <a:t>he presence of an embedded data may degrade quality of images. </a:t>
            </a:r>
            <a:endParaRPr lang="en-IN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6241B47-6160-7C48-85C2-89992B95D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4" r="33535" b="-1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03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34CBEF-C3B9-D1AE-1391-43B4FC4D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/>
                <a:cs typeface="Times New Roman"/>
              </a:rPr>
              <a:t>Copy-Move forgery:- 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7870-EFE5-1CC0-AFB1-E2A6AFC10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587" y="1708271"/>
            <a:ext cx="5590747" cy="46925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In copy-move forgery (or cloning) one region of the image is concealed by using another region from the same to cover it. 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As the closed region can be of any shape and location, it is feasible to search all possible image locations and sizes. 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There are 2 most efficient algorithms, Discrete Cosine Transform (DCT) and Principal Component Analysis (PCA).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/>
                <a:cs typeface="Times New Roman"/>
              </a:rPr>
              <a:t>Cloning is robust to minor changes in the image due to additive noise or lossy compression</a:t>
            </a:r>
            <a:endParaRPr lang="en-IN">
              <a:latin typeface="Times New Roman"/>
              <a:cs typeface="Times New Roman"/>
            </a:endParaRPr>
          </a:p>
        </p:txBody>
      </p:sp>
      <p:pic>
        <p:nvPicPr>
          <p:cNvPr id="9" name="Picture 9" descr="A picture containing grass, outdoor, mammal, field&#10;&#10;Description automatically generated">
            <a:extLst>
              <a:ext uri="{FF2B5EF4-FFF2-40B4-BE49-F238E27FC236}">
                <a16:creationId xmlns:a16="http://schemas.microsoft.com/office/drawing/2014/main" id="{99F07549-2B57-4FE9-AB3A-EC8277577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810" y="2365649"/>
            <a:ext cx="2319539" cy="2947921"/>
          </a:xfrm>
        </p:spPr>
      </p:pic>
      <p:pic>
        <p:nvPicPr>
          <p:cNvPr id="10" name="Picture 10" descr="A picture containing grass, outdoor, mammal, standing&#10;&#10;Description automatically generated">
            <a:extLst>
              <a:ext uri="{FF2B5EF4-FFF2-40B4-BE49-F238E27FC236}">
                <a16:creationId xmlns:a16="http://schemas.microsoft.com/office/drawing/2014/main" id="{AB3C683A-8992-1F19-5A5D-4558D8A1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596" y="2360578"/>
            <a:ext cx="2367567" cy="3006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93C5A4-B13F-8338-9D5A-66B4F0677B39}"/>
              </a:ext>
            </a:extLst>
          </p:cNvPr>
          <p:cNvSpPr txBox="1"/>
          <p:nvPr/>
        </p:nvSpPr>
        <p:spPr>
          <a:xfrm>
            <a:off x="6656231" y="53146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Original image</a:t>
            </a:r>
            <a:r>
              <a:rPr lang="en-US">
                <a:latin typeface="Times New Roman"/>
                <a:cs typeface="Times New Roman"/>
              </a:rPr>
              <a:t>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E7086-3B10-1194-3A8C-E99C794D4C98}"/>
              </a:ext>
            </a:extLst>
          </p:cNvPr>
          <p:cNvSpPr txBox="1"/>
          <p:nvPr/>
        </p:nvSpPr>
        <p:spPr>
          <a:xfrm>
            <a:off x="9596907" y="53683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Forged image</a:t>
            </a:r>
            <a:r>
              <a:rPr lang="en-US">
                <a:latin typeface="Times New Roman"/>
                <a:cs typeface="Times New Roman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77106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E271F1-ABCF-6974-15AB-D900C299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/>
                <a:cs typeface="Times New Roman"/>
              </a:rPr>
              <a:t>Image splicing technique:-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F8005-8574-FB9C-FE0C-7D0CE2D8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650" y="1524593"/>
            <a:ext cx="6220513" cy="5122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800">
                <a:latin typeface="Times New Roman"/>
                <a:ea typeface="+mj-lt"/>
                <a:cs typeface="Times New Roman"/>
              </a:rPr>
              <a:t>Blind splicing detection is a technique in which the joining regions are investigated.</a:t>
            </a:r>
          </a:p>
          <a:p>
            <a:pPr>
              <a:lnSpc>
                <a:spcPct val="110000"/>
              </a:lnSpc>
            </a:pPr>
            <a:r>
              <a:rPr lang="en-IN" sz="1800">
                <a:latin typeface="Times New Roman"/>
                <a:ea typeface="+mj-lt"/>
                <a:cs typeface="Times New Roman"/>
              </a:rPr>
              <a:t>The presence of sharp edges (or changes) between different regions and their surroundings constitute valuable clues to splicing.</a:t>
            </a:r>
          </a:p>
          <a:p>
            <a:pPr>
              <a:lnSpc>
                <a:spcPct val="110000"/>
              </a:lnSpc>
            </a:pPr>
            <a:r>
              <a:rPr lang="en-IN" sz="1800">
                <a:latin typeface="Times New Roman"/>
                <a:ea typeface="+mj-lt"/>
                <a:cs typeface="Times New Roman"/>
              </a:rPr>
              <a:t>Splicing detection methods are divided into two categories region-based and boundary-based splicing detection. </a:t>
            </a:r>
          </a:p>
          <a:p>
            <a:pPr>
              <a:lnSpc>
                <a:spcPct val="110000"/>
              </a:lnSpc>
            </a:pPr>
            <a:r>
              <a:rPr lang="en-IN" sz="1800">
                <a:latin typeface="Times New Roman"/>
                <a:ea typeface="+mj-lt"/>
                <a:cs typeface="Times New Roman"/>
              </a:rPr>
              <a:t>The boundary-based methods detect irregular modifications at the splicing boundaries. </a:t>
            </a:r>
            <a:endParaRPr lang="en-IN" sz="180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1800">
                <a:latin typeface="Times New Roman"/>
                <a:ea typeface="+mj-lt"/>
                <a:cs typeface="Times New Roman"/>
              </a:rPr>
              <a:t>In region-based methods, the consistency is checked on the generative model of the image that is estimated, from the original and spliced image to identify the forgery. </a:t>
            </a:r>
            <a:endParaRPr lang="en-IN" sz="180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1800">
                <a:latin typeface="Times New Roman"/>
                <a:ea typeface="+mj-lt"/>
                <a:cs typeface="Times New Roman"/>
              </a:rPr>
              <a:t>The technique shows high-accuracy results for passive splicing detection.</a:t>
            </a:r>
            <a:endParaRPr lang="en-IN" sz="1800">
              <a:latin typeface="Times New Roman"/>
              <a:cs typeface="Times New Roman"/>
            </a:endParaRPr>
          </a:p>
        </p:txBody>
      </p:sp>
      <p:pic>
        <p:nvPicPr>
          <p:cNvPr id="2" name="Picture 2" descr="A picture containing mammal, primate, monkey&#10;&#10;Description automatically generated">
            <a:extLst>
              <a:ext uri="{FF2B5EF4-FFF2-40B4-BE49-F238E27FC236}">
                <a16:creationId xmlns:a16="http://schemas.microsoft.com/office/drawing/2014/main" id="{1DE3996F-01C9-48EE-1845-C38E5886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05" y="2254809"/>
            <a:ext cx="1875352" cy="204787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4DE468D-BE9D-7326-CA03-55C753210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663" y="2254810"/>
            <a:ext cx="1864621" cy="2047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967388-FA31-FB3B-2C6D-6ADD325E1E37}"/>
              </a:ext>
            </a:extLst>
          </p:cNvPr>
          <p:cNvSpPr txBox="1"/>
          <p:nvPr/>
        </p:nvSpPr>
        <p:spPr>
          <a:xfrm>
            <a:off x="7665076" y="43058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>
                <a:latin typeface="Times New Roman"/>
                <a:cs typeface="Arial"/>
              </a:rPr>
              <a:t>Original image</a:t>
            </a:r>
            <a:endParaRPr lang="en-US">
              <a:latin typeface="Times New Roman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D8F15-167F-D4B0-7DB6-33A5C6F8C53E}"/>
              </a:ext>
            </a:extLst>
          </p:cNvPr>
          <p:cNvSpPr txBox="1"/>
          <p:nvPr/>
        </p:nvSpPr>
        <p:spPr>
          <a:xfrm>
            <a:off x="9672034" y="43058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>
                <a:latin typeface="Times New Roman"/>
                <a:cs typeface="Arial"/>
              </a:rPr>
              <a:t>Forged image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73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9709-B024-3065-5FA2-F16D9EE2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Camera-based techniques:-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C7A2-99CA-DB03-9224-27FEAB62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5783"/>
            <a:ext cx="8946541" cy="4632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latin typeface="Times New Roman"/>
                <a:cs typeface="Times New Roman"/>
              </a:rPr>
              <a:t>Chromatic Aberration</a:t>
            </a:r>
            <a:r>
              <a:rPr lang="en-US" sz="1800">
                <a:latin typeface="Times New Roman"/>
                <a:cs typeface="Times New Roman"/>
              </a:rPr>
              <a:t>: It can be employed in a camera to detect the image tampering and source of camera.</a:t>
            </a:r>
          </a:p>
          <a:p>
            <a:pPr>
              <a:buClr>
                <a:srgbClr val="8AD0D6"/>
              </a:buClr>
            </a:pPr>
            <a:r>
              <a:rPr lang="en-US" sz="1800">
                <a:latin typeface="Times New Roman"/>
                <a:ea typeface="+mj-lt"/>
                <a:cs typeface="+mj-lt"/>
              </a:rPr>
              <a:t>There is a chance of expansion or contraction of the color channels due to different wavelengths of light.</a:t>
            </a:r>
          </a:p>
          <a:p>
            <a:pPr>
              <a:buClr>
                <a:srgbClr val="8AD0D6"/>
              </a:buClr>
            </a:pPr>
            <a:r>
              <a:rPr lang="en-US" sz="1800">
                <a:latin typeface="Times New Roman"/>
                <a:ea typeface="+mj-lt"/>
                <a:cs typeface="+mj-lt"/>
              </a:rPr>
              <a:t>If any object is inserted into the image contraction or expansion pattern will likely be distributed allowing for the tampered regions to be detected.</a:t>
            </a:r>
          </a:p>
          <a:p>
            <a:pPr>
              <a:buClr>
                <a:srgbClr val="8AD0D6"/>
              </a:buClr>
            </a:pPr>
            <a:r>
              <a:rPr lang="en-US" sz="1800" b="1">
                <a:latin typeface="Times New Roman"/>
                <a:cs typeface="Times New Roman"/>
              </a:rPr>
              <a:t>Color Filter Array</a:t>
            </a:r>
            <a:r>
              <a:rPr lang="en-US" sz="1800">
                <a:latin typeface="Times New Roman"/>
                <a:cs typeface="Times New Roman"/>
              </a:rPr>
              <a:t>: </a:t>
            </a:r>
            <a:r>
              <a:rPr lang="en-US" sz="1800">
                <a:latin typeface="Times New Roman"/>
                <a:ea typeface="+mj-lt"/>
                <a:cs typeface="+mj-lt"/>
              </a:rPr>
              <a:t>CCD or CMOS sensor to capture images is accomplished by a color filter array at the top of the sensor.</a:t>
            </a:r>
          </a:p>
          <a:p>
            <a:pPr>
              <a:buClr>
                <a:srgbClr val="8AD0D6"/>
              </a:buClr>
            </a:pPr>
            <a:r>
              <a:rPr lang="en-US" sz="1800">
                <a:latin typeface="Times New Roman"/>
                <a:ea typeface="+mj-lt"/>
                <a:cs typeface="+mj-lt"/>
              </a:rPr>
              <a:t>Only one sample color (Red/Green/Blue) is recorded at the pixel level &amp; remaining two colors are estimated from neighboring samples.</a:t>
            </a:r>
          </a:p>
          <a:p>
            <a:pPr>
              <a:buClr>
                <a:srgbClr val="8AD0D6"/>
              </a:buClr>
            </a:pPr>
            <a:r>
              <a:rPr lang="en-US" sz="1800">
                <a:latin typeface="Times New Roman"/>
                <a:ea typeface="+mj-lt"/>
                <a:cs typeface="+mj-lt"/>
              </a:rPr>
              <a:t>This CFA interpolation can be identified from a periodic correlation that exists between the subset of pixels in each color channel.</a:t>
            </a:r>
            <a:endParaRPr lang="en-US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89316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1218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Neue Haas Grotesk Text Pro</vt:lpstr>
      <vt:lpstr>Times New Roman</vt:lpstr>
      <vt:lpstr>AccentBoxVTI</vt:lpstr>
      <vt:lpstr>Image Tampering Detection Techniques</vt:lpstr>
      <vt:lpstr>Image Tampering Detection Techniques</vt:lpstr>
      <vt:lpstr>Different Techniques:-</vt:lpstr>
      <vt:lpstr>    Techniques:-</vt:lpstr>
      <vt:lpstr>Digital Watermarking:- </vt:lpstr>
      <vt:lpstr>Digital Signature:-</vt:lpstr>
      <vt:lpstr>Copy-Move forgery:- </vt:lpstr>
      <vt:lpstr>Image splicing technique:-</vt:lpstr>
      <vt:lpstr>Camera-based techniques:-</vt:lpstr>
      <vt:lpstr>Format based Image Forgery Detection:-</vt:lpstr>
      <vt:lpstr>Geometry-based Technique:-</vt:lpstr>
      <vt:lpstr>References:-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singh</dc:creator>
  <cp:lastModifiedBy>sachin singh</cp:lastModifiedBy>
  <cp:revision>2</cp:revision>
  <dcterms:created xsi:type="dcterms:W3CDTF">2023-05-10T20:08:28Z</dcterms:created>
  <dcterms:modified xsi:type="dcterms:W3CDTF">2023-05-10T20:14:34Z</dcterms:modified>
</cp:coreProperties>
</file>