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Poppins" panose="020B0502040204020203" pitchFamily="2" charset="0"/>
      <p:regular r:id="rId16"/>
    </p:embeddedFont>
    <p:embeddedFont>
      <p:font typeface="Poppi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49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8053770" y="0"/>
            <a:ext cx="10234230" cy="14289302"/>
          </a:xfrm>
          <a:custGeom>
            <a:avLst/>
            <a:gdLst/>
            <a:ahLst/>
            <a:cxnLst/>
            <a:rect l="l" t="t" r="r" b="b"/>
            <a:pathLst>
              <a:path w="10234230" h="14289302">
                <a:moveTo>
                  <a:pt x="0" y="14289302"/>
                </a:moveTo>
                <a:lnTo>
                  <a:pt x="10234230" y="14289302"/>
                </a:lnTo>
                <a:lnTo>
                  <a:pt x="10234230" y="0"/>
                </a:lnTo>
                <a:lnTo>
                  <a:pt x="0" y="0"/>
                </a:lnTo>
                <a:lnTo>
                  <a:pt x="0" y="142893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884544"/>
            <a:ext cx="8270911" cy="303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03"/>
              </a:lnSpc>
            </a:pPr>
            <a:r>
              <a:rPr lang="en-US" sz="10457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</a:t>
            </a:r>
          </a:p>
          <a:p>
            <a:pPr algn="l">
              <a:lnSpc>
                <a:spcPts val="11503"/>
              </a:lnSpc>
            </a:pPr>
            <a:r>
              <a:rPr lang="en-US" sz="10457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555595"/>
            <a:ext cx="8936106" cy="1589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03"/>
              </a:lnSpc>
            </a:pPr>
            <a:r>
              <a:rPr lang="en-US" sz="10457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1998" y="769361"/>
            <a:ext cx="1993114" cy="71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BLU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2593" y="1889156"/>
            <a:ext cx="6415924" cy="6508688"/>
            <a:chOff x="0" y="0"/>
            <a:chExt cx="14855895" cy="15070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55895" cy="15070689"/>
            </a:xfrm>
            <a:custGeom>
              <a:avLst/>
              <a:gdLst/>
              <a:ahLst/>
              <a:cxnLst/>
              <a:rect l="l" t="t" r="r" b="b"/>
              <a:pathLst>
                <a:path w="14855895" h="15070689">
                  <a:moveTo>
                    <a:pt x="0" y="0"/>
                  </a:moveTo>
                  <a:lnTo>
                    <a:pt x="14855895" y="0"/>
                  </a:lnTo>
                  <a:lnTo>
                    <a:pt x="14855895" y="15070689"/>
                  </a:lnTo>
                  <a:lnTo>
                    <a:pt x="0" y="1507068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4855895" cy="151278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V="1">
            <a:off x="12980585" y="0"/>
            <a:ext cx="10234230" cy="14289302"/>
          </a:xfrm>
          <a:custGeom>
            <a:avLst/>
            <a:gdLst/>
            <a:ahLst/>
            <a:cxnLst/>
            <a:rect l="l" t="t" r="r" b="b"/>
            <a:pathLst>
              <a:path w="10234230" h="14289302">
                <a:moveTo>
                  <a:pt x="0" y="14289302"/>
                </a:moveTo>
                <a:lnTo>
                  <a:pt x="10234229" y="14289302"/>
                </a:lnTo>
                <a:lnTo>
                  <a:pt x="10234229" y="0"/>
                </a:lnTo>
                <a:lnTo>
                  <a:pt x="0" y="0"/>
                </a:lnTo>
                <a:lnTo>
                  <a:pt x="0" y="142893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303445" y="2590729"/>
            <a:ext cx="7974156" cy="5150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PREPARATION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MODEL SELECTION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INTERPRETING THE MODEL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TRANSFORMING INTO INSIGHTS</a:t>
            </a:r>
          </a:p>
          <a:p>
            <a:pPr algn="just">
              <a:lnSpc>
                <a:spcPts val="5125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33927" y="3728323"/>
            <a:ext cx="3833256" cy="2846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4"/>
              </a:lnSpc>
            </a:pPr>
            <a:r>
              <a:rPr lang="en-US" sz="6631" b="1">
                <a:solidFill>
                  <a:srgbClr val="19315D"/>
                </a:solidFill>
                <a:latin typeface="Poppins Bold"/>
                <a:ea typeface="Poppins Bold"/>
                <a:cs typeface="Poppins Bold"/>
                <a:sym typeface="Poppins Bold"/>
              </a:rPr>
              <a:t>THE MODEL PIPELINE</a:t>
            </a:r>
          </a:p>
        </p:txBody>
      </p:sp>
      <p:sp>
        <p:nvSpPr>
          <p:cNvPr id="9" name="AutoShape 9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86624" y="1801709"/>
            <a:ext cx="12314751" cy="3340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6"/>
              </a:lnSpc>
            </a:pPr>
            <a:r>
              <a:rPr lang="en-US" sz="1922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avg_name_length</a:t>
            </a:r>
            <a:r>
              <a:rPr lang="en-US" sz="1922" spc="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= len(product_name)</a:t>
            </a:r>
          </a:p>
          <a:p>
            <a:pPr algn="l">
              <a:lnSpc>
                <a:spcPts val="3306"/>
              </a:lnSpc>
            </a:pPr>
            <a:r>
              <a:rPr lang="en-US" sz="1922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avg_description_length </a:t>
            </a:r>
            <a:r>
              <a:rPr lang="en-US" sz="1922" spc="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 len(product_description)</a:t>
            </a:r>
          </a:p>
          <a:p>
            <a:pPr algn="l">
              <a:lnSpc>
                <a:spcPts val="3306"/>
              </a:lnSpc>
            </a:pPr>
            <a:r>
              <a:rPr lang="en-US" sz="1922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total_photos</a:t>
            </a:r>
            <a:r>
              <a:rPr lang="en-US" sz="1922" spc="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= sum(product_photos_qty)</a:t>
            </a:r>
          </a:p>
          <a:p>
            <a:pPr algn="l">
              <a:lnSpc>
                <a:spcPts val="3306"/>
              </a:lnSpc>
            </a:pPr>
            <a:r>
              <a:rPr lang="en-US" sz="1922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total_volumetric_weight</a:t>
            </a:r>
            <a:r>
              <a:rPr lang="en-US" sz="1922" spc="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= (length * width * height) / 5000</a:t>
            </a:r>
          </a:p>
          <a:p>
            <a:pPr algn="l">
              <a:lnSpc>
                <a:spcPts val="3306"/>
              </a:lnSpc>
            </a:pPr>
            <a:r>
              <a:rPr lang="en-US" sz="1922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price_shipping_ratio</a:t>
            </a:r>
            <a:r>
              <a:rPr lang="en-US" sz="1922" spc="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= shipping_cost / order_value</a:t>
            </a:r>
          </a:p>
          <a:p>
            <a:pPr algn="l">
              <a:lnSpc>
                <a:spcPts val="3306"/>
              </a:lnSpc>
            </a:pPr>
            <a:r>
              <a:rPr lang="en-US" sz="1922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Delivery_Date_Deviation</a:t>
            </a:r>
            <a:r>
              <a:rPr lang="en-US" sz="1922" spc="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= order_estimated_delivery_date - order_delivered_customer_date</a:t>
            </a:r>
          </a:p>
          <a:p>
            <a:pPr algn="l">
              <a:lnSpc>
                <a:spcPts val="3306"/>
              </a:lnSpc>
            </a:pPr>
            <a:r>
              <a:rPr lang="en-US" sz="1922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days_since_first_order</a:t>
            </a:r>
            <a:r>
              <a:rPr lang="en-US" sz="1922" spc="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= order_purchase_timestamp - first_order_date ( of the customer)</a:t>
            </a:r>
          </a:p>
          <a:p>
            <a:pPr algn="l">
              <a:lnSpc>
                <a:spcPts val="3306"/>
              </a:lnSpc>
            </a:pPr>
            <a:r>
              <a:rPr lang="en-US" sz="1922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and more with total no. of features: 261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12633" y="931124"/>
            <a:ext cx="5262735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39"/>
              </a:lnSpc>
              <a:spcBef>
                <a:spcPct val="0"/>
              </a:spcBef>
            </a:pPr>
            <a:r>
              <a:rPr lang="en-US" sz="35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109805" y="5967914"/>
            <a:ext cx="10201987" cy="3535462"/>
            <a:chOff x="0" y="0"/>
            <a:chExt cx="26632319" cy="92293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632319" cy="9229334"/>
            </a:xfrm>
            <a:custGeom>
              <a:avLst/>
              <a:gdLst/>
              <a:ahLst/>
              <a:cxnLst/>
              <a:rect l="l" t="t" r="r" b="b"/>
              <a:pathLst>
                <a:path w="26632319" h="9229334">
                  <a:moveTo>
                    <a:pt x="0" y="0"/>
                  </a:moveTo>
                  <a:lnTo>
                    <a:pt x="26632319" y="0"/>
                  </a:lnTo>
                  <a:lnTo>
                    <a:pt x="26632319" y="9229334"/>
                  </a:lnTo>
                  <a:lnTo>
                    <a:pt x="0" y="9229334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6632319" cy="928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9555664" y="6485750"/>
            <a:ext cx="0" cy="2558318"/>
          </a:xfrm>
          <a:prstGeom prst="line">
            <a:avLst/>
          </a:prstGeom>
          <a:ln w="28575" cap="flat">
            <a:solidFill>
              <a:srgbClr val="19315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1199042" y="7028118"/>
            <a:ext cx="1327852" cy="4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9"/>
              </a:lnSpc>
            </a:pPr>
            <a:r>
              <a:rPr lang="en-US" sz="2749" b="1" spc="296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38370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83144" y="6712256"/>
            <a:ext cx="2868680" cy="32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92"/>
              </a:lnSpc>
              <a:spcBef>
                <a:spcPct val="0"/>
              </a:spcBef>
            </a:pPr>
            <a:r>
              <a:rPr lang="en-US" sz="1851">
                <a:solidFill>
                  <a:srgbClr val="19315D"/>
                </a:solidFill>
                <a:latin typeface="Poppins"/>
                <a:ea typeface="Poppins"/>
                <a:cs typeface="Poppins"/>
                <a:sym typeface="Poppins"/>
              </a:rPr>
              <a:t>POSITIVE REVIEWS (4-5)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83085" y="6312348"/>
            <a:ext cx="1545100" cy="4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9"/>
              </a:lnSpc>
            </a:pPr>
            <a:r>
              <a:rPr lang="en-US" sz="2749" b="1" spc="296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35150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88595" y="6268175"/>
            <a:ext cx="1703443" cy="2977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19315D"/>
                </a:solidFill>
                <a:latin typeface="Poppins"/>
                <a:ea typeface="Poppins"/>
                <a:cs typeface="Poppins"/>
                <a:sym typeface="Poppins"/>
              </a:rPr>
              <a:t>TRAINING: (70%)</a:t>
            </a:r>
          </a:p>
          <a:p>
            <a:pPr algn="l">
              <a:lnSpc>
                <a:spcPts val="2964"/>
              </a:lnSpc>
            </a:pPr>
            <a:endParaRPr lang="en-US" sz="2117">
              <a:solidFill>
                <a:srgbClr val="19315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19315D"/>
                </a:solidFill>
                <a:latin typeface="Poppins"/>
                <a:ea typeface="Poppins"/>
                <a:cs typeface="Poppins"/>
                <a:sym typeface="Poppins"/>
              </a:rPr>
              <a:t>VALIDATION:</a:t>
            </a:r>
          </a:p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19315D"/>
                </a:solidFill>
                <a:latin typeface="Poppins"/>
                <a:ea typeface="Poppins"/>
                <a:cs typeface="Poppins"/>
                <a:sym typeface="Poppins"/>
              </a:rPr>
              <a:t>(15%)</a:t>
            </a:r>
          </a:p>
          <a:p>
            <a:pPr algn="l">
              <a:lnSpc>
                <a:spcPts val="2964"/>
              </a:lnSpc>
            </a:pPr>
            <a:endParaRPr lang="en-US" sz="2117">
              <a:solidFill>
                <a:srgbClr val="19315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19315D"/>
                </a:solidFill>
                <a:latin typeface="Poppins"/>
                <a:ea typeface="Poppins"/>
                <a:cs typeface="Poppins"/>
                <a:sym typeface="Poppins"/>
              </a:rPr>
              <a:t>TEST:</a:t>
            </a:r>
          </a:p>
          <a:p>
            <a:pPr marL="0" lvl="0" indent="0"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19315D"/>
                </a:solidFill>
                <a:latin typeface="Poppins"/>
                <a:ea typeface="Poppins"/>
                <a:cs typeface="Poppins"/>
                <a:sym typeface="Poppins"/>
              </a:rPr>
              <a:t>(15%)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04445" y="7445025"/>
            <a:ext cx="1545100" cy="4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9"/>
              </a:lnSpc>
            </a:pPr>
            <a:r>
              <a:rPr lang="en-US" sz="2749" b="1" spc="296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7448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04445" y="8579537"/>
            <a:ext cx="1545100" cy="4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9"/>
              </a:lnSpc>
            </a:pPr>
            <a:r>
              <a:rPr lang="en-US" sz="2749" b="1" spc="296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7284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74559" y="8162631"/>
            <a:ext cx="1485850" cy="4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9"/>
              </a:lnSpc>
            </a:pPr>
            <a:r>
              <a:rPr lang="en-US" sz="2749" b="1" spc="296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11512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83144" y="7846768"/>
            <a:ext cx="2868680" cy="32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92"/>
              </a:lnSpc>
              <a:spcBef>
                <a:spcPct val="0"/>
              </a:spcBef>
            </a:pPr>
            <a:r>
              <a:rPr lang="en-US" sz="1851">
                <a:solidFill>
                  <a:srgbClr val="19315D"/>
                </a:solidFill>
                <a:latin typeface="Poppins"/>
                <a:ea typeface="Poppins"/>
                <a:cs typeface="Poppins"/>
                <a:sym typeface="Poppins"/>
              </a:rPr>
              <a:t>NEGATIVE REVIEWS (1-3)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759727" y="-788113"/>
            <a:ext cx="10234230" cy="14289302"/>
          </a:xfrm>
          <a:custGeom>
            <a:avLst/>
            <a:gdLst/>
            <a:ahLst/>
            <a:cxnLst/>
            <a:rect l="l" t="t" r="r" b="b"/>
            <a:pathLst>
              <a:path w="10234230" h="14289302">
                <a:moveTo>
                  <a:pt x="0" y="14289301"/>
                </a:moveTo>
                <a:lnTo>
                  <a:pt x="10234229" y="14289301"/>
                </a:lnTo>
                <a:lnTo>
                  <a:pt x="10234229" y="0"/>
                </a:lnTo>
                <a:lnTo>
                  <a:pt x="0" y="0"/>
                </a:lnTo>
                <a:lnTo>
                  <a:pt x="0" y="142893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713848" y="4431544"/>
            <a:ext cx="8439287" cy="3985940"/>
            <a:chOff x="0" y="0"/>
            <a:chExt cx="19540939" cy="92293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540939" cy="9229334"/>
            </a:xfrm>
            <a:custGeom>
              <a:avLst/>
              <a:gdLst/>
              <a:ahLst/>
              <a:cxnLst/>
              <a:rect l="l" t="t" r="r" b="b"/>
              <a:pathLst>
                <a:path w="19540939" h="9229334">
                  <a:moveTo>
                    <a:pt x="0" y="0"/>
                  </a:moveTo>
                  <a:lnTo>
                    <a:pt x="19540939" y="0"/>
                  </a:lnTo>
                  <a:lnTo>
                    <a:pt x="19540939" y="9229334"/>
                  </a:lnTo>
                  <a:lnTo>
                    <a:pt x="0" y="9229334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9540939" cy="928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>
            <a:off x="5354480" y="5015361"/>
            <a:ext cx="9524" cy="1915195"/>
          </a:xfrm>
          <a:prstGeom prst="line">
            <a:avLst/>
          </a:prstGeom>
          <a:ln w="28575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42593" y="1746943"/>
            <a:ext cx="7084463" cy="68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9"/>
              </a:lnSpc>
            </a:pPr>
            <a:r>
              <a:rPr lang="en-US" sz="45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MODEL SELECTION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20904" y="5295960"/>
            <a:ext cx="2632621" cy="51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3099" b="1" spc="33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0.8379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20515" y="4841142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PRECISION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59218" y="6572882"/>
            <a:ext cx="2632621" cy="51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3099" b="1" spc="33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0.8005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58829" y="6118063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Accuracy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20515" y="6572959"/>
            <a:ext cx="2109350" cy="51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3099" b="1" spc="33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0.9183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20904" y="6118063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Recall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134086" y="4431544"/>
            <a:ext cx="8439287" cy="3985940"/>
            <a:chOff x="0" y="0"/>
            <a:chExt cx="19540939" cy="922933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540939" cy="9229334"/>
            </a:xfrm>
            <a:custGeom>
              <a:avLst/>
              <a:gdLst/>
              <a:ahLst/>
              <a:cxnLst/>
              <a:rect l="l" t="t" r="r" b="b"/>
              <a:pathLst>
                <a:path w="19540939" h="9229334">
                  <a:moveTo>
                    <a:pt x="0" y="0"/>
                  </a:moveTo>
                  <a:lnTo>
                    <a:pt x="19540939" y="0"/>
                  </a:lnTo>
                  <a:lnTo>
                    <a:pt x="19540939" y="9229334"/>
                  </a:lnTo>
                  <a:lnTo>
                    <a:pt x="0" y="9229334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9540939" cy="928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 flipH="1">
            <a:off x="13774717" y="5015361"/>
            <a:ext cx="9524" cy="1915195"/>
          </a:xfrm>
          <a:prstGeom prst="line">
            <a:avLst/>
          </a:prstGeom>
          <a:ln w="28575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0879066" y="5295960"/>
            <a:ext cx="2632621" cy="51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3099" b="1" spc="33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0.8762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878677" y="4841142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F1 - Score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941142" y="5295960"/>
            <a:ext cx="2632621" cy="51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3099" b="1" spc="33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0.9228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940752" y="4841142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TPR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879456" y="6572882"/>
            <a:ext cx="2632621" cy="51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3099" b="1" spc="33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0.4078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79066" y="6118063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Specificity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940752" y="6572959"/>
            <a:ext cx="2109350" cy="51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3099" b="1" spc="33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0.5922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941142" y="6118063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FPR</a:t>
            </a:r>
          </a:p>
        </p:txBody>
      </p:sp>
      <p:sp>
        <p:nvSpPr>
          <p:cNvPr id="27" name="AutoShape 27"/>
          <p:cNvSpPr/>
          <p:nvPr/>
        </p:nvSpPr>
        <p:spPr>
          <a:xfrm flipH="1">
            <a:off x="9487659" y="5015290"/>
            <a:ext cx="9524" cy="1915195"/>
          </a:xfrm>
          <a:prstGeom prst="line">
            <a:avLst/>
          </a:prstGeom>
          <a:ln w="28575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2459922" y="5295960"/>
            <a:ext cx="2632621" cy="51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3099" b="1" spc="334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0.7361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459532" y="4841142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AUC-ROC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246445" y="7395411"/>
            <a:ext cx="2633010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Best Parameters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758734" y="7828164"/>
            <a:ext cx="9282426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Number of Trees (150) , Max Depth (15) , Min Instances Per Node (10)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42593" y="2653672"/>
            <a:ext cx="15616707" cy="1199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2"/>
              </a:lnSpc>
              <a:spcBef>
                <a:spcPct val="0"/>
              </a:spcBef>
            </a:pPr>
            <a:r>
              <a:rPr lang="en-US" sz="22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Random Forest was selected as the optimum model for its robustness, resistance to over-fitting, and ability to handle high-dimensional data. It provides feature importance insights for better model interpretability by aggregating multiple decision trees.</a:t>
            </a:r>
          </a:p>
        </p:txBody>
      </p:sp>
      <p:sp>
        <p:nvSpPr>
          <p:cNvPr id="33" name="AutoShape 33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759727" y="-788113"/>
            <a:ext cx="10234230" cy="14289302"/>
          </a:xfrm>
          <a:custGeom>
            <a:avLst/>
            <a:gdLst/>
            <a:ahLst/>
            <a:cxnLst/>
            <a:rect l="l" t="t" r="r" b="b"/>
            <a:pathLst>
              <a:path w="10234230" h="14289302">
                <a:moveTo>
                  <a:pt x="0" y="14289301"/>
                </a:moveTo>
                <a:lnTo>
                  <a:pt x="10234229" y="14289301"/>
                </a:lnTo>
                <a:lnTo>
                  <a:pt x="10234229" y="0"/>
                </a:lnTo>
                <a:lnTo>
                  <a:pt x="0" y="0"/>
                </a:lnTo>
                <a:lnTo>
                  <a:pt x="0" y="142893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011557" y="1783162"/>
            <a:ext cx="10264886" cy="5648444"/>
          </a:xfrm>
          <a:custGeom>
            <a:avLst/>
            <a:gdLst/>
            <a:ahLst/>
            <a:cxnLst/>
            <a:rect l="l" t="t" r="r" b="b"/>
            <a:pathLst>
              <a:path w="10264886" h="5648444">
                <a:moveTo>
                  <a:pt x="0" y="0"/>
                </a:moveTo>
                <a:lnTo>
                  <a:pt x="10264886" y="0"/>
                </a:lnTo>
                <a:lnTo>
                  <a:pt x="10264886" y="5648444"/>
                </a:lnTo>
                <a:lnTo>
                  <a:pt x="0" y="5648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601769" y="846514"/>
            <a:ext cx="7084463" cy="68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9"/>
              </a:lnSpc>
            </a:pPr>
            <a:r>
              <a:rPr lang="en-US" sz="45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CONFUSION MATRIX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42593" y="7659052"/>
            <a:ext cx="15616707" cy="1599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02"/>
              </a:lnSpc>
              <a:spcBef>
                <a:spcPct val="0"/>
              </a:spcBef>
            </a:pPr>
            <a:r>
              <a:rPr lang="en-US" sz="22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The model achieved 80.02% accuracy with a high recall (92.28%), it efficiently identifies most positive cases. However, the False Positive Rate (60.27%) suggests that the model frequently misclassified negative instances as positive. This behavior could be influenced by noisy data, class imbalance or overlapping features, making it harder to distinguish between classes.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2037800" y="0"/>
            <a:ext cx="10234230" cy="14289302"/>
          </a:xfrm>
          <a:custGeom>
            <a:avLst/>
            <a:gdLst/>
            <a:ahLst/>
            <a:cxnLst/>
            <a:rect l="l" t="t" r="r" b="b"/>
            <a:pathLst>
              <a:path w="10234230" h="14289302">
                <a:moveTo>
                  <a:pt x="0" y="14289302"/>
                </a:moveTo>
                <a:lnTo>
                  <a:pt x="10234230" y="14289302"/>
                </a:lnTo>
                <a:lnTo>
                  <a:pt x="10234230" y="0"/>
                </a:lnTo>
                <a:lnTo>
                  <a:pt x="0" y="0"/>
                </a:lnTo>
                <a:lnTo>
                  <a:pt x="0" y="142893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17395" y="4270299"/>
            <a:ext cx="13453210" cy="174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2663"/>
              </a:lnSpc>
              <a:spcBef>
                <a:spcPct val="0"/>
              </a:spcBef>
            </a:pPr>
            <a:r>
              <a:rPr lang="en-US" sz="11511" b="1" u="none" spc="2544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81064" y="8503114"/>
            <a:ext cx="3325872" cy="36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51"/>
              </a:lnSpc>
              <a:spcBef>
                <a:spcPct val="0"/>
              </a:spcBef>
            </a:pPr>
            <a:r>
              <a:rPr lang="en-US" sz="2299" b="1" spc="248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ZHANG </a:t>
            </a:r>
            <a:r>
              <a:rPr lang="en-US" sz="2299" spc="24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TAO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69257" y="8975063"/>
            <a:ext cx="2949487" cy="36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51"/>
              </a:lnSpc>
              <a:spcBef>
                <a:spcPct val="0"/>
              </a:spcBef>
            </a:pPr>
            <a:r>
              <a:rPr lang="en-US" sz="2299" b="1" spc="248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NEMANI</a:t>
            </a:r>
            <a:r>
              <a:rPr lang="en-US" sz="2299" spc="24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GAURAV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59979" y="7758255"/>
            <a:ext cx="1968042" cy="399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02"/>
              </a:lnSpc>
              <a:spcBef>
                <a:spcPct val="0"/>
              </a:spcBef>
            </a:pPr>
            <a:r>
              <a:rPr lang="en-US" sz="22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Presented 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2593" y="1889156"/>
            <a:ext cx="6415924" cy="6508688"/>
            <a:chOff x="0" y="0"/>
            <a:chExt cx="14855895" cy="15070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55895" cy="15070689"/>
            </a:xfrm>
            <a:custGeom>
              <a:avLst/>
              <a:gdLst/>
              <a:ahLst/>
              <a:cxnLst/>
              <a:rect l="l" t="t" r="r" b="b"/>
              <a:pathLst>
                <a:path w="14855895" h="15070689">
                  <a:moveTo>
                    <a:pt x="0" y="0"/>
                  </a:moveTo>
                  <a:lnTo>
                    <a:pt x="14855895" y="0"/>
                  </a:lnTo>
                  <a:lnTo>
                    <a:pt x="14855895" y="15070689"/>
                  </a:lnTo>
                  <a:lnTo>
                    <a:pt x="0" y="1507068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4855895" cy="151278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V="1">
            <a:off x="12980585" y="0"/>
            <a:ext cx="10234230" cy="14289302"/>
          </a:xfrm>
          <a:custGeom>
            <a:avLst/>
            <a:gdLst/>
            <a:ahLst/>
            <a:cxnLst/>
            <a:rect l="l" t="t" r="r" b="b"/>
            <a:pathLst>
              <a:path w="10234230" h="14289302">
                <a:moveTo>
                  <a:pt x="0" y="14289302"/>
                </a:moveTo>
                <a:lnTo>
                  <a:pt x="10234229" y="14289302"/>
                </a:lnTo>
                <a:lnTo>
                  <a:pt x="10234229" y="0"/>
                </a:lnTo>
                <a:lnTo>
                  <a:pt x="0" y="0"/>
                </a:lnTo>
                <a:lnTo>
                  <a:pt x="0" y="142893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347978" y="3087676"/>
            <a:ext cx="6571383" cy="415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 &amp; ACTIONS 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data to decisions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algorithm &amp; Beyond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Reshaping the future</a:t>
            </a:r>
          </a:p>
          <a:p>
            <a:pPr algn="just">
              <a:lnSpc>
                <a:spcPts val="5125"/>
              </a:lnSpc>
            </a:pPr>
            <a:endParaRPr lang="en-US" sz="3999" b="1">
              <a:solidFill>
                <a:srgbClr val="FAFAFA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33927" y="4652248"/>
            <a:ext cx="3833256" cy="99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94"/>
              </a:lnSpc>
            </a:pPr>
            <a:r>
              <a:rPr lang="en-US" sz="6631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AGENDA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434206" y="3084383"/>
            <a:ext cx="1093890" cy="415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049EE3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049EE3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  <a:p>
            <a:pPr algn="just">
              <a:lnSpc>
                <a:spcPts val="3959"/>
              </a:lnSpc>
            </a:pPr>
            <a:endParaRPr lang="en-US" sz="3999" b="1">
              <a:solidFill>
                <a:srgbClr val="049EE3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3959"/>
              </a:lnSpc>
            </a:pPr>
            <a:r>
              <a:rPr lang="en-US" sz="39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  <a:p>
            <a:pPr algn="just">
              <a:lnSpc>
                <a:spcPts val="5125"/>
              </a:lnSpc>
            </a:pPr>
            <a:endParaRPr lang="en-US" sz="3999" b="1">
              <a:solidFill>
                <a:srgbClr val="049EE3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31048" y="1363559"/>
            <a:ext cx="4206471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31048" y="1787739"/>
            <a:ext cx="11213763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Low Customer Retention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1048" y="2554819"/>
            <a:ext cx="4206471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1048" y="2978999"/>
            <a:ext cx="16740173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Predict Review Scores utilizing order characteristics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1048" y="3746079"/>
            <a:ext cx="465874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Path: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1048" y="4170259"/>
            <a:ext cx="15932768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Data –&gt; Models –&gt; Insights -&gt; Solutions &amp; Recommendations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048" y="4937339"/>
            <a:ext cx="3397369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048" y="5364393"/>
            <a:ext cx="16028252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Product description and shipping cost transparency are top influences in positive review scores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337" y="6626773"/>
            <a:ext cx="2633010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Actions: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1048" y="7050953"/>
            <a:ext cx="16341773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Product description and shipping to be optimized for overall customer satisfaction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1048" y="7818033"/>
            <a:ext cx="2633010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Impact: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1048" y="8327811"/>
            <a:ext cx="16341773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Positive review scores from customers does not significantly increase customer retention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47232" y="522699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8" y="0"/>
                </a:lnTo>
                <a:lnTo>
                  <a:pt x="535588" y="441700"/>
                </a:lnTo>
                <a:lnTo>
                  <a:pt x="0" y="441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232" y="522699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8" y="0"/>
                </a:lnTo>
                <a:lnTo>
                  <a:pt x="535588" y="441700"/>
                </a:lnTo>
                <a:lnTo>
                  <a:pt x="0" y="441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82820" y="2279748"/>
            <a:ext cx="4003726" cy="726220"/>
            <a:chOff x="0" y="0"/>
            <a:chExt cx="836167" cy="1516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36167" cy="151669"/>
            </a:xfrm>
            <a:custGeom>
              <a:avLst/>
              <a:gdLst/>
              <a:ahLst/>
              <a:cxnLst/>
              <a:rect l="l" t="t" r="r" b="b"/>
              <a:pathLst>
                <a:path w="836167" h="151669">
                  <a:moveTo>
                    <a:pt x="0" y="0"/>
                  </a:moveTo>
                  <a:lnTo>
                    <a:pt x="836167" y="0"/>
                  </a:lnTo>
                  <a:lnTo>
                    <a:pt x="83616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3616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2820" y="3520318"/>
            <a:ext cx="4003726" cy="726220"/>
            <a:chOff x="0" y="0"/>
            <a:chExt cx="836167" cy="1516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36167" cy="151669"/>
            </a:xfrm>
            <a:custGeom>
              <a:avLst/>
              <a:gdLst/>
              <a:ahLst/>
              <a:cxnLst/>
              <a:rect l="l" t="t" r="r" b="b"/>
              <a:pathLst>
                <a:path w="836167" h="151669">
                  <a:moveTo>
                    <a:pt x="0" y="0"/>
                  </a:moveTo>
                  <a:lnTo>
                    <a:pt x="836167" y="0"/>
                  </a:lnTo>
                  <a:lnTo>
                    <a:pt x="83616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3616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82820" y="4760888"/>
            <a:ext cx="4003726" cy="726220"/>
            <a:chOff x="0" y="0"/>
            <a:chExt cx="836167" cy="1516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36167" cy="151669"/>
            </a:xfrm>
            <a:custGeom>
              <a:avLst/>
              <a:gdLst/>
              <a:ahLst/>
              <a:cxnLst/>
              <a:rect l="l" t="t" r="r" b="b"/>
              <a:pathLst>
                <a:path w="836167" h="151669">
                  <a:moveTo>
                    <a:pt x="0" y="0"/>
                  </a:moveTo>
                  <a:lnTo>
                    <a:pt x="836167" y="0"/>
                  </a:lnTo>
                  <a:lnTo>
                    <a:pt x="83616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3616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V="1">
            <a:off x="14714184" y="-2432877"/>
            <a:ext cx="5123063" cy="7152956"/>
          </a:xfrm>
          <a:custGeom>
            <a:avLst/>
            <a:gdLst/>
            <a:ahLst/>
            <a:cxnLst/>
            <a:rect l="l" t="t" r="r" b="b"/>
            <a:pathLst>
              <a:path w="5123063" h="7152956">
                <a:moveTo>
                  <a:pt x="0" y="7152956"/>
                </a:moveTo>
                <a:lnTo>
                  <a:pt x="5123063" y="7152956"/>
                </a:lnTo>
                <a:lnTo>
                  <a:pt x="5123063" y="0"/>
                </a:lnTo>
                <a:lnTo>
                  <a:pt x="0" y="0"/>
                </a:lnTo>
                <a:lnTo>
                  <a:pt x="0" y="71529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6233277" y="2661908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6233277" y="3906099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6233277" y="5143048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9381545" y="3684960"/>
            <a:ext cx="7541377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76% Positive to 23% Negitive Review Scores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81545" y="2440769"/>
            <a:ext cx="6628696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Total Orders: 49882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19198" y="431218"/>
            <a:ext cx="8007451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200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INTERPRETATION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72602" y="2424036"/>
            <a:ext cx="3824160" cy="4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ORDERS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02903" y="3646970"/>
            <a:ext cx="2841158" cy="4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REVIEWS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27937" y="4887956"/>
            <a:ext cx="2716124" cy="405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REVIEW FACTORS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81545" y="4559959"/>
            <a:ext cx="7541377" cy="1099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Avg length of title &amp; description, total no. of photos, is repeat customer, shipping volumetric &amp; actual weight, price to shipping cost ratio, order payment &amp; type.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582820" y="6040462"/>
            <a:ext cx="4003726" cy="726220"/>
            <a:chOff x="0" y="0"/>
            <a:chExt cx="836167" cy="151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36167" cy="151669"/>
            </a:xfrm>
            <a:custGeom>
              <a:avLst/>
              <a:gdLst/>
              <a:ahLst/>
              <a:cxnLst/>
              <a:rect l="l" t="t" r="r" b="b"/>
              <a:pathLst>
                <a:path w="836167" h="151669">
                  <a:moveTo>
                    <a:pt x="0" y="0"/>
                  </a:moveTo>
                  <a:lnTo>
                    <a:pt x="836167" y="0"/>
                  </a:lnTo>
                  <a:lnTo>
                    <a:pt x="83616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83616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6233277" y="6422622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988632" y="6167530"/>
            <a:ext cx="3269700" cy="405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TITLE LENGTH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582820" y="7281032"/>
            <a:ext cx="4003726" cy="726220"/>
            <a:chOff x="0" y="0"/>
            <a:chExt cx="836167" cy="15166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36167" cy="151669"/>
            </a:xfrm>
            <a:custGeom>
              <a:avLst/>
              <a:gdLst/>
              <a:ahLst/>
              <a:cxnLst/>
              <a:rect l="l" t="t" r="r" b="b"/>
              <a:pathLst>
                <a:path w="836167" h="151669">
                  <a:moveTo>
                    <a:pt x="0" y="0"/>
                  </a:moveTo>
                  <a:lnTo>
                    <a:pt x="836167" y="0"/>
                  </a:lnTo>
                  <a:lnTo>
                    <a:pt x="83616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83616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6233277" y="7663192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9381545" y="6201483"/>
            <a:ext cx="7541377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Concise name lengths positively impact review scores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72602" y="7425321"/>
            <a:ext cx="3824160" cy="4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DESCRIPTION LENGTH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370453" y="7423339"/>
            <a:ext cx="7530285" cy="37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16"/>
              </a:lnSpc>
              <a:spcBef>
                <a:spcPct val="0"/>
              </a:spcBef>
            </a:pPr>
            <a:r>
              <a:rPr lang="en-US" sz="2082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More detailed descriptions get higher review scores</a:t>
            </a:r>
          </a:p>
        </p:txBody>
      </p:sp>
      <p:sp>
        <p:nvSpPr>
          <p:cNvPr id="35" name="AutoShape 35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Box 36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232" y="522699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8" y="0"/>
                </a:lnTo>
                <a:lnTo>
                  <a:pt x="535588" y="441700"/>
                </a:lnTo>
                <a:lnTo>
                  <a:pt x="0" y="441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919198" y="1678964"/>
            <a:ext cx="4003726" cy="726220"/>
            <a:chOff x="0" y="0"/>
            <a:chExt cx="836167" cy="1516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36167" cy="151669"/>
            </a:xfrm>
            <a:custGeom>
              <a:avLst/>
              <a:gdLst/>
              <a:ahLst/>
              <a:cxnLst/>
              <a:rect l="l" t="t" r="r" b="b"/>
              <a:pathLst>
                <a:path w="836167" h="151669">
                  <a:moveTo>
                    <a:pt x="0" y="0"/>
                  </a:moveTo>
                  <a:lnTo>
                    <a:pt x="836167" y="0"/>
                  </a:lnTo>
                  <a:lnTo>
                    <a:pt x="83616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3616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19198" y="2919535"/>
            <a:ext cx="4003726" cy="726220"/>
            <a:chOff x="0" y="0"/>
            <a:chExt cx="836167" cy="1516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36167" cy="151669"/>
            </a:xfrm>
            <a:custGeom>
              <a:avLst/>
              <a:gdLst/>
              <a:ahLst/>
              <a:cxnLst/>
              <a:rect l="l" t="t" r="r" b="b"/>
              <a:pathLst>
                <a:path w="836167" h="151669">
                  <a:moveTo>
                    <a:pt x="0" y="0"/>
                  </a:moveTo>
                  <a:lnTo>
                    <a:pt x="836167" y="0"/>
                  </a:lnTo>
                  <a:lnTo>
                    <a:pt x="83616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3616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V="1">
            <a:off x="14714184" y="-2432877"/>
            <a:ext cx="5123063" cy="7152956"/>
          </a:xfrm>
          <a:custGeom>
            <a:avLst/>
            <a:gdLst/>
            <a:ahLst/>
            <a:cxnLst/>
            <a:rect l="l" t="t" r="r" b="b"/>
            <a:pathLst>
              <a:path w="5123063" h="7152956">
                <a:moveTo>
                  <a:pt x="0" y="7152956"/>
                </a:moveTo>
                <a:lnTo>
                  <a:pt x="5123063" y="7152956"/>
                </a:lnTo>
                <a:lnTo>
                  <a:pt x="5123063" y="0"/>
                </a:lnTo>
                <a:lnTo>
                  <a:pt x="0" y="0"/>
                </a:lnTo>
                <a:lnTo>
                  <a:pt x="0" y="71529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6569655" y="2061125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6569655" y="3305315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9706831" y="2903202"/>
            <a:ext cx="7541377" cy="73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Higher Price to Shipping cost ratio did not impact positive reviews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19198" y="431218"/>
            <a:ext cx="8007451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200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INTERPRETATION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08980" y="1823253"/>
            <a:ext cx="3824160" cy="4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SHIPPING WEIGHTS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39281" y="3046187"/>
            <a:ext cx="2841158" cy="4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PRICE:SHIPPING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95739" y="1639961"/>
            <a:ext cx="7541377" cy="73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Shipments with higher weights received more negitive reviews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919198" y="4160105"/>
            <a:ext cx="4093508" cy="726220"/>
            <a:chOff x="0" y="0"/>
            <a:chExt cx="854917" cy="1516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54917" cy="151669"/>
            </a:xfrm>
            <a:custGeom>
              <a:avLst/>
              <a:gdLst/>
              <a:ahLst/>
              <a:cxnLst/>
              <a:rect l="l" t="t" r="r" b="b"/>
              <a:pathLst>
                <a:path w="854917" h="151669">
                  <a:moveTo>
                    <a:pt x="0" y="0"/>
                  </a:moveTo>
                  <a:lnTo>
                    <a:pt x="854917" y="0"/>
                  </a:lnTo>
                  <a:lnTo>
                    <a:pt x="85491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85491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919198" y="5400675"/>
            <a:ext cx="4093508" cy="726220"/>
            <a:chOff x="0" y="0"/>
            <a:chExt cx="854917" cy="1516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54917" cy="151669"/>
            </a:xfrm>
            <a:custGeom>
              <a:avLst/>
              <a:gdLst/>
              <a:ahLst/>
              <a:cxnLst/>
              <a:rect l="l" t="t" r="r" b="b"/>
              <a:pathLst>
                <a:path w="854917" h="151669">
                  <a:moveTo>
                    <a:pt x="0" y="0"/>
                  </a:moveTo>
                  <a:lnTo>
                    <a:pt x="854917" y="0"/>
                  </a:lnTo>
                  <a:lnTo>
                    <a:pt x="85491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5491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919198" y="6641245"/>
            <a:ext cx="4093508" cy="726220"/>
            <a:chOff x="0" y="0"/>
            <a:chExt cx="854917" cy="151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54917" cy="151669"/>
            </a:xfrm>
            <a:custGeom>
              <a:avLst/>
              <a:gdLst/>
              <a:ahLst/>
              <a:cxnLst/>
              <a:rect l="l" t="t" r="r" b="b"/>
              <a:pathLst>
                <a:path w="854917" h="151669">
                  <a:moveTo>
                    <a:pt x="0" y="0"/>
                  </a:moveTo>
                  <a:lnTo>
                    <a:pt x="854917" y="0"/>
                  </a:lnTo>
                  <a:lnTo>
                    <a:pt x="854917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854917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6659438" y="4542265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6659438" y="5786456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6659438" y="7023405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9785522" y="5334000"/>
            <a:ext cx="7541377" cy="73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2"/>
              </a:lnSpc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One Time Payments of Orders: 23982</a:t>
            </a:r>
          </a:p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Instalment Payments of Orders: 25524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098763" y="4304393"/>
            <a:ext cx="3824160" cy="4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ORDER VALUE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29064" y="5527327"/>
            <a:ext cx="2841158" cy="4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INSTALLMENTS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414793" y="6768313"/>
            <a:ext cx="3269700" cy="405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PAYMENT METHODS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919198" y="7881815"/>
            <a:ext cx="4082417" cy="726220"/>
            <a:chOff x="0" y="0"/>
            <a:chExt cx="852601" cy="15166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52601" cy="151669"/>
            </a:xfrm>
            <a:custGeom>
              <a:avLst/>
              <a:gdLst/>
              <a:ahLst/>
              <a:cxnLst/>
              <a:rect l="l" t="t" r="r" b="b"/>
              <a:pathLst>
                <a:path w="852601" h="151669">
                  <a:moveTo>
                    <a:pt x="0" y="0"/>
                  </a:moveTo>
                  <a:lnTo>
                    <a:pt x="852601" y="0"/>
                  </a:lnTo>
                  <a:lnTo>
                    <a:pt x="852601" y="151669"/>
                  </a:lnTo>
                  <a:lnTo>
                    <a:pt x="0" y="151669"/>
                  </a:lnTo>
                  <a:close/>
                </a:path>
              </a:pathLst>
            </a:custGeom>
            <a:solidFill>
              <a:srgbClr val="049E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852601" cy="20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6" name="AutoShape 36"/>
          <p:cNvSpPr/>
          <p:nvPr/>
        </p:nvSpPr>
        <p:spPr>
          <a:xfrm>
            <a:off x="6648346" y="8263975"/>
            <a:ext cx="2139283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9807706" y="6602241"/>
            <a:ext cx="7541377" cy="73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2"/>
              </a:lnSpc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Using POS methods (Cr/ Db Cards): 39050</a:t>
            </a:r>
          </a:p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Using contactless methods (Mobile): 10005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415339" y="8007054"/>
            <a:ext cx="3168825" cy="4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7"/>
              </a:lnSpc>
              <a:spcBef>
                <a:spcPct val="0"/>
              </a:spcBef>
            </a:pPr>
            <a:r>
              <a:rPr lang="en-US" sz="2269" b="1" spc="6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VOUCHERS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785522" y="7861862"/>
            <a:ext cx="7541377" cy="73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2"/>
              </a:lnSpc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Customers using vouchers: 1980</a:t>
            </a:r>
          </a:p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Customers not using vouchers: 47902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785522" y="4302076"/>
            <a:ext cx="7541377" cy="375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2"/>
              </a:lnSpc>
              <a:spcBef>
                <a:spcPct val="0"/>
              </a:spcBef>
            </a:pPr>
            <a:r>
              <a:rPr lang="en-US" sz="20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Orders of higher value received more negitive reviews</a:t>
            </a:r>
          </a:p>
        </p:txBody>
      </p:sp>
      <p:sp>
        <p:nvSpPr>
          <p:cNvPr id="41" name="AutoShape 41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4426758" y="-247668"/>
            <a:ext cx="7722485" cy="10782337"/>
          </a:xfrm>
          <a:custGeom>
            <a:avLst/>
            <a:gdLst/>
            <a:ahLst/>
            <a:cxnLst/>
            <a:rect l="l" t="t" r="r" b="b"/>
            <a:pathLst>
              <a:path w="7722485" h="10782337">
                <a:moveTo>
                  <a:pt x="0" y="10782336"/>
                </a:moveTo>
                <a:lnTo>
                  <a:pt x="7722484" y="10782336"/>
                </a:lnTo>
                <a:lnTo>
                  <a:pt x="7722484" y="0"/>
                </a:lnTo>
                <a:lnTo>
                  <a:pt x="0" y="0"/>
                </a:lnTo>
                <a:lnTo>
                  <a:pt x="0" y="1078233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280113" y="1028700"/>
            <a:ext cx="12409318" cy="6158182"/>
          </a:xfrm>
          <a:custGeom>
            <a:avLst/>
            <a:gdLst/>
            <a:ahLst/>
            <a:cxnLst/>
            <a:rect l="l" t="t" r="r" b="b"/>
            <a:pathLst>
              <a:path w="12409318" h="6158182">
                <a:moveTo>
                  <a:pt x="0" y="0"/>
                </a:moveTo>
                <a:lnTo>
                  <a:pt x="12409318" y="0"/>
                </a:lnTo>
                <a:lnTo>
                  <a:pt x="12409318" y="6158182"/>
                </a:lnTo>
                <a:lnTo>
                  <a:pt x="0" y="61581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84546" y="7582491"/>
            <a:ext cx="6717805" cy="174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Product Information Excellence (&gt;55% of impact)</a:t>
            </a:r>
          </a:p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Product name optimization (51% importance)</a:t>
            </a: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Photo quantity management (6.2% importance)</a:t>
            </a: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Description length optimization (3.6% importance)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41495" y="7582491"/>
            <a:ext cx="6717805" cy="1393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Operational Efficiency (&gt;8% of impact) </a:t>
            </a:r>
          </a:p>
          <a:p>
            <a:pPr algn="just">
              <a:lnSpc>
                <a:spcPts val="2799"/>
              </a:lnSpc>
            </a:pPr>
            <a:endParaRPr lang="en-US" sz="1999" b="1">
              <a:solidFill>
                <a:srgbClr val="F4F4F4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Shipping cost ratio optimization (3.5% importance)</a:t>
            </a: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Volumetric weight management (4.9% importance)</a:t>
            </a:r>
          </a:p>
        </p:txBody>
      </p:sp>
      <p:sp>
        <p:nvSpPr>
          <p:cNvPr id="6" name="AutoShape 6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4426758" y="0"/>
            <a:ext cx="7722485" cy="10782337"/>
          </a:xfrm>
          <a:custGeom>
            <a:avLst/>
            <a:gdLst/>
            <a:ahLst/>
            <a:cxnLst/>
            <a:rect l="l" t="t" r="r" b="b"/>
            <a:pathLst>
              <a:path w="7722485" h="10782337">
                <a:moveTo>
                  <a:pt x="0" y="10782337"/>
                </a:moveTo>
                <a:lnTo>
                  <a:pt x="7722484" y="10782337"/>
                </a:lnTo>
                <a:lnTo>
                  <a:pt x="7722484" y="0"/>
                </a:lnTo>
                <a:lnTo>
                  <a:pt x="0" y="0"/>
                </a:lnTo>
                <a:lnTo>
                  <a:pt x="0" y="107823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144000" y="1028700"/>
            <a:ext cx="7862524" cy="3891949"/>
          </a:xfrm>
          <a:custGeom>
            <a:avLst/>
            <a:gdLst/>
            <a:ahLst/>
            <a:cxnLst/>
            <a:rect l="l" t="t" r="r" b="b"/>
            <a:pathLst>
              <a:path w="7862524" h="3891949">
                <a:moveTo>
                  <a:pt x="0" y="0"/>
                </a:moveTo>
                <a:lnTo>
                  <a:pt x="7862524" y="0"/>
                </a:lnTo>
                <a:lnTo>
                  <a:pt x="7862524" y="3891949"/>
                </a:lnTo>
                <a:lnTo>
                  <a:pt x="0" y="3891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5391168"/>
            <a:ext cx="7862524" cy="3894521"/>
          </a:xfrm>
          <a:custGeom>
            <a:avLst/>
            <a:gdLst/>
            <a:ahLst/>
            <a:cxnLst/>
            <a:rect l="l" t="t" r="r" b="b"/>
            <a:pathLst>
              <a:path w="7862524" h="3894521">
                <a:moveTo>
                  <a:pt x="0" y="0"/>
                </a:moveTo>
                <a:lnTo>
                  <a:pt x="7862524" y="0"/>
                </a:lnTo>
                <a:lnTo>
                  <a:pt x="7862524" y="3894522"/>
                </a:lnTo>
                <a:lnTo>
                  <a:pt x="0" y="3894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71275" y="2105529"/>
            <a:ext cx="5772205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39"/>
              </a:lnSpc>
              <a:spcBef>
                <a:spcPct val="0"/>
              </a:spcBef>
            </a:pPr>
            <a:r>
              <a:rPr lang="en-US" sz="35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Product Information: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4949" y="3219530"/>
            <a:ext cx="7119837" cy="4857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7916" lvl="1" indent="-298958" algn="just">
              <a:lnSpc>
                <a:spcPts val="4237"/>
              </a:lnSpc>
              <a:buFont typeface="Arial"/>
              <a:buChar char="•"/>
            </a:pPr>
            <a:r>
              <a:rPr lang="en-US" sz="27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Product naming is the dominant factor with clear &amp; concise lengths appreciated</a:t>
            </a:r>
          </a:p>
          <a:p>
            <a:pPr marL="597916" lvl="1" indent="-298958" algn="just">
              <a:lnSpc>
                <a:spcPts val="4237"/>
              </a:lnSpc>
              <a:buFont typeface="Arial"/>
              <a:buChar char="•"/>
            </a:pPr>
            <a:r>
              <a:rPr lang="en-US" sz="27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Short Product descriptions lead to expectation mismatch</a:t>
            </a:r>
          </a:p>
          <a:p>
            <a:pPr marL="597916" lvl="1" indent="-298958" algn="just">
              <a:lnSpc>
                <a:spcPts val="4237"/>
              </a:lnSpc>
              <a:buFont typeface="Arial"/>
              <a:buChar char="•"/>
            </a:pPr>
            <a:r>
              <a:rPr lang="en-US" sz="27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Visual content is important, item listings should at least have one photo but optimized to not have too many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  <p:sp>
        <p:nvSpPr>
          <p:cNvPr id="9" name="Freeform 9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4426758" y="0"/>
            <a:ext cx="7722485" cy="10782337"/>
          </a:xfrm>
          <a:custGeom>
            <a:avLst/>
            <a:gdLst/>
            <a:ahLst/>
            <a:cxnLst/>
            <a:rect l="l" t="t" r="r" b="b"/>
            <a:pathLst>
              <a:path w="7722485" h="10782337">
                <a:moveTo>
                  <a:pt x="0" y="10782337"/>
                </a:moveTo>
                <a:lnTo>
                  <a:pt x="7722484" y="10782337"/>
                </a:lnTo>
                <a:lnTo>
                  <a:pt x="7722484" y="0"/>
                </a:lnTo>
                <a:lnTo>
                  <a:pt x="0" y="0"/>
                </a:lnTo>
                <a:lnTo>
                  <a:pt x="0" y="107823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149192" y="1028700"/>
            <a:ext cx="7857332" cy="3891949"/>
          </a:xfrm>
          <a:custGeom>
            <a:avLst/>
            <a:gdLst/>
            <a:ahLst/>
            <a:cxnLst/>
            <a:rect l="l" t="t" r="r" b="b"/>
            <a:pathLst>
              <a:path w="7857332" h="3891949">
                <a:moveTo>
                  <a:pt x="0" y="0"/>
                </a:moveTo>
                <a:lnTo>
                  <a:pt x="7857332" y="0"/>
                </a:lnTo>
                <a:lnTo>
                  <a:pt x="7857332" y="3891949"/>
                </a:lnTo>
                <a:lnTo>
                  <a:pt x="0" y="3891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5391168"/>
            <a:ext cx="7807228" cy="3867132"/>
          </a:xfrm>
          <a:custGeom>
            <a:avLst/>
            <a:gdLst/>
            <a:ahLst/>
            <a:cxnLst/>
            <a:rect l="l" t="t" r="r" b="b"/>
            <a:pathLst>
              <a:path w="7807228" h="3867132">
                <a:moveTo>
                  <a:pt x="0" y="0"/>
                </a:moveTo>
                <a:lnTo>
                  <a:pt x="7807228" y="0"/>
                </a:lnTo>
                <a:lnTo>
                  <a:pt x="7807228" y="3867132"/>
                </a:lnTo>
                <a:lnTo>
                  <a:pt x="0" y="38671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71275" y="1795242"/>
            <a:ext cx="5772205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49EE3"/>
                </a:solidFill>
                <a:latin typeface="Poppins Bold"/>
                <a:ea typeface="Poppins Bold"/>
                <a:cs typeface="Poppins Bold"/>
                <a:sym typeface="Poppins Bold"/>
              </a:rPr>
              <a:t>Operations: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4949" y="2909244"/>
            <a:ext cx="7119837" cy="5973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736" lvl="1" indent="-277368" algn="just">
              <a:lnSpc>
                <a:spcPts val="3931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Shipping and Logistic is the second most dominant factor in positive review scores by customers</a:t>
            </a:r>
          </a:p>
          <a:p>
            <a:pPr marL="554736" lvl="1" indent="-277368" algn="just">
              <a:lnSpc>
                <a:spcPts val="3931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Volumetric weight optimization is essential. Higher the volumetric weight, higher the shipping cost leading to customer dissatisfaction</a:t>
            </a:r>
          </a:p>
          <a:p>
            <a:pPr marL="554736" lvl="1" indent="-277368" algn="just">
              <a:lnSpc>
                <a:spcPts val="3931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Item Price to shipping cost ratio reveals that products with higher prices are positioned to have more satisfactory shipping costs than items with lower price.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id="9" name="Freeform 9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64437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966926" y="3989944"/>
            <a:ext cx="2638525" cy="0"/>
          </a:xfrm>
          <a:prstGeom prst="line">
            <a:avLst/>
          </a:prstGeom>
          <a:ln w="38100" cap="flat">
            <a:solidFill>
              <a:srgbClr val="049EE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966926" y="6928178"/>
            <a:ext cx="2638525" cy="0"/>
          </a:xfrm>
          <a:prstGeom prst="line">
            <a:avLst/>
          </a:prstGeom>
          <a:ln w="38100" cap="flat">
            <a:solidFill>
              <a:srgbClr val="049EE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3170885" y="481203"/>
            <a:ext cx="10234230" cy="14289302"/>
          </a:xfrm>
          <a:custGeom>
            <a:avLst/>
            <a:gdLst/>
            <a:ahLst/>
            <a:cxnLst/>
            <a:rect l="l" t="t" r="r" b="b"/>
            <a:pathLst>
              <a:path w="10234230" h="14289302">
                <a:moveTo>
                  <a:pt x="0" y="14289302"/>
                </a:moveTo>
                <a:lnTo>
                  <a:pt x="10234230" y="14289302"/>
                </a:lnTo>
                <a:lnTo>
                  <a:pt x="10234230" y="0"/>
                </a:lnTo>
                <a:lnTo>
                  <a:pt x="0" y="0"/>
                </a:lnTo>
                <a:lnTo>
                  <a:pt x="0" y="142893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0444686" y="3989944"/>
            <a:ext cx="2638525" cy="0"/>
          </a:xfrm>
          <a:prstGeom prst="line">
            <a:avLst/>
          </a:prstGeom>
          <a:ln w="38100" cap="flat">
            <a:solidFill>
              <a:srgbClr val="049EE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0444686" y="6928178"/>
            <a:ext cx="2638525" cy="0"/>
          </a:xfrm>
          <a:prstGeom prst="line">
            <a:avLst/>
          </a:prstGeom>
          <a:ln w="38100" cap="flat">
            <a:solidFill>
              <a:srgbClr val="049EE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966926" y="1945812"/>
            <a:ext cx="8007451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200" b="1">
                <a:solidFill>
                  <a:srgbClr val="FAFAFA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66926" y="4320321"/>
            <a:ext cx="5056001" cy="1199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2"/>
              </a:lnSpc>
              <a:spcBef>
                <a:spcPct val="0"/>
              </a:spcBef>
            </a:pPr>
            <a:r>
              <a:rPr lang="en-US" sz="22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Clearly defined the problem and identified a classification model as the most suitable approach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66926" y="7258554"/>
            <a:ext cx="5225334" cy="1199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2"/>
              </a:lnSpc>
              <a:spcBef>
                <a:spcPct val="0"/>
              </a:spcBef>
            </a:pPr>
            <a:r>
              <a:rPr lang="en-US" sz="22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Assessed model effectiveness using key metrics such as accuracy, precision, F1- score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44686" y="4320321"/>
            <a:ext cx="5618334" cy="1199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2"/>
              </a:lnSpc>
              <a:spcBef>
                <a:spcPct val="0"/>
              </a:spcBef>
            </a:pPr>
            <a:r>
              <a:rPr lang="en-US" sz="22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Explored and tested different algorithms, parameter configurations to optimize performance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44686" y="7258554"/>
            <a:ext cx="5618334" cy="1199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2"/>
              </a:lnSpc>
              <a:spcBef>
                <a:spcPct val="0"/>
              </a:spcBef>
            </a:pPr>
            <a:r>
              <a:rPr lang="en-US" sz="2287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Transformed model statistics to visual insights through charts and tables for interpretation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66926" y="3226325"/>
            <a:ext cx="4824413" cy="49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4"/>
              </a:lnSpc>
              <a:spcBef>
                <a:spcPct val="0"/>
              </a:spcBef>
            </a:pPr>
            <a:r>
              <a:rPr lang="en-US" sz="2717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 Definition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66926" y="6164558"/>
            <a:ext cx="4824413" cy="49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4"/>
              </a:lnSpc>
              <a:spcBef>
                <a:spcPct val="0"/>
              </a:spcBef>
            </a:pPr>
            <a:r>
              <a:rPr lang="en-US" sz="2717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44686" y="3225217"/>
            <a:ext cx="4476250" cy="49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4"/>
              </a:lnSpc>
              <a:spcBef>
                <a:spcPct val="0"/>
              </a:spcBef>
            </a:pPr>
            <a:r>
              <a:rPr lang="en-US" sz="2717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Iterative Development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44686" y="6164558"/>
            <a:ext cx="5449000" cy="49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04"/>
              </a:lnSpc>
              <a:spcBef>
                <a:spcPct val="0"/>
              </a:spcBef>
            </a:pPr>
            <a:r>
              <a:rPr lang="en-US" sz="2717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Data-Driven Decision Making</a:t>
            </a:r>
          </a:p>
        </p:txBody>
      </p:sp>
      <p:sp>
        <p:nvSpPr>
          <p:cNvPr id="17" name="AutoShape 17"/>
          <p:cNvSpPr/>
          <p:nvPr/>
        </p:nvSpPr>
        <p:spPr>
          <a:xfrm>
            <a:off x="1498842" y="9498692"/>
            <a:ext cx="0" cy="325028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884949" y="9469753"/>
            <a:ext cx="45766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Custom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Poppins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Customer Sentiment Predictions</dc:title>
  <cp:lastModifiedBy>ZHANG Tao</cp:lastModifiedBy>
  <cp:revision>2</cp:revision>
  <dcterms:created xsi:type="dcterms:W3CDTF">2006-08-16T00:00:00Z</dcterms:created>
  <dcterms:modified xsi:type="dcterms:W3CDTF">2025-02-11T20:05:48Z</dcterms:modified>
  <dc:identifier>DAGenvg3SMQ</dc:identifier>
</cp:coreProperties>
</file>