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88" r:id="rId3"/>
    <p:sldId id="290" r:id="rId4"/>
    <p:sldId id="360" r:id="rId5"/>
    <p:sldId id="383" r:id="rId6"/>
    <p:sldId id="340" r:id="rId7"/>
    <p:sldId id="341" r:id="rId8"/>
    <p:sldId id="369" r:id="rId9"/>
    <p:sldId id="371" r:id="rId10"/>
    <p:sldId id="344" r:id="rId11"/>
    <p:sldId id="372" r:id="rId12"/>
    <p:sldId id="352" r:id="rId13"/>
    <p:sldId id="376" r:id="rId14"/>
    <p:sldId id="378" r:id="rId15"/>
    <p:sldId id="377" r:id="rId16"/>
    <p:sldId id="379" r:id="rId17"/>
    <p:sldId id="380" r:id="rId18"/>
    <p:sldId id="381" r:id="rId19"/>
    <p:sldId id="382" r:id="rId20"/>
    <p:sldId id="353" r:id="rId21"/>
    <p:sldId id="366" r:id="rId22"/>
    <p:sldId id="368" r:id="rId23"/>
    <p:sldId id="373" r:id="rId24"/>
    <p:sldId id="358" r:id="rId25"/>
    <p:sldId id="384" r:id="rId26"/>
    <p:sldId id="343" r:id="rId27"/>
    <p:sldId id="370" r:id="rId28"/>
    <p:sldId id="332" r:id="rId29"/>
    <p:sldId id="347" r:id="rId30"/>
    <p:sldId id="361" r:id="rId31"/>
    <p:sldId id="362" r:id="rId32"/>
    <p:sldId id="363" r:id="rId33"/>
    <p:sldId id="3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61541D-2620-421F-9E2E-648A24C65F11}">
          <p14:sldIdLst>
            <p14:sldId id="256"/>
            <p14:sldId id="288"/>
            <p14:sldId id="290"/>
            <p14:sldId id="360"/>
            <p14:sldId id="383"/>
            <p14:sldId id="340"/>
            <p14:sldId id="341"/>
            <p14:sldId id="369"/>
            <p14:sldId id="371"/>
            <p14:sldId id="344"/>
            <p14:sldId id="372"/>
            <p14:sldId id="352"/>
            <p14:sldId id="376"/>
            <p14:sldId id="378"/>
            <p14:sldId id="377"/>
            <p14:sldId id="379"/>
            <p14:sldId id="380"/>
            <p14:sldId id="381"/>
            <p14:sldId id="382"/>
            <p14:sldId id="353"/>
            <p14:sldId id="366"/>
            <p14:sldId id="368"/>
            <p14:sldId id="373"/>
            <p14:sldId id="358"/>
            <p14:sldId id="384"/>
            <p14:sldId id="343"/>
            <p14:sldId id="370"/>
            <p14:sldId id="332"/>
            <p14:sldId id="347"/>
            <p14:sldId id="361"/>
            <p14:sldId id="362"/>
            <p14:sldId id="363"/>
            <p14:sldId id="3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35" autoAdjust="0"/>
  </p:normalViewPr>
  <p:slideViewPr>
    <p:cSldViewPr snapToGrid="0">
      <p:cViewPr varScale="1">
        <p:scale>
          <a:sx n="53" d="100"/>
          <a:sy n="53" d="100"/>
        </p:scale>
        <p:origin x="116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home\fishy\Documents\Research\fast-2018\converter-resul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81345459931567"/>
          <c:y val="5.9911271909187234E-2"/>
          <c:w val="0.53601315044091302"/>
          <c:h val="0.74735135135135133"/>
        </c:manualLayout>
      </c:layout>
      <c:lineChart>
        <c:grouping val="standard"/>
        <c:varyColors val="0"/>
        <c:ser>
          <c:idx val="0"/>
          <c:order val="0"/>
          <c:tx>
            <c:strRef>
              <c:f>Sheet1!$B$1</c:f>
              <c:strCache>
                <c:ptCount val="1"/>
                <c:pt idx="0">
                  <c:v>Copy Converter</c:v>
                </c:pt>
              </c:strCache>
            </c:strRef>
          </c:tx>
          <c:spPr>
            <a:ln w="28575" cap="rnd">
              <a:solidFill>
                <a:schemeClr val="accent6"/>
              </a:solidFill>
              <a:prstDash val="dash"/>
              <a:round/>
            </a:ln>
            <a:effectLst/>
          </c:spPr>
          <c:marker>
            <c:symbol val="square"/>
            <c:size val="6"/>
            <c:spPr>
              <a:solidFill>
                <a:schemeClr val="accent6"/>
              </a:solidFill>
              <a:ln w="9525">
                <a:solidFill>
                  <a:schemeClr val="accent6"/>
                </a:solidFill>
              </a:ln>
              <a:effectLst/>
            </c:spPr>
          </c:marker>
          <c:cat>
            <c:numRef>
              <c:f>Sheet1!$A$2:$A$5</c:f>
              <c:numCache>
                <c:formatCode>General</c:formatCode>
                <c:ptCount val="4"/>
                <c:pt idx="0">
                  <c:v>20000</c:v>
                </c:pt>
                <c:pt idx="1">
                  <c:v>5000</c:v>
                </c:pt>
                <c:pt idx="2">
                  <c:v>1000</c:v>
                </c:pt>
                <c:pt idx="3">
                  <c:v>100</c:v>
                </c:pt>
              </c:numCache>
            </c:numRef>
          </c:cat>
          <c:val>
            <c:numRef>
              <c:f>Sheet1!$B$2:$B$5</c:f>
              <c:numCache>
                <c:formatCode>General</c:formatCode>
                <c:ptCount val="4"/>
                <c:pt idx="0">
                  <c:v>188.17</c:v>
                </c:pt>
                <c:pt idx="1">
                  <c:v>190.28</c:v>
                </c:pt>
                <c:pt idx="2">
                  <c:v>192.74</c:v>
                </c:pt>
                <c:pt idx="3">
                  <c:v>195.11</c:v>
                </c:pt>
              </c:numCache>
            </c:numRef>
          </c:val>
          <c:smooth val="0"/>
          <c:extLst>
            <c:ext xmlns:c16="http://schemas.microsoft.com/office/drawing/2014/chart" uri="{C3380CC4-5D6E-409C-BE32-E72D297353CC}">
              <c16:uniqueId val="{00000000-9CC1-4262-BF0E-2ECA5CEA12BB}"/>
            </c:ext>
          </c:extLst>
        </c:ser>
        <c:ser>
          <c:idx val="2"/>
          <c:order val="1"/>
          <c:tx>
            <c:strRef>
              <c:f>Sheet1!$C$1</c:f>
              <c:strCache>
                <c:ptCount val="1"/>
                <c:pt idx="0">
                  <c:v>Spiffy Converter</c:v>
                </c:pt>
              </c:strCache>
            </c:strRef>
          </c:tx>
          <c:spPr>
            <a:ln w="28575" cap="rnd">
              <a:solidFill>
                <a:schemeClr val="tx2"/>
              </a:solidFill>
              <a:prstDash val="sysDot"/>
              <a:round/>
            </a:ln>
            <a:effectLst/>
          </c:spPr>
          <c:marker>
            <c:symbol val="diamond"/>
            <c:size val="6"/>
            <c:spPr>
              <a:solidFill>
                <a:schemeClr val="tx2"/>
              </a:solidFill>
              <a:ln w="9525">
                <a:solidFill>
                  <a:schemeClr val="tx2"/>
                </a:solidFill>
              </a:ln>
              <a:effectLst/>
            </c:spPr>
          </c:marker>
          <c:cat>
            <c:numRef>
              <c:f>Sheet1!$A$2:$A$5</c:f>
              <c:numCache>
                <c:formatCode>General</c:formatCode>
                <c:ptCount val="4"/>
                <c:pt idx="0">
                  <c:v>20000</c:v>
                </c:pt>
                <c:pt idx="1">
                  <c:v>5000</c:v>
                </c:pt>
                <c:pt idx="2">
                  <c:v>1000</c:v>
                </c:pt>
                <c:pt idx="3">
                  <c:v>100</c:v>
                </c:pt>
              </c:numCache>
            </c:numRef>
          </c:cat>
          <c:val>
            <c:numRef>
              <c:f>Sheet1!$C$2:$C$5</c:f>
              <c:numCache>
                <c:formatCode>0.00</c:formatCode>
                <c:ptCount val="4"/>
                <c:pt idx="0">
                  <c:v>7.03</c:v>
                </c:pt>
                <c:pt idx="1">
                  <c:v>4.01</c:v>
                </c:pt>
                <c:pt idx="2">
                  <c:v>3.84</c:v>
                </c:pt>
                <c:pt idx="3">
                  <c:v>3.71</c:v>
                </c:pt>
              </c:numCache>
            </c:numRef>
          </c:val>
          <c:smooth val="0"/>
          <c:extLst>
            <c:ext xmlns:c16="http://schemas.microsoft.com/office/drawing/2014/chart" uri="{C3380CC4-5D6E-409C-BE32-E72D297353CC}">
              <c16:uniqueId val="{00000002-9CC1-4262-BF0E-2ECA5CEA12BB}"/>
            </c:ext>
          </c:extLst>
        </c:ser>
        <c:dLbls>
          <c:showLegendKey val="0"/>
          <c:showVal val="0"/>
          <c:showCatName val="0"/>
          <c:showSerName val="0"/>
          <c:showPercent val="0"/>
          <c:showBubbleSize val="0"/>
        </c:dLbls>
        <c:marker val="1"/>
        <c:smooth val="0"/>
        <c:axId val="-1835777216"/>
        <c:axId val="-1835778848"/>
      </c:lineChart>
      <c:catAx>
        <c:axId val="-1835777216"/>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US" sz="1800" dirty="0"/>
                  <a:t># of </a:t>
                </a:r>
                <a:r>
                  <a:rPr lang="en-US" sz="1800" dirty="0" smtClean="0"/>
                  <a:t>files</a:t>
                </a:r>
                <a:endParaRPr lang="en-US" sz="1800" dirty="0"/>
              </a:p>
            </c:rich>
          </c:tx>
          <c:layout>
            <c:manualLayout>
              <c:xMode val="edge"/>
              <c:yMode val="edge"/>
              <c:x val="0.67198242241862016"/>
              <c:y val="0.84715656639011638"/>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2">
                <a:lumMod val="10000"/>
              </a:schemeClr>
            </a:solidFill>
            <a:round/>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835778848"/>
        <c:crosses val="autoZero"/>
        <c:auto val="0"/>
        <c:lblAlgn val="ctr"/>
        <c:lblOffset val="100"/>
        <c:noMultiLvlLbl val="0"/>
      </c:catAx>
      <c:valAx>
        <c:axId val="-1835778848"/>
        <c:scaling>
          <c:logBase val="4"/>
          <c:orientation val="minMax"/>
        </c:scaling>
        <c:delete val="0"/>
        <c:axPos val="l"/>
        <c:majorGridlines>
          <c:spPr>
            <a:ln w="9525" cap="flat" cmpd="sng" algn="ctr">
              <a:solidFill>
                <a:schemeClr val="tx1">
                  <a:lumMod val="50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r>
                  <a:rPr lang="en-CA" sz="1800"/>
                  <a:t>seconds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crossAx val="-1835777216"/>
        <c:crosses val="autoZero"/>
        <c:crossBetween val="between"/>
      </c:valAx>
      <c:spPr>
        <a:solidFill>
          <a:schemeClr val="tx1"/>
        </a:solidFill>
        <a:ln>
          <a:solidFill>
            <a:schemeClr val="tx1">
              <a:lumMod val="50000"/>
            </a:schemeClr>
          </a:solidFill>
        </a:ln>
        <a:effectLst/>
      </c:spPr>
    </c:plotArea>
    <c:legend>
      <c:legendPos val="r"/>
      <c:layout>
        <c:manualLayout>
          <c:xMode val="edge"/>
          <c:yMode val="edge"/>
          <c:x val="0.70445091342517252"/>
          <c:y val="6.265615508636839E-2"/>
          <c:w val="0.26533503171365047"/>
          <c:h val="0.6414513933189244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C5AD-71DD-4EC0-A413-C51DC95DD2ED}" type="datetimeFigureOut">
              <a:rPr lang="en-CA" smtClean="0"/>
              <a:t>2018-07-04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5BF96-4013-477F-9949-176AD53AFF60}" type="slidenum">
              <a:rPr lang="en-CA" smtClean="0"/>
              <a:t>‹#›</a:t>
            </a:fld>
            <a:endParaRPr lang="en-CA"/>
          </a:p>
        </p:txBody>
      </p:sp>
    </p:spTree>
    <p:extLst>
      <p:ext uri="{BB962C8B-B14F-4D97-AF65-F5344CB8AC3E}">
        <p14:creationId xmlns:p14="http://schemas.microsoft.com/office/powerpoint/2010/main" val="2765221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a:t>
            </a:fld>
            <a:endParaRPr lang="en-CA"/>
          </a:p>
        </p:txBody>
      </p:sp>
    </p:spTree>
    <p:extLst>
      <p:ext uri="{BB962C8B-B14F-4D97-AF65-F5344CB8AC3E}">
        <p14:creationId xmlns:p14="http://schemas.microsoft.com/office/powerpoint/2010/main" val="2871642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smtClean="0"/>
              <a:t>eVFS</a:t>
            </a:r>
            <a:r>
              <a:rPr lang="en-CA" dirty="0" smtClean="0"/>
              <a:t> also</a:t>
            </a:r>
            <a:r>
              <a:rPr lang="en-CA" baseline="0" dirty="0" smtClean="0"/>
              <a:t> provides </a:t>
            </a:r>
            <a:r>
              <a:rPr lang="en-CA" baseline="0" dirty="0" smtClean="0"/>
              <a:t>support for crash consistency via the transaction begin/commit interface. This protects </a:t>
            </a:r>
            <a:r>
              <a:rPr lang="en-CA" baseline="0" dirty="0" smtClean="0"/>
              <a:t>the file system from corruption and data loss and makes </a:t>
            </a:r>
            <a:r>
              <a:rPr lang="en-CA" baseline="0" dirty="0" err="1" smtClean="0"/>
              <a:t>eVFS</a:t>
            </a:r>
            <a:r>
              <a:rPr lang="en-CA" baseline="0" dirty="0" smtClean="0"/>
              <a:t> applications more robust than existing file system management applications.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10</a:t>
            </a:fld>
            <a:endParaRPr lang="en-CA"/>
          </a:p>
        </p:txBody>
      </p:sp>
    </p:spTree>
    <p:extLst>
      <p:ext uri="{BB962C8B-B14F-4D97-AF65-F5344CB8AC3E}">
        <p14:creationId xmlns:p14="http://schemas.microsoft.com/office/powerpoint/2010/main" val="3496596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baseline="0" dirty="0" smtClean="0"/>
              <a:t>Currently, this conversion tool is able to convert from Ext4 or </a:t>
            </a:r>
            <a:r>
              <a:rPr lang="en-CA" baseline="0" dirty="0" err="1" smtClean="0"/>
              <a:t>Btrfs</a:t>
            </a:r>
            <a:r>
              <a:rPr lang="en-CA" baseline="0" dirty="0" smtClean="0"/>
              <a:t> file systems to the log-structured F2FS file system. This was made possible by implementing the read side API for Ext4 and </a:t>
            </a:r>
            <a:r>
              <a:rPr lang="en-CA" baseline="0" dirty="0" err="1" smtClean="0"/>
              <a:t>Btrfs</a:t>
            </a:r>
            <a:r>
              <a:rPr lang="en-CA" baseline="0" dirty="0" smtClean="0"/>
              <a:t>, and the write side API for F2FS. It is important to note that since </a:t>
            </a:r>
            <a:r>
              <a:rPr lang="en-CA" baseline="0" dirty="0" err="1" smtClean="0"/>
              <a:t>evfs</a:t>
            </a:r>
            <a:r>
              <a:rPr lang="en-CA" baseline="0" dirty="0" smtClean="0"/>
              <a:t> is a generic API, these implementation can be reused by other applications, such as the defragmentation tool.</a:t>
            </a:r>
          </a:p>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11</a:t>
            </a:fld>
            <a:endParaRPr lang="en-CA"/>
          </a:p>
        </p:txBody>
      </p:sp>
    </p:spTree>
    <p:extLst>
      <p:ext uri="{BB962C8B-B14F-4D97-AF65-F5344CB8AC3E}">
        <p14:creationId xmlns:p14="http://schemas.microsoft.com/office/powerpoint/2010/main" val="978456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12</a:t>
            </a:fld>
            <a:endParaRPr lang="en-CA"/>
          </a:p>
        </p:txBody>
      </p:sp>
    </p:spTree>
    <p:extLst>
      <p:ext uri="{BB962C8B-B14F-4D97-AF65-F5344CB8AC3E}">
        <p14:creationId xmlns:p14="http://schemas.microsoft.com/office/powerpoint/2010/main" val="336757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13</a:t>
            </a:fld>
            <a:endParaRPr lang="en-CA"/>
          </a:p>
        </p:txBody>
      </p:sp>
    </p:spTree>
    <p:extLst>
      <p:ext uri="{BB962C8B-B14F-4D97-AF65-F5344CB8AC3E}">
        <p14:creationId xmlns:p14="http://schemas.microsoft.com/office/powerpoint/2010/main" val="1688041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14</a:t>
            </a:fld>
            <a:endParaRPr lang="en-CA"/>
          </a:p>
        </p:txBody>
      </p:sp>
    </p:spTree>
    <p:extLst>
      <p:ext uri="{BB962C8B-B14F-4D97-AF65-F5344CB8AC3E}">
        <p14:creationId xmlns:p14="http://schemas.microsoft.com/office/powerpoint/2010/main" val="239768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15</a:t>
            </a:fld>
            <a:endParaRPr lang="en-CA"/>
          </a:p>
        </p:txBody>
      </p:sp>
    </p:spTree>
    <p:extLst>
      <p:ext uri="{BB962C8B-B14F-4D97-AF65-F5344CB8AC3E}">
        <p14:creationId xmlns:p14="http://schemas.microsoft.com/office/powerpoint/2010/main" val="15286578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16</a:t>
            </a:fld>
            <a:endParaRPr lang="en-CA"/>
          </a:p>
        </p:txBody>
      </p:sp>
    </p:spTree>
    <p:extLst>
      <p:ext uri="{BB962C8B-B14F-4D97-AF65-F5344CB8AC3E}">
        <p14:creationId xmlns:p14="http://schemas.microsoft.com/office/powerpoint/2010/main" val="19039132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17</a:t>
            </a:fld>
            <a:endParaRPr lang="en-CA"/>
          </a:p>
        </p:txBody>
      </p:sp>
    </p:spTree>
    <p:extLst>
      <p:ext uri="{BB962C8B-B14F-4D97-AF65-F5344CB8AC3E}">
        <p14:creationId xmlns:p14="http://schemas.microsoft.com/office/powerpoint/2010/main" val="3040241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18</a:t>
            </a:fld>
            <a:endParaRPr lang="en-CA"/>
          </a:p>
        </p:txBody>
      </p:sp>
    </p:spTree>
    <p:extLst>
      <p:ext uri="{BB962C8B-B14F-4D97-AF65-F5344CB8AC3E}">
        <p14:creationId xmlns:p14="http://schemas.microsoft.com/office/powerpoint/2010/main" val="3068075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journaling implementation is a variable-sized redo log with a</a:t>
            </a:r>
            <a:r>
              <a:rPr lang="en-CA" baseline="0" dirty="0" smtClean="0"/>
              <a:t> novel approach. We place the journal in the free space that is not used by either the old or the new file system during the conversion. This enables recovery since the space used by the journal would not be overwritten by the new file system. If at any point during the conversion process, we run out of free space, then we abort the conversion and the old file system is left untouched. As an optimization, we do not journal any blocks that would not overwrite the old file system. However, this would mean that if the new file system wants to write to a block currently used by the journal, we will need to relocate the journal block before writing the new block to its intended location. You can find more detail about our journal implementation in the paper.</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19</a:t>
            </a:fld>
            <a:endParaRPr lang="en-CA"/>
          </a:p>
        </p:txBody>
      </p:sp>
    </p:spTree>
    <p:extLst>
      <p:ext uri="{BB962C8B-B14F-4D97-AF65-F5344CB8AC3E}">
        <p14:creationId xmlns:p14="http://schemas.microsoft.com/office/powerpoint/2010/main" val="301913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There is a</a:t>
            </a:r>
            <a:r>
              <a:rPr lang="en-CA" baseline="0" dirty="0" smtClean="0"/>
              <a:t> c</a:t>
            </a:r>
            <a:r>
              <a:rPr lang="en-CA" dirty="0" smtClean="0"/>
              <a:t>lass of applications that work with file system metadata that we call file-system management </a:t>
            </a:r>
            <a:r>
              <a:rPr lang="en-CA" dirty="0" smtClean="0"/>
              <a:t>applications. These</a:t>
            </a:r>
            <a:r>
              <a:rPr lang="en-CA" baseline="0" dirty="0" smtClean="0"/>
              <a:t> applications are used by system administrators to maintain and optimize their file systems. For example, a defragmentation tool rearranges physical blocks used by files into contiguous extents to optimize read and write performance. A resizing tool helps with changing the size of a file system. A garbage collector helps reclaim space used by stale file system metadata and data, and is critical to the usability of log-structured and copy-on-write file systems. A file-system aware scrubber reduces the overhead of detecting and correcting data corruption. Similarly, a file system upgrade tool can upgrade a file system without reformatting the disk.</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baseline="0" dirty="0" smtClean="0">
                <a:solidFill>
                  <a:schemeClr val="tx1"/>
                </a:solidFill>
                <a:latin typeface="+mn-lt"/>
                <a:ea typeface="+mn-ea"/>
                <a:cs typeface="+mn-cs"/>
              </a:rPr>
              <a:t>These applications are essential for successful and wide deployments of file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p:txBody>
      </p:sp>
      <p:sp>
        <p:nvSpPr>
          <p:cNvPr id="4" name="Slide Number Placeholder 3"/>
          <p:cNvSpPr>
            <a:spLocks noGrp="1"/>
          </p:cNvSpPr>
          <p:nvPr>
            <p:ph type="sldNum" sz="quarter" idx="10"/>
          </p:nvPr>
        </p:nvSpPr>
        <p:spPr/>
        <p:txBody>
          <a:bodyPr/>
          <a:lstStyle/>
          <a:p>
            <a:fld id="{849A0A36-F84D-437B-B821-CB3EBADC1433}" type="slidenum">
              <a:rPr lang="en-CA" smtClean="0"/>
              <a:t>2</a:t>
            </a:fld>
            <a:endParaRPr lang="en-CA"/>
          </a:p>
        </p:txBody>
      </p:sp>
    </p:spTree>
    <p:extLst>
      <p:ext uri="{BB962C8B-B14F-4D97-AF65-F5344CB8AC3E}">
        <p14:creationId xmlns:p14="http://schemas.microsoft.com/office/powerpoint/2010/main" val="4017627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Now, we describe an application that we built using the </a:t>
            </a:r>
            <a:r>
              <a:rPr lang="en-CA" baseline="0" dirty="0" err="1" smtClean="0"/>
              <a:t>evfs</a:t>
            </a:r>
            <a:r>
              <a:rPr lang="en-CA" baseline="0" dirty="0" smtClean="0"/>
              <a:t> </a:t>
            </a:r>
            <a:r>
              <a:rPr lang="en-CA" baseline="0" dirty="0" err="1" smtClean="0"/>
              <a:t>api</a:t>
            </a:r>
            <a:r>
              <a:rPr lang="en-CA" baseline="0" dirty="0" smtClean="0"/>
              <a:t>, which is an in-place file system conversion tool that allows converting from one file system to another without the need to copy the data to a backup device first. It also keeps data blocks in their original locations as much as possible. As such, the entire conversion process can be very fast – up to 50 times faster than copy-based conversion, which involves copying data to a backup device, reformat the disk, and then copying the data back.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conversion tool is written generically using </a:t>
            </a:r>
            <a:r>
              <a:rPr lang="en-CA" baseline="0" dirty="0" err="1" smtClean="0"/>
              <a:t>evfs</a:t>
            </a:r>
            <a:r>
              <a:rPr lang="en-CA" baseline="0" dirty="0" smtClean="0"/>
              <a:t> operations, thus requiring only 224 lines of code. It also supports any pair of file systems that implements the </a:t>
            </a:r>
            <a:r>
              <a:rPr lang="en-CA" baseline="0" dirty="0" err="1" smtClean="0"/>
              <a:t>evfs</a:t>
            </a:r>
            <a:r>
              <a:rPr lang="en-CA" baseline="0" dirty="0" smtClean="0"/>
              <a:t> </a:t>
            </a:r>
            <a:r>
              <a:rPr lang="en-CA" baseline="0" dirty="0" err="1" smtClean="0"/>
              <a:t>api</a:t>
            </a:r>
            <a:r>
              <a:rPr lang="en-CA"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Next, we show how the conversion tool uses the </a:t>
            </a:r>
            <a:r>
              <a:rPr lang="en-CA" baseline="0" dirty="0" err="1" smtClean="0"/>
              <a:t>evfs</a:t>
            </a:r>
            <a:r>
              <a:rPr lang="en-CA" baseline="0" dirty="0" smtClean="0"/>
              <a:t> interface to implement generic conversion.</a:t>
            </a:r>
          </a:p>
        </p:txBody>
      </p:sp>
      <p:sp>
        <p:nvSpPr>
          <p:cNvPr id="4" name="Slide Number Placeholder 3"/>
          <p:cNvSpPr>
            <a:spLocks noGrp="1"/>
          </p:cNvSpPr>
          <p:nvPr>
            <p:ph type="sldNum" sz="quarter" idx="10"/>
          </p:nvPr>
        </p:nvSpPr>
        <p:spPr/>
        <p:txBody>
          <a:bodyPr/>
          <a:lstStyle/>
          <a:p>
            <a:fld id="{B5B5BF96-4013-477F-9949-176AD53AFF60}" type="slidenum">
              <a:rPr lang="en-CA" smtClean="0"/>
              <a:t>20</a:t>
            </a:fld>
            <a:endParaRPr lang="en-CA"/>
          </a:p>
        </p:txBody>
      </p:sp>
    </p:spTree>
    <p:extLst>
      <p:ext uri="{BB962C8B-B14F-4D97-AF65-F5344CB8AC3E}">
        <p14:creationId xmlns:p14="http://schemas.microsoft.com/office/powerpoint/2010/main" val="3995075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First, we must</a:t>
            </a:r>
            <a:r>
              <a:rPr lang="en-CA" baseline="0" dirty="0" smtClean="0"/>
              <a:t> open the device for reading and writing. On line 1, we open the existing file system as read only. On the next line, we open the same device, except this time as an unformatted device. Next, we start a transaction on the new file system, which activates journaling, and allows the conversion process to be crash consistent in the event of power failures. We will discuss this in more detail on a later slide. On line 4, we begin the conversion by creating a new file system on disk. Note that since the transaction is journaled, no overwrite of the existing file </a:t>
            </a:r>
            <a:r>
              <a:rPr lang="en-CA" baseline="0" dirty="0" err="1" smtClean="0"/>
              <a:t>sytem</a:t>
            </a:r>
            <a:r>
              <a:rPr lang="en-CA" baseline="0" dirty="0" smtClean="0"/>
              <a:t> will occur until the transaction commits. On line 5, we iterate through all </a:t>
            </a:r>
            <a:r>
              <a:rPr lang="en-CA" baseline="0" dirty="0" err="1" smtClean="0"/>
              <a:t>inodes</a:t>
            </a:r>
            <a:r>
              <a:rPr lang="en-CA" baseline="0" dirty="0" smtClean="0"/>
              <a:t> of the old file system and recreate it on the new file system. We then do something different depending on whether the </a:t>
            </a:r>
            <a:r>
              <a:rPr lang="en-CA" baseline="0" dirty="0" err="1" smtClean="0"/>
              <a:t>inode</a:t>
            </a:r>
            <a:r>
              <a:rPr lang="en-CA" baseline="0" dirty="0" smtClean="0"/>
              <a:t> is a regular file, directory, or symbolic link. If any error occur during conversion, such as running out of memory, then we abort the transaction. Otherwise, we commit the transaction once all </a:t>
            </a:r>
            <a:r>
              <a:rPr lang="en-CA" baseline="0" dirty="0" err="1" smtClean="0"/>
              <a:t>inodes</a:t>
            </a:r>
            <a:r>
              <a:rPr lang="en-CA" baseline="0" dirty="0" smtClean="0"/>
              <a:t> have been processed. Now, we look at how process regular file works.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21</a:t>
            </a:fld>
            <a:endParaRPr lang="en-CA"/>
          </a:p>
        </p:txBody>
      </p:sp>
    </p:spTree>
    <p:extLst>
      <p:ext uri="{BB962C8B-B14F-4D97-AF65-F5344CB8AC3E}">
        <p14:creationId xmlns:p14="http://schemas.microsoft.com/office/powerpoint/2010/main" val="1543496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In a nutshell, process regular file iterates</a:t>
            </a:r>
            <a:r>
              <a:rPr lang="en-CA" baseline="0" dirty="0" smtClean="0"/>
              <a:t> through all the extents mapped to the </a:t>
            </a:r>
            <a:r>
              <a:rPr lang="en-CA" baseline="0" dirty="0" err="1" smtClean="0"/>
              <a:t>inode</a:t>
            </a:r>
            <a:r>
              <a:rPr lang="en-CA" baseline="0" dirty="0" smtClean="0"/>
              <a:t> and recreates it on the new file system. It does so by first allocating the extents on the new file system, as shown on line 3, and then recreate the mapping of each extent to the new </a:t>
            </a:r>
            <a:r>
              <a:rPr lang="en-CA" baseline="0" dirty="0" err="1" smtClean="0"/>
              <a:t>inode</a:t>
            </a:r>
            <a:r>
              <a:rPr lang="en-CA" baseline="0" dirty="0" smtClean="0"/>
              <a:t>, as shown on line 4. Similar process occurs for recreating directory entries and symbolic links, using the </a:t>
            </a:r>
            <a:r>
              <a:rPr lang="en-CA" baseline="0" dirty="0" err="1" smtClean="0"/>
              <a:t>evfs</a:t>
            </a:r>
            <a:r>
              <a:rPr lang="en-CA" baseline="0" dirty="0" smtClean="0"/>
              <a:t> </a:t>
            </a:r>
            <a:r>
              <a:rPr lang="en-CA" baseline="0" dirty="0" err="1" smtClean="0"/>
              <a:t>api</a:t>
            </a:r>
            <a:r>
              <a:rPr lang="en-CA" baseline="0" dirty="0" smtClean="0"/>
              <a:t> as described earlier. Next, we’ll discuss our implementation of the journal.</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22</a:t>
            </a:fld>
            <a:endParaRPr lang="en-CA"/>
          </a:p>
        </p:txBody>
      </p:sp>
    </p:spTree>
    <p:extLst>
      <p:ext uri="{BB962C8B-B14F-4D97-AF65-F5344CB8AC3E}">
        <p14:creationId xmlns:p14="http://schemas.microsoft.com/office/powerpoint/2010/main" val="572129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Journaling provides crash</a:t>
            </a:r>
            <a:r>
              <a:rPr lang="en-CA" baseline="0" dirty="0" smtClean="0"/>
              <a:t> consistency to the conversion tool in the event of power failures and helps avoid file system corruption and data loss. During our evaluation, we find that our journaling implementation has a small overhead of at most 20%, which is a small price to pay considering the danger of data loss during file system conversion. </a:t>
            </a:r>
            <a:r>
              <a:rPr lang="en-CA" baseline="0" dirty="0" err="1" smtClean="0"/>
              <a:t>Concidentally</a:t>
            </a:r>
            <a:r>
              <a:rPr lang="en-CA" baseline="0" dirty="0" smtClean="0"/>
              <a:t>, this also reduces the memory overhead of the conversion tool. When journaling is enabled, we are able to read the old file system while writing the new file system since before the transaction is committed, the old file system is still intact and not overwritten. However, without journaling, the old file </a:t>
            </a:r>
            <a:r>
              <a:rPr lang="en-CA" baseline="0" dirty="0" err="1" smtClean="0"/>
              <a:t>sytem</a:t>
            </a:r>
            <a:r>
              <a:rPr lang="en-CA" baseline="0" dirty="0" smtClean="0"/>
              <a:t> may be overwritten by the new file system and therefore our previous version of the conversion tool had to read the entire old file system metadata into memory before writing out the new file system, which would require excessive an amount of memory for very large file systems.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23</a:t>
            </a:fld>
            <a:endParaRPr lang="en-CA"/>
          </a:p>
        </p:txBody>
      </p:sp>
    </p:spTree>
    <p:extLst>
      <p:ext uri="{BB962C8B-B14F-4D97-AF65-F5344CB8AC3E}">
        <p14:creationId xmlns:p14="http://schemas.microsoft.com/office/powerpoint/2010/main" val="180261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24</a:t>
            </a:fld>
            <a:endParaRPr lang="en-CA"/>
          </a:p>
        </p:txBody>
      </p:sp>
    </p:spTree>
    <p:extLst>
      <p:ext uri="{BB962C8B-B14F-4D97-AF65-F5344CB8AC3E}">
        <p14:creationId xmlns:p14="http://schemas.microsoft.com/office/powerpoint/2010/main" val="909800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Now, we discuss some current limitation for this work. First,</a:t>
            </a:r>
            <a:r>
              <a:rPr lang="en-CA" baseline="0" dirty="0" smtClean="0"/>
              <a:t> the conversion process is not perfect if the new file system does not support some features in the old file system, which can result in loss of information. For example, Ext4 </a:t>
            </a:r>
            <a:r>
              <a:rPr lang="en-CA" baseline="0" dirty="0" err="1" smtClean="0"/>
              <a:t>oes</a:t>
            </a:r>
            <a:r>
              <a:rPr lang="en-CA" baseline="0" dirty="0" smtClean="0"/>
              <a:t> not support immutable snapshots, so converting from </a:t>
            </a:r>
            <a:r>
              <a:rPr lang="en-CA" baseline="0" dirty="0" err="1" smtClean="0"/>
              <a:t>btrfs</a:t>
            </a:r>
            <a:r>
              <a:rPr lang="en-CA" baseline="0" dirty="0" smtClean="0"/>
              <a:t> to ext4 will result in a copy of the snapshot being made. Next, some file system may only support a subset of the </a:t>
            </a:r>
            <a:r>
              <a:rPr lang="en-CA" baseline="0" dirty="0" err="1" smtClean="0"/>
              <a:t>evfs</a:t>
            </a:r>
            <a:r>
              <a:rPr lang="en-CA" baseline="0" dirty="0" smtClean="0"/>
              <a:t> </a:t>
            </a:r>
            <a:r>
              <a:rPr lang="en-CA" baseline="0" dirty="0" err="1" smtClean="0"/>
              <a:t>api</a:t>
            </a:r>
            <a:r>
              <a:rPr lang="en-CA" baseline="0" dirty="0" smtClean="0"/>
              <a:t>. For example, Ext4 does not track </a:t>
            </a:r>
            <a:r>
              <a:rPr lang="en-CA" baseline="0" dirty="0" err="1" smtClean="0"/>
              <a:t>backpointers</a:t>
            </a:r>
            <a:r>
              <a:rPr lang="en-CA" baseline="0" dirty="0" smtClean="0"/>
              <a:t> from extents to </a:t>
            </a:r>
            <a:r>
              <a:rPr lang="en-CA" baseline="0" dirty="0" err="1" smtClean="0"/>
              <a:t>inodes</a:t>
            </a:r>
            <a:r>
              <a:rPr lang="en-CA" baseline="0" dirty="0" smtClean="0"/>
              <a:t> so it cannot efficiently implement reverse mapping of extents to </a:t>
            </a:r>
            <a:r>
              <a:rPr lang="en-CA" baseline="0" dirty="0" err="1" smtClean="0"/>
              <a:t>inodes</a:t>
            </a:r>
            <a:r>
              <a:rPr lang="en-CA" baseline="0" dirty="0" smtClean="0"/>
              <a:t>. Lastly, </a:t>
            </a:r>
            <a:r>
              <a:rPr lang="en-CA" baseline="0" dirty="0" err="1" smtClean="0"/>
              <a:t>evfs</a:t>
            </a:r>
            <a:r>
              <a:rPr lang="en-CA" baseline="0" dirty="0" smtClean="0"/>
              <a:t> can only operate on abstract file system objects so it cannot support file system </a:t>
            </a:r>
            <a:r>
              <a:rPr lang="en-CA" baseline="0" dirty="0" err="1" smtClean="0"/>
              <a:t>specifc</a:t>
            </a:r>
            <a:r>
              <a:rPr lang="en-CA" baseline="0" dirty="0" smtClean="0"/>
              <a:t> tools such as a file system checker, which operates on file system specific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25</a:t>
            </a:fld>
            <a:endParaRPr lang="en-CA"/>
          </a:p>
        </p:txBody>
      </p:sp>
    </p:spTree>
    <p:extLst>
      <p:ext uri="{BB962C8B-B14F-4D97-AF65-F5344CB8AC3E}">
        <p14:creationId xmlns:p14="http://schemas.microsoft.com/office/powerpoint/2010/main" val="3713085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Our current implementation of the </a:t>
            </a:r>
            <a:r>
              <a:rPr lang="en-CA" baseline="0" dirty="0" err="1" smtClean="0"/>
              <a:t>evfs</a:t>
            </a:r>
            <a:r>
              <a:rPr lang="en-CA" baseline="0" dirty="0" smtClean="0"/>
              <a:t> </a:t>
            </a:r>
            <a:r>
              <a:rPr lang="en-CA" baseline="0" dirty="0" err="1" smtClean="0"/>
              <a:t>api</a:t>
            </a:r>
            <a:r>
              <a:rPr lang="en-CA" baseline="0" dirty="0" smtClean="0"/>
              <a:t> is for offline use only, which requires exclusive access to the file system. We wish to implement the API for online use, while the file system is mounted and in use by other existing VFS applications. Our goal is to provide transactional support for </a:t>
            </a:r>
            <a:r>
              <a:rPr lang="en-CA" baseline="0" dirty="0" err="1" smtClean="0"/>
              <a:t>evfs</a:t>
            </a:r>
            <a:r>
              <a:rPr lang="en-CA" baseline="0" dirty="0" smtClean="0"/>
              <a:t> operations so that existing applications can remain unaffected by applications using the </a:t>
            </a:r>
            <a:r>
              <a:rPr lang="en-CA" baseline="0" dirty="0" err="1" smtClean="0"/>
              <a:t>evfs</a:t>
            </a:r>
            <a:r>
              <a:rPr lang="en-CA" baseline="0" dirty="0" smtClean="0"/>
              <a:t> interface. As a secondary goal, we wish to minimize the changes made to the existing file system implementation so that we are not rewriting the whole file system code. Our idea is to reuse the file system’s locking protocol to ensure atomicity so that other applications do not see inconsistent intermediate file system states while </a:t>
            </a:r>
            <a:r>
              <a:rPr lang="en-CA" baseline="0" dirty="0" err="1" smtClean="0"/>
              <a:t>evfs</a:t>
            </a:r>
            <a:r>
              <a:rPr lang="en-CA" baseline="0" dirty="0" smtClean="0"/>
              <a:t> operations are executing within a transaction. </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26</a:t>
            </a:fld>
            <a:endParaRPr lang="en-CA"/>
          </a:p>
        </p:txBody>
      </p:sp>
    </p:spTree>
    <p:extLst>
      <p:ext uri="{BB962C8B-B14F-4D97-AF65-F5344CB8AC3E}">
        <p14:creationId xmlns:p14="http://schemas.microsoft.com/office/powerpoint/2010/main" val="3851764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Thank you, are</a:t>
            </a:r>
            <a:r>
              <a:rPr lang="en-CA" baseline="0" dirty="0" smtClean="0"/>
              <a:t> there any questions?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28</a:t>
            </a:fld>
            <a:endParaRPr lang="en-CA"/>
          </a:p>
        </p:txBody>
      </p:sp>
    </p:spTree>
    <p:extLst>
      <p:ext uri="{BB962C8B-B14F-4D97-AF65-F5344CB8AC3E}">
        <p14:creationId xmlns:p14="http://schemas.microsoft.com/office/powerpoint/2010/main" val="413992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Here,</a:t>
            </a:r>
            <a:r>
              <a:rPr lang="en-CA" baseline="0" dirty="0" smtClean="0"/>
              <a:t> we </a:t>
            </a:r>
            <a:r>
              <a:rPr lang="en-CA" dirty="0" smtClean="0"/>
              <a:t>evaluate</a:t>
            </a:r>
            <a:r>
              <a:rPr lang="en-CA" baseline="0" dirty="0" smtClean="0"/>
              <a:t> our conversion tool against a copy-based convertor. The copy converter copies file system contents to another local disk, reformats the source disk, and then copies everything back. This graph shows the time to convert a file system with 16GB of data, while varying the number of files in the file system. With fewer files in the file system, less metadata needs to be converted, which reduces the conversion time for our tool. The copy convertor performance is dominated by the size of the file system data, and doesn’t vary much for different numbers of files. In this log graph, we can see that the copy converter is 30-50 times slower than the Spiffy converter.</a:t>
            </a:r>
          </a:p>
        </p:txBody>
      </p:sp>
      <p:sp>
        <p:nvSpPr>
          <p:cNvPr id="4" name="Slide Number Placeholder 3"/>
          <p:cNvSpPr>
            <a:spLocks noGrp="1"/>
          </p:cNvSpPr>
          <p:nvPr>
            <p:ph type="sldNum" sz="quarter" idx="10"/>
          </p:nvPr>
        </p:nvSpPr>
        <p:spPr/>
        <p:txBody>
          <a:bodyPr/>
          <a:lstStyle/>
          <a:p>
            <a:fld id="{849A0A36-F84D-437B-B821-CB3EBADC1433}" type="slidenum">
              <a:rPr lang="en-CA" smtClean="0"/>
              <a:t>29</a:t>
            </a:fld>
            <a:endParaRPr lang="en-CA"/>
          </a:p>
        </p:txBody>
      </p:sp>
    </p:spTree>
    <p:extLst>
      <p:ext uri="{BB962C8B-B14F-4D97-AF65-F5344CB8AC3E}">
        <p14:creationId xmlns:p14="http://schemas.microsoft.com/office/powerpoint/2010/main" val="772685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file system management applications operate </a:t>
            </a:r>
            <a:r>
              <a:rPr lang="en-CA" dirty="0" smtClean="0"/>
              <a:t>directly on file system metadata structures</a:t>
            </a:r>
            <a:r>
              <a:rPr lang="en-CA" baseline="0" dirty="0" smtClean="0"/>
              <a:t> on disk. For example, …… … file into larger, contiguous extents.</a:t>
            </a:r>
          </a:p>
          <a:p>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The problem is that developing these applications requires significant engineering effort. T</a:t>
            </a:r>
            <a:r>
              <a:rPr lang="en-CA" dirty="0" smtClean="0"/>
              <a:t>hese</a:t>
            </a:r>
            <a:r>
              <a:rPr lang="en-CA" baseline="0" dirty="0" smtClean="0"/>
              <a:t> applications have to be developed from scratch for</a:t>
            </a:r>
            <a:r>
              <a:rPr lang="en-CA" dirty="0" smtClean="0"/>
              <a:t> each file system</a:t>
            </a:r>
            <a:r>
              <a:rPr lang="en-CA" baseline="0" dirty="0" smtClean="0"/>
              <a:t> because each file system has its own set of unique data structures.</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3</a:t>
            </a:fld>
            <a:endParaRPr lang="en-CA"/>
          </a:p>
        </p:txBody>
      </p:sp>
    </p:spTree>
    <p:extLst>
      <p:ext uri="{BB962C8B-B14F-4D97-AF65-F5344CB8AC3E}">
        <p14:creationId xmlns:p14="http://schemas.microsoft.com/office/powerpoint/2010/main" val="238401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example, this slide shows the format of the Ext4 and the </a:t>
            </a:r>
            <a:r>
              <a:rPr lang="en-CA" dirty="0" err="1" smtClean="0"/>
              <a:t>Btrfs</a:t>
            </a:r>
            <a:r>
              <a:rPr lang="en-CA" dirty="0" smtClean="0"/>
              <a:t> file systems. Ext4</a:t>
            </a:r>
            <a:r>
              <a:rPr lang="en-CA" baseline="0" dirty="0" smtClean="0"/>
              <a:t> uses array-based structures, such as the </a:t>
            </a:r>
            <a:r>
              <a:rPr lang="en-CA" baseline="0" dirty="0" err="1" smtClean="0"/>
              <a:t>inode</a:t>
            </a:r>
            <a:r>
              <a:rPr lang="en-CA" baseline="0" dirty="0" smtClean="0"/>
              <a:t> table, and block and </a:t>
            </a:r>
            <a:r>
              <a:rPr lang="en-CA" baseline="0" dirty="0" err="1" smtClean="0"/>
              <a:t>inode</a:t>
            </a:r>
            <a:r>
              <a:rPr lang="en-CA" baseline="0" dirty="0" smtClean="0"/>
              <a:t> bitmaps, to store it metadata. In contrast, the </a:t>
            </a:r>
            <a:r>
              <a:rPr lang="en-CA" baseline="0" dirty="0" err="1" smtClean="0"/>
              <a:t>Btrfs</a:t>
            </a:r>
            <a:r>
              <a:rPr lang="en-CA" baseline="0" dirty="0" smtClean="0"/>
              <a:t> file system uses </a:t>
            </a:r>
            <a:r>
              <a:rPr lang="en-CA" baseline="0" dirty="0" smtClean="0"/>
              <a:t>B-tree-based </a:t>
            </a:r>
            <a:r>
              <a:rPr lang="en-CA" baseline="0" dirty="0" smtClean="0"/>
              <a:t>structures to store its </a:t>
            </a:r>
            <a:r>
              <a:rPr lang="en-CA" baseline="0" dirty="0" smtClean="0"/>
              <a:t>metadata. For example, to defragment a file, we need to traverse and modify totally different data structures in these file systems.</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4</a:t>
            </a:fld>
            <a:endParaRPr lang="en-CA"/>
          </a:p>
        </p:txBody>
      </p:sp>
    </p:spTree>
    <p:extLst>
      <p:ext uri="{BB962C8B-B14F-4D97-AF65-F5344CB8AC3E}">
        <p14:creationId xmlns:p14="http://schemas.microsoft.com/office/powerpoint/2010/main" val="1652926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aseline="0" dirty="0" smtClean="0"/>
              <a:t>As we have seen, writing these applications </a:t>
            </a:r>
            <a:r>
              <a:rPr lang="en-CA" sz="1200" b="0" i="0" u="none" strike="noStrike" kern="1200" baseline="0" dirty="0" smtClean="0">
                <a:solidFill>
                  <a:schemeClr val="tx1"/>
                </a:solidFill>
                <a:latin typeface="+mn-lt"/>
                <a:ea typeface="+mn-ea"/>
                <a:cs typeface="+mn-cs"/>
              </a:rPr>
              <a:t>requires detailed understanding of the file system format so as to identify and interpret the file system data structures. Unfortunately, this format is complex and poorly documented, and so these applications can only be </a:t>
            </a:r>
            <a:r>
              <a:rPr lang="en-CA" baseline="0" dirty="0" smtClean="0"/>
              <a:t>developed </a:t>
            </a:r>
            <a:r>
              <a:rPr lang="en-CA" baseline="0" dirty="0" smtClean="0"/>
              <a:t>by </a:t>
            </a:r>
            <a:r>
              <a:rPr lang="en-CA" dirty="0" smtClean="0"/>
              <a:t>file system</a:t>
            </a:r>
            <a:r>
              <a:rPr lang="en-CA" baseline="0" dirty="0" smtClean="0"/>
              <a:t> </a:t>
            </a:r>
            <a:r>
              <a:rPr lang="en-CA" dirty="0" smtClean="0"/>
              <a:t>experts. As such, emerging file systems often</a:t>
            </a:r>
            <a:r>
              <a:rPr lang="en-CA" baseline="0" dirty="0" smtClean="0"/>
              <a:t> do not have these applications, which slows down their adoption.</a:t>
            </a:r>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5</a:t>
            </a:fld>
            <a:endParaRPr lang="en-CA"/>
          </a:p>
        </p:txBody>
      </p:sp>
    </p:spTree>
    <p:extLst>
      <p:ext uri="{BB962C8B-B14F-4D97-AF65-F5344CB8AC3E}">
        <p14:creationId xmlns:p14="http://schemas.microsoft.com/office/powerpoint/2010/main" val="4006920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goal of this</a:t>
            </a:r>
            <a:r>
              <a:rPr lang="en-CA" baseline="0" dirty="0" smtClean="0"/>
              <a:t> </a:t>
            </a:r>
            <a:r>
              <a:rPr lang="en-CA" baseline="0" dirty="0" smtClean="0"/>
              <a:t>work is </a:t>
            </a:r>
            <a:r>
              <a:rPr lang="en-CA" baseline="0" dirty="0" smtClean="0"/>
              <a:t>to design an interface that enables </a:t>
            </a:r>
            <a:r>
              <a:rPr lang="en-CA" baseline="0" dirty="0" smtClean="0"/>
              <a:t>building generic </a:t>
            </a:r>
            <a:r>
              <a:rPr lang="en-CA" baseline="0" dirty="0" smtClean="0"/>
              <a:t>file system management applications. </a:t>
            </a:r>
            <a:r>
              <a:rPr lang="en-CA" baseline="0" dirty="0" smtClean="0"/>
              <a:t>For example, we would like to build a single defragmentation tool that works </a:t>
            </a:r>
            <a:r>
              <a:rPr lang="en-CA" baseline="0" dirty="0" smtClean="0"/>
              <a:t>for all file systems that support this </a:t>
            </a:r>
            <a:r>
              <a:rPr lang="en-CA" baseline="0" dirty="0" smtClean="0"/>
              <a:t>generic interface.</a:t>
            </a:r>
          </a:p>
          <a:p>
            <a:endParaRPr lang="en-CA" baseline="0" dirty="0" smtClean="0"/>
          </a:p>
          <a:p>
            <a:r>
              <a:rPr lang="en-CA" baseline="0" dirty="0" smtClean="0"/>
              <a:t>The challenge is that these </a:t>
            </a:r>
            <a:r>
              <a:rPr lang="en-CA" baseline="0" dirty="0" smtClean="0"/>
              <a:t>applications require fine-grained control over file system metadata and data, such as the ability to migrate data blocks to another physical </a:t>
            </a:r>
            <a:r>
              <a:rPr lang="en-CA" baseline="0" dirty="0" smtClean="0"/>
              <a:t>location, which appears to be a file system specific operation, and yet our API needs to provide such control while being able to work </a:t>
            </a:r>
            <a:r>
              <a:rPr lang="en-CA" baseline="0" dirty="0" smtClean="0"/>
              <a:t>across diverse file systems</a:t>
            </a:r>
            <a:r>
              <a:rPr lang="en-CA" baseline="0" dirty="0" smtClean="0"/>
              <a:t>.</a:t>
            </a:r>
          </a:p>
        </p:txBody>
      </p:sp>
      <p:sp>
        <p:nvSpPr>
          <p:cNvPr id="4" name="Slide Number Placeholder 3"/>
          <p:cNvSpPr>
            <a:spLocks noGrp="1"/>
          </p:cNvSpPr>
          <p:nvPr>
            <p:ph type="sldNum" sz="quarter" idx="10"/>
          </p:nvPr>
        </p:nvSpPr>
        <p:spPr/>
        <p:txBody>
          <a:bodyPr/>
          <a:lstStyle/>
          <a:p>
            <a:fld id="{B5B5BF96-4013-477F-9949-176AD53AFF60}" type="slidenum">
              <a:rPr lang="en-CA" smtClean="0"/>
              <a:t>6</a:t>
            </a:fld>
            <a:endParaRPr lang="en-CA"/>
          </a:p>
        </p:txBody>
      </p:sp>
    </p:spTree>
    <p:extLst>
      <p:ext uri="{BB962C8B-B14F-4D97-AF65-F5344CB8AC3E}">
        <p14:creationId xmlns:p14="http://schemas.microsoft.com/office/powerpoint/2010/main" val="11528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As we have seen, it is hard to define a generic API based on individual file system structures. Instead, we design an API based on low-level file system abstractions. Our insight is that file system management applications operate on common file system objects, for example, blocks, </a:t>
            </a:r>
            <a:r>
              <a:rPr lang="en-CA" baseline="0" dirty="0" err="1" smtClean="0"/>
              <a:t>inodes</a:t>
            </a:r>
            <a:r>
              <a:rPr lang="en-CA" baseline="0" dirty="0" smtClean="0"/>
              <a:t>, and directory entries. Managing these objects require operations such as allocating and freeing them, iterating over them, and mapping an object to another, such as mapping a directory entry to an </a:t>
            </a:r>
            <a:r>
              <a:rPr lang="en-CA" baseline="0" dirty="0" err="1" smtClean="0"/>
              <a:t>inode</a:t>
            </a:r>
            <a:r>
              <a:rPr lang="en-CA" baseline="0" dirty="0" smtClean="0"/>
              <a:t>. </a:t>
            </a:r>
          </a:p>
          <a:p>
            <a:endParaRPr lang="en-CA" baseline="0" dirty="0" smtClean="0"/>
          </a:p>
          <a:p>
            <a:r>
              <a:rPr lang="en-CA" baseline="0" dirty="0" smtClean="0"/>
              <a:t>For </a:t>
            </a:r>
            <a:r>
              <a:rPr lang="en-CA" baseline="0" dirty="0" smtClean="0"/>
              <a:t>example, a defragmentation </a:t>
            </a:r>
            <a:r>
              <a:rPr lang="en-CA" baseline="0" dirty="0" smtClean="0"/>
              <a:t>tool can find the </a:t>
            </a:r>
            <a:r>
              <a:rPr lang="en-CA" baseline="0" dirty="0" smtClean="0"/>
              <a:t>fragmented blocks of a </a:t>
            </a:r>
            <a:r>
              <a:rPr lang="en-CA" baseline="0" dirty="0" smtClean="0"/>
              <a:t>file by iterating </a:t>
            </a:r>
            <a:r>
              <a:rPr lang="en-CA" baseline="0" dirty="0" smtClean="0"/>
              <a:t>through </a:t>
            </a:r>
            <a:r>
              <a:rPr lang="en-CA" baseline="0" dirty="0" smtClean="0"/>
              <a:t>the file’s logical </a:t>
            </a:r>
            <a:r>
              <a:rPr lang="en-CA" baseline="0" dirty="0" smtClean="0"/>
              <a:t>to physical block mappings. Then, it </a:t>
            </a:r>
            <a:r>
              <a:rPr lang="en-CA" baseline="0" dirty="0" smtClean="0"/>
              <a:t>can relocate </a:t>
            </a:r>
            <a:r>
              <a:rPr lang="en-CA" baseline="0" dirty="0" smtClean="0"/>
              <a:t>the </a:t>
            </a:r>
            <a:r>
              <a:rPr lang="en-CA" baseline="0" dirty="0" smtClean="0"/>
              <a:t>fragmented blocks </a:t>
            </a:r>
            <a:r>
              <a:rPr lang="en-CA" baseline="0" dirty="0" smtClean="0"/>
              <a:t>to a contiguous extent, which requires </a:t>
            </a:r>
            <a:r>
              <a:rPr lang="en-CA" baseline="0" dirty="0" smtClean="0"/>
              <a:t>allocating an extent, copying the blocks, </a:t>
            </a:r>
            <a:r>
              <a:rPr lang="en-CA" baseline="0" dirty="0" smtClean="0"/>
              <a:t>and remapping the </a:t>
            </a:r>
            <a:r>
              <a:rPr lang="en-CA" baseline="0" dirty="0" smtClean="0"/>
              <a:t>file’s logical blocks </a:t>
            </a:r>
            <a:r>
              <a:rPr lang="en-CA" baseline="0" dirty="0" smtClean="0"/>
              <a:t>to the new </a:t>
            </a:r>
            <a:r>
              <a:rPr lang="en-CA" baseline="0" dirty="0" smtClean="0"/>
              <a:t>extent.</a:t>
            </a:r>
          </a:p>
          <a:p>
            <a:endParaRPr lang="en-CA" baseline="0"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7</a:t>
            </a:fld>
            <a:endParaRPr lang="en-CA"/>
          </a:p>
        </p:txBody>
      </p:sp>
    </p:spTree>
    <p:extLst>
      <p:ext uri="{BB962C8B-B14F-4D97-AF65-F5344CB8AC3E}">
        <p14:creationId xmlns:p14="http://schemas.microsoft.com/office/powerpoint/2010/main" val="282381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5B5BF96-4013-477F-9949-176AD53AFF60}" type="slidenum">
              <a:rPr lang="en-CA" smtClean="0"/>
              <a:t>8</a:t>
            </a:fld>
            <a:endParaRPr lang="en-CA"/>
          </a:p>
        </p:txBody>
      </p:sp>
    </p:spTree>
    <p:extLst>
      <p:ext uri="{BB962C8B-B14F-4D97-AF65-F5344CB8AC3E}">
        <p14:creationId xmlns:p14="http://schemas.microsoft.com/office/powerpoint/2010/main" val="335487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Our generic API is shown in this table. We</a:t>
            </a:r>
            <a:r>
              <a:rPr lang="en-CA" baseline="0" dirty="0" smtClean="0"/>
              <a:t> call this API, </a:t>
            </a:r>
            <a:r>
              <a:rPr lang="en-CA" dirty="0" err="1" smtClean="0"/>
              <a:t>eVFS</a:t>
            </a:r>
            <a:r>
              <a:rPr lang="en-CA" dirty="0" smtClean="0"/>
              <a:t> or</a:t>
            </a:r>
            <a:r>
              <a:rPr lang="en-CA" baseline="0" dirty="0" smtClean="0"/>
              <a:t> the </a:t>
            </a:r>
            <a:r>
              <a:rPr lang="en-CA" dirty="0" smtClean="0"/>
              <a:t>Extended VFS Interface,</a:t>
            </a:r>
            <a:r>
              <a:rPr lang="en-CA" baseline="0" dirty="0" smtClean="0"/>
              <a:t> because it provides fine-grained control over file system objects. Many of these operations are already implemented by file systems, but not exposed at the VFS layer, and hence we think of </a:t>
            </a:r>
            <a:r>
              <a:rPr lang="en-CA" baseline="0" dirty="0" err="1" smtClean="0"/>
              <a:t>eVFS</a:t>
            </a:r>
            <a:r>
              <a:rPr lang="en-CA" baseline="0" dirty="0" smtClean="0"/>
              <a:t> as splitting the VFS into fine-grained operations.</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As</a:t>
            </a:r>
            <a:r>
              <a:rPr lang="en-CA" baseline="0" dirty="0" smtClean="0"/>
              <a:t> a first step, </a:t>
            </a:r>
            <a:r>
              <a:rPr lang="en-CA" baseline="0" dirty="0" err="1" smtClean="0"/>
              <a:t>evfs</a:t>
            </a:r>
            <a:r>
              <a:rPr lang="en-CA" baseline="0" dirty="0" smtClean="0"/>
              <a:t> requires the programmer to call </a:t>
            </a:r>
            <a:r>
              <a:rPr lang="en-CA" baseline="0" dirty="0" err="1" smtClean="0"/>
              <a:t>fs_open</a:t>
            </a:r>
            <a:r>
              <a:rPr lang="en-CA" baseline="0" dirty="0" smtClean="0"/>
              <a:t> to open a device before invoking operations on individual file system objects. The programmer can choose to open the device as a specific file system or for </a:t>
            </a:r>
            <a:r>
              <a:rPr lang="en-CA" baseline="0" dirty="0" err="1" smtClean="0"/>
              <a:t>evfs</a:t>
            </a:r>
            <a:r>
              <a:rPr lang="en-CA" baseline="0" dirty="0" smtClean="0"/>
              <a:t> to automatically detect the current file system type on disk. </a:t>
            </a:r>
            <a:r>
              <a:rPr lang="en-CA" baseline="0" dirty="0" err="1" smtClean="0"/>
              <a:t>super_make</a:t>
            </a:r>
            <a:r>
              <a:rPr lang="en-CA" baseline="0" dirty="0" smtClean="0"/>
              <a:t> enables making a new file system on the device, which performs the same task as </a:t>
            </a:r>
            <a:r>
              <a:rPr lang="en-CA" baseline="0" dirty="0" err="1" smtClean="0"/>
              <a:t>mkfs</a:t>
            </a:r>
            <a:r>
              <a:rPr lang="en-CA" baseline="0" dirty="0" smtClean="0"/>
              <a:t>. </a:t>
            </a:r>
            <a:r>
              <a:rPr lang="en-CA" baseline="0" dirty="0" err="1" smtClean="0"/>
              <a:t>super_set</a:t>
            </a:r>
            <a:r>
              <a:rPr lang="en-CA" baseline="0" dirty="0" smtClean="0"/>
              <a:t> allows the programmer to change file system settings, such as updating the label of the file system or toggling certain features of the file system.</a:t>
            </a: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Many </a:t>
            </a:r>
            <a:r>
              <a:rPr lang="en-CA" dirty="0" smtClean="0"/>
              <a:t>file system</a:t>
            </a:r>
            <a:r>
              <a:rPr lang="en-CA" baseline="0" dirty="0" smtClean="0"/>
              <a:t> management tools require the ability to control the physical layout of the data blocks on disk, for example, defragmentation tools and garbage collectors need to move data blocks from one physical location to another. As such, </a:t>
            </a:r>
            <a:r>
              <a:rPr lang="en-CA" baseline="0" dirty="0" err="1" smtClean="0"/>
              <a:t>evfs</a:t>
            </a:r>
            <a:r>
              <a:rPr lang="en-CA" baseline="0" dirty="0" smtClean="0"/>
              <a:t> provides fine-grained API for managing extents. First, we support the basic operation of allocating and freeing extents. Next, we support iterating through a list of extents mapped to an </a:t>
            </a:r>
            <a:r>
              <a:rPr lang="en-CA" baseline="0" dirty="0" err="1" smtClean="0"/>
              <a:t>inode</a:t>
            </a:r>
            <a:r>
              <a:rPr lang="en-CA" baseline="0" dirty="0" smtClean="0"/>
              <a:t>, which is required for defragmentation to relocate scattered extents into a large contiguous one. Free space iterate allows for iterating through a list of extents that are currently free in the file system. This function allows applications to make smart decisions such as whether to start garbage collection. Last, we support file systems with copy-on-write semantics by exposing whether an extent is private to an </a:t>
            </a:r>
            <a:r>
              <a:rPr lang="en-CA" baseline="0" dirty="0" err="1" smtClean="0"/>
              <a:t>inode</a:t>
            </a:r>
            <a:r>
              <a:rPr lang="en-CA" baseline="0" dirty="0" smtClean="0"/>
              <a:t> or shared by multiple </a:t>
            </a:r>
            <a:r>
              <a:rPr lang="en-CA" baseline="0" dirty="0" err="1" smtClean="0"/>
              <a:t>inodes</a:t>
            </a:r>
            <a:r>
              <a:rPr lang="en-CA" baseline="0" dirty="0" smtClean="0"/>
              <a:t>.</a:t>
            </a:r>
            <a:endParaRPr lang="en-CA"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Similarly, there are operations which</a:t>
            </a:r>
            <a:r>
              <a:rPr lang="en-CA" baseline="0" dirty="0" smtClean="0"/>
              <a:t> works with </a:t>
            </a:r>
            <a:r>
              <a:rPr lang="en-CA" baseline="0" dirty="0" err="1" smtClean="0"/>
              <a:t>inode</a:t>
            </a:r>
            <a:r>
              <a:rPr lang="en-CA" baseline="0" dirty="0" smtClean="0"/>
              <a:t> structures. </a:t>
            </a:r>
            <a:r>
              <a:rPr lang="en-CA" baseline="0" dirty="0" err="1" smtClean="0"/>
              <a:t>Inode</a:t>
            </a:r>
            <a:r>
              <a:rPr lang="en-CA" baseline="0" dirty="0" smtClean="0"/>
              <a:t> </a:t>
            </a:r>
            <a:r>
              <a:rPr lang="en-CA" baseline="0" dirty="0" err="1" smtClean="0"/>
              <a:t>alloc</a:t>
            </a:r>
            <a:r>
              <a:rPr lang="en-CA" baseline="0" dirty="0" smtClean="0"/>
              <a:t> and </a:t>
            </a:r>
            <a:r>
              <a:rPr lang="en-CA" baseline="0" dirty="0" err="1" smtClean="0"/>
              <a:t>inode</a:t>
            </a:r>
            <a:r>
              <a:rPr lang="en-CA" baseline="0" dirty="0" smtClean="0"/>
              <a:t> free allocates and frees an </a:t>
            </a:r>
            <a:r>
              <a:rPr lang="en-CA" baseline="0" dirty="0" err="1" smtClean="0"/>
              <a:t>inode</a:t>
            </a:r>
            <a:r>
              <a:rPr lang="en-CA" baseline="0" dirty="0" smtClean="0"/>
              <a:t>, respectively. </a:t>
            </a:r>
            <a:r>
              <a:rPr lang="en-CA" baseline="0" dirty="0" err="1" smtClean="0"/>
              <a:t>Inode</a:t>
            </a:r>
            <a:r>
              <a:rPr lang="en-CA" baseline="0" dirty="0" smtClean="0"/>
              <a:t> read and </a:t>
            </a:r>
            <a:r>
              <a:rPr lang="en-CA" baseline="0" dirty="0" err="1" smtClean="0"/>
              <a:t>inode</a:t>
            </a:r>
            <a:r>
              <a:rPr lang="en-CA" baseline="0" dirty="0" smtClean="0"/>
              <a:t> write provides the same functionality as VFS read and write, and are necessary for reading from or writing to </a:t>
            </a:r>
            <a:r>
              <a:rPr lang="en-CA" baseline="0" dirty="0" err="1" smtClean="0"/>
              <a:t>inlined</a:t>
            </a:r>
            <a:r>
              <a:rPr lang="en-CA" baseline="0" dirty="0" smtClean="0"/>
              <a:t> data. </a:t>
            </a:r>
            <a:r>
              <a:rPr lang="en-CA" baseline="0" dirty="0" err="1" smtClean="0"/>
              <a:t>inode</a:t>
            </a:r>
            <a:r>
              <a:rPr lang="en-CA" baseline="0" dirty="0" smtClean="0"/>
              <a:t> map enables mapping a physical extent to a logical file offset. Lastly, </a:t>
            </a:r>
            <a:r>
              <a:rPr lang="en-CA" baseline="0" dirty="0" err="1" smtClean="0"/>
              <a:t>inode</a:t>
            </a:r>
            <a:r>
              <a:rPr lang="en-CA" baseline="0" dirty="0" smtClean="0"/>
              <a:t> iterate allows the programmer to iterate through all allocated </a:t>
            </a:r>
            <a:r>
              <a:rPr lang="en-CA" baseline="0" dirty="0" err="1" smtClean="0"/>
              <a:t>inodes</a:t>
            </a:r>
            <a:r>
              <a:rPr lang="en-CA" baseline="0" dirty="0" smtClean="0"/>
              <a:t> in the file system.</a:t>
            </a:r>
            <a:endParaRPr lang="en-CA" dirty="0" smtClean="0"/>
          </a:p>
          <a:p>
            <a:endParaRPr lang="en-CA"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Lastly, </a:t>
            </a:r>
            <a:r>
              <a:rPr lang="en-CA" baseline="0" dirty="0" err="1" smtClean="0"/>
              <a:t>evfs</a:t>
            </a:r>
            <a:r>
              <a:rPr lang="en-CA" baseline="0" dirty="0" smtClean="0"/>
              <a:t> also supports adding and removing directory entries for a directory </a:t>
            </a:r>
            <a:r>
              <a:rPr lang="en-CA" baseline="0" dirty="0" err="1" smtClean="0"/>
              <a:t>inode</a:t>
            </a:r>
            <a:r>
              <a:rPr lang="en-CA" baseline="0" dirty="0" smtClean="0"/>
              <a:t>, as well as iterating through directory entries inside a directory.</a:t>
            </a:r>
            <a:endParaRPr lang="en-CA" dirty="0" smtClean="0"/>
          </a:p>
          <a:p>
            <a:endParaRPr lang="en-CA" dirty="0" smtClean="0"/>
          </a:p>
        </p:txBody>
      </p:sp>
      <p:sp>
        <p:nvSpPr>
          <p:cNvPr id="4" name="Slide Number Placeholder 3"/>
          <p:cNvSpPr>
            <a:spLocks noGrp="1"/>
          </p:cNvSpPr>
          <p:nvPr>
            <p:ph type="sldNum" sz="quarter" idx="10"/>
          </p:nvPr>
        </p:nvSpPr>
        <p:spPr/>
        <p:txBody>
          <a:bodyPr/>
          <a:lstStyle/>
          <a:p>
            <a:fld id="{B5B5BF96-4013-477F-9949-176AD53AFF60}" type="slidenum">
              <a:rPr lang="en-CA" smtClean="0"/>
              <a:t>9</a:t>
            </a:fld>
            <a:endParaRPr lang="en-CA"/>
          </a:p>
        </p:txBody>
      </p:sp>
    </p:spTree>
    <p:extLst>
      <p:ext uri="{BB962C8B-B14F-4D97-AF65-F5344CB8AC3E}">
        <p14:creationId xmlns:p14="http://schemas.microsoft.com/office/powerpoint/2010/main" val="244484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1" y="685800"/>
            <a:ext cx="9129091" cy="2167468"/>
          </a:xfrm>
        </p:spPr>
        <p:txBody>
          <a:bodyPr anchor="b">
            <a:normAutofit/>
          </a:bodyPr>
          <a:lstStyle>
            <a:lvl1pPr algn="l">
              <a:defRPr sz="5400" cap="none" baseline="0">
                <a:solidFill>
                  <a:schemeClr val="tx1"/>
                </a:solidFill>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4212" y="3037337"/>
            <a:ext cx="7694630" cy="2753864"/>
          </a:xfrm>
        </p:spPr>
        <p:txBody>
          <a:bodyPr anchor="t">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0145D206-3748-4927-8C33-DF34FC1F64A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grpSp>
        <p:nvGrpSpPr>
          <p:cNvPr id="7" name="Group 6"/>
          <p:cNvGrpSpPr/>
          <p:nvPr userDrawn="1"/>
        </p:nvGrpSpPr>
        <p:grpSpPr>
          <a:xfrm rot="16200000" flipH="1" flipV="1">
            <a:off x="9096637" y="3762638"/>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2271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C89DCB4F-0D89-4D46-BA02-4EEC06F0D222}"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03295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696F7-A71E-484D-AC3A-CE094204994B}"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4989586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2026A3-D9E4-42EE-8898-5602D67646A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86706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2851CE-B33E-4D8E-B913-47C489FB132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868579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249205-445A-4022-8550-E0423D1698F6}"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53015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28CFC7-231B-411E-A147-D21C0786264A}"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902664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4A103E-C7C6-4893-8576-55DC8ED846C7}"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47036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9FAEEE-621B-4F9D-B0C9-9282EED4D31D}" type="datetime1">
              <a:rPr lang="en-CA" smtClean="0"/>
              <a:t>2018-07-04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289914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4212" y="170"/>
            <a:ext cx="10285796" cy="1507067"/>
          </a:xfrm>
        </p:spPr>
        <p:txBody>
          <a:bodyPr>
            <a:normAutofit/>
          </a:bodyPr>
          <a:lstStyle>
            <a:lvl1pPr>
              <a:defRPr sz="4000" b="1" cap="none"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684211" y="1515358"/>
            <a:ext cx="10285797" cy="4656842"/>
          </a:xfrm>
        </p:spPr>
        <p:txBody>
          <a:bodyPr anchor="t">
            <a:noAutofit/>
          </a:bodyPr>
          <a:lstStyle>
            <a:lvl1pPr>
              <a:defRPr sz="2400"/>
            </a:lvl1pPr>
            <a:lvl2pPr>
              <a:defRPr sz="2000"/>
            </a:lvl2pPr>
            <a:lvl3pPr>
              <a:defRPr sz="18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D6AD7D9F-39FD-4B95-A4F0-514D658B152C}" type="datetime1">
              <a:rPr lang="en-CA" smtClean="0"/>
              <a:t>2018-07-04</a:t>
            </a:fld>
            <a:endParaRPr lang="en-CA"/>
          </a:p>
        </p:txBody>
      </p:sp>
      <p:sp>
        <p:nvSpPr>
          <p:cNvPr id="5" name="Footer Placeholder 4"/>
          <p:cNvSpPr>
            <a:spLocks noGrp="1"/>
          </p:cNvSpPr>
          <p:nvPr>
            <p:ph type="ftr" sz="quarter" idx="11"/>
          </p:nvPr>
        </p:nvSpPr>
        <p:spPr>
          <a:xfrm>
            <a:off x="684212" y="6172200"/>
            <a:ext cx="10285796" cy="365125"/>
          </a:xfrm>
        </p:spPr>
        <p:txBody>
          <a:bodyPr/>
          <a:lstStyle>
            <a:lvl1pPr>
              <a:defRPr sz="1200"/>
            </a:lvl1pPr>
          </a:lstStyle>
          <a:p>
            <a:endParaRPr lang="en-CA" dirty="0"/>
          </a:p>
        </p:txBody>
      </p:sp>
      <p:sp>
        <p:nvSpPr>
          <p:cNvPr id="6" name="Slide Number Placeholder 5"/>
          <p:cNvSpPr>
            <a:spLocks noGrp="1"/>
          </p:cNvSpPr>
          <p:nvPr>
            <p:ph type="sldNum" sz="quarter" idx="12"/>
          </p:nvPr>
        </p:nvSpPr>
        <p:spPr>
          <a:xfrm>
            <a:off x="10970008" y="6049645"/>
            <a:ext cx="753625" cy="487680"/>
          </a:xfrm>
        </p:spPr>
        <p:txBody>
          <a:bodyPr/>
          <a:lstStyle>
            <a:lvl1pPr>
              <a:defRPr sz="2000"/>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68289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90000"/>
            <a:lumOff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5400" b="0" cap="none" baseline="0">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D257ED4-7149-4100-B966-397E56D6DA55}" type="datetime1">
              <a:rPr lang="en-CA" smtClean="0"/>
              <a:pPr/>
              <a:t>2018-07-04</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B2023C8-B124-43A9-8F92-0EEF5BAA9995}" type="slidenum">
              <a:rPr lang="en-CA" smtClean="0"/>
              <a:pPr/>
              <a:t>‹#›</a:t>
            </a:fld>
            <a:endParaRPr lang="en-CA"/>
          </a:p>
        </p:txBody>
      </p:sp>
      <p:grpSp>
        <p:nvGrpSpPr>
          <p:cNvPr id="7" name="Group 6"/>
          <p:cNvGrpSpPr/>
          <p:nvPr userDrawn="1"/>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80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1515361"/>
            <a:ext cx="5123089" cy="4656839"/>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808133" y="1515362"/>
            <a:ext cx="4934479" cy="4656838"/>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9ACE3152-893D-476F-92C8-DC87664CFA37}"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54166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972080" y="1515357"/>
            <a:ext cx="4649787"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4211" y="2100086"/>
            <a:ext cx="4937655"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035939" y="1523824"/>
            <a:ext cx="4665134" cy="576262"/>
          </a:xfrm>
        </p:spPr>
        <p:txBody>
          <a:bodyPr anchor="b">
            <a:noAutofit/>
          </a:bodyPr>
          <a:lstStyle>
            <a:lvl1pPr marL="0" indent="0">
              <a:buNone/>
              <a:defRPr sz="24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5763418" y="2100086"/>
            <a:ext cx="4929188" cy="4072114"/>
          </a:xfrm>
        </p:spPr>
        <p:txBody>
          <a:bodyPr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CB2930E9-C17A-4D90-BAE8-42423BBE919E}" type="datetime1">
              <a:rPr lang="en-CA" smtClean="0"/>
              <a:t>2018-07-04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6960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2659AD7-8F94-4BFD-9315-264212F1BDBC}" type="datetime1">
              <a:rPr lang="en-CA" smtClean="0"/>
              <a:t>2018-07-04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929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52F67-5290-4349-8ADA-9B77C8B30CA1}" type="datetime1">
              <a:rPr lang="en-CA" smtClean="0"/>
              <a:t>2018-07-04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335750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9F9A6-54E7-4285-928E-6A5CE63E658D}"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406049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9DADFC-E42D-4E18-8E7A-1F87E4DC64CF}" type="datetime1">
              <a:rPr lang="en-CA" smtClean="0"/>
              <a:t>2018-07-04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7B2023C8-B124-43A9-8F92-0EEF5BAA9995}" type="slidenum">
              <a:rPr lang="en-CA" smtClean="0"/>
              <a:t>‹#›</a:t>
            </a:fld>
            <a:endParaRPr lang="en-CA"/>
          </a:p>
        </p:txBody>
      </p:sp>
    </p:spTree>
    <p:extLst>
      <p:ext uri="{BB962C8B-B14F-4D97-AF65-F5344CB8AC3E}">
        <p14:creationId xmlns:p14="http://schemas.microsoft.com/office/powerpoint/2010/main" val="135510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7" name="Group 6"/>
          <p:cNvGrpSpPr/>
          <p:nvPr/>
        </p:nvGrpSpPr>
        <p:grpSpPr>
          <a:xfrm rot="16200000">
            <a:off x="9093845" y="-109806"/>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2"/>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170"/>
            <a:ext cx="8534400" cy="1507067"/>
          </a:xfrm>
          <a:prstGeom prst="rect">
            <a:avLst/>
          </a:prstGeom>
          <a:effectLst/>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4211" y="1515358"/>
            <a:ext cx="10285797" cy="4656841"/>
          </a:xfrm>
          <a:prstGeom prst="rect">
            <a:avLst/>
          </a:prstGeom>
        </p:spPr>
        <p:txBody>
          <a:bodyPr vert="horz" lIns="91440" tIns="45720" rIns="91440" bIns="45720" rtlCol="0" anchor="t">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1"/>
                </a:solidFill>
                <a:effectLst/>
                <a:latin typeface="+mn-lt"/>
              </a:defRPr>
            </a:lvl1pPr>
          </a:lstStyle>
          <a:p>
            <a:fld id="{1046A6BF-9417-477F-B83E-822B9F56EF48}" type="datetime1">
              <a:rPr lang="en-CA" smtClean="0"/>
              <a:t>2018-07-04</a:t>
            </a:fld>
            <a:endParaRPr lang="en-CA"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1"/>
                </a:solidFill>
                <a:effectLst/>
                <a:latin typeface="+mn-lt"/>
              </a:defRPr>
            </a:lvl1pPr>
          </a:lstStyle>
          <a:p>
            <a:endParaRPr lang="en-CA"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2000" b="0" i="0">
                <a:solidFill>
                  <a:schemeClr val="bg1"/>
                </a:solidFill>
                <a:effectLst/>
                <a:latin typeface="+mn-lt"/>
              </a:defRPr>
            </a:lvl1pPr>
          </a:lstStyle>
          <a:p>
            <a:fld id="{7B2023C8-B124-43A9-8F92-0EEF5BAA9995}" type="slidenum">
              <a:rPr lang="en-CA" smtClean="0"/>
              <a:pPr/>
              <a:t>‹#›</a:t>
            </a:fld>
            <a:endParaRPr lang="en-CA" dirty="0"/>
          </a:p>
        </p:txBody>
      </p:sp>
    </p:spTree>
    <p:extLst>
      <p:ext uri="{BB962C8B-B14F-4D97-AF65-F5344CB8AC3E}">
        <p14:creationId xmlns:p14="http://schemas.microsoft.com/office/powerpoint/2010/main" val="220538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lang="en-US" sz="4000" b="1" kern="1200" cap="none" baseline="0" dirty="0" smtClean="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4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20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8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80000"/>
        <a:buFont typeface="Wingdings 3" panose="05040102010807070707" pitchFamily="18" charset="2"/>
        <a:buChar char=""/>
        <a:defRPr sz="16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707066"/>
            <a:ext cx="9129091" cy="2167468"/>
          </a:xfrm>
        </p:spPr>
        <p:txBody>
          <a:bodyPr anchor="t">
            <a:normAutofit/>
          </a:bodyPr>
          <a:lstStyle/>
          <a:p>
            <a:r>
              <a:rPr lang="en-CA" dirty="0"/>
              <a:t>Breaking Apart the VFS for Managing File Systems</a:t>
            </a:r>
          </a:p>
        </p:txBody>
      </p:sp>
      <p:sp>
        <p:nvSpPr>
          <p:cNvPr id="3" name="Subtitle 2"/>
          <p:cNvSpPr>
            <a:spLocks noGrp="1"/>
          </p:cNvSpPr>
          <p:nvPr>
            <p:ph type="subTitle" idx="1"/>
          </p:nvPr>
        </p:nvSpPr>
        <p:spPr>
          <a:xfrm>
            <a:off x="684211" y="3037337"/>
            <a:ext cx="8863825" cy="2753864"/>
          </a:xfrm>
        </p:spPr>
        <p:txBody>
          <a:bodyPr/>
          <a:lstStyle/>
          <a:p>
            <a:r>
              <a:rPr lang="en-CA" dirty="0" err="1"/>
              <a:t>Kuei</a:t>
            </a:r>
            <a:r>
              <a:rPr lang="en-CA" dirty="0"/>
              <a:t> </a:t>
            </a:r>
            <a:r>
              <a:rPr lang="en-CA" dirty="0" smtClean="0"/>
              <a:t>(Jack) Sun</a:t>
            </a:r>
            <a:r>
              <a:rPr lang="en-CA" dirty="0"/>
              <a:t>, Matthew </a:t>
            </a:r>
            <a:r>
              <a:rPr lang="en-CA" dirty="0" err="1"/>
              <a:t>Lakier</a:t>
            </a:r>
            <a:r>
              <a:rPr lang="en-CA" dirty="0"/>
              <a:t>, Angela </a:t>
            </a:r>
            <a:r>
              <a:rPr lang="en-CA" dirty="0" err="1"/>
              <a:t>Demke</a:t>
            </a:r>
            <a:r>
              <a:rPr lang="en-CA" dirty="0"/>
              <a:t> Brown, and </a:t>
            </a:r>
            <a:r>
              <a:rPr lang="en-CA" dirty="0" err="1"/>
              <a:t>Ashvin</a:t>
            </a:r>
            <a:r>
              <a:rPr lang="en-CA" dirty="0"/>
              <a:t> </a:t>
            </a:r>
            <a:r>
              <a:rPr lang="en-CA" dirty="0" err="1" smtClean="0"/>
              <a:t>Goel</a:t>
            </a:r>
            <a:endParaRPr lang="en-CA" dirty="0" smtClean="0"/>
          </a:p>
          <a:p>
            <a:endParaRPr lang="en-CA" dirty="0" smtClean="0"/>
          </a:p>
          <a:p>
            <a:r>
              <a:rPr lang="en-CA" i="1" dirty="0" smtClean="0"/>
              <a:t>University of Toronto</a:t>
            </a:r>
          </a:p>
          <a:p>
            <a:r>
              <a:rPr lang="en-CA" dirty="0" err="1" smtClean="0"/>
              <a:t>HotStorage</a:t>
            </a:r>
            <a:r>
              <a:rPr lang="en-CA" dirty="0" smtClean="0"/>
              <a:t> ‘18, Boston, MA.</a:t>
            </a:r>
            <a:endParaRPr lang="en-CA" dirty="0"/>
          </a:p>
        </p:txBody>
      </p:sp>
    </p:spTree>
    <p:extLst>
      <p:ext uri="{BB962C8B-B14F-4D97-AF65-F5344CB8AC3E}">
        <p14:creationId xmlns:p14="http://schemas.microsoft.com/office/powerpoint/2010/main" val="2989736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Transactional Support</a:t>
            </a:r>
            <a:endParaRPr lang="en-CA" dirty="0"/>
          </a:p>
        </p:txBody>
      </p:sp>
      <p:sp>
        <p:nvSpPr>
          <p:cNvPr id="3" name="Content Placeholder 2"/>
          <p:cNvSpPr>
            <a:spLocks noGrp="1"/>
          </p:cNvSpPr>
          <p:nvPr>
            <p:ph idx="1"/>
          </p:nvPr>
        </p:nvSpPr>
        <p:spPr/>
        <p:txBody>
          <a:bodyPr/>
          <a:lstStyle/>
          <a:p>
            <a:r>
              <a:rPr lang="en-CA" dirty="0" smtClean="0"/>
              <a:t>Provides crash consistency</a:t>
            </a:r>
          </a:p>
          <a:p>
            <a:pPr lvl="1"/>
            <a:r>
              <a:rPr lang="en-CA" dirty="0" smtClean="0"/>
              <a:t>Protects file system from corruption and data loss</a:t>
            </a:r>
          </a:p>
          <a:p>
            <a:pPr lvl="1"/>
            <a:r>
              <a:rPr lang="en-CA" dirty="0"/>
              <a:t>Lacking in most file system management </a:t>
            </a:r>
            <a:r>
              <a:rPr lang="en-CA" dirty="0" smtClean="0"/>
              <a:t>applications</a:t>
            </a:r>
          </a:p>
          <a:p>
            <a:pPr marL="457200" lvl="1" indent="0">
              <a:buNone/>
            </a:pPr>
            <a:endParaRPr lang="en-CA" dirty="0" smtClean="0"/>
          </a:p>
          <a:p>
            <a:r>
              <a:rPr lang="en-CA" dirty="0" err="1" smtClean="0"/>
              <a:t>tx_begin</a:t>
            </a:r>
            <a:r>
              <a:rPr lang="en-CA" dirty="0" smtClean="0"/>
              <a:t> / </a:t>
            </a:r>
            <a:r>
              <a:rPr lang="en-CA" dirty="0" err="1" smtClean="0"/>
              <a:t>tx_abort</a:t>
            </a:r>
            <a:r>
              <a:rPr lang="en-CA" dirty="0" smtClean="0"/>
              <a:t> / </a:t>
            </a:r>
            <a:r>
              <a:rPr lang="en-CA" dirty="0" err="1" smtClean="0"/>
              <a:t>tx_commit</a:t>
            </a:r>
            <a:endParaRPr lang="en-CA" dirty="0" smtClean="0"/>
          </a:p>
          <a:p>
            <a:pPr lvl="1"/>
            <a:r>
              <a:rPr lang="en-CA" dirty="0" smtClean="0"/>
              <a:t>Starts, aborts, or commits a transaction</a:t>
            </a:r>
          </a:p>
          <a:p>
            <a:pPr marL="457200" lvl="1" indent="0">
              <a:buNone/>
            </a:pP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10</a:t>
            </a:fld>
            <a:endParaRPr lang="en-CA" dirty="0"/>
          </a:p>
        </p:txBody>
      </p:sp>
    </p:spTree>
    <p:extLst>
      <p:ext uri="{BB962C8B-B14F-4D97-AF65-F5344CB8AC3E}">
        <p14:creationId xmlns:p14="http://schemas.microsoft.com/office/powerpoint/2010/main" val="25758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Implementation</a:t>
            </a:r>
            <a:endParaRPr lang="en-CA" dirty="0"/>
          </a:p>
        </p:txBody>
      </p:sp>
      <p:sp>
        <p:nvSpPr>
          <p:cNvPr id="3" name="Content Placeholder 2"/>
          <p:cNvSpPr>
            <a:spLocks noGrp="1"/>
          </p:cNvSpPr>
          <p:nvPr>
            <p:ph idx="1"/>
          </p:nvPr>
        </p:nvSpPr>
        <p:spPr/>
        <p:txBody>
          <a:bodyPr/>
          <a:lstStyle/>
          <a:p>
            <a:r>
              <a:rPr lang="en-CA" dirty="0" smtClean="0"/>
              <a:t>Written in C++ using Spiffy</a:t>
            </a:r>
          </a:p>
          <a:p>
            <a:r>
              <a:rPr lang="en-CA" dirty="0" smtClean="0"/>
              <a:t>Spiffy</a:t>
            </a:r>
          </a:p>
          <a:p>
            <a:pPr lvl="1"/>
            <a:r>
              <a:rPr lang="en-CA" dirty="0" smtClean="0"/>
              <a:t>A robust parsing and serialization library for file system data structures</a:t>
            </a:r>
          </a:p>
          <a:p>
            <a:pPr lvl="1"/>
            <a:r>
              <a:rPr lang="en-CA" dirty="0" smtClean="0"/>
              <a:t>Generated from annotated data structures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11</a:t>
            </a:fld>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3896745039"/>
              </p:ext>
            </p:extLst>
          </p:nvPr>
        </p:nvGraphicFramePr>
        <p:xfrm>
          <a:off x="2342725" y="3843779"/>
          <a:ext cx="6968767" cy="1854200"/>
        </p:xfrm>
        <a:graphic>
          <a:graphicData uri="http://schemas.openxmlformats.org/drawingml/2006/table">
            <a:tbl>
              <a:tblPr firstRow="1" bandRow="1">
                <a:tableStyleId>{5940675A-B579-460E-94D1-54222C63F5DA}</a:tableStyleId>
              </a:tblPr>
              <a:tblGrid>
                <a:gridCol w="1521004">
                  <a:extLst>
                    <a:ext uri="{9D8B030D-6E8A-4147-A177-3AD203B41FA5}">
                      <a16:colId xmlns:a16="http://schemas.microsoft.com/office/drawing/2014/main" val="20000"/>
                    </a:ext>
                  </a:extLst>
                </a:gridCol>
                <a:gridCol w="2807594">
                  <a:extLst>
                    <a:ext uri="{9D8B030D-6E8A-4147-A177-3AD203B41FA5}">
                      <a16:colId xmlns:a16="http://schemas.microsoft.com/office/drawing/2014/main" val="20001"/>
                    </a:ext>
                  </a:extLst>
                </a:gridCol>
                <a:gridCol w="2640169">
                  <a:extLst>
                    <a:ext uri="{9D8B030D-6E8A-4147-A177-3AD203B41FA5}">
                      <a16:colId xmlns:a16="http://schemas.microsoft.com/office/drawing/2014/main" val="20002"/>
                    </a:ext>
                  </a:extLst>
                </a:gridCol>
              </a:tblGrid>
              <a:tr h="370840">
                <a:tc>
                  <a:txBody>
                    <a:bodyPr/>
                    <a:lstStyle/>
                    <a:p>
                      <a:endParaRPr lang="en-CA" b="1"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CA" b="1" dirty="0" smtClean="0">
                          <a:solidFill>
                            <a:sysClr val="windowText" lastClr="000000"/>
                          </a:solidFill>
                        </a:rPr>
                        <a:t>Lines of Code</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CA"/>
                    </a:p>
                  </a:txBody>
                  <a:tcPr/>
                </a:tc>
                <a:extLst>
                  <a:ext uri="{0D108BD9-81ED-4DB2-BD59-A6C34878D82A}">
                    <a16:rowId xmlns:a16="http://schemas.microsoft.com/office/drawing/2014/main" val="10000"/>
                  </a:ext>
                </a:extLst>
              </a:tr>
              <a:tr h="370840">
                <a:tc>
                  <a:txBody>
                    <a:bodyPr/>
                    <a:lstStyle/>
                    <a:p>
                      <a:pPr algn="ctr"/>
                      <a:r>
                        <a:rPr lang="en-CA" b="1" dirty="0" smtClean="0">
                          <a:solidFill>
                            <a:sysClr val="windowText" lastClr="000000"/>
                          </a:solidFill>
                        </a:rPr>
                        <a:t>File</a:t>
                      </a:r>
                      <a:r>
                        <a:rPr lang="en-CA" b="1" baseline="0" dirty="0" smtClean="0">
                          <a:solidFill>
                            <a:sysClr val="windowText" lastClr="000000"/>
                          </a:solidFill>
                        </a:rPr>
                        <a:t> System</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Read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b="1" dirty="0" smtClean="0">
                          <a:solidFill>
                            <a:sysClr val="windowText" lastClr="000000"/>
                          </a:solidFill>
                        </a:rPr>
                        <a:t>Write API</a:t>
                      </a:r>
                      <a:endParaRPr lang="en-CA"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CA" dirty="0" smtClean="0">
                          <a:solidFill>
                            <a:sysClr val="windowText" lastClr="000000"/>
                          </a:solidFill>
                        </a:rPr>
                        <a:t>Ext4</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666</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CA" dirty="0" err="1" smtClean="0">
                          <a:solidFill>
                            <a:sysClr val="windowText" lastClr="000000"/>
                          </a:solidFill>
                        </a:rPr>
                        <a:t>Btrfs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583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N/A</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CA" dirty="0" smtClean="0">
                          <a:solidFill>
                            <a:sysClr val="windowText" lastClr="000000"/>
                          </a:solidFill>
                        </a:rPr>
                        <a:t>F2FS</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199</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CA" dirty="0" smtClean="0">
                          <a:solidFill>
                            <a:sysClr val="windowText" lastClr="000000"/>
                          </a:solidFill>
                        </a:rPr>
                        <a:t>1953</a:t>
                      </a:r>
                      <a:endParaRPr lang="en-CA"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5646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12</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8" name="Rectangle 17"/>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9" name="TextBox 18"/>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6" name="Rectangle 15"/>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TextBox 16"/>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3" name="Group 12"/>
            <p:cNvGrpSpPr/>
            <p:nvPr/>
          </p:nvGrpSpPr>
          <p:grpSpPr>
            <a:xfrm>
              <a:off x="8784210" y="2921280"/>
              <a:ext cx="1424501" cy="369332"/>
              <a:chOff x="8784210" y="2040910"/>
              <a:chExt cx="1424501" cy="369332"/>
            </a:xfrm>
          </p:grpSpPr>
          <p:sp>
            <p:nvSpPr>
              <p:cNvPr id="14" name="Rectangle 13"/>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5" name="TextBox 14"/>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75913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13</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644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0" name="Straight Arrow Connector 9"/>
          <p:cNvCxnSpPr>
            <a:stCxn id="8" idx="2"/>
          </p:cNvCxnSpPr>
          <p:nvPr/>
        </p:nvCxnSpPr>
        <p:spPr>
          <a:xfrm>
            <a:off x="680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8604210" y="2083977"/>
            <a:ext cx="2349433" cy="1249702"/>
            <a:chOff x="8784210" y="2040910"/>
            <a:chExt cx="2349433" cy="1249702"/>
          </a:xfrm>
        </p:grpSpPr>
        <p:grpSp>
          <p:nvGrpSpPr>
            <p:cNvPr id="12" name="Group 11"/>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3" name="Group 12"/>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32213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14</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13" name="Elbow Connector 12"/>
          <p:cNvCxnSpPr/>
          <p:nvPr/>
        </p:nvCxnSpPr>
        <p:spPr>
          <a:xfrm rot="5400000" flipH="1" flipV="1">
            <a:off x="4655872" y="3169645"/>
            <a:ext cx="12700" cy="4320000"/>
          </a:xfrm>
          <a:prstGeom prst="bentConnector3">
            <a:avLst>
              <a:gd name="adj1" fmla="val 3321126"/>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8604210" y="2083977"/>
            <a:ext cx="2349433" cy="1249702"/>
            <a:chOff x="8784210" y="2040910"/>
            <a:chExt cx="2349433" cy="1249702"/>
          </a:xfrm>
        </p:grpSpPr>
        <p:grpSp>
          <p:nvGrpSpPr>
            <p:cNvPr id="11" name="Group 10"/>
            <p:cNvGrpSpPr/>
            <p:nvPr/>
          </p:nvGrpSpPr>
          <p:grpSpPr>
            <a:xfrm>
              <a:off x="8784210" y="2040910"/>
              <a:ext cx="2221193" cy="369332"/>
              <a:chOff x="8784210" y="2040910"/>
              <a:chExt cx="2221193" cy="369332"/>
            </a:xfrm>
          </p:grpSpPr>
          <p:sp>
            <p:nvSpPr>
              <p:cNvPr id="19" name="Rectangle 18"/>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0" name="TextBox 19"/>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2" name="Group 11"/>
            <p:cNvGrpSpPr/>
            <p:nvPr/>
          </p:nvGrpSpPr>
          <p:grpSpPr>
            <a:xfrm>
              <a:off x="8784210" y="2481095"/>
              <a:ext cx="2349433" cy="369332"/>
              <a:chOff x="8784210" y="2040910"/>
              <a:chExt cx="2349433" cy="369332"/>
            </a:xfrm>
          </p:grpSpPr>
          <p:sp>
            <p:nvSpPr>
              <p:cNvPr id="17" name="Rectangle 16"/>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8" name="TextBox 17"/>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4" name="Group 13"/>
            <p:cNvGrpSpPr/>
            <p:nvPr/>
          </p:nvGrpSpPr>
          <p:grpSpPr>
            <a:xfrm>
              <a:off x="8784210" y="2921280"/>
              <a:ext cx="1424501" cy="369332"/>
              <a:chOff x="8784210" y="2040910"/>
              <a:chExt cx="1424501" cy="369332"/>
            </a:xfrm>
          </p:grpSpPr>
          <p:sp>
            <p:nvSpPr>
              <p:cNvPr id="15" name="Rectangle 14"/>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88050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15</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7862"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18" name="Straight Arrow Connector 17"/>
          <p:cNvCxnSpPr>
            <a:stCxn id="17" idx="2"/>
          </p:cNvCxnSpPr>
          <p:nvPr/>
        </p:nvCxnSpPr>
        <p:spPr>
          <a:xfrm>
            <a:off x="8967862"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8604210" y="2083977"/>
            <a:ext cx="2349433" cy="1249702"/>
            <a:chOff x="8784210" y="2040910"/>
            <a:chExt cx="2349433" cy="1249702"/>
          </a:xfrm>
        </p:grpSpPr>
        <p:grpSp>
          <p:nvGrpSpPr>
            <p:cNvPr id="20" name="Group 19"/>
            <p:cNvGrpSpPr/>
            <p:nvPr/>
          </p:nvGrpSpPr>
          <p:grpSpPr>
            <a:xfrm>
              <a:off x="8784210" y="2040910"/>
              <a:ext cx="2221193" cy="369332"/>
              <a:chOff x="8784210" y="2040910"/>
              <a:chExt cx="2221193" cy="369332"/>
            </a:xfrm>
          </p:grpSpPr>
          <p:sp>
            <p:nvSpPr>
              <p:cNvPr id="27" name="Rectangle 26"/>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8" name="TextBox 27"/>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21" name="Group 20"/>
            <p:cNvGrpSpPr/>
            <p:nvPr/>
          </p:nvGrpSpPr>
          <p:grpSpPr>
            <a:xfrm>
              <a:off x="8784210" y="2481095"/>
              <a:ext cx="2349433" cy="369332"/>
              <a:chOff x="8784210" y="2040910"/>
              <a:chExt cx="2349433" cy="369332"/>
            </a:xfrm>
          </p:grpSpPr>
          <p:sp>
            <p:nvSpPr>
              <p:cNvPr id="25" name="Rectangle 2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6" name="TextBox 2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22" name="Group 21"/>
            <p:cNvGrpSpPr/>
            <p:nvPr/>
          </p:nvGrpSpPr>
          <p:grpSpPr>
            <a:xfrm>
              <a:off x="8784210" y="2921280"/>
              <a:ext cx="1424501" cy="369332"/>
              <a:chOff x="8784210" y="2040910"/>
              <a:chExt cx="1424501" cy="369332"/>
            </a:xfrm>
          </p:grpSpPr>
          <p:sp>
            <p:nvSpPr>
              <p:cNvPr id="23" name="Rectangle 22"/>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TextBox 23"/>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164810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occurs</a:t>
            </a:r>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16</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9" name="Rectangle 8"/>
          <p:cNvSpPr/>
          <p:nvPr/>
        </p:nvSpPr>
        <p:spPr>
          <a:xfrm>
            <a:off x="6444210" y="5329645"/>
            <a:ext cx="216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old</a:t>
            </a:r>
            <a:endParaRPr lang="en-CA" dirty="0">
              <a:solidFill>
                <a:schemeClr val="bg1"/>
              </a:solidFill>
            </a:endParaRPr>
          </a:p>
        </p:txBody>
      </p:sp>
      <p:sp>
        <p:nvSpPr>
          <p:cNvPr id="8" name="Rectangle 7"/>
          <p:cNvSpPr/>
          <p:nvPr/>
        </p:nvSpPr>
        <p:spPr>
          <a:xfrm>
            <a:off x="212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Tree>
    <p:extLst>
      <p:ext uri="{BB962C8B-B14F-4D97-AF65-F5344CB8AC3E}">
        <p14:creationId xmlns:p14="http://schemas.microsoft.com/office/powerpoint/2010/main" val="236382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17</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216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journal</a:t>
            </a: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a:stCxn id="24" idx="2"/>
            <a:endCxn id="8" idx="0"/>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01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18</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412196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cxnSp>
        <p:nvCxnSpPr>
          <p:cNvPr id="25" name="Straight Arrow Connector 24"/>
          <p:cNvCxnSpPr/>
          <p:nvPr/>
        </p:nvCxnSpPr>
        <p:spPr>
          <a:xfrm>
            <a:off x="7524210" y="4841965"/>
            <a:ext cx="0" cy="487680"/>
          </a:xfrm>
          <a:prstGeom prst="straightConnector1">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cxnSp>
        <p:nvCxnSpPr>
          <p:cNvPr id="28" name="Elbow Connector 27"/>
          <p:cNvCxnSpPr/>
          <p:nvPr/>
        </p:nvCxnSpPr>
        <p:spPr>
          <a:xfrm rot="5400000">
            <a:off x="6077860" y="4609645"/>
            <a:ext cx="12700" cy="2880000"/>
          </a:xfrm>
          <a:prstGeom prst="bentConnector3">
            <a:avLst>
              <a:gd name="adj1" fmla="val 2509858"/>
            </a:avLst>
          </a:prstGeom>
          <a:ln w="50800">
            <a:solidFill>
              <a:schemeClr val="accent4">
                <a:lumMod val="75000"/>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694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Journal Implementation</a:t>
            </a:r>
            <a:endParaRPr lang="en-CA" dirty="0"/>
          </a:p>
        </p:txBody>
      </p:sp>
      <p:sp>
        <p:nvSpPr>
          <p:cNvPr id="3" name="Content Placeholder 2"/>
          <p:cNvSpPr>
            <a:spLocks noGrp="1"/>
          </p:cNvSpPr>
          <p:nvPr>
            <p:ph idx="1"/>
          </p:nvPr>
        </p:nvSpPr>
        <p:spPr>
          <a:xfrm>
            <a:off x="684211" y="1515358"/>
            <a:ext cx="10285797" cy="2386941"/>
          </a:xfrm>
        </p:spPr>
        <p:txBody>
          <a:bodyPr/>
          <a:lstStyle/>
          <a:p>
            <a:r>
              <a:rPr lang="en-CA" dirty="0" smtClean="0"/>
              <a:t>Variable-sized redo journal</a:t>
            </a:r>
          </a:p>
          <a:p>
            <a:pPr lvl="1"/>
            <a:r>
              <a:rPr lang="en-CA" dirty="0" smtClean="0"/>
              <a:t>Placed in free space of both old and new file system</a:t>
            </a:r>
          </a:p>
          <a:p>
            <a:pPr lvl="1"/>
            <a:r>
              <a:rPr lang="en-CA" dirty="0" smtClean="0"/>
              <a:t>Conversion aborts if journal runs out of free space</a:t>
            </a:r>
          </a:p>
          <a:p>
            <a:pPr lvl="1"/>
            <a:r>
              <a:rPr lang="en-CA" dirty="0" smtClean="0"/>
              <a:t>Written in 1350 lines of C code</a:t>
            </a:r>
          </a:p>
          <a:p>
            <a:r>
              <a:rPr lang="en-CA" dirty="0"/>
              <a:t>Optimization</a:t>
            </a:r>
          </a:p>
          <a:p>
            <a:pPr lvl="1"/>
            <a:r>
              <a:rPr lang="en-CA" dirty="0"/>
              <a:t>Does not journal if no overwrite </a:t>
            </a:r>
            <a:r>
              <a:rPr lang="en-CA" dirty="0" smtClean="0"/>
              <a:t>occurs</a:t>
            </a:r>
          </a:p>
          <a:p>
            <a:pPr lvl="1"/>
            <a:r>
              <a:rPr lang="en-CA" dirty="0"/>
              <a:t>May need to relocate journal blocks </a:t>
            </a:r>
          </a:p>
          <a:p>
            <a:pPr lvl="1"/>
            <a:endParaRPr lang="en-CA" dirty="0"/>
          </a:p>
          <a:p>
            <a:pPr lvl="1"/>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19</a:t>
            </a:fld>
            <a:endParaRPr lang="en-CA" dirty="0"/>
          </a:p>
        </p:txBody>
      </p:sp>
      <p:sp>
        <p:nvSpPr>
          <p:cNvPr id="5" name="Rectangle 4"/>
          <p:cNvSpPr/>
          <p:nvPr/>
        </p:nvSpPr>
        <p:spPr>
          <a:xfrm>
            <a:off x="684211" y="5329645"/>
            <a:ext cx="10285797" cy="720000"/>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p:cNvSpPr/>
          <p:nvPr/>
        </p:nvSpPr>
        <p:spPr>
          <a:xfrm>
            <a:off x="68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8" name="Rectangle 7"/>
          <p:cNvSpPr/>
          <p:nvPr/>
        </p:nvSpPr>
        <p:spPr>
          <a:xfrm>
            <a:off x="644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7" name="Rectangle 16"/>
          <p:cNvSpPr/>
          <p:nvPr/>
        </p:nvSpPr>
        <p:spPr>
          <a:xfrm>
            <a:off x="860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grpSp>
        <p:nvGrpSpPr>
          <p:cNvPr id="12" name="Group 11"/>
          <p:cNvGrpSpPr/>
          <p:nvPr/>
        </p:nvGrpSpPr>
        <p:grpSpPr>
          <a:xfrm>
            <a:off x="8604210" y="2083977"/>
            <a:ext cx="2349433" cy="1249702"/>
            <a:chOff x="8784210" y="2040910"/>
            <a:chExt cx="2349433" cy="1249702"/>
          </a:xfrm>
        </p:grpSpPr>
        <p:grpSp>
          <p:nvGrpSpPr>
            <p:cNvPr id="10" name="Group 9"/>
            <p:cNvGrpSpPr/>
            <p:nvPr/>
          </p:nvGrpSpPr>
          <p:grpSpPr>
            <a:xfrm>
              <a:off x="8784210" y="2040910"/>
              <a:ext cx="2221193" cy="369332"/>
              <a:chOff x="8784210" y="2040910"/>
              <a:chExt cx="2221193" cy="369332"/>
            </a:xfrm>
          </p:grpSpPr>
          <p:sp>
            <p:nvSpPr>
              <p:cNvPr id="11" name="Rectangle 10"/>
              <p:cNvSpPr/>
              <p:nvPr/>
            </p:nvSpPr>
            <p:spPr>
              <a:xfrm>
                <a:off x="8784210" y="2045576"/>
                <a:ext cx="360000" cy="36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7" name="TextBox 6"/>
              <p:cNvSpPr txBox="1"/>
              <p:nvPr/>
            </p:nvSpPr>
            <p:spPr>
              <a:xfrm>
                <a:off x="9143996" y="2040910"/>
                <a:ext cx="1861407" cy="369332"/>
              </a:xfrm>
              <a:prstGeom prst="rect">
                <a:avLst/>
              </a:prstGeom>
              <a:noFill/>
            </p:spPr>
            <p:txBody>
              <a:bodyPr wrap="none" rtlCol="0">
                <a:spAutoFit/>
              </a:bodyPr>
              <a:lstStyle/>
              <a:p>
                <a:r>
                  <a:rPr lang="en-CA" dirty="0" smtClean="0">
                    <a:solidFill>
                      <a:schemeClr val="bg1"/>
                    </a:solidFill>
                  </a:rPr>
                  <a:t>: old file system</a:t>
                </a:r>
                <a:endParaRPr lang="en-CA" dirty="0">
                  <a:solidFill>
                    <a:schemeClr val="bg1"/>
                  </a:solidFill>
                </a:endParaRPr>
              </a:p>
            </p:txBody>
          </p:sp>
        </p:grpSp>
        <p:grpSp>
          <p:nvGrpSpPr>
            <p:cNvPr id="14" name="Group 13"/>
            <p:cNvGrpSpPr/>
            <p:nvPr/>
          </p:nvGrpSpPr>
          <p:grpSpPr>
            <a:xfrm>
              <a:off x="8784210" y="2481095"/>
              <a:ext cx="2349433" cy="369332"/>
              <a:chOff x="8784210" y="2040910"/>
              <a:chExt cx="2349433" cy="369332"/>
            </a:xfrm>
          </p:grpSpPr>
          <p:sp>
            <p:nvSpPr>
              <p:cNvPr id="15" name="Rectangle 14"/>
              <p:cNvSpPr/>
              <p:nvPr/>
            </p:nvSpPr>
            <p:spPr>
              <a:xfrm>
                <a:off x="8784210" y="2045576"/>
                <a:ext cx="360000" cy="36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16" name="TextBox 15"/>
              <p:cNvSpPr txBox="1"/>
              <p:nvPr/>
            </p:nvSpPr>
            <p:spPr>
              <a:xfrm>
                <a:off x="9143996" y="2040910"/>
                <a:ext cx="1989647" cy="369332"/>
              </a:xfrm>
              <a:prstGeom prst="rect">
                <a:avLst/>
              </a:prstGeom>
              <a:noFill/>
            </p:spPr>
            <p:txBody>
              <a:bodyPr wrap="none" rtlCol="0">
                <a:spAutoFit/>
              </a:bodyPr>
              <a:lstStyle/>
              <a:p>
                <a:r>
                  <a:rPr lang="en-CA" dirty="0" smtClean="0">
                    <a:solidFill>
                      <a:schemeClr val="bg1"/>
                    </a:solidFill>
                  </a:rPr>
                  <a:t>: new file system</a:t>
                </a:r>
                <a:endParaRPr lang="en-CA" dirty="0">
                  <a:solidFill>
                    <a:schemeClr val="bg1"/>
                  </a:solidFill>
                </a:endParaRPr>
              </a:p>
            </p:txBody>
          </p:sp>
        </p:grpSp>
        <p:grpSp>
          <p:nvGrpSpPr>
            <p:cNvPr id="19" name="Group 18"/>
            <p:cNvGrpSpPr/>
            <p:nvPr/>
          </p:nvGrpSpPr>
          <p:grpSpPr>
            <a:xfrm>
              <a:off x="8784210" y="2921280"/>
              <a:ext cx="1424501" cy="369332"/>
              <a:chOff x="8784210" y="2040910"/>
              <a:chExt cx="1424501" cy="369332"/>
            </a:xfrm>
          </p:grpSpPr>
          <p:sp>
            <p:nvSpPr>
              <p:cNvPr id="20" name="Rectangle 19"/>
              <p:cNvSpPr/>
              <p:nvPr/>
            </p:nvSpPr>
            <p:spPr>
              <a:xfrm>
                <a:off x="8784210" y="2045576"/>
                <a:ext cx="360000" cy="36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1" name="TextBox 20"/>
              <p:cNvSpPr txBox="1"/>
              <p:nvPr/>
            </p:nvSpPr>
            <p:spPr>
              <a:xfrm>
                <a:off x="9143996" y="2040910"/>
                <a:ext cx="1064715" cy="369332"/>
              </a:xfrm>
              <a:prstGeom prst="rect">
                <a:avLst/>
              </a:prstGeom>
              <a:noFill/>
            </p:spPr>
            <p:txBody>
              <a:bodyPr wrap="none" rtlCol="0">
                <a:spAutoFit/>
              </a:bodyPr>
              <a:lstStyle/>
              <a:p>
                <a:r>
                  <a:rPr lang="en-CA" dirty="0" smtClean="0">
                    <a:solidFill>
                      <a:schemeClr val="bg1"/>
                    </a:solidFill>
                  </a:rPr>
                  <a:t>: journal</a:t>
                </a:r>
                <a:endParaRPr lang="en-CA" dirty="0">
                  <a:solidFill>
                    <a:schemeClr val="bg1"/>
                  </a:solidFill>
                </a:endParaRPr>
              </a:p>
            </p:txBody>
          </p:sp>
        </p:grpSp>
      </p:grpSp>
      <p:sp>
        <p:nvSpPr>
          <p:cNvPr id="22" name="Rectangle 21"/>
          <p:cNvSpPr/>
          <p:nvPr/>
        </p:nvSpPr>
        <p:spPr>
          <a:xfrm>
            <a:off x="5004210" y="5329645"/>
            <a:ext cx="1440000" cy="720000"/>
          </a:xfrm>
          <a:prstGeom prst="rect">
            <a:avLst/>
          </a:prstGeom>
          <a:solidFill>
            <a:schemeClr val="bg2"/>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3" name="Rectangle 22"/>
          <p:cNvSpPr/>
          <p:nvPr/>
        </p:nvSpPr>
        <p:spPr>
          <a:xfrm>
            <a:off x="212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4" name="Rectangle 23"/>
          <p:cNvSpPr/>
          <p:nvPr/>
        </p:nvSpPr>
        <p:spPr>
          <a:xfrm>
            <a:off x="7164210" y="5329645"/>
            <a:ext cx="720000" cy="720000"/>
          </a:xfrm>
          <a:prstGeom prst="rect">
            <a:avLst/>
          </a:prstGeom>
          <a:solidFill>
            <a:schemeClr val="accent6">
              <a:lumMod val="40000"/>
              <a:lumOff val="6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smtClean="0">
                <a:solidFill>
                  <a:schemeClr val="bg1"/>
                </a:solidFill>
              </a:rPr>
              <a:t>new</a:t>
            </a:r>
            <a:endParaRPr lang="en-CA" dirty="0">
              <a:solidFill>
                <a:schemeClr val="bg1"/>
              </a:solidFill>
            </a:endParaRPr>
          </a:p>
        </p:txBody>
      </p:sp>
      <p:sp>
        <p:nvSpPr>
          <p:cNvPr id="26" name="Rectangle 25"/>
          <p:cNvSpPr/>
          <p:nvPr/>
        </p:nvSpPr>
        <p:spPr>
          <a:xfrm>
            <a:off x="7884210"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
        <p:nvSpPr>
          <p:cNvPr id="27" name="Rectangle 26"/>
          <p:cNvSpPr/>
          <p:nvPr/>
        </p:nvSpPr>
        <p:spPr>
          <a:xfrm>
            <a:off x="4284209" y="5329645"/>
            <a:ext cx="720000" cy="720000"/>
          </a:xfrm>
          <a:prstGeom prst="rect">
            <a:avLst/>
          </a:prstGeom>
          <a:solidFill>
            <a:srgbClr val="FFFF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bg1"/>
              </a:solidFill>
            </a:endParaRPr>
          </a:p>
        </p:txBody>
      </p:sp>
    </p:spTree>
    <p:extLst>
      <p:ext uri="{BB962C8B-B14F-4D97-AF65-F5344CB8AC3E}">
        <p14:creationId xmlns:p14="http://schemas.microsoft.com/office/powerpoint/2010/main" val="2660953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File-System Management Applications</a:t>
            </a:r>
            <a:endParaRPr lang="en-CA" dirty="0"/>
          </a:p>
        </p:txBody>
      </p:sp>
      <p:sp>
        <p:nvSpPr>
          <p:cNvPr id="3" name="Content Placeholder 2"/>
          <p:cNvSpPr>
            <a:spLocks noGrp="1"/>
          </p:cNvSpPr>
          <p:nvPr>
            <p:ph idx="1"/>
          </p:nvPr>
        </p:nvSpPr>
        <p:spPr>
          <a:xfrm>
            <a:off x="684211" y="1505833"/>
            <a:ext cx="10285797" cy="4656842"/>
          </a:xfrm>
        </p:spPr>
        <p:txBody>
          <a:bodyPr/>
          <a:lstStyle/>
          <a:p>
            <a:r>
              <a:rPr lang="en-CA" dirty="0" smtClean="0"/>
              <a:t>System administrators use various file-system management applications to maintain and optimize their file systems</a:t>
            </a:r>
          </a:p>
          <a:p>
            <a:pPr lvl="1"/>
            <a:r>
              <a:rPr lang="en-CA" dirty="0"/>
              <a:t>Defragmentation Tool</a:t>
            </a:r>
          </a:p>
          <a:p>
            <a:pPr lvl="1"/>
            <a:r>
              <a:rPr lang="en-CA" dirty="0" smtClean="0"/>
              <a:t>File </a:t>
            </a:r>
            <a:r>
              <a:rPr lang="en-CA" dirty="0"/>
              <a:t>System Resizing </a:t>
            </a:r>
            <a:r>
              <a:rPr lang="en-CA" dirty="0" smtClean="0"/>
              <a:t>Tool</a:t>
            </a:r>
            <a:endParaRPr lang="en-CA" dirty="0"/>
          </a:p>
          <a:p>
            <a:pPr lvl="1"/>
            <a:r>
              <a:rPr lang="en-CA" dirty="0"/>
              <a:t>Garbage Collector</a:t>
            </a:r>
          </a:p>
          <a:p>
            <a:pPr lvl="1"/>
            <a:r>
              <a:rPr lang="en-CA" dirty="0" smtClean="0"/>
              <a:t>File </a:t>
            </a:r>
            <a:r>
              <a:rPr lang="en-CA" dirty="0"/>
              <a:t>System Aware Data Scrubber</a:t>
            </a:r>
          </a:p>
          <a:p>
            <a:pPr lvl="1"/>
            <a:r>
              <a:rPr lang="en-CA" dirty="0" smtClean="0"/>
              <a:t>File </a:t>
            </a:r>
            <a:r>
              <a:rPr lang="en-CA" dirty="0"/>
              <a:t>System Upgrade </a:t>
            </a:r>
            <a:r>
              <a:rPr lang="en-CA" dirty="0" smtClean="0"/>
              <a:t>Tool</a:t>
            </a:r>
          </a:p>
          <a:p>
            <a:pPr lvl="1"/>
            <a:endParaRPr lang="en-CA" dirty="0" smtClean="0"/>
          </a:p>
          <a:p>
            <a:r>
              <a:rPr lang="en-CA" dirty="0"/>
              <a:t>Essential for successful deployment of file </a:t>
            </a:r>
            <a:r>
              <a:rPr lang="en-CA" dirty="0" smtClean="0"/>
              <a:t>system</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a:t>
            </a:fld>
            <a:endParaRPr lang="en-CA" dirty="0"/>
          </a:p>
        </p:txBody>
      </p:sp>
    </p:spTree>
    <p:extLst>
      <p:ext uri="{BB962C8B-B14F-4D97-AF65-F5344CB8AC3E}">
        <p14:creationId xmlns:p14="http://schemas.microsoft.com/office/powerpoint/2010/main" val="178890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Conversion Tool</a:t>
            </a:r>
            <a:endParaRPr lang="en-CA" dirty="0"/>
          </a:p>
        </p:txBody>
      </p:sp>
      <p:sp>
        <p:nvSpPr>
          <p:cNvPr id="3" name="Content Placeholder 2"/>
          <p:cNvSpPr>
            <a:spLocks noGrp="1"/>
          </p:cNvSpPr>
          <p:nvPr>
            <p:ph idx="1"/>
          </p:nvPr>
        </p:nvSpPr>
        <p:spPr/>
        <p:txBody>
          <a:bodyPr/>
          <a:lstStyle/>
          <a:p>
            <a:r>
              <a:rPr lang="en-CA" dirty="0" smtClean="0"/>
              <a:t>In-place conversion from one file system to another</a:t>
            </a:r>
          </a:p>
          <a:p>
            <a:pPr lvl="1"/>
            <a:r>
              <a:rPr lang="en-CA" dirty="0" smtClean="0"/>
              <a:t>No backup device necessary</a:t>
            </a:r>
          </a:p>
          <a:p>
            <a:pPr lvl="1"/>
            <a:r>
              <a:rPr lang="en-CA" dirty="0" smtClean="0"/>
              <a:t>Keeps data blocks in original location as much as possible</a:t>
            </a:r>
          </a:p>
          <a:p>
            <a:pPr lvl="1"/>
            <a:r>
              <a:rPr lang="en-CA" dirty="0" smtClean="0"/>
              <a:t>30 to 50 times faster than copy-based conversion</a:t>
            </a:r>
          </a:p>
          <a:p>
            <a:r>
              <a:rPr lang="en-CA" dirty="0" smtClean="0"/>
              <a:t>Written generically using </a:t>
            </a:r>
            <a:r>
              <a:rPr lang="en-CA" dirty="0" err="1" smtClean="0"/>
              <a:t>eVFS</a:t>
            </a:r>
            <a:endParaRPr lang="en-CA" dirty="0" smtClean="0"/>
          </a:p>
          <a:p>
            <a:pPr lvl="1"/>
            <a:r>
              <a:rPr lang="en-CA" dirty="0" smtClean="0"/>
              <a:t>Requires only </a:t>
            </a:r>
            <a:r>
              <a:rPr lang="en-CA" dirty="0"/>
              <a:t>224 LOC</a:t>
            </a:r>
          </a:p>
          <a:p>
            <a:pPr lvl="1"/>
            <a:r>
              <a:rPr lang="en-CA" dirty="0" smtClean="0"/>
              <a:t>Supports </a:t>
            </a:r>
            <a:r>
              <a:rPr lang="en-CA" dirty="0"/>
              <a:t>any pair of file </a:t>
            </a:r>
            <a:r>
              <a:rPr lang="en-CA" dirty="0" smtClean="0"/>
              <a:t>systems</a:t>
            </a:r>
          </a:p>
          <a:p>
            <a:r>
              <a:rPr lang="en-CA" dirty="0"/>
              <a:t>Conversion may result in loss of information</a:t>
            </a:r>
          </a:p>
          <a:p>
            <a:pPr lvl="1"/>
            <a:r>
              <a:rPr lang="en-CA" dirty="0"/>
              <a:t>E.g. Ext4 does not support immutable snapshots</a:t>
            </a:r>
          </a:p>
          <a:p>
            <a:pPr lvl="1"/>
            <a:r>
              <a:rPr lang="en-CA" dirty="0"/>
              <a:t>Convert from </a:t>
            </a:r>
            <a:r>
              <a:rPr lang="en-CA" dirty="0" err="1"/>
              <a:t>Btrfs</a:t>
            </a:r>
            <a:r>
              <a:rPr lang="en-CA" dirty="0"/>
              <a:t> to Ext4 will result in a copy of snapshot</a:t>
            </a:r>
          </a:p>
          <a:p>
            <a:endParaRPr lang="en-CA" dirty="0" smtClean="0"/>
          </a:p>
          <a:p>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20</a:t>
            </a:fld>
            <a:endParaRPr lang="en-CA" dirty="0"/>
          </a:p>
        </p:txBody>
      </p:sp>
    </p:spTree>
    <p:extLst>
      <p:ext uri="{BB962C8B-B14F-4D97-AF65-F5344CB8AC3E}">
        <p14:creationId xmlns:p14="http://schemas.microsoft.com/office/powerpoint/2010/main" val="29965724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old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READONLY);</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new = </a:t>
            </a:r>
            <a:r>
              <a:rPr lang="en-CA" dirty="0" err="1" smtClean="0">
                <a:latin typeface="Courier New" panose="02070309020205020404" pitchFamily="49" charset="0"/>
                <a:cs typeface="Courier New" panose="02070309020205020404" pitchFamily="49" charset="0"/>
              </a:rPr>
              <a:t>fs_open</a:t>
            </a:r>
            <a:r>
              <a:rPr lang="en-CA" dirty="0" smtClean="0">
                <a:latin typeface="Courier New" panose="02070309020205020404" pitchFamily="49" charset="0"/>
                <a:cs typeface="Courier New" panose="02070309020205020404" pitchFamily="49" charset="0"/>
              </a:rPr>
              <a:t>(device, </a:t>
            </a:r>
            <a:r>
              <a:rPr lang="en-CA" dirty="0" err="1" smtClean="0">
                <a:latin typeface="Courier New" panose="02070309020205020404" pitchFamily="49" charset="0"/>
                <a:cs typeface="Courier New" panose="02070309020205020404" pitchFamily="49" charset="0"/>
              </a:rPr>
              <a:t>target_fs</a:t>
            </a:r>
            <a:r>
              <a:rPr lang="en-CA" dirty="0" smtClean="0">
                <a:latin typeface="Courier New" panose="02070309020205020404" pitchFamily="49" charset="0"/>
                <a:cs typeface="Courier New" panose="02070309020205020404" pitchFamily="49" charset="0"/>
              </a:rPr>
              <a:t>, UNFORMATTED);</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txn_begin</a:t>
            </a:r>
            <a:r>
              <a:rPr lang="en-CA" dirty="0" smtClean="0">
                <a:latin typeface="Courier New" panose="02070309020205020404" pitchFamily="49" charset="0"/>
                <a:cs typeface="Courier New" panose="02070309020205020404" pitchFamily="49" charset="0"/>
              </a:rPr>
              <a:t>(new);</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a:t>
            </a:r>
            <a:r>
              <a:rPr lang="en-CA" dirty="0" err="1" smtClean="0">
                <a:latin typeface="Courier New" panose="02070309020205020404" pitchFamily="49" charset="0"/>
                <a:cs typeface="Courier New" panose="02070309020205020404" pitchFamily="49" charset="0"/>
              </a:rPr>
              <a:t>super_make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for (</a:t>
            </a:r>
            <a:r>
              <a:rPr lang="en-CA" dirty="0">
                <a:latin typeface="Courier New" panose="02070309020205020404" pitchFamily="49" charset="0"/>
                <a:cs typeface="Courier New" panose="02070309020205020404" pitchFamily="49" charset="0"/>
              </a:rPr>
              <a:t>it = </a:t>
            </a:r>
            <a:r>
              <a:rPr lang="en-CA" dirty="0" err="1">
                <a:latin typeface="Courier New" panose="02070309020205020404" pitchFamily="49" charset="0"/>
                <a:cs typeface="Courier New" panose="02070309020205020404" pitchFamily="49" charset="0"/>
              </a:rPr>
              <a:t>inode_iterate</a:t>
            </a:r>
            <a:r>
              <a:rPr lang="en-CA" dirty="0">
                <a:latin typeface="Courier New" panose="02070309020205020404" pitchFamily="49" charset="0"/>
                <a:cs typeface="Courier New" panose="02070309020205020404" pitchFamily="49" charset="0"/>
              </a:rPr>
              <a:t>(old</a:t>
            </a:r>
            <a:r>
              <a:rPr lang="en-CA" dirty="0" smtClean="0">
                <a:latin typeface="Courier New" panose="02070309020205020404" pitchFamily="49" charset="0"/>
                <a:cs typeface="Courier New" panose="02070309020205020404" pitchFamily="49" charset="0"/>
              </a:rPr>
              <a:t>); *it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6.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7.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 </a:t>
            </a:r>
            <a:r>
              <a:rPr lang="en-CA" dirty="0" err="1" smtClean="0">
                <a:latin typeface="Courier New" panose="02070309020205020404" pitchFamily="49" charset="0"/>
                <a:cs typeface="Courier New" panose="02070309020205020404" pitchFamily="49" charset="0"/>
              </a:rPr>
              <a:t>inode_alloc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8.    if (</a:t>
            </a:r>
            <a:r>
              <a:rPr lang="en-CA" dirty="0" err="1">
                <a:latin typeface="Courier New" panose="02070309020205020404" pitchFamily="49" charset="0"/>
                <a:cs typeface="Courier New" panose="02070309020205020404" pitchFamily="49" charset="0"/>
              </a:rPr>
              <a:t>i_nr</a:t>
            </a: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&gt; 0 &amp;&amp; S_ISREG(</a:t>
            </a:r>
            <a:r>
              <a:rPr lang="en-CA" dirty="0" err="1" smtClean="0">
                <a:latin typeface="Courier New" panose="02070309020205020404" pitchFamily="49" charset="0"/>
                <a:cs typeface="Courier New" panose="02070309020205020404" pitchFamily="49" charset="0"/>
              </a:rPr>
              <a:t>inode.i_mode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9.      ret =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10.   if (ret &lt; 0) { </a:t>
            </a:r>
            <a:r>
              <a:rPr lang="en-CA" dirty="0" err="1" smtClean="0">
                <a:latin typeface="Courier New" panose="02070309020205020404" pitchFamily="49" charset="0"/>
                <a:cs typeface="Courier New" panose="02070309020205020404" pitchFamily="49" charset="0"/>
              </a:rPr>
              <a:t>txn_abort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exit(ret); }</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11. </a:t>
            </a:r>
            <a:r>
              <a:rPr lang="en-CA" dirty="0" err="1" smtClean="0">
                <a:latin typeface="Courier New" panose="02070309020205020404" pitchFamily="49" charset="0"/>
                <a:cs typeface="Courier New" panose="02070309020205020404" pitchFamily="49" charset="0"/>
              </a:rPr>
              <a:t>txn_commit</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21</a:t>
            </a:fld>
            <a:endParaRPr lang="en-CA" dirty="0"/>
          </a:p>
        </p:txBody>
      </p:sp>
    </p:spTree>
    <p:extLst>
      <p:ext uri="{BB962C8B-B14F-4D97-AF65-F5344CB8AC3E}">
        <p14:creationId xmlns:p14="http://schemas.microsoft.com/office/powerpoint/2010/main" val="112896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File System Conversion Tool</a:t>
            </a:r>
          </a:p>
        </p:txBody>
      </p:sp>
      <p:sp>
        <p:nvSpPr>
          <p:cNvPr id="3" name="Content Placeholder 2"/>
          <p:cNvSpPr>
            <a:spLocks noGrp="1"/>
          </p:cNvSpPr>
          <p:nvPr>
            <p:ph idx="1"/>
          </p:nvPr>
        </p:nvSpPr>
        <p:spPr>
          <a:xfrm>
            <a:off x="684210" y="1515358"/>
            <a:ext cx="10906775" cy="4656842"/>
          </a:xfrm>
        </p:spPr>
        <p:txBody>
          <a:bodyPr/>
          <a:lstStyle/>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int</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process_regular_file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1.   if (</a:t>
            </a:r>
            <a:r>
              <a:rPr lang="en-CA" dirty="0" err="1" smtClean="0">
                <a:latin typeface="Courier New" panose="02070309020205020404" pitchFamily="49" charset="0"/>
                <a:cs typeface="Courier New" panose="02070309020205020404" pitchFamily="49" charset="0"/>
              </a:rPr>
              <a:t>inode.i_mangled</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 make a full copy using </a:t>
            </a:r>
            <a:r>
              <a:rPr lang="en-CA" dirty="0" err="1" smtClean="0">
                <a:latin typeface="Courier New" panose="02070309020205020404" pitchFamily="49" charset="0"/>
                <a:cs typeface="Courier New" panose="02070309020205020404" pitchFamily="49" charset="0"/>
              </a:rPr>
              <a:t>inode_read</a:t>
            </a:r>
            <a:r>
              <a:rPr lang="en-CA" dirty="0" smtClean="0">
                <a:latin typeface="Courier New" panose="02070309020205020404" pitchFamily="49" charset="0"/>
                <a:cs typeface="Courier New" panose="02070309020205020404" pitchFamily="49" charset="0"/>
              </a:rPr>
              <a:t>/write */</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return 0;</a:t>
            </a:r>
            <a:endParaRPr lang="en-CA"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2.   </a:t>
            </a:r>
            <a:r>
              <a:rPr lang="en-CA" dirty="0">
                <a:latin typeface="Courier New" panose="02070309020205020404" pitchFamily="49" charset="0"/>
                <a:cs typeface="Courier New" panose="02070309020205020404" pitchFamily="49" charset="0"/>
              </a:rPr>
              <a:t>for (it = </a:t>
            </a:r>
            <a:r>
              <a:rPr lang="en-CA" dirty="0" err="1" smtClean="0">
                <a:latin typeface="Courier New" panose="02070309020205020404" pitchFamily="49" charset="0"/>
                <a:cs typeface="Courier New" panose="02070309020205020404" pitchFamily="49" charset="0"/>
              </a:rPr>
              <a:t>extent_iterate</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inode</a:t>
            </a:r>
            <a:r>
              <a:rPr lang="en-CA" dirty="0" smtClean="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*it != null; it++)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3.     </a:t>
            </a:r>
            <a:r>
              <a:rPr lang="en-CA" dirty="0" err="1" smtClean="0">
                <a:latin typeface="Courier New" panose="02070309020205020404" pitchFamily="49" charset="0"/>
                <a:cs typeface="Courier New" panose="02070309020205020404" pitchFamily="49" charset="0"/>
              </a:rPr>
              <a:t>ext</a:t>
            </a:r>
            <a:r>
              <a:rPr lang="en-CA" dirty="0" smtClean="0">
                <a:latin typeface="Courier New" panose="02070309020205020404" pitchFamily="49" charset="0"/>
                <a:cs typeface="Courier New" panose="02070309020205020404" pitchFamily="49" charset="0"/>
              </a:rPr>
              <a:t> = *it;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4.     ret = </a:t>
            </a:r>
            <a:r>
              <a:rPr lang="en-CA" dirty="0" err="1" smtClean="0">
                <a:latin typeface="Courier New" panose="02070309020205020404" pitchFamily="49" charset="0"/>
                <a:cs typeface="Courier New" panose="02070309020205020404" pitchFamily="49" charset="0"/>
              </a:rPr>
              <a:t>extent_alloc</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smtClean="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5.     ret = </a:t>
            </a:r>
            <a:r>
              <a:rPr lang="en-CA" dirty="0" err="1" smtClean="0">
                <a:latin typeface="Courier New" panose="02070309020205020404" pitchFamily="49" charset="0"/>
                <a:cs typeface="Courier New" panose="02070309020205020404" pitchFamily="49" charset="0"/>
              </a:rPr>
              <a:t>inode_map</a:t>
            </a:r>
            <a:r>
              <a:rPr lang="en-CA" dirty="0" smtClean="0">
                <a:latin typeface="Courier New" panose="02070309020205020404" pitchFamily="49" charset="0"/>
                <a:cs typeface="Courier New" panose="02070309020205020404" pitchFamily="49" charset="0"/>
              </a:rPr>
              <a:t>(</a:t>
            </a:r>
            <a:r>
              <a:rPr lang="en-CA" dirty="0" err="1" smtClean="0">
                <a:latin typeface="Courier New" panose="02070309020205020404" pitchFamily="49" charset="0"/>
                <a:cs typeface="Courier New" panose="02070309020205020404" pitchFamily="49" charset="0"/>
              </a:rPr>
              <a:t>tx</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i_nr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ext.log_nr</a:t>
            </a: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ext.phy_nr</a:t>
            </a: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r>
              <a:rPr lang="en-CA" dirty="0" err="1" smtClean="0">
                <a:latin typeface="Courier New" panose="02070309020205020404" pitchFamily="49" charset="0"/>
                <a:cs typeface="Courier New" panose="02070309020205020404" pitchFamily="49" charset="0"/>
              </a:rPr>
              <a:t>ext.size</a:t>
            </a:r>
            <a:r>
              <a:rPr lang="en-CA"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p>
          <a:p>
            <a:pPr marL="0" indent="0">
              <a:spcBef>
                <a:spcPts val="0"/>
              </a:spcBef>
              <a:spcAft>
                <a:spcPts val="0"/>
              </a:spcAft>
              <a:buNone/>
            </a:pPr>
            <a:r>
              <a:rPr lang="en-CA" dirty="0" smtClean="0">
                <a:latin typeface="Courier New" panose="02070309020205020404" pitchFamily="49" charset="0"/>
                <a:cs typeface="Courier New" panose="02070309020205020404" pitchFamily="49" charset="0"/>
              </a:rPr>
              <a:t>  }</a:t>
            </a:r>
            <a:endParaRPr lang="en-CA"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7B2023C8-B124-43A9-8F92-0EEF5BAA9995}" type="slidenum">
              <a:rPr lang="en-CA" smtClean="0"/>
              <a:pPr/>
              <a:t>22</a:t>
            </a:fld>
            <a:endParaRPr lang="en-CA" dirty="0"/>
          </a:p>
        </p:txBody>
      </p:sp>
    </p:spTree>
    <p:extLst>
      <p:ext uri="{BB962C8B-B14F-4D97-AF65-F5344CB8AC3E}">
        <p14:creationId xmlns:p14="http://schemas.microsoft.com/office/powerpoint/2010/main" val="2087214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Benefits of Journaling</a:t>
            </a:r>
            <a:endParaRPr lang="en-CA" dirty="0"/>
          </a:p>
        </p:txBody>
      </p:sp>
      <p:sp>
        <p:nvSpPr>
          <p:cNvPr id="3" name="Content Placeholder 2"/>
          <p:cNvSpPr>
            <a:spLocks noGrp="1"/>
          </p:cNvSpPr>
          <p:nvPr>
            <p:ph idx="1"/>
          </p:nvPr>
        </p:nvSpPr>
        <p:spPr/>
        <p:txBody>
          <a:bodyPr/>
          <a:lstStyle/>
          <a:p>
            <a:r>
              <a:rPr lang="en-CA" dirty="0" smtClean="0"/>
              <a:t>Provides crash consistency</a:t>
            </a:r>
          </a:p>
          <a:p>
            <a:r>
              <a:rPr lang="en-CA" dirty="0" smtClean="0"/>
              <a:t>Small performance overhead of 20%</a:t>
            </a:r>
          </a:p>
          <a:p>
            <a:r>
              <a:rPr lang="en-CA" dirty="0" smtClean="0"/>
              <a:t>Reduces memory overhead of file system conversion tool</a:t>
            </a:r>
          </a:p>
          <a:p>
            <a:pPr lvl="1"/>
            <a:r>
              <a:rPr lang="en-CA" dirty="0" smtClean="0"/>
              <a:t>With journaling, old file system can be read while writing the new file system</a:t>
            </a:r>
          </a:p>
          <a:p>
            <a:pPr lvl="1"/>
            <a:r>
              <a:rPr lang="en-CA" dirty="0" smtClean="0"/>
              <a:t>Without journaling, old file system may be clobbered by new file system</a:t>
            </a:r>
          </a:p>
          <a:p>
            <a:pPr lvl="2"/>
            <a:r>
              <a:rPr lang="en-CA" dirty="0" smtClean="0"/>
              <a:t>Must read entire old file system content into memory before writing new file system</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23</a:t>
            </a:fld>
            <a:endParaRPr lang="en-CA" dirty="0"/>
          </a:p>
        </p:txBody>
      </p:sp>
    </p:spTree>
    <p:extLst>
      <p:ext uri="{BB962C8B-B14F-4D97-AF65-F5344CB8AC3E}">
        <p14:creationId xmlns:p14="http://schemas.microsoft.com/office/powerpoint/2010/main" val="157360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Discussion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24</a:t>
            </a:fld>
            <a:endParaRPr lang="en-CA" dirty="0"/>
          </a:p>
        </p:txBody>
      </p:sp>
      <p:cxnSp>
        <p:nvCxnSpPr>
          <p:cNvPr id="6" name="Straight Arrow Connector 5"/>
          <p:cNvCxnSpPr/>
          <p:nvPr/>
        </p:nvCxnSpPr>
        <p:spPr>
          <a:xfrm>
            <a:off x="2695580" y="2571338"/>
            <a:ext cx="6330725" cy="0"/>
          </a:xfrm>
          <a:prstGeom prst="straightConnector1">
            <a:avLst/>
          </a:prstGeom>
          <a:ln w="63500">
            <a:solidFill>
              <a:srgbClr val="3366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55421"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043861"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228265"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346291" y="2571338"/>
            <a:ext cx="0" cy="324794"/>
          </a:xfrm>
          <a:prstGeom prst="line">
            <a:avLst/>
          </a:prstGeom>
          <a:ln w="889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47480" y="2951708"/>
            <a:ext cx="620683" cy="400110"/>
          </a:xfrm>
          <a:prstGeom prst="rect">
            <a:avLst/>
          </a:prstGeom>
          <a:noFill/>
        </p:spPr>
        <p:txBody>
          <a:bodyPr wrap="none" rtlCol="0">
            <a:spAutoFit/>
          </a:bodyPr>
          <a:lstStyle/>
          <a:p>
            <a:r>
              <a:rPr lang="en-CA" sz="2000" dirty="0" smtClean="0">
                <a:solidFill>
                  <a:schemeClr val="bg1"/>
                </a:solidFill>
              </a:rPr>
              <a:t>VFS</a:t>
            </a:r>
            <a:endParaRPr lang="en-CA" sz="2000" dirty="0">
              <a:solidFill>
                <a:schemeClr val="bg1"/>
              </a:solidFill>
            </a:endParaRPr>
          </a:p>
        </p:txBody>
      </p:sp>
      <p:sp>
        <p:nvSpPr>
          <p:cNvPr id="20" name="TextBox 19"/>
          <p:cNvSpPr txBox="1"/>
          <p:nvPr/>
        </p:nvSpPr>
        <p:spPr>
          <a:xfrm>
            <a:off x="3821848" y="2951708"/>
            <a:ext cx="784189" cy="400110"/>
          </a:xfrm>
          <a:prstGeom prst="rect">
            <a:avLst/>
          </a:prstGeom>
          <a:noFill/>
        </p:spPr>
        <p:txBody>
          <a:bodyPr wrap="none" rtlCol="0">
            <a:spAutoFit/>
          </a:bodyPr>
          <a:lstStyle/>
          <a:p>
            <a:r>
              <a:rPr lang="en-CA" sz="2000" dirty="0" err="1" smtClean="0">
                <a:solidFill>
                  <a:schemeClr val="bg1"/>
                </a:solidFill>
              </a:rPr>
              <a:t>eVFS</a:t>
            </a:r>
            <a:endParaRPr lang="en-CA" sz="2000" dirty="0">
              <a:solidFill>
                <a:schemeClr val="bg1"/>
              </a:solidFill>
            </a:endParaRPr>
          </a:p>
        </p:txBody>
      </p:sp>
      <p:sp>
        <p:nvSpPr>
          <p:cNvPr id="21" name="TextBox 20"/>
          <p:cNvSpPr txBox="1"/>
          <p:nvPr/>
        </p:nvSpPr>
        <p:spPr>
          <a:xfrm>
            <a:off x="7778507" y="2951708"/>
            <a:ext cx="1133644" cy="400110"/>
          </a:xfrm>
          <a:prstGeom prst="rect">
            <a:avLst/>
          </a:prstGeom>
          <a:noFill/>
        </p:spPr>
        <p:txBody>
          <a:bodyPr wrap="none" rtlCol="0">
            <a:spAutoFit/>
          </a:bodyPr>
          <a:lstStyle/>
          <a:p>
            <a:r>
              <a:rPr lang="en-CA" sz="2000" dirty="0" smtClean="0">
                <a:solidFill>
                  <a:schemeClr val="bg1"/>
                </a:solidFill>
              </a:rPr>
              <a:t>Manual</a:t>
            </a:r>
            <a:endParaRPr lang="en-CA" sz="2000" dirty="0">
              <a:solidFill>
                <a:schemeClr val="bg1"/>
              </a:solidFill>
            </a:endParaRPr>
          </a:p>
        </p:txBody>
      </p:sp>
      <p:sp>
        <p:nvSpPr>
          <p:cNvPr id="22" name="TextBox 21"/>
          <p:cNvSpPr txBox="1"/>
          <p:nvPr/>
        </p:nvSpPr>
        <p:spPr>
          <a:xfrm>
            <a:off x="6810441" y="2951708"/>
            <a:ext cx="837089" cy="400110"/>
          </a:xfrm>
          <a:prstGeom prst="rect">
            <a:avLst/>
          </a:prstGeom>
          <a:noFill/>
        </p:spPr>
        <p:txBody>
          <a:bodyPr wrap="none" rtlCol="0">
            <a:spAutoFit/>
          </a:bodyPr>
          <a:lstStyle/>
          <a:p>
            <a:r>
              <a:rPr lang="en-CA" sz="2000" dirty="0" smtClean="0">
                <a:solidFill>
                  <a:schemeClr val="bg1"/>
                </a:solidFill>
              </a:rPr>
              <a:t>Spiffy</a:t>
            </a:r>
            <a:endParaRPr lang="en-CA" sz="2000" dirty="0">
              <a:solidFill>
                <a:schemeClr val="bg1"/>
              </a:solidFill>
            </a:endParaRPr>
          </a:p>
        </p:txBody>
      </p:sp>
      <p:sp>
        <p:nvSpPr>
          <p:cNvPr id="23" name="TextBox 22"/>
          <p:cNvSpPr txBox="1"/>
          <p:nvPr/>
        </p:nvSpPr>
        <p:spPr>
          <a:xfrm>
            <a:off x="1467313" y="3460593"/>
            <a:ext cx="3877985"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File-level API</a:t>
            </a:r>
          </a:p>
          <a:p>
            <a:pPr marL="285750" indent="-285750">
              <a:buFont typeface="Arial" panose="020B0604020202020204" pitchFamily="34" charset="0"/>
              <a:buChar char="•"/>
            </a:pPr>
            <a:r>
              <a:rPr lang="en-CA" sz="2400" dirty="0" smtClean="0">
                <a:solidFill>
                  <a:schemeClr val="bg1"/>
                </a:solidFill>
              </a:rPr>
              <a:t>Supports all file </a:t>
            </a:r>
            <a:r>
              <a:rPr lang="en-CA" sz="2400" dirty="0" smtClean="0">
                <a:solidFill>
                  <a:schemeClr val="bg1"/>
                </a:solidFill>
              </a:rPr>
              <a:t>systems</a:t>
            </a:r>
            <a:endParaRPr lang="en-CA" sz="2400" dirty="0">
              <a:solidFill>
                <a:schemeClr val="bg1"/>
              </a:solidFill>
            </a:endParaRPr>
          </a:p>
        </p:txBody>
      </p:sp>
      <p:sp>
        <p:nvSpPr>
          <p:cNvPr id="7" name="TextBox 6"/>
          <p:cNvSpPr txBox="1"/>
          <p:nvPr/>
        </p:nvSpPr>
        <p:spPr>
          <a:xfrm>
            <a:off x="472490" y="2109673"/>
            <a:ext cx="1989647"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Generic API</a:t>
            </a:r>
          </a:p>
          <a:p>
            <a:pPr marL="285750" indent="-285750">
              <a:buFont typeface="Arial" panose="020B0604020202020204" pitchFamily="34" charset="0"/>
              <a:buChar char="•"/>
            </a:pPr>
            <a:r>
              <a:rPr lang="en-CA" dirty="0" smtClean="0">
                <a:solidFill>
                  <a:schemeClr val="bg1"/>
                </a:solidFill>
              </a:rPr>
              <a:t>Provides least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7" name="TextBox 26"/>
          <p:cNvSpPr txBox="1"/>
          <p:nvPr/>
        </p:nvSpPr>
        <p:spPr>
          <a:xfrm>
            <a:off x="9326823" y="2114158"/>
            <a:ext cx="2396810" cy="923330"/>
          </a:xfrm>
          <a:prstGeom prst="rect">
            <a:avLst/>
          </a:prstGeom>
          <a:noFill/>
        </p:spPr>
        <p:txBody>
          <a:bodyPr wrap="none" rtlCol="0">
            <a:spAutoFit/>
          </a:bodyPr>
          <a:lstStyle/>
          <a:p>
            <a:pPr marL="285750" indent="-285750">
              <a:buFont typeface="Arial" panose="020B0604020202020204" pitchFamily="34" charset="0"/>
              <a:buChar char="•"/>
            </a:pPr>
            <a:r>
              <a:rPr lang="en-CA" dirty="0" smtClean="0">
                <a:solidFill>
                  <a:schemeClr val="bg1"/>
                </a:solidFill>
              </a:rPr>
              <a:t>FS Specific API</a:t>
            </a:r>
          </a:p>
          <a:p>
            <a:pPr marL="285750" indent="-285750">
              <a:buFont typeface="Arial" panose="020B0604020202020204" pitchFamily="34" charset="0"/>
              <a:buChar char="•"/>
            </a:pPr>
            <a:r>
              <a:rPr lang="en-CA" dirty="0" smtClean="0">
                <a:solidFill>
                  <a:schemeClr val="bg1"/>
                </a:solidFill>
              </a:rPr>
              <a:t>Provides greatest</a:t>
            </a:r>
            <a:br>
              <a:rPr lang="en-CA" dirty="0" smtClean="0">
                <a:solidFill>
                  <a:schemeClr val="bg1"/>
                </a:solidFill>
              </a:rPr>
            </a:br>
            <a:r>
              <a:rPr lang="en-CA" dirty="0" smtClean="0">
                <a:solidFill>
                  <a:schemeClr val="bg1"/>
                </a:solidFill>
              </a:rPr>
              <a:t>control</a:t>
            </a:r>
            <a:endParaRPr lang="en-CA" dirty="0">
              <a:solidFill>
                <a:schemeClr val="bg1"/>
              </a:solidFill>
            </a:endParaRPr>
          </a:p>
        </p:txBody>
      </p:sp>
      <p:sp>
        <p:nvSpPr>
          <p:cNvPr id="28" name="TextBox 27"/>
          <p:cNvSpPr txBox="1"/>
          <p:nvPr/>
        </p:nvSpPr>
        <p:spPr>
          <a:xfrm>
            <a:off x="672908" y="5403819"/>
            <a:ext cx="4261103"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File object API</a:t>
            </a:r>
          </a:p>
          <a:p>
            <a:pPr marL="285750" indent="-285750">
              <a:buFont typeface="Arial" panose="020B0604020202020204" pitchFamily="34" charset="0"/>
              <a:buChar char="•"/>
            </a:pPr>
            <a:r>
              <a:rPr lang="en-CA" sz="2400" dirty="0" smtClean="0">
                <a:solidFill>
                  <a:schemeClr val="bg1"/>
                </a:solidFill>
              </a:rPr>
              <a:t>Supports most file </a:t>
            </a:r>
            <a:r>
              <a:rPr lang="en-CA" sz="2400" dirty="0" smtClean="0">
                <a:solidFill>
                  <a:schemeClr val="bg1"/>
                </a:solidFill>
              </a:rPr>
              <a:t>systems</a:t>
            </a:r>
            <a:endParaRPr lang="en-CA" sz="2400" dirty="0">
              <a:solidFill>
                <a:schemeClr val="bg1"/>
              </a:solidFill>
            </a:endParaRPr>
          </a:p>
        </p:txBody>
      </p:sp>
      <p:sp>
        <p:nvSpPr>
          <p:cNvPr id="29" name="TextBox 28"/>
          <p:cNvSpPr txBox="1"/>
          <p:nvPr/>
        </p:nvSpPr>
        <p:spPr>
          <a:xfrm>
            <a:off x="4765202" y="4161030"/>
            <a:ext cx="4530407" cy="1200329"/>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Data structure API</a:t>
            </a:r>
          </a:p>
          <a:p>
            <a:pPr marL="285750" indent="-285750">
              <a:buFont typeface="Arial" panose="020B0604020202020204" pitchFamily="34" charset="0"/>
              <a:buChar char="•"/>
            </a:pPr>
            <a:r>
              <a:rPr lang="en-CA" sz="2400" dirty="0" smtClean="0">
                <a:solidFill>
                  <a:schemeClr val="bg1"/>
                </a:solidFill>
              </a:rPr>
              <a:t>Robust parsing, serialization</a:t>
            </a:r>
          </a:p>
          <a:p>
            <a:pPr marL="285750" indent="-285750">
              <a:buFont typeface="Arial" panose="020B0604020202020204" pitchFamily="34" charset="0"/>
              <a:buChar char="•"/>
            </a:pPr>
            <a:r>
              <a:rPr lang="en-CA" sz="2400" dirty="0" smtClean="0">
                <a:solidFill>
                  <a:schemeClr val="bg1"/>
                </a:solidFill>
              </a:rPr>
              <a:t>File-system specific</a:t>
            </a:r>
            <a:endParaRPr lang="en-CA" sz="2400" dirty="0">
              <a:solidFill>
                <a:schemeClr val="bg1"/>
              </a:solidFill>
            </a:endParaRPr>
          </a:p>
        </p:txBody>
      </p:sp>
      <p:sp>
        <p:nvSpPr>
          <p:cNvPr id="30" name="TextBox 29"/>
          <p:cNvSpPr txBox="1"/>
          <p:nvPr/>
        </p:nvSpPr>
        <p:spPr>
          <a:xfrm>
            <a:off x="7896192" y="5218648"/>
            <a:ext cx="3259226" cy="830997"/>
          </a:xfrm>
          <a:prstGeom prst="rect">
            <a:avLst/>
          </a:prstGeom>
          <a:noFill/>
        </p:spPr>
        <p:txBody>
          <a:bodyPr wrap="none" rtlCol="0">
            <a:spAutoFit/>
          </a:bodyPr>
          <a:lstStyle/>
          <a:p>
            <a:pPr marL="285750" indent="-285750">
              <a:buFont typeface="Arial" panose="020B0604020202020204" pitchFamily="34" charset="0"/>
              <a:buChar char="•"/>
            </a:pPr>
            <a:r>
              <a:rPr lang="en-CA" sz="2400" dirty="0" smtClean="0">
                <a:solidFill>
                  <a:schemeClr val="bg1"/>
                </a:solidFill>
              </a:rPr>
              <a:t>No API</a:t>
            </a:r>
          </a:p>
          <a:p>
            <a:pPr marL="285750" indent="-285750">
              <a:buFont typeface="Arial" panose="020B0604020202020204" pitchFamily="34" charset="0"/>
              <a:buChar char="•"/>
            </a:pPr>
            <a:r>
              <a:rPr lang="en-CA" sz="2400" dirty="0" smtClean="0">
                <a:solidFill>
                  <a:schemeClr val="bg1"/>
                </a:solidFill>
              </a:rPr>
              <a:t>File-system specific</a:t>
            </a:r>
            <a:endParaRPr lang="en-CA" sz="2400" dirty="0">
              <a:solidFill>
                <a:schemeClr val="bg1"/>
              </a:solidFill>
            </a:endParaRPr>
          </a:p>
        </p:txBody>
      </p:sp>
    </p:spTree>
    <p:extLst>
      <p:ext uri="{BB962C8B-B14F-4D97-AF65-F5344CB8AC3E}">
        <p14:creationId xmlns:p14="http://schemas.microsoft.com/office/powerpoint/2010/main" val="3171447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Limitations</a:t>
            </a:r>
            <a:endParaRPr lang="en-CA" dirty="0"/>
          </a:p>
        </p:txBody>
      </p:sp>
      <p:sp>
        <p:nvSpPr>
          <p:cNvPr id="3" name="Content Placeholder 2"/>
          <p:cNvSpPr>
            <a:spLocks noGrp="1"/>
          </p:cNvSpPr>
          <p:nvPr>
            <p:ph idx="1"/>
          </p:nvPr>
        </p:nvSpPr>
        <p:spPr/>
        <p:txBody>
          <a:bodyPr/>
          <a:lstStyle/>
          <a:p>
            <a:r>
              <a:rPr lang="en-CA" dirty="0" smtClean="0"/>
              <a:t>File system may only support a subset of </a:t>
            </a:r>
            <a:r>
              <a:rPr lang="en-CA" dirty="0" err="1" smtClean="0"/>
              <a:t>eVFS</a:t>
            </a:r>
            <a:endParaRPr lang="en-CA" dirty="0" smtClean="0"/>
          </a:p>
          <a:p>
            <a:pPr lvl="1"/>
            <a:r>
              <a:rPr lang="en-CA" dirty="0" smtClean="0"/>
              <a:t>E.g. Ext4 cannot efficiently implement reverse mapping of extent to </a:t>
            </a:r>
            <a:r>
              <a:rPr lang="en-CA" dirty="0" err="1" smtClean="0"/>
              <a:t>inodes</a:t>
            </a:r>
            <a:endParaRPr lang="en-CA" dirty="0" smtClean="0"/>
          </a:p>
          <a:p>
            <a:r>
              <a:rPr lang="en-CA" dirty="0" smtClean="0"/>
              <a:t>Does not support file-system specific tools</a:t>
            </a:r>
          </a:p>
          <a:p>
            <a:pPr lvl="1"/>
            <a:r>
              <a:rPr lang="en-CA" dirty="0" smtClean="0"/>
              <a:t>E.g. file system checkers operate on file-system specific structures</a:t>
            </a:r>
          </a:p>
          <a:p>
            <a:pPr lvl="1"/>
            <a:r>
              <a:rPr lang="en-CA" dirty="0" smtClean="0"/>
              <a:t>E.g. </a:t>
            </a:r>
            <a:r>
              <a:rPr lang="en-CA" dirty="0" err="1" smtClean="0"/>
              <a:t>eVFS</a:t>
            </a:r>
            <a:r>
              <a:rPr lang="en-CA" dirty="0" smtClean="0"/>
              <a:t> does not support </a:t>
            </a:r>
            <a:r>
              <a:rPr lang="en-CA" dirty="0" err="1" smtClean="0"/>
              <a:t>Btrfs</a:t>
            </a:r>
            <a:r>
              <a:rPr lang="en-CA" dirty="0" smtClean="0"/>
              <a:t> RAID and volume manager</a:t>
            </a:r>
          </a:p>
          <a:p>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25</a:t>
            </a:fld>
            <a:endParaRPr lang="en-CA" dirty="0"/>
          </a:p>
        </p:txBody>
      </p:sp>
    </p:spTree>
    <p:extLst>
      <p:ext uri="{BB962C8B-B14F-4D97-AF65-F5344CB8AC3E}">
        <p14:creationId xmlns:p14="http://schemas.microsoft.com/office/powerpoint/2010/main" val="2749816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Future Work</a:t>
            </a:r>
            <a:endParaRPr lang="en-CA" dirty="0"/>
          </a:p>
        </p:txBody>
      </p:sp>
      <p:sp>
        <p:nvSpPr>
          <p:cNvPr id="3" name="Content Placeholder 2"/>
          <p:cNvSpPr>
            <a:spLocks noGrp="1"/>
          </p:cNvSpPr>
          <p:nvPr>
            <p:ph idx="1"/>
          </p:nvPr>
        </p:nvSpPr>
        <p:spPr/>
        <p:txBody>
          <a:bodyPr/>
          <a:lstStyle/>
          <a:p>
            <a:r>
              <a:rPr lang="en-CA" dirty="0"/>
              <a:t>Online Support for </a:t>
            </a:r>
            <a:r>
              <a:rPr lang="en-CA" dirty="0" err="1"/>
              <a:t>eVFS</a:t>
            </a:r>
            <a:endParaRPr lang="en-CA" dirty="0"/>
          </a:p>
          <a:p>
            <a:pPr lvl="1"/>
            <a:r>
              <a:rPr lang="en-CA" dirty="0" smtClean="0"/>
              <a:t>Current implementation works for offline only</a:t>
            </a:r>
          </a:p>
          <a:p>
            <a:pPr lvl="1"/>
            <a:r>
              <a:rPr lang="en-CA" dirty="0" smtClean="0"/>
              <a:t>Must handle concurrency </a:t>
            </a:r>
          </a:p>
          <a:p>
            <a:r>
              <a:rPr lang="en-CA" dirty="0" smtClean="0"/>
              <a:t>Goal</a:t>
            </a:r>
          </a:p>
          <a:p>
            <a:pPr lvl="1"/>
            <a:r>
              <a:rPr lang="en-CA" dirty="0" smtClean="0"/>
              <a:t>Provide online transactional support for </a:t>
            </a:r>
            <a:r>
              <a:rPr lang="en-CA" dirty="0" err="1" smtClean="0"/>
              <a:t>eVFS</a:t>
            </a:r>
            <a:r>
              <a:rPr lang="en-CA" dirty="0" smtClean="0"/>
              <a:t> operations</a:t>
            </a:r>
          </a:p>
          <a:p>
            <a:pPr lvl="2"/>
            <a:r>
              <a:rPr lang="en-CA" dirty="0" smtClean="0"/>
              <a:t>Ensure existing applications remain unaffected by </a:t>
            </a:r>
            <a:r>
              <a:rPr lang="en-CA" dirty="0" err="1" smtClean="0"/>
              <a:t>eVFS</a:t>
            </a:r>
            <a:r>
              <a:rPr lang="en-CA" dirty="0" smtClean="0"/>
              <a:t> applications</a:t>
            </a:r>
          </a:p>
          <a:p>
            <a:pPr lvl="2"/>
            <a:r>
              <a:rPr lang="en-CA" dirty="0" smtClean="0"/>
              <a:t>Minimize changes to existing file system implementation</a:t>
            </a:r>
          </a:p>
          <a:p>
            <a:r>
              <a:rPr lang="en-CA" dirty="0" smtClean="0"/>
              <a:t>Idea</a:t>
            </a:r>
          </a:p>
          <a:p>
            <a:pPr lvl="1"/>
            <a:r>
              <a:rPr lang="en-CA" dirty="0" smtClean="0"/>
              <a:t>Reuse file system’s locking protocols to ensure atomicity</a:t>
            </a:r>
          </a:p>
          <a:p>
            <a:pPr lvl="2"/>
            <a:r>
              <a:rPr lang="en-CA" dirty="0" smtClean="0"/>
              <a:t>Existing applications should not see inconsistent file system state</a:t>
            </a:r>
          </a:p>
        </p:txBody>
      </p:sp>
      <p:sp>
        <p:nvSpPr>
          <p:cNvPr id="4" name="Slide Number Placeholder 3"/>
          <p:cNvSpPr>
            <a:spLocks noGrp="1"/>
          </p:cNvSpPr>
          <p:nvPr>
            <p:ph type="sldNum" sz="quarter" idx="12"/>
          </p:nvPr>
        </p:nvSpPr>
        <p:spPr/>
        <p:txBody>
          <a:bodyPr/>
          <a:lstStyle/>
          <a:p>
            <a:fld id="{7B2023C8-B124-43A9-8F92-0EEF5BAA9995}" type="slidenum">
              <a:rPr lang="en-CA" smtClean="0"/>
              <a:pPr/>
              <a:t>26</a:t>
            </a:fld>
            <a:endParaRPr lang="en-CA" dirty="0"/>
          </a:p>
        </p:txBody>
      </p:sp>
    </p:spTree>
    <p:extLst>
      <p:ext uri="{BB962C8B-B14F-4D97-AF65-F5344CB8AC3E}">
        <p14:creationId xmlns:p14="http://schemas.microsoft.com/office/powerpoint/2010/main" val="1274797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Conclusion</a:t>
            </a:r>
            <a:endParaRPr lang="en-CA" dirty="0"/>
          </a:p>
        </p:txBody>
      </p:sp>
      <p:sp>
        <p:nvSpPr>
          <p:cNvPr id="3" name="Content Placeholder 2"/>
          <p:cNvSpPr>
            <a:spLocks noGrp="1"/>
          </p:cNvSpPr>
          <p:nvPr>
            <p:ph idx="1"/>
          </p:nvPr>
        </p:nvSpPr>
        <p:spPr/>
        <p:txBody>
          <a:bodyPr/>
          <a:lstStyle/>
          <a:p>
            <a:r>
              <a:rPr lang="en-CA" dirty="0" smtClean="0"/>
              <a:t>Extended Virtual File System Interface (</a:t>
            </a:r>
            <a:r>
              <a:rPr lang="en-CA" dirty="0" err="1" smtClean="0"/>
              <a:t>eVFS</a:t>
            </a:r>
            <a:r>
              <a:rPr lang="en-CA" dirty="0" smtClean="0"/>
              <a:t>)</a:t>
            </a:r>
          </a:p>
          <a:p>
            <a:pPr lvl="1"/>
            <a:r>
              <a:rPr lang="en-CA" dirty="0" smtClean="0"/>
              <a:t>Operates on abstract file system objects</a:t>
            </a:r>
          </a:p>
          <a:p>
            <a:pPr lvl="1"/>
            <a:r>
              <a:rPr lang="en-CA" dirty="0" smtClean="0"/>
              <a:t>Supports fine-grained operations </a:t>
            </a:r>
          </a:p>
          <a:p>
            <a:pPr lvl="1"/>
            <a:r>
              <a:rPr lang="en-CA" dirty="0" smtClean="0"/>
              <a:t>Enables file system management applications to be written generically</a:t>
            </a:r>
          </a:p>
          <a:p>
            <a:pPr lvl="1"/>
            <a:r>
              <a:rPr lang="en-CA" dirty="0" smtClean="0"/>
              <a:t>Works across </a:t>
            </a:r>
            <a:r>
              <a:rPr lang="en-CA" smtClean="0"/>
              <a:t>file systems</a:t>
            </a:r>
            <a:endParaRPr lang="en-CA" dirty="0" smtClean="0"/>
          </a:p>
          <a:p>
            <a:pPr lvl="1"/>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27</a:t>
            </a:fld>
            <a:endParaRPr lang="en-CA" dirty="0"/>
          </a:p>
        </p:txBody>
      </p:sp>
    </p:spTree>
    <p:extLst>
      <p:ext uri="{BB962C8B-B14F-4D97-AF65-F5344CB8AC3E}">
        <p14:creationId xmlns:p14="http://schemas.microsoft.com/office/powerpoint/2010/main" val="1605433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4211" y="927279"/>
            <a:ext cx="9225333" cy="2665927"/>
          </a:xfrm>
        </p:spPr>
        <p:txBody>
          <a:bodyPr>
            <a:normAutofit/>
          </a:bodyPr>
          <a:lstStyle/>
          <a:p>
            <a:r>
              <a:rPr lang="en-CA" b="1" dirty="0"/>
              <a:t>Breaking Apart the VFS for Managing File </a:t>
            </a:r>
            <a:r>
              <a:rPr lang="en-CA" b="1" dirty="0" smtClean="0"/>
              <a:t>Systems</a:t>
            </a:r>
            <a:br>
              <a:rPr lang="en-CA" b="1" dirty="0" smtClean="0"/>
            </a:br>
            <a:endParaRPr lang="en-CA" b="1" dirty="0"/>
          </a:p>
        </p:txBody>
      </p:sp>
      <p:sp>
        <p:nvSpPr>
          <p:cNvPr id="6" name="Text Placeholder 5"/>
          <p:cNvSpPr>
            <a:spLocks noGrp="1"/>
          </p:cNvSpPr>
          <p:nvPr>
            <p:ph type="body" idx="1"/>
          </p:nvPr>
        </p:nvSpPr>
        <p:spPr>
          <a:xfrm>
            <a:off x="684213" y="4649276"/>
            <a:ext cx="10391618" cy="1576946"/>
          </a:xfrm>
        </p:spPr>
        <p:txBody>
          <a:bodyPr/>
          <a:lstStyle/>
          <a:p>
            <a:endParaRPr lang="en-CA" dirty="0" smtClean="0"/>
          </a:p>
          <a:p>
            <a:pPr algn="r"/>
            <a:r>
              <a:rPr lang="en-CA" dirty="0" smtClean="0"/>
              <a:t>Presented by </a:t>
            </a:r>
            <a:r>
              <a:rPr lang="en-CA" dirty="0" err="1" smtClean="0"/>
              <a:t>Kuei</a:t>
            </a:r>
            <a:r>
              <a:rPr lang="en-CA" dirty="0" smtClean="0"/>
              <a:t> (Jack) Sun</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28</a:t>
            </a:fld>
            <a:endParaRPr lang="en-CA" dirty="0"/>
          </a:p>
        </p:txBody>
      </p:sp>
      <p:sp>
        <p:nvSpPr>
          <p:cNvPr id="2" name="Rectangle 1"/>
          <p:cNvSpPr/>
          <p:nvPr/>
        </p:nvSpPr>
        <p:spPr>
          <a:xfrm>
            <a:off x="684210" y="3588846"/>
            <a:ext cx="3153694" cy="646331"/>
          </a:xfrm>
          <a:prstGeom prst="rect">
            <a:avLst/>
          </a:prstGeom>
        </p:spPr>
        <p:txBody>
          <a:bodyPr wrap="square">
            <a:spAutoFit/>
          </a:bodyPr>
          <a:lstStyle/>
          <a:p>
            <a:r>
              <a:rPr lang="en-CA" sz="3600" dirty="0"/>
              <a:t>Questions?</a:t>
            </a:r>
          </a:p>
        </p:txBody>
      </p:sp>
    </p:spTree>
    <p:extLst>
      <p:ext uri="{BB962C8B-B14F-4D97-AF65-F5344CB8AC3E}">
        <p14:creationId xmlns:p14="http://schemas.microsoft.com/office/powerpoint/2010/main" val="36095128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Evaluation</a:t>
            </a:r>
            <a:endParaRPr lang="en-CA" dirty="0"/>
          </a:p>
        </p:txBody>
      </p:sp>
      <p:sp>
        <p:nvSpPr>
          <p:cNvPr id="3" name="Content Placeholder 2"/>
          <p:cNvSpPr>
            <a:spLocks noGrp="1"/>
          </p:cNvSpPr>
          <p:nvPr>
            <p:ph idx="1"/>
          </p:nvPr>
        </p:nvSpPr>
        <p:spPr/>
        <p:txBody>
          <a:bodyPr/>
          <a:lstStyle/>
          <a:p>
            <a:r>
              <a:rPr lang="en-CA" dirty="0" smtClean="0"/>
              <a:t>Compare copy-based converter vs. Spiffy converter</a:t>
            </a:r>
          </a:p>
          <a:p>
            <a:pPr lvl="1"/>
            <a:r>
              <a:rPr lang="en-CA" dirty="0" smtClean="0"/>
              <a:t>Copy converter copies data to local disk, reformat, then copies back</a:t>
            </a:r>
          </a:p>
          <a:p>
            <a:r>
              <a:rPr lang="en-CA" dirty="0" smtClean="0"/>
              <a:t>Converts 64GB file system with 16GB of data on SSD</a:t>
            </a:r>
          </a:p>
          <a:p>
            <a:endParaRPr lang="en-CA" dirty="0" smtClean="0"/>
          </a:p>
          <a:p>
            <a:endParaRPr lang="en-CA" dirty="0" smtClean="0"/>
          </a:p>
          <a:p>
            <a:endParaRPr lang="en-CA" dirty="0" smtClean="0"/>
          </a:p>
          <a:p>
            <a:endParaRPr lang="en-CA" dirty="0" smtClean="0"/>
          </a:p>
          <a:p>
            <a:endParaRPr lang="en-CA" dirty="0" smtClean="0"/>
          </a:p>
          <a:p>
            <a:endParaRPr lang="en-CA" dirty="0" smtClean="0"/>
          </a:p>
          <a:p>
            <a:r>
              <a:rPr lang="en-CA" dirty="0" smtClean="0"/>
              <a:t>Copy converter 30~50 times slower</a:t>
            </a:r>
          </a:p>
        </p:txBody>
      </p:sp>
      <p:sp>
        <p:nvSpPr>
          <p:cNvPr id="6" name="Slide Number Placeholder 5"/>
          <p:cNvSpPr>
            <a:spLocks noGrp="1"/>
          </p:cNvSpPr>
          <p:nvPr>
            <p:ph type="sldNum" sz="quarter" idx="12"/>
          </p:nvPr>
        </p:nvSpPr>
        <p:spPr/>
        <p:txBody>
          <a:bodyPr/>
          <a:lstStyle/>
          <a:p>
            <a:fld id="{7B2023C8-B124-43A9-8F92-0EEF5BAA9995}" type="slidenum">
              <a:rPr lang="en-CA" smtClean="0"/>
              <a:pPr/>
              <a:t>29</a:t>
            </a:fld>
            <a:endParaRPr lang="en-CA" dirty="0"/>
          </a:p>
        </p:txBody>
      </p:sp>
      <p:graphicFrame>
        <p:nvGraphicFramePr>
          <p:cNvPr id="7" name="Chart 6"/>
          <p:cNvGraphicFramePr>
            <a:graphicFrameLocks/>
          </p:cNvGraphicFramePr>
          <p:nvPr>
            <p:extLst/>
          </p:nvPr>
        </p:nvGraphicFramePr>
        <p:xfrm>
          <a:off x="1676516" y="3019426"/>
          <a:ext cx="7634725" cy="24923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99123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p>
          <a:p>
            <a:pPr marL="457200" lvl="1" indent="0">
              <a:buNone/>
            </a:pP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p:txBody>
      </p:sp>
      <p:sp>
        <p:nvSpPr>
          <p:cNvPr id="6" name="Slide Number Placeholder 5"/>
          <p:cNvSpPr>
            <a:spLocks noGrp="1"/>
          </p:cNvSpPr>
          <p:nvPr>
            <p:ph type="sldNum" sz="quarter" idx="12"/>
          </p:nvPr>
        </p:nvSpPr>
        <p:spPr/>
        <p:txBody>
          <a:bodyPr/>
          <a:lstStyle/>
          <a:p>
            <a:fld id="{7B2023C8-B124-43A9-8F92-0EEF5BAA9995}" type="slidenum">
              <a:rPr lang="en-CA" smtClean="0"/>
              <a:pPr/>
              <a:t>3</a:t>
            </a:fld>
            <a:endParaRPr lang="en-CA" dirty="0"/>
          </a:p>
        </p:txBody>
      </p:sp>
    </p:spTree>
    <p:extLst>
      <p:ext uri="{BB962C8B-B14F-4D97-AF65-F5344CB8AC3E}">
        <p14:creationId xmlns:p14="http://schemas.microsoft.com/office/powerpoint/2010/main" val="36832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Commit Word</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30</a:t>
            </a:fld>
            <a:endParaRPr lang="en-CA" dirty="0"/>
          </a:p>
        </p:txBody>
      </p:sp>
      <p:sp>
        <p:nvSpPr>
          <p:cNvPr id="3" name="Content Placeholder 2"/>
          <p:cNvSpPr>
            <a:spLocks noGrp="1"/>
          </p:cNvSpPr>
          <p:nvPr>
            <p:ph idx="1"/>
          </p:nvPr>
        </p:nvSpPr>
        <p:spPr>
          <a:xfrm>
            <a:off x="684212" y="1515358"/>
            <a:ext cx="7824598" cy="4656842"/>
          </a:xfrm>
        </p:spPr>
        <p:txBody>
          <a:bodyPr/>
          <a:lstStyle/>
          <a:p>
            <a:r>
              <a:rPr lang="en-CA" dirty="0" smtClean="0"/>
              <a:t>Purpose</a:t>
            </a:r>
          </a:p>
          <a:p>
            <a:pPr lvl="1"/>
            <a:r>
              <a:rPr lang="en-CA" dirty="0" smtClean="0"/>
              <a:t>To locate the journal on recovery</a:t>
            </a:r>
          </a:p>
          <a:p>
            <a:pPr lvl="1"/>
            <a:r>
              <a:rPr lang="en-CA" dirty="0" smtClean="0"/>
              <a:t>Points to first journal descriptor block</a:t>
            </a:r>
          </a:p>
          <a:p>
            <a:r>
              <a:rPr lang="en-CA" dirty="0" smtClean="0"/>
              <a:t>Must be placed at fixed, known location</a:t>
            </a:r>
          </a:p>
          <a:p>
            <a:pPr lvl="1"/>
            <a:r>
              <a:rPr lang="en-CA" dirty="0" smtClean="0"/>
              <a:t>Currently placed inside the MBR area</a:t>
            </a:r>
          </a:p>
          <a:p>
            <a:pPr lvl="2"/>
            <a:r>
              <a:rPr lang="en-CA" dirty="0" smtClean="0"/>
              <a:t>Area unused if not boot partition</a:t>
            </a:r>
          </a:p>
          <a:p>
            <a:r>
              <a:rPr lang="en-CA" dirty="0" smtClean="0"/>
              <a:t>Written atomically to disk when transaction commits</a:t>
            </a:r>
          </a:p>
          <a:p>
            <a:pPr lvl="2"/>
            <a:endParaRPr lang="en-CA" dirty="0"/>
          </a:p>
        </p:txBody>
      </p:sp>
      <p:pic>
        <p:nvPicPr>
          <p:cNvPr id="6" name="Content Placeholder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8809" y="1447640"/>
            <a:ext cx="2461199" cy="4602005"/>
          </a:xfrm>
          <a:prstGeom prst="rect">
            <a:avLst/>
          </a:prstGeom>
        </p:spPr>
      </p:pic>
    </p:spTree>
    <p:extLst>
      <p:ext uri="{BB962C8B-B14F-4D97-AF65-F5344CB8AC3E}">
        <p14:creationId xmlns:p14="http://schemas.microsoft.com/office/powerpoint/2010/main" val="1260835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1. Write to Free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31</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write to free space, skip journaling</a:t>
            </a:r>
          </a:p>
          <a:p>
            <a:r>
              <a:rPr lang="en-CA" dirty="0" smtClean="0"/>
              <a:t>OK because no overwrite occurs</a:t>
            </a:r>
          </a:p>
          <a:p>
            <a:r>
              <a:rPr lang="en-CA" dirty="0" smtClean="0"/>
              <a:t>Journaling layer must </a:t>
            </a:r>
            <a:r>
              <a:rPr lang="en-CA" dirty="0" err="1" smtClean="0"/>
              <a:t>upcall</a:t>
            </a:r>
            <a:r>
              <a:rPr lang="en-CA" dirty="0" smtClean="0"/>
              <a:t> to the file system to know which blocks are free</a:t>
            </a:r>
          </a:p>
          <a:p>
            <a:r>
              <a:rPr lang="en-CA" dirty="0" err="1" smtClean="0"/>
              <a:t>eVFS</a:t>
            </a:r>
            <a:r>
              <a:rPr lang="en-CA" dirty="0" smtClean="0"/>
              <a:t> provides API for querying allocation status of blocks</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4288" y="1515358"/>
            <a:ext cx="4195721" cy="2636127"/>
          </a:xfrm>
          <a:prstGeom prst="rect">
            <a:avLst/>
          </a:prstGeom>
        </p:spPr>
      </p:pic>
    </p:spTree>
    <p:extLst>
      <p:ext uri="{BB962C8B-B14F-4D97-AF65-F5344CB8AC3E}">
        <p14:creationId xmlns:p14="http://schemas.microsoft.com/office/powerpoint/2010/main" val="2821319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2. Write to Allocated Space</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32</a:t>
            </a:fld>
            <a:endParaRPr lang="en-CA" dirty="0"/>
          </a:p>
        </p:txBody>
      </p:sp>
      <p:sp>
        <p:nvSpPr>
          <p:cNvPr id="3" name="Content Placeholder 2"/>
          <p:cNvSpPr>
            <a:spLocks noGrp="1"/>
          </p:cNvSpPr>
          <p:nvPr>
            <p:ph idx="1"/>
          </p:nvPr>
        </p:nvSpPr>
        <p:spPr>
          <a:xfrm>
            <a:off x="684212" y="1515358"/>
            <a:ext cx="5909771" cy="4656842"/>
          </a:xfrm>
        </p:spPr>
        <p:txBody>
          <a:bodyPr/>
          <a:lstStyle/>
          <a:p>
            <a:r>
              <a:rPr lang="en-CA" dirty="0" smtClean="0"/>
              <a:t>If overwrite of source file system will occur, the block must first be journaled</a:t>
            </a:r>
          </a:p>
          <a:p>
            <a:r>
              <a:rPr lang="en-CA" dirty="0" smtClean="0"/>
              <a:t>After commit, journal blocks are </a:t>
            </a:r>
            <a:r>
              <a:rPr lang="en-CA" dirty="0" err="1" smtClean="0"/>
              <a:t>checkpointed</a:t>
            </a:r>
            <a:r>
              <a:rPr lang="en-CA" dirty="0" smtClean="0"/>
              <a:t> to their final location</a:t>
            </a:r>
          </a:p>
          <a:p>
            <a:r>
              <a:rPr lang="en-CA" dirty="0" err="1" smtClean="0"/>
              <a:t>Checkpointing</a:t>
            </a:r>
            <a:r>
              <a:rPr lang="en-CA" dirty="0" smtClean="0"/>
              <a:t> can be restarted upon power failure</a:t>
            </a:r>
          </a:p>
          <a:p>
            <a:pPr lvl="1"/>
            <a:r>
              <a:rPr lang="en-CA" dirty="0" smtClean="0"/>
              <a:t>Ensures failure atomicity</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07237"/>
            <a:ext cx="4197600" cy="2899658"/>
          </a:xfrm>
          <a:prstGeom prst="rect">
            <a:avLst/>
          </a:prstGeom>
        </p:spPr>
      </p:pic>
    </p:spTree>
    <p:extLst>
      <p:ext uri="{BB962C8B-B14F-4D97-AF65-F5344CB8AC3E}">
        <p14:creationId xmlns:p14="http://schemas.microsoft.com/office/powerpoint/2010/main" val="417192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3. Write to Journal</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33</a:t>
            </a:fld>
            <a:endParaRPr lang="en-CA" dirty="0"/>
          </a:p>
        </p:txBody>
      </p:sp>
      <p:sp>
        <p:nvSpPr>
          <p:cNvPr id="3" name="Content Placeholder 2"/>
          <p:cNvSpPr>
            <a:spLocks noGrp="1"/>
          </p:cNvSpPr>
          <p:nvPr>
            <p:ph idx="1"/>
          </p:nvPr>
        </p:nvSpPr>
        <p:spPr>
          <a:xfrm>
            <a:off x="684212" y="1515358"/>
            <a:ext cx="6088196" cy="4656842"/>
          </a:xfrm>
        </p:spPr>
        <p:txBody>
          <a:bodyPr/>
          <a:lstStyle/>
          <a:p>
            <a:r>
              <a:rPr lang="en-US" dirty="0" smtClean="0"/>
              <a:t>Must remap journal blocks to new free space before writing data</a:t>
            </a:r>
          </a:p>
          <a:p>
            <a:r>
              <a:rPr lang="en-CA" dirty="0" smtClean="0"/>
              <a:t>Journaling not necessary because not overwriting allocated space</a:t>
            </a:r>
          </a:p>
          <a:p>
            <a:pPr lvl="1"/>
            <a:r>
              <a:rPr lang="en-CA" dirty="0" smtClean="0"/>
              <a:t>i.e. journal area </a:t>
            </a:r>
            <a:r>
              <a:rPr lang="en-CA" b="1" dirty="0" smtClean="0"/>
              <a:t>NOT</a:t>
            </a:r>
            <a:r>
              <a:rPr lang="en-CA" dirty="0" smtClean="0"/>
              <a:t> considered allocated to the file system</a:t>
            </a:r>
            <a:endParaRPr lang="en-CA" dirty="0"/>
          </a:p>
        </p:txBody>
      </p:sp>
      <p:pic>
        <p:nvPicPr>
          <p:cNvPr id="6"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408" y="1515358"/>
            <a:ext cx="4197600" cy="2913466"/>
          </a:xfrm>
          <a:prstGeom prst="rect">
            <a:avLst/>
          </a:prstGeom>
        </p:spPr>
      </p:pic>
    </p:spTree>
    <p:extLst>
      <p:ext uri="{BB962C8B-B14F-4D97-AF65-F5344CB8AC3E}">
        <p14:creationId xmlns:p14="http://schemas.microsoft.com/office/powerpoint/2010/main" val="4284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Formats</a:t>
            </a:r>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4</a:t>
            </a:fld>
            <a:endParaRPr lang="en-CA" dirty="0"/>
          </a:p>
        </p:txBody>
      </p:sp>
      <p:sp>
        <p:nvSpPr>
          <p:cNvPr id="5" name="TextBox 4"/>
          <p:cNvSpPr txBox="1"/>
          <p:nvPr/>
        </p:nvSpPr>
        <p:spPr>
          <a:xfrm>
            <a:off x="687922" y="1314485"/>
            <a:ext cx="2485621" cy="461665"/>
          </a:xfrm>
          <a:prstGeom prst="rect">
            <a:avLst/>
          </a:prstGeom>
          <a:noFill/>
        </p:spPr>
        <p:txBody>
          <a:bodyPr wrap="square" rtlCol="0">
            <a:spAutoFit/>
          </a:bodyPr>
          <a:lstStyle/>
          <a:p>
            <a:r>
              <a:rPr lang="en-CA" sz="2400" dirty="0" smtClean="0">
                <a:solidFill>
                  <a:schemeClr val="bg1"/>
                </a:solidFill>
              </a:rPr>
              <a:t>Ext4 File System</a:t>
            </a:r>
            <a:endParaRPr lang="en-CA" sz="2400" dirty="0">
              <a:solidFill>
                <a:schemeClr val="bg1"/>
              </a:solidFill>
            </a:endParaRPr>
          </a:p>
        </p:txBody>
      </p:sp>
      <p:grpSp>
        <p:nvGrpSpPr>
          <p:cNvPr id="46" name="Group 45"/>
          <p:cNvGrpSpPr>
            <a:grpSpLocks noChangeAspect="1"/>
          </p:cNvGrpSpPr>
          <p:nvPr/>
        </p:nvGrpSpPr>
        <p:grpSpPr>
          <a:xfrm>
            <a:off x="763446" y="1856754"/>
            <a:ext cx="5675992" cy="4697052"/>
            <a:chOff x="763445" y="1207568"/>
            <a:chExt cx="6480957" cy="5346238"/>
          </a:xfrm>
        </p:grpSpPr>
        <p:sp>
          <p:nvSpPr>
            <p:cNvPr id="10" name="Rectangle 9"/>
            <p:cNvSpPr/>
            <p:nvPr/>
          </p:nvSpPr>
          <p:spPr>
            <a:xfrm>
              <a:off x="76344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block</a:t>
              </a:r>
            </a:p>
            <a:p>
              <a:pPr algn="ctr"/>
              <a:r>
                <a:rPr lang="en-CA" altLang="zh-TW" sz="1400" dirty="0" smtClean="0">
                  <a:solidFill>
                    <a:schemeClr val="bg1"/>
                  </a:solidFill>
                </a:rPr>
                <a:t>bitmap</a:t>
              </a:r>
              <a:endParaRPr lang="zh-TW" altLang="en-US" sz="1400" dirty="0">
                <a:solidFill>
                  <a:schemeClr val="bg1"/>
                </a:solidFill>
              </a:endParaRPr>
            </a:p>
          </p:txBody>
        </p:sp>
        <p:cxnSp>
          <p:nvCxnSpPr>
            <p:cNvPr id="11" name="Straight Arrow Connector 10"/>
            <p:cNvCxnSpPr/>
            <p:nvPr/>
          </p:nvCxnSpPr>
          <p:spPr>
            <a:xfrm>
              <a:off x="1342857" y="1880888"/>
              <a:ext cx="0" cy="458985"/>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3446" y="1207568"/>
              <a:ext cx="1103217"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super</a:t>
              </a:r>
            </a:p>
            <a:p>
              <a:pPr algn="ctr"/>
              <a:r>
                <a:rPr lang="en-CA" altLang="zh-TW" sz="1400" dirty="0" smtClean="0">
                  <a:solidFill>
                    <a:schemeClr val="bg1"/>
                  </a:solidFill>
                </a:rPr>
                <a:t>block</a:t>
              </a:r>
              <a:endParaRPr lang="zh-TW" altLang="en-US" sz="1400" dirty="0">
                <a:solidFill>
                  <a:schemeClr val="bg1"/>
                </a:solidFill>
              </a:endParaRPr>
            </a:p>
          </p:txBody>
        </p:sp>
        <p:sp>
          <p:nvSpPr>
            <p:cNvPr id="13" name="Rectangle 12"/>
            <p:cNvSpPr/>
            <p:nvPr/>
          </p:nvSpPr>
          <p:spPr>
            <a:xfrm>
              <a:off x="3430981" y="1207568"/>
              <a:ext cx="3187275" cy="67216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ext4 journal</a:t>
              </a:r>
              <a:endParaRPr lang="zh-TW" altLang="en-US" sz="1400" dirty="0">
                <a:solidFill>
                  <a:schemeClr val="bg1"/>
                </a:solidFill>
              </a:endParaRPr>
            </a:p>
          </p:txBody>
        </p:sp>
        <p:cxnSp>
          <p:nvCxnSpPr>
            <p:cNvPr id="14" name="Straight Arrow Connector 13"/>
            <p:cNvCxnSpPr>
              <a:stCxn id="12" idx="3"/>
              <a:endCxn id="13" idx="1"/>
            </p:cNvCxnSpPr>
            <p:nvPr/>
          </p:nvCxnSpPr>
          <p:spPr>
            <a:xfrm>
              <a:off x="1866663" y="1543652"/>
              <a:ext cx="1564318" cy="0"/>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63445" y="2339873"/>
              <a:ext cx="5854811" cy="1059811"/>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p>
          </p:txBody>
        </p:sp>
        <p:sp>
          <p:nvSpPr>
            <p:cNvPr id="16" name="Rectangle 15"/>
            <p:cNvSpPr/>
            <p:nvPr/>
          </p:nvSpPr>
          <p:spPr>
            <a:xfrm>
              <a:off x="847161" y="2427340"/>
              <a:ext cx="2002008" cy="631849"/>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block group descriptor table</a:t>
              </a:r>
              <a:endParaRPr lang="en-US" sz="1400" dirty="0">
                <a:solidFill>
                  <a:schemeClr val="bg1"/>
                </a:solidFill>
              </a:endParaRPr>
            </a:p>
          </p:txBody>
        </p:sp>
        <p:cxnSp>
          <p:nvCxnSpPr>
            <p:cNvPr id="17" name="Straight Arrow Connector 96"/>
            <p:cNvCxnSpPr>
              <a:stCxn id="44" idx="2"/>
              <a:endCxn id="10" idx="0"/>
            </p:cNvCxnSpPr>
            <p:nvPr/>
          </p:nvCxnSpPr>
          <p:spPr>
            <a:xfrm rot="5400000">
              <a:off x="1884057" y="2787380"/>
              <a:ext cx="902880" cy="1964333"/>
            </a:xfrm>
            <a:prstGeom prst="bentConnector3">
              <a:avLst>
                <a:gd name="adj1" fmla="val 27846"/>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430982" y="4220986"/>
              <a:ext cx="3813420"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p>
          </p:txBody>
        </p:sp>
        <p:sp>
          <p:nvSpPr>
            <p:cNvPr id="19" name="Rectangle 18"/>
            <p:cNvSpPr/>
            <p:nvPr/>
          </p:nvSpPr>
          <p:spPr>
            <a:xfrm>
              <a:off x="3515340" y="4394402"/>
              <a:ext cx="843171" cy="5940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bg1"/>
                  </a:solidFill>
                </a:rPr>
                <a:t>inode</a:t>
              </a:r>
              <a:r>
                <a:rPr lang="en-US" sz="1400" dirty="0" smtClean="0">
                  <a:solidFill>
                    <a:schemeClr val="bg1"/>
                  </a:solidFill>
                </a:rPr>
                <a:t> table</a:t>
              </a:r>
              <a:endParaRPr lang="en-US" sz="1400" dirty="0">
                <a:solidFill>
                  <a:schemeClr val="bg1"/>
                </a:solidFill>
              </a:endParaRPr>
            </a:p>
          </p:txBody>
        </p:sp>
        <p:cxnSp>
          <p:nvCxnSpPr>
            <p:cNvPr id="20" name="Straight Arrow Connector 96"/>
            <p:cNvCxnSpPr>
              <a:stCxn id="43" idx="2"/>
              <a:endCxn id="41" idx="0"/>
            </p:cNvCxnSpPr>
            <p:nvPr/>
          </p:nvCxnSpPr>
          <p:spPr>
            <a:xfrm rot="5400000">
              <a:off x="2721207" y="3283390"/>
              <a:ext cx="921780" cy="953413"/>
            </a:xfrm>
            <a:prstGeom prst="bentConnector3">
              <a:avLst>
                <a:gd name="adj1" fmla="val 50000"/>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4514782" y="2427340"/>
              <a:ext cx="1380879" cy="86171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block group descriptor</a:t>
              </a:r>
              <a:endParaRPr lang="zh-TW" altLang="en-US" sz="1400" dirty="0">
                <a:solidFill>
                  <a:schemeClr val="tx1"/>
                </a:solidFill>
              </a:endParaRPr>
            </a:p>
          </p:txBody>
        </p:sp>
        <p:cxnSp>
          <p:nvCxnSpPr>
            <p:cNvPr id="22" name="Straight Arrow Connector 96"/>
            <p:cNvCxnSpPr/>
            <p:nvPr/>
          </p:nvCxnSpPr>
          <p:spPr>
            <a:xfrm>
              <a:off x="3958346" y="3289053"/>
              <a:ext cx="0" cy="929962"/>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4443717" y="4293627"/>
              <a:ext cx="965390"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1400" dirty="0" err="1" smtClean="0">
                  <a:solidFill>
                    <a:schemeClr val="tx1"/>
                  </a:solidFill>
                </a:rPr>
                <a:t>inode</a:t>
              </a:r>
              <a:endParaRPr lang="en-US" altLang="zh-TW" sz="1400" dirty="0" smtClean="0">
                <a:solidFill>
                  <a:schemeClr val="tx1"/>
                </a:solidFill>
              </a:endParaRPr>
            </a:p>
            <a:p>
              <a:pPr algn="ctr"/>
              <a:r>
                <a:rPr lang="en-US" altLang="zh-TW" sz="1400" dirty="0" smtClean="0">
                  <a:solidFill>
                    <a:schemeClr val="tx1"/>
                  </a:solidFill>
                </a:rPr>
                <a:t>(</a:t>
              </a:r>
              <a:r>
                <a:rPr lang="en-US" altLang="zh-TW" sz="1400" dirty="0" err="1" smtClean="0">
                  <a:solidFill>
                    <a:schemeClr val="tx1"/>
                  </a:solidFill>
                </a:rPr>
                <a:t>reg</a:t>
              </a:r>
              <a:r>
                <a:rPr lang="en-US" altLang="zh-TW" sz="1400" dirty="0" smtClean="0">
                  <a:solidFill>
                    <a:schemeClr val="tx1"/>
                  </a:solidFill>
                </a:rPr>
                <a:t> file)</a:t>
              </a:r>
              <a:endParaRPr lang="zh-TW" altLang="en-US" sz="1400" dirty="0">
                <a:solidFill>
                  <a:schemeClr val="tx1"/>
                </a:solidFill>
              </a:endParaRPr>
            </a:p>
          </p:txBody>
        </p:sp>
        <p:sp>
          <p:nvSpPr>
            <p:cNvPr id="24" name="Rounded Rectangle 23"/>
            <p:cNvSpPr/>
            <p:nvPr/>
          </p:nvSpPr>
          <p:spPr>
            <a:xfrm>
              <a:off x="5560852" y="4293627"/>
              <a:ext cx="1215376" cy="795551"/>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1400" dirty="0" err="1" smtClean="0">
                  <a:solidFill>
                    <a:schemeClr val="tx1"/>
                  </a:solidFill>
                </a:rPr>
                <a:t>inode</a:t>
              </a:r>
              <a:endParaRPr lang="en-US" altLang="zh-TW" sz="1400" dirty="0" smtClean="0">
                <a:solidFill>
                  <a:schemeClr val="tx1"/>
                </a:solidFill>
              </a:endParaRPr>
            </a:p>
            <a:p>
              <a:pPr algn="ctr"/>
              <a:r>
                <a:rPr lang="en-US" altLang="zh-TW" sz="1400" dirty="0" smtClean="0">
                  <a:solidFill>
                    <a:schemeClr val="tx1"/>
                  </a:solidFill>
                </a:rPr>
                <a:t>(directory)</a:t>
              </a:r>
              <a:endParaRPr lang="zh-TW" altLang="en-US" sz="1400" dirty="0">
                <a:solidFill>
                  <a:schemeClr val="tx1"/>
                </a:solidFill>
              </a:endParaRPr>
            </a:p>
          </p:txBody>
        </p:sp>
        <p:sp>
          <p:nvSpPr>
            <p:cNvPr id="25" name="TextBox 24"/>
            <p:cNvSpPr txBox="1"/>
            <p:nvPr/>
          </p:nvSpPr>
          <p:spPr>
            <a:xfrm>
              <a:off x="5998270" y="2579740"/>
              <a:ext cx="415853" cy="307777"/>
            </a:xfrm>
            <a:prstGeom prst="rect">
              <a:avLst/>
            </a:prstGeom>
            <a:noFill/>
          </p:spPr>
          <p:txBody>
            <a:bodyPr wrap="none" rtlCol="0">
              <a:spAutoFit/>
            </a:bodyPr>
            <a:lstStyle/>
            <a:p>
              <a:r>
                <a:rPr lang="en-CA" sz="1400" dirty="0" smtClean="0">
                  <a:solidFill>
                    <a:schemeClr val="bg1"/>
                  </a:solidFill>
                </a:rPr>
                <a:t>…</a:t>
              </a:r>
              <a:endParaRPr lang="en-CA" sz="1400" dirty="0">
                <a:solidFill>
                  <a:schemeClr val="bg1"/>
                </a:solidFill>
              </a:endParaRPr>
            </a:p>
          </p:txBody>
        </p:sp>
        <p:sp>
          <p:nvSpPr>
            <p:cNvPr id="26" name="TextBox 25"/>
            <p:cNvSpPr txBox="1"/>
            <p:nvPr/>
          </p:nvSpPr>
          <p:spPr>
            <a:xfrm>
              <a:off x="6800145" y="4506736"/>
              <a:ext cx="415853" cy="307777"/>
            </a:xfrm>
            <a:prstGeom prst="rect">
              <a:avLst/>
            </a:prstGeom>
            <a:noFill/>
          </p:spPr>
          <p:txBody>
            <a:bodyPr wrap="none" rtlCol="0">
              <a:spAutoFit/>
            </a:bodyPr>
            <a:lstStyle/>
            <a:p>
              <a:r>
                <a:rPr lang="en-CA" sz="1400" dirty="0" smtClean="0">
                  <a:solidFill>
                    <a:schemeClr val="bg1"/>
                  </a:solidFill>
                </a:rPr>
                <a:t>…</a:t>
              </a:r>
              <a:endParaRPr lang="en-CA" sz="1400" dirty="0">
                <a:solidFill>
                  <a:schemeClr val="bg1"/>
                </a:solidFill>
              </a:endParaRPr>
            </a:p>
          </p:txBody>
        </p:sp>
        <p:sp>
          <p:nvSpPr>
            <p:cNvPr id="27" name="Rectangle 26"/>
            <p:cNvSpPr/>
            <p:nvPr/>
          </p:nvSpPr>
          <p:spPr>
            <a:xfrm>
              <a:off x="5616928" y="5815595"/>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dir</a:t>
              </a:r>
              <a:endParaRPr lang="en-CA" altLang="zh-TW" sz="1400" dirty="0" smtClean="0">
                <a:solidFill>
                  <a:schemeClr val="bg1"/>
                </a:solidFill>
              </a:endParaRPr>
            </a:p>
            <a:p>
              <a:pPr algn="ctr"/>
              <a:r>
                <a:rPr lang="en-CA" altLang="zh-TW" sz="1400" dirty="0" smtClean="0">
                  <a:solidFill>
                    <a:schemeClr val="bg1"/>
                  </a:solidFill>
                </a:rPr>
                <a:t>block</a:t>
              </a:r>
              <a:endParaRPr lang="zh-TW" altLang="en-US" sz="1400" dirty="0">
                <a:solidFill>
                  <a:schemeClr val="bg1"/>
                </a:solidFill>
              </a:endParaRPr>
            </a:p>
          </p:txBody>
        </p:sp>
        <p:cxnSp>
          <p:nvCxnSpPr>
            <p:cNvPr id="33" name="Straight Arrow Connector 96"/>
            <p:cNvCxnSpPr>
              <a:stCxn id="24" idx="2"/>
              <a:endCxn id="27" idx="0"/>
            </p:cNvCxnSpPr>
            <p:nvPr/>
          </p:nvCxnSpPr>
          <p:spPr>
            <a:xfrm flipH="1">
              <a:off x="6168537" y="5089178"/>
              <a:ext cx="3" cy="726417"/>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5400000">
              <a:off x="5043353" y="3194064"/>
              <a:ext cx="327375" cy="584384"/>
              <a:chOff x="27236633" y="9932056"/>
              <a:chExt cx="578250" cy="990600"/>
            </a:xfrm>
          </p:grpSpPr>
          <p:cxnSp>
            <p:nvCxnSpPr>
              <p:cNvPr id="36" name="Straight Arrow Connector 35"/>
              <p:cNvCxnSpPr/>
              <p:nvPr/>
            </p:nvCxnSpPr>
            <p:spPr>
              <a:xfrm>
                <a:off x="27236633" y="10427356"/>
                <a:ext cx="578250" cy="0"/>
              </a:xfrm>
              <a:prstGeom prst="straightConnector1">
                <a:avLst/>
              </a:prstGeom>
              <a:ln w="635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7236633" y="10922656"/>
                <a:ext cx="578250" cy="0"/>
              </a:xfrm>
              <a:prstGeom prst="straightConnector1">
                <a:avLst/>
              </a:prstGeom>
              <a:ln w="635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236633" y="9932056"/>
                <a:ext cx="578250" cy="0"/>
              </a:xfrm>
              <a:prstGeom prst="straightConnector1">
                <a:avLst/>
              </a:prstGeom>
              <a:ln w="635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Rectangle 38"/>
            <p:cNvSpPr/>
            <p:nvPr/>
          </p:nvSpPr>
          <p:spPr>
            <a:xfrm>
              <a:off x="4374804" y="5825726"/>
              <a:ext cx="1103217" cy="728080"/>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data</a:t>
              </a:r>
            </a:p>
            <a:p>
              <a:pPr algn="ctr"/>
              <a:r>
                <a:rPr lang="en-CA" altLang="zh-TW" sz="1400" dirty="0" smtClean="0">
                  <a:solidFill>
                    <a:schemeClr val="bg1"/>
                  </a:solidFill>
                </a:rPr>
                <a:t>block</a:t>
              </a:r>
              <a:endParaRPr lang="zh-TW" altLang="en-US" sz="1400" dirty="0">
                <a:solidFill>
                  <a:schemeClr val="bg1"/>
                </a:solidFill>
              </a:endParaRPr>
            </a:p>
          </p:txBody>
        </p:sp>
        <p:cxnSp>
          <p:nvCxnSpPr>
            <p:cNvPr id="40" name="Straight Arrow Connector 96"/>
            <p:cNvCxnSpPr>
              <a:stCxn id="23" idx="2"/>
              <a:endCxn id="39" idx="0"/>
            </p:cNvCxnSpPr>
            <p:nvPr/>
          </p:nvCxnSpPr>
          <p:spPr>
            <a:xfrm>
              <a:off x="4926412" y="5089178"/>
              <a:ext cx="1" cy="736548"/>
            </a:xfrm>
            <a:prstGeom prst="straightConnector1">
              <a:avLst/>
            </a:prstGeom>
            <a:ln w="63500">
              <a:solidFill>
                <a:schemeClr val="accent6">
                  <a:alpha val="6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2115509" y="4220986"/>
              <a:ext cx="1179762" cy="940832"/>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inode</a:t>
              </a:r>
              <a:endParaRPr lang="en-CA" altLang="zh-TW" sz="1400" dirty="0" smtClean="0">
                <a:solidFill>
                  <a:schemeClr val="bg1"/>
                </a:solidFill>
              </a:endParaRPr>
            </a:p>
            <a:p>
              <a:pPr algn="ctr"/>
              <a:r>
                <a:rPr lang="en-CA" altLang="zh-TW" sz="1400" dirty="0" smtClean="0">
                  <a:solidFill>
                    <a:schemeClr val="bg1"/>
                  </a:solidFill>
                </a:rPr>
                <a:t>bitmap</a:t>
              </a:r>
              <a:endParaRPr lang="zh-TW" altLang="en-US" sz="1400" dirty="0">
                <a:solidFill>
                  <a:schemeClr val="bg1"/>
                </a:solidFill>
              </a:endParaRPr>
            </a:p>
          </p:txBody>
        </p:sp>
        <p:grpSp>
          <p:nvGrpSpPr>
            <p:cNvPr id="42" name="Group 41"/>
            <p:cNvGrpSpPr/>
            <p:nvPr/>
          </p:nvGrpSpPr>
          <p:grpSpPr>
            <a:xfrm>
              <a:off x="2948918" y="2415923"/>
              <a:ext cx="1419770" cy="902183"/>
              <a:chOff x="2529818" y="2415923"/>
              <a:chExt cx="1419770" cy="902183"/>
            </a:xfrm>
          </p:grpSpPr>
          <p:sp>
            <p:nvSpPr>
              <p:cNvPr id="43" name="Rounded Rectangle 42"/>
              <p:cNvSpPr/>
              <p:nvPr/>
            </p:nvSpPr>
            <p:spPr>
              <a:xfrm>
                <a:off x="2529818" y="2415923"/>
                <a:ext cx="1419770" cy="883283"/>
              </a:xfrm>
              <a:prstGeom prst="roundRect">
                <a:avLst/>
              </a:prstGeom>
              <a:solidFill>
                <a:schemeClr val="accent5">
                  <a:lumMod val="75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chemeClr val="tx1"/>
                    </a:solidFill>
                  </a:rPr>
                  <a:t>block group descriptor</a:t>
                </a:r>
                <a:endParaRPr lang="zh-TW" altLang="en-US" sz="1400" dirty="0">
                  <a:solidFill>
                    <a:schemeClr val="tx1"/>
                  </a:solidFill>
                </a:endParaRPr>
              </a:p>
            </p:txBody>
          </p:sp>
          <p:sp>
            <p:nvSpPr>
              <p:cNvPr id="44" name="Rectangle 43"/>
              <p:cNvSpPr/>
              <p:nvPr/>
            </p:nvSpPr>
            <p:spPr>
              <a:xfrm flipH="1">
                <a:off x="2748559" y="3080714"/>
                <a:ext cx="300009" cy="2373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a:p>
            </p:txBody>
          </p:sp>
        </p:grpSp>
      </p:grpSp>
      <p:sp>
        <p:nvSpPr>
          <p:cNvPr id="47" name="Rectangle 46"/>
          <p:cNvSpPr/>
          <p:nvPr/>
        </p:nvSpPr>
        <p:spPr>
          <a:xfrm>
            <a:off x="8565898" y="1856754"/>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super</a:t>
            </a:r>
          </a:p>
          <a:p>
            <a:pPr algn="ctr"/>
            <a:r>
              <a:rPr lang="en-CA" altLang="zh-TW" sz="1400" dirty="0" smtClean="0">
                <a:solidFill>
                  <a:schemeClr val="bg1"/>
                </a:solidFill>
              </a:rPr>
              <a:t>block</a:t>
            </a:r>
            <a:endParaRPr lang="zh-TW" altLang="en-US" sz="1400" dirty="0">
              <a:solidFill>
                <a:schemeClr val="bg1"/>
              </a:solidFill>
            </a:endParaRPr>
          </a:p>
        </p:txBody>
      </p:sp>
      <p:sp>
        <p:nvSpPr>
          <p:cNvPr id="48" name="TextBox 47"/>
          <p:cNvSpPr txBox="1"/>
          <p:nvPr/>
        </p:nvSpPr>
        <p:spPr>
          <a:xfrm>
            <a:off x="6696455" y="1314485"/>
            <a:ext cx="2485621" cy="461665"/>
          </a:xfrm>
          <a:prstGeom prst="rect">
            <a:avLst/>
          </a:prstGeom>
          <a:noFill/>
        </p:spPr>
        <p:txBody>
          <a:bodyPr wrap="square" rtlCol="0">
            <a:spAutoFit/>
          </a:bodyPr>
          <a:lstStyle/>
          <a:p>
            <a:r>
              <a:rPr lang="en-CA" sz="2400" dirty="0" err="1" smtClean="0">
                <a:solidFill>
                  <a:schemeClr val="bg1"/>
                </a:solidFill>
              </a:rPr>
              <a:t>Btrfs</a:t>
            </a:r>
            <a:r>
              <a:rPr lang="en-CA" sz="2400" dirty="0" smtClean="0">
                <a:solidFill>
                  <a:schemeClr val="bg1"/>
                </a:solidFill>
              </a:rPr>
              <a:t> File System</a:t>
            </a:r>
            <a:endParaRPr lang="en-CA" sz="2400" dirty="0">
              <a:solidFill>
                <a:schemeClr val="bg1"/>
              </a:solidFill>
            </a:endParaRPr>
          </a:p>
        </p:txBody>
      </p:sp>
      <p:sp>
        <p:nvSpPr>
          <p:cNvPr id="49" name="Rectangle 48"/>
          <p:cNvSpPr/>
          <p:nvPr/>
        </p:nvSpPr>
        <p:spPr>
          <a:xfrm>
            <a:off x="8565898" y="2724625"/>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tree of trees</a:t>
            </a:r>
            <a:endParaRPr lang="zh-TW" altLang="en-US" sz="1400" dirty="0">
              <a:solidFill>
                <a:schemeClr val="bg1"/>
              </a:solidFill>
            </a:endParaRPr>
          </a:p>
        </p:txBody>
      </p:sp>
      <p:sp>
        <p:nvSpPr>
          <p:cNvPr id="50" name="Rectangle 49"/>
          <p:cNvSpPr/>
          <p:nvPr/>
        </p:nvSpPr>
        <p:spPr>
          <a:xfrm>
            <a:off x="7950929"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chunk</a:t>
            </a:r>
          </a:p>
          <a:p>
            <a:pPr algn="ctr"/>
            <a:r>
              <a:rPr lang="en-CA" altLang="zh-TW" sz="1400" dirty="0" smtClean="0">
                <a:solidFill>
                  <a:schemeClr val="bg1"/>
                </a:solidFill>
              </a:rPr>
              <a:t>tree</a:t>
            </a:r>
            <a:endParaRPr lang="zh-TW" altLang="en-US" sz="1400" dirty="0">
              <a:solidFill>
                <a:schemeClr val="bg1"/>
              </a:solidFill>
            </a:endParaRPr>
          </a:p>
        </p:txBody>
      </p:sp>
      <p:sp>
        <p:nvSpPr>
          <p:cNvPr id="51" name="Rectangle 50"/>
          <p:cNvSpPr/>
          <p:nvPr/>
        </p:nvSpPr>
        <p:spPr>
          <a:xfrm>
            <a:off x="91949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fs</a:t>
            </a:r>
          </a:p>
          <a:p>
            <a:pPr algn="ctr"/>
            <a:r>
              <a:rPr lang="en-CA" altLang="zh-TW" sz="1400" dirty="0" smtClean="0">
                <a:solidFill>
                  <a:schemeClr val="bg1"/>
                </a:solidFill>
              </a:rPr>
              <a:t>tree</a:t>
            </a:r>
            <a:endParaRPr lang="zh-TW" altLang="en-US" sz="1400" dirty="0">
              <a:solidFill>
                <a:schemeClr val="bg1"/>
              </a:solidFill>
            </a:endParaRPr>
          </a:p>
        </p:txBody>
      </p:sp>
      <p:sp>
        <p:nvSpPr>
          <p:cNvPr id="52" name="Rectangle 51"/>
          <p:cNvSpPr/>
          <p:nvPr/>
        </p:nvSpPr>
        <p:spPr>
          <a:xfrm>
            <a:off x="6696455" y="3592496"/>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smtClean="0">
                <a:solidFill>
                  <a:schemeClr val="bg1"/>
                </a:solidFill>
              </a:rPr>
              <a:t>extent</a:t>
            </a:r>
          </a:p>
          <a:p>
            <a:pPr algn="ctr"/>
            <a:r>
              <a:rPr lang="en-CA" altLang="zh-TW" sz="1400" dirty="0" smtClean="0">
                <a:solidFill>
                  <a:schemeClr val="bg1"/>
                </a:solidFill>
              </a:rPr>
              <a:t>tree</a:t>
            </a:r>
            <a:endParaRPr lang="zh-TW" altLang="en-US" sz="1400" dirty="0">
              <a:solidFill>
                <a:schemeClr val="bg1"/>
              </a:solidFill>
            </a:endParaRPr>
          </a:p>
        </p:txBody>
      </p:sp>
      <p:sp>
        <p:nvSpPr>
          <p:cNvPr id="53" name="TextBox 52"/>
          <p:cNvSpPr txBox="1"/>
          <p:nvPr/>
        </p:nvSpPr>
        <p:spPr>
          <a:xfrm>
            <a:off x="10438981" y="3461356"/>
            <a:ext cx="595035" cy="584775"/>
          </a:xfrm>
          <a:prstGeom prst="rect">
            <a:avLst/>
          </a:prstGeom>
          <a:noFill/>
        </p:spPr>
        <p:txBody>
          <a:bodyPr wrap="none" rtlCol="0">
            <a:spAutoFit/>
          </a:bodyPr>
          <a:lstStyle/>
          <a:p>
            <a:r>
              <a:rPr lang="en-CA" sz="3200" dirty="0" smtClean="0">
                <a:solidFill>
                  <a:schemeClr val="bg1"/>
                </a:solidFill>
              </a:rPr>
              <a:t>…</a:t>
            </a:r>
            <a:endParaRPr lang="en-CA" sz="3200" dirty="0">
              <a:solidFill>
                <a:schemeClr val="bg1"/>
              </a:solidFill>
            </a:endParaRPr>
          </a:p>
        </p:txBody>
      </p:sp>
      <p:cxnSp>
        <p:nvCxnSpPr>
          <p:cNvPr id="54" name="Straight Arrow Connector 53"/>
          <p:cNvCxnSpPr>
            <a:stCxn id="47" idx="2"/>
            <a:endCxn id="49" idx="0"/>
          </p:cNvCxnSpPr>
          <p:nvPr/>
        </p:nvCxnSpPr>
        <p:spPr>
          <a:xfrm>
            <a:off x="9048994" y="2447302"/>
            <a:ext cx="0"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9" idx="2"/>
            <a:endCxn id="52" idx="0"/>
          </p:cNvCxnSpPr>
          <p:nvPr/>
        </p:nvCxnSpPr>
        <p:spPr>
          <a:xfrm flipH="1">
            <a:off x="7179551" y="3315173"/>
            <a:ext cx="1869443"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49" idx="2"/>
            <a:endCxn id="50" idx="0"/>
          </p:cNvCxnSpPr>
          <p:nvPr/>
        </p:nvCxnSpPr>
        <p:spPr>
          <a:xfrm flipH="1">
            <a:off x="8434025" y="3315173"/>
            <a:ext cx="614969"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9" idx="2"/>
            <a:endCxn id="51" idx="0"/>
          </p:cNvCxnSpPr>
          <p:nvPr/>
        </p:nvCxnSpPr>
        <p:spPr>
          <a:xfrm>
            <a:off x="9048994" y="3315173"/>
            <a:ext cx="629057" cy="27732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9" idx="2"/>
          </p:cNvCxnSpPr>
          <p:nvPr/>
        </p:nvCxnSpPr>
        <p:spPr>
          <a:xfrm>
            <a:off x="9048994" y="3315173"/>
            <a:ext cx="1679107" cy="276083"/>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1" name="Group 90"/>
          <p:cNvGrpSpPr/>
          <p:nvPr/>
        </p:nvGrpSpPr>
        <p:grpSpPr>
          <a:xfrm>
            <a:off x="6741813" y="4676513"/>
            <a:ext cx="3778154" cy="1868392"/>
            <a:chOff x="6585047" y="4502525"/>
            <a:chExt cx="3778154" cy="1868392"/>
          </a:xfrm>
        </p:grpSpPr>
        <p:grpSp>
          <p:nvGrpSpPr>
            <p:cNvPr id="90" name="Group 89"/>
            <p:cNvGrpSpPr/>
            <p:nvPr/>
          </p:nvGrpSpPr>
          <p:grpSpPr>
            <a:xfrm>
              <a:off x="6736342" y="4653552"/>
              <a:ext cx="3408240" cy="1509934"/>
              <a:chOff x="6736342" y="4653552"/>
              <a:chExt cx="3408240" cy="1509934"/>
            </a:xfrm>
          </p:grpSpPr>
          <p:sp>
            <p:nvSpPr>
              <p:cNvPr id="71" name="Rectangle 70"/>
              <p:cNvSpPr/>
              <p:nvPr/>
            </p:nvSpPr>
            <p:spPr>
              <a:xfrm>
                <a:off x="7950929" y="4653552"/>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node</a:t>
                </a:r>
                <a:endParaRPr lang="zh-TW" altLang="en-US" sz="1400" dirty="0">
                  <a:solidFill>
                    <a:schemeClr val="bg1"/>
                  </a:solidFill>
                </a:endParaRPr>
              </a:p>
            </p:txBody>
          </p:sp>
          <p:sp>
            <p:nvSpPr>
              <p:cNvPr id="72" name="Rectangle 71"/>
              <p:cNvSpPr/>
              <p:nvPr/>
            </p:nvSpPr>
            <p:spPr>
              <a:xfrm>
                <a:off x="6736342"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leaf</a:t>
                </a:r>
                <a:endParaRPr lang="zh-TW" altLang="en-US" sz="1400" dirty="0">
                  <a:solidFill>
                    <a:schemeClr val="bg1"/>
                  </a:solidFill>
                </a:endParaRPr>
              </a:p>
            </p:txBody>
          </p:sp>
          <p:sp>
            <p:nvSpPr>
              <p:cNvPr id="73" name="Rectangle 72"/>
              <p:cNvSpPr/>
              <p:nvPr/>
            </p:nvSpPr>
            <p:spPr>
              <a:xfrm>
                <a:off x="7950929"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leaf</a:t>
                </a:r>
                <a:endParaRPr lang="zh-TW" altLang="en-US" sz="1400" dirty="0">
                  <a:solidFill>
                    <a:schemeClr val="bg1"/>
                  </a:solidFill>
                </a:endParaRPr>
              </a:p>
            </p:txBody>
          </p:sp>
          <p:sp>
            <p:nvSpPr>
              <p:cNvPr id="76" name="Rectangle 75"/>
              <p:cNvSpPr/>
              <p:nvPr/>
            </p:nvSpPr>
            <p:spPr>
              <a:xfrm>
                <a:off x="9178390" y="5572938"/>
                <a:ext cx="966192" cy="590548"/>
              </a:xfrm>
              <a:prstGeom prst="rect">
                <a:avLst/>
              </a:prstGeom>
              <a:solidFill>
                <a:schemeClr val="accent5">
                  <a:lumMod val="40000"/>
                  <a:lumOff val="60000"/>
                </a:schemeClr>
              </a:solidFill>
              <a:ln w="1270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altLang="zh-TW" sz="1400" dirty="0" err="1" smtClean="0">
                    <a:solidFill>
                      <a:schemeClr val="bg1"/>
                    </a:solidFill>
                  </a:rPr>
                  <a:t>btree</a:t>
                </a:r>
                <a:r>
                  <a:rPr lang="en-CA" altLang="zh-TW" sz="1400" dirty="0" smtClean="0">
                    <a:solidFill>
                      <a:schemeClr val="bg1"/>
                    </a:solidFill>
                  </a:rPr>
                  <a:t> leaf</a:t>
                </a:r>
                <a:endParaRPr lang="zh-TW" altLang="en-US" sz="1400" dirty="0">
                  <a:solidFill>
                    <a:schemeClr val="bg1"/>
                  </a:solidFill>
                </a:endParaRPr>
              </a:p>
            </p:txBody>
          </p:sp>
          <p:cxnSp>
            <p:nvCxnSpPr>
              <p:cNvPr id="77" name="Straight Arrow Connector 76"/>
              <p:cNvCxnSpPr>
                <a:stCxn id="71" idx="2"/>
                <a:endCxn id="72" idx="0"/>
              </p:cNvCxnSpPr>
              <p:nvPr/>
            </p:nvCxnSpPr>
            <p:spPr>
              <a:xfrm flipH="1">
                <a:off x="7219438" y="5244100"/>
                <a:ext cx="1214587" cy="328838"/>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1" idx="2"/>
                <a:endCxn id="73" idx="0"/>
              </p:cNvCxnSpPr>
              <p:nvPr/>
            </p:nvCxnSpPr>
            <p:spPr>
              <a:xfrm>
                <a:off x="8434025" y="5244100"/>
                <a:ext cx="0" cy="328838"/>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1" idx="2"/>
                <a:endCxn id="76" idx="0"/>
              </p:cNvCxnSpPr>
              <p:nvPr/>
            </p:nvCxnSpPr>
            <p:spPr>
              <a:xfrm>
                <a:off x="8434025" y="5244100"/>
                <a:ext cx="1227461" cy="328838"/>
              </a:xfrm>
              <a:prstGeom prst="straightConnector1">
                <a:avLst/>
              </a:prstGeom>
              <a:ln w="3810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Rectangle 88"/>
            <p:cNvSpPr/>
            <p:nvPr/>
          </p:nvSpPr>
          <p:spPr>
            <a:xfrm>
              <a:off x="6585047" y="4502525"/>
              <a:ext cx="3778154" cy="1868392"/>
            </a:xfrm>
            <a:prstGeom prst="rect">
              <a:avLst/>
            </a:pr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92" name="TextBox 91"/>
          <p:cNvSpPr txBox="1"/>
          <p:nvPr/>
        </p:nvSpPr>
        <p:spPr>
          <a:xfrm>
            <a:off x="6645200" y="4302285"/>
            <a:ext cx="2741472" cy="400110"/>
          </a:xfrm>
          <a:prstGeom prst="rect">
            <a:avLst/>
          </a:prstGeom>
          <a:noFill/>
        </p:spPr>
        <p:txBody>
          <a:bodyPr wrap="square" rtlCol="0">
            <a:spAutoFit/>
          </a:bodyPr>
          <a:lstStyle/>
          <a:p>
            <a:r>
              <a:rPr lang="en-CA" sz="2000" b="1" dirty="0" err="1" smtClean="0">
                <a:solidFill>
                  <a:schemeClr val="bg1"/>
                </a:solidFill>
              </a:rPr>
              <a:t>Btrfs</a:t>
            </a:r>
            <a:r>
              <a:rPr lang="en-CA" sz="2000" b="1" dirty="0" smtClean="0">
                <a:solidFill>
                  <a:schemeClr val="bg1"/>
                </a:solidFill>
              </a:rPr>
              <a:t> B-tree Structure</a:t>
            </a:r>
            <a:endParaRPr lang="en-CA" sz="2000" b="1" dirty="0">
              <a:solidFill>
                <a:schemeClr val="bg1"/>
              </a:solidFill>
            </a:endParaRPr>
          </a:p>
        </p:txBody>
      </p:sp>
    </p:spTree>
    <p:extLst>
      <p:ext uri="{BB962C8B-B14F-4D97-AF65-F5344CB8AC3E}">
        <p14:creationId xmlns:p14="http://schemas.microsoft.com/office/powerpoint/2010/main" val="99444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endParaRPr lang="en-CA" dirty="0"/>
          </a:p>
        </p:txBody>
      </p:sp>
      <p:sp>
        <p:nvSpPr>
          <p:cNvPr id="3" name="Content Placeholder 2"/>
          <p:cNvSpPr>
            <a:spLocks noGrp="1"/>
          </p:cNvSpPr>
          <p:nvPr>
            <p:ph idx="1"/>
          </p:nvPr>
        </p:nvSpPr>
        <p:spPr/>
        <p:txBody>
          <a:bodyPr/>
          <a:lstStyle/>
          <a:p>
            <a:r>
              <a:rPr lang="en-CA" dirty="0"/>
              <a:t>These applications operate </a:t>
            </a:r>
            <a:r>
              <a:rPr lang="en-CA" dirty="0" smtClean="0"/>
              <a:t>directly on </a:t>
            </a:r>
            <a:r>
              <a:rPr lang="en-CA" dirty="0"/>
              <a:t>file system </a:t>
            </a:r>
            <a:r>
              <a:rPr lang="en-CA" dirty="0" smtClean="0"/>
              <a:t>structures</a:t>
            </a:r>
          </a:p>
          <a:p>
            <a:pPr lvl="1"/>
            <a:r>
              <a:rPr lang="en-CA" dirty="0" smtClean="0"/>
              <a:t>E.g., a defragmentation tool moves extents of a fragmented file</a:t>
            </a:r>
          </a:p>
          <a:p>
            <a:pPr marL="457200" lvl="1" indent="0">
              <a:buNone/>
            </a:pPr>
            <a:endParaRPr lang="en-CA" dirty="0"/>
          </a:p>
          <a:p>
            <a:r>
              <a:rPr lang="en-CA" dirty="0"/>
              <a:t>Development requires significant engineering </a:t>
            </a:r>
            <a:r>
              <a:rPr lang="en-CA" dirty="0" smtClean="0"/>
              <a:t>effort</a:t>
            </a:r>
          </a:p>
          <a:p>
            <a:pPr lvl="1"/>
            <a:r>
              <a:rPr lang="en-CA" dirty="0"/>
              <a:t>Applications have to be developed from scratch for each file system</a:t>
            </a:r>
          </a:p>
          <a:p>
            <a:pPr lvl="2"/>
            <a:r>
              <a:rPr lang="en-CA" dirty="0" smtClean="0"/>
              <a:t>Each </a:t>
            </a:r>
            <a:r>
              <a:rPr lang="en-CA" dirty="0"/>
              <a:t>file system has its own set of data </a:t>
            </a:r>
            <a:r>
              <a:rPr lang="en-CA" dirty="0" smtClean="0"/>
              <a:t>structures</a:t>
            </a:r>
            <a:endParaRPr lang="en-CA" dirty="0"/>
          </a:p>
          <a:p>
            <a:pPr lvl="1"/>
            <a:r>
              <a:rPr lang="en-CA" dirty="0" smtClean="0"/>
              <a:t>Need detailed knowledge of file system format</a:t>
            </a:r>
          </a:p>
          <a:p>
            <a:pPr lvl="2"/>
            <a:r>
              <a:rPr lang="en-CA" dirty="0" smtClean="0"/>
              <a:t>To identify </a:t>
            </a:r>
            <a:r>
              <a:rPr lang="en-CA" dirty="0"/>
              <a:t>and interpret file system </a:t>
            </a:r>
            <a:r>
              <a:rPr lang="en-CA" dirty="0" smtClean="0"/>
              <a:t>structures</a:t>
            </a:r>
          </a:p>
          <a:p>
            <a:pPr lvl="1"/>
            <a:r>
              <a:rPr lang="en-CA" dirty="0" smtClean="0"/>
              <a:t>File </a:t>
            </a:r>
            <a:r>
              <a:rPr lang="en-CA" dirty="0"/>
              <a:t>system format is complex and poorly </a:t>
            </a:r>
            <a:r>
              <a:rPr lang="en-CA" dirty="0" smtClean="0"/>
              <a:t>documented</a:t>
            </a:r>
            <a:endParaRPr lang="en-CA" dirty="0"/>
          </a:p>
          <a:p>
            <a:pPr lvl="2"/>
            <a:r>
              <a:rPr lang="en-CA" dirty="0" smtClean="0"/>
              <a:t>Developed by </a:t>
            </a:r>
            <a:r>
              <a:rPr lang="en-CA" dirty="0" smtClean="0"/>
              <a:t>experts</a:t>
            </a:r>
          </a:p>
          <a:p>
            <a:pPr lvl="1"/>
            <a:r>
              <a:rPr lang="en-CA" dirty="0" smtClean="0"/>
              <a:t>Emerging file </a:t>
            </a:r>
            <a:r>
              <a:rPr lang="en-CA" dirty="0" smtClean="0"/>
              <a:t>systems frequently </a:t>
            </a:r>
            <a:r>
              <a:rPr lang="en-CA" dirty="0" smtClean="0"/>
              <a:t>lack these applications</a:t>
            </a:r>
            <a:endParaRPr lang="en-CA" dirty="0" smtClean="0"/>
          </a:p>
          <a:p>
            <a:pPr lvl="2"/>
            <a:r>
              <a:rPr lang="en-CA" dirty="0" smtClean="0"/>
              <a:t>Impedes adoption</a:t>
            </a:r>
            <a:endParaRPr lang="en-CA" dirty="0" smtClean="0"/>
          </a:p>
          <a:p>
            <a:pPr marL="0" indent="0">
              <a:buNone/>
            </a:pPr>
            <a:endParaRPr lang="en-CA" dirty="0" smtClean="0"/>
          </a:p>
        </p:txBody>
      </p:sp>
      <p:sp>
        <p:nvSpPr>
          <p:cNvPr id="6" name="Slide Number Placeholder 5"/>
          <p:cNvSpPr>
            <a:spLocks noGrp="1"/>
          </p:cNvSpPr>
          <p:nvPr>
            <p:ph type="sldNum" sz="quarter" idx="12"/>
          </p:nvPr>
        </p:nvSpPr>
        <p:spPr/>
        <p:txBody>
          <a:bodyPr/>
          <a:lstStyle/>
          <a:p>
            <a:fld id="{7B2023C8-B124-43A9-8F92-0EEF5BAA9995}" type="slidenum">
              <a:rPr lang="en-CA" smtClean="0"/>
              <a:pPr/>
              <a:t>5</a:t>
            </a:fld>
            <a:endParaRPr lang="en-CA" dirty="0"/>
          </a:p>
        </p:txBody>
      </p:sp>
    </p:spTree>
    <p:extLst>
      <p:ext uri="{BB962C8B-B14F-4D97-AF65-F5344CB8AC3E}">
        <p14:creationId xmlns:p14="http://schemas.microsoft.com/office/powerpoint/2010/main" val="2125738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Goals and Challenges</a:t>
            </a:r>
            <a:endParaRPr lang="en-CA" dirty="0"/>
          </a:p>
        </p:txBody>
      </p:sp>
      <p:sp>
        <p:nvSpPr>
          <p:cNvPr id="3" name="Content Placeholder 2"/>
          <p:cNvSpPr>
            <a:spLocks noGrp="1"/>
          </p:cNvSpPr>
          <p:nvPr>
            <p:ph idx="1"/>
          </p:nvPr>
        </p:nvSpPr>
        <p:spPr/>
        <p:txBody>
          <a:bodyPr/>
          <a:lstStyle/>
          <a:p>
            <a:r>
              <a:rPr lang="en-CA" dirty="0" smtClean="0"/>
              <a:t>Goal</a:t>
            </a:r>
            <a:endParaRPr lang="en-CA" dirty="0"/>
          </a:p>
          <a:p>
            <a:pPr lvl="1"/>
            <a:r>
              <a:rPr lang="en-CA" dirty="0"/>
              <a:t>Provide </a:t>
            </a:r>
            <a:r>
              <a:rPr lang="en-CA" dirty="0" smtClean="0"/>
              <a:t>generic API </a:t>
            </a:r>
            <a:r>
              <a:rPr lang="en-CA" dirty="0"/>
              <a:t>for building </a:t>
            </a:r>
            <a:r>
              <a:rPr lang="en-CA" dirty="0" smtClean="0"/>
              <a:t>file system management applications</a:t>
            </a:r>
            <a:endParaRPr lang="en-CA" dirty="0"/>
          </a:p>
          <a:p>
            <a:pPr lvl="2"/>
            <a:r>
              <a:rPr lang="en-CA" dirty="0"/>
              <a:t>E.g. a defragmentation tool that works for all file </a:t>
            </a:r>
            <a:r>
              <a:rPr lang="en-CA" dirty="0" smtClean="0"/>
              <a:t>systems</a:t>
            </a:r>
          </a:p>
          <a:p>
            <a:r>
              <a:rPr lang="en-CA" dirty="0" smtClean="0"/>
              <a:t>Challenge</a:t>
            </a:r>
          </a:p>
          <a:p>
            <a:pPr lvl="1"/>
            <a:r>
              <a:rPr lang="en-CA" dirty="0" smtClean="0"/>
              <a:t>These </a:t>
            </a:r>
            <a:r>
              <a:rPr lang="en-CA" dirty="0"/>
              <a:t>applications require fine-grained control over metadata and data</a:t>
            </a:r>
          </a:p>
          <a:p>
            <a:pPr lvl="2"/>
            <a:r>
              <a:rPr lang="en-CA" dirty="0"/>
              <a:t>E.g. migrate data block to another physical </a:t>
            </a:r>
            <a:r>
              <a:rPr lang="en-CA" dirty="0" smtClean="0"/>
              <a:t>location</a:t>
            </a:r>
          </a:p>
          <a:p>
            <a:pPr lvl="1"/>
            <a:r>
              <a:rPr lang="en-CA" dirty="0" smtClean="0"/>
              <a:t>API needs to provide such control while being generic across file systems</a:t>
            </a: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6</a:t>
            </a:fld>
            <a:endParaRPr lang="en-CA" dirty="0"/>
          </a:p>
        </p:txBody>
      </p:sp>
    </p:spTree>
    <p:extLst>
      <p:ext uri="{BB962C8B-B14F-4D97-AF65-F5344CB8AC3E}">
        <p14:creationId xmlns:p14="http://schemas.microsoft.com/office/powerpoint/2010/main" val="335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Approach</a:t>
            </a:r>
            <a:endParaRPr lang="en-CA" dirty="0"/>
          </a:p>
        </p:txBody>
      </p:sp>
      <p:sp>
        <p:nvSpPr>
          <p:cNvPr id="3" name="Content Placeholder 2"/>
          <p:cNvSpPr>
            <a:spLocks noGrp="1"/>
          </p:cNvSpPr>
          <p:nvPr>
            <p:ph idx="1"/>
          </p:nvPr>
        </p:nvSpPr>
        <p:spPr/>
        <p:txBody>
          <a:bodyPr/>
          <a:lstStyle/>
          <a:p>
            <a:r>
              <a:rPr lang="en-CA" dirty="0" smtClean="0"/>
              <a:t>Design </a:t>
            </a:r>
            <a:r>
              <a:rPr lang="en-CA" dirty="0"/>
              <a:t>g</a:t>
            </a:r>
            <a:r>
              <a:rPr lang="en-CA" dirty="0" smtClean="0"/>
              <a:t>eneric API based on low-level file system abstractions</a:t>
            </a:r>
          </a:p>
          <a:p>
            <a:r>
              <a:rPr lang="en-CA" dirty="0" smtClean="0"/>
              <a:t>Applications operate </a:t>
            </a:r>
            <a:r>
              <a:rPr lang="en-CA" dirty="0" smtClean="0"/>
              <a:t>on </a:t>
            </a:r>
            <a:r>
              <a:rPr lang="en-CA" dirty="0" smtClean="0"/>
              <a:t>abstract file </a:t>
            </a:r>
            <a:r>
              <a:rPr lang="en-CA" dirty="0" smtClean="0"/>
              <a:t>system objects</a:t>
            </a:r>
          </a:p>
          <a:p>
            <a:pPr lvl="1"/>
            <a:r>
              <a:rPr lang="en-CA" dirty="0" smtClean="0"/>
              <a:t>Blocks or extents, </a:t>
            </a:r>
            <a:r>
              <a:rPr lang="en-CA" dirty="0" err="1" smtClean="0"/>
              <a:t>inodes</a:t>
            </a:r>
            <a:r>
              <a:rPr lang="en-CA" dirty="0" smtClean="0"/>
              <a:t>, directory </a:t>
            </a:r>
            <a:r>
              <a:rPr lang="en-CA" dirty="0" smtClean="0"/>
              <a:t>entries</a:t>
            </a:r>
          </a:p>
          <a:p>
            <a:r>
              <a:rPr lang="en-CA" dirty="0" smtClean="0"/>
              <a:t>These objects are accessed via abstract operations</a:t>
            </a:r>
          </a:p>
          <a:p>
            <a:pPr lvl="1"/>
            <a:r>
              <a:rPr lang="en-CA" dirty="0" smtClean="0"/>
              <a:t>E.g., A</a:t>
            </a:r>
            <a:r>
              <a:rPr lang="en-CA" dirty="0" smtClean="0"/>
              <a:t>llocate, free</a:t>
            </a:r>
            <a:r>
              <a:rPr lang="en-CA" dirty="0"/>
              <a:t>, iterate, </a:t>
            </a:r>
            <a:r>
              <a:rPr lang="en-CA" dirty="0" smtClean="0"/>
              <a:t>map</a:t>
            </a:r>
          </a:p>
          <a:p>
            <a:r>
              <a:rPr lang="en-CA" dirty="0" smtClean="0"/>
              <a:t>Example</a:t>
            </a:r>
            <a:r>
              <a:rPr lang="en-CA" dirty="0" smtClean="0"/>
              <a:t>: defragmentation tool</a:t>
            </a:r>
          </a:p>
          <a:p>
            <a:pPr lvl="1"/>
            <a:r>
              <a:rPr lang="en-CA" dirty="0" smtClean="0"/>
              <a:t>Finds fragmented blocks of a file</a:t>
            </a:r>
          </a:p>
          <a:p>
            <a:pPr lvl="2"/>
            <a:r>
              <a:rPr lang="en-CA" dirty="0" smtClean="0"/>
              <a:t>Iterates through logical to physical block mappings</a:t>
            </a:r>
          </a:p>
          <a:p>
            <a:pPr lvl="1"/>
            <a:r>
              <a:rPr lang="en-CA" dirty="0" smtClean="0"/>
              <a:t>Relocates them to contiguous extent</a:t>
            </a:r>
          </a:p>
          <a:p>
            <a:pPr lvl="2"/>
            <a:r>
              <a:rPr lang="en-CA" dirty="0" smtClean="0"/>
              <a:t>Requires </a:t>
            </a:r>
            <a:r>
              <a:rPr lang="en-CA" dirty="0" smtClean="0"/>
              <a:t>allocation </a:t>
            </a:r>
            <a:r>
              <a:rPr lang="en-CA" dirty="0" smtClean="0"/>
              <a:t>of contiguous extent and remapping of the </a:t>
            </a:r>
            <a:r>
              <a:rPr lang="en-CA" dirty="0" smtClean="0"/>
              <a:t>file</a:t>
            </a:r>
            <a:endParaRPr lang="en-CA" dirty="0" smtClean="0"/>
          </a:p>
        </p:txBody>
      </p:sp>
      <p:sp>
        <p:nvSpPr>
          <p:cNvPr id="4" name="Slide Number Placeholder 3"/>
          <p:cNvSpPr>
            <a:spLocks noGrp="1"/>
          </p:cNvSpPr>
          <p:nvPr>
            <p:ph type="sldNum" sz="quarter" idx="12"/>
          </p:nvPr>
        </p:nvSpPr>
        <p:spPr/>
        <p:txBody>
          <a:bodyPr/>
          <a:lstStyle/>
          <a:p>
            <a:fld id="{7B2023C8-B124-43A9-8F92-0EEF5BAA9995}" type="slidenum">
              <a:rPr lang="en-CA" smtClean="0"/>
              <a:pPr/>
              <a:t>7</a:t>
            </a:fld>
            <a:endParaRPr lang="en-CA" dirty="0"/>
          </a:p>
        </p:txBody>
      </p:sp>
    </p:spTree>
    <p:extLst>
      <p:ext uri="{BB962C8B-B14F-4D97-AF65-F5344CB8AC3E}">
        <p14:creationId xmlns:p14="http://schemas.microsoft.com/office/powerpoint/2010/main" val="1399523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 Operation</a:t>
            </a:r>
            <a:endParaRPr lang="en-CA" dirty="0"/>
          </a:p>
        </p:txBody>
      </p:sp>
      <p:sp>
        <p:nvSpPr>
          <p:cNvPr id="3" name="Content Placeholder 2"/>
          <p:cNvSpPr>
            <a:spLocks noGrp="1"/>
          </p:cNvSpPr>
          <p:nvPr>
            <p:ph idx="1"/>
          </p:nvPr>
        </p:nvSpPr>
        <p:spPr/>
        <p:txBody>
          <a:bodyPr/>
          <a:lstStyle/>
          <a:p>
            <a:r>
              <a:rPr lang="en-CA" dirty="0" err="1"/>
              <a:t>fs_open</a:t>
            </a:r>
            <a:endParaRPr lang="en-CA" dirty="0"/>
          </a:p>
          <a:p>
            <a:pPr lvl="1"/>
            <a:r>
              <a:rPr lang="en-CA" dirty="0"/>
              <a:t>Opens device for file </a:t>
            </a:r>
            <a:r>
              <a:rPr lang="en-CA" dirty="0" smtClean="0"/>
              <a:t>system</a:t>
            </a:r>
          </a:p>
          <a:p>
            <a:pPr lvl="1"/>
            <a:r>
              <a:rPr lang="en-CA" dirty="0" smtClean="0"/>
              <a:t>Can specify target file system, or auto detect</a:t>
            </a:r>
            <a:endParaRPr lang="en-CA" dirty="0"/>
          </a:p>
          <a:p>
            <a:r>
              <a:rPr lang="en-CA" dirty="0" err="1"/>
              <a:t>super_make</a:t>
            </a:r>
            <a:endParaRPr lang="en-CA" dirty="0"/>
          </a:p>
          <a:p>
            <a:pPr lvl="1"/>
            <a:r>
              <a:rPr lang="en-CA" dirty="0"/>
              <a:t>Makes a new file system (same as </a:t>
            </a:r>
            <a:r>
              <a:rPr lang="en-CA" dirty="0" err="1"/>
              <a:t>mkfs</a:t>
            </a:r>
            <a:r>
              <a:rPr lang="en-CA" dirty="0" smtClean="0"/>
              <a:t>)</a:t>
            </a:r>
          </a:p>
          <a:p>
            <a:r>
              <a:rPr lang="en-CA" dirty="0" err="1" smtClean="0"/>
              <a:t>super_set</a:t>
            </a:r>
            <a:endParaRPr lang="en-CA" dirty="0" smtClean="0"/>
          </a:p>
          <a:p>
            <a:pPr lvl="1"/>
            <a:r>
              <a:rPr lang="en-CA" dirty="0" smtClean="0"/>
              <a:t>Update file system settings (e.g., label, features)</a:t>
            </a:r>
            <a:endParaRPr lang="en-CA" dirty="0"/>
          </a:p>
          <a:p>
            <a:endParaRPr lang="en-CA" dirty="0"/>
          </a:p>
        </p:txBody>
      </p:sp>
      <p:sp>
        <p:nvSpPr>
          <p:cNvPr id="4" name="Slide Number Placeholder 3"/>
          <p:cNvSpPr>
            <a:spLocks noGrp="1"/>
          </p:cNvSpPr>
          <p:nvPr>
            <p:ph type="sldNum" sz="quarter" idx="12"/>
          </p:nvPr>
        </p:nvSpPr>
        <p:spPr/>
        <p:txBody>
          <a:bodyPr/>
          <a:lstStyle/>
          <a:p>
            <a:fld id="{7B2023C8-B124-43A9-8F92-0EEF5BAA9995}" type="slidenum">
              <a:rPr lang="en-CA" smtClean="0"/>
              <a:pPr/>
              <a:t>8</a:t>
            </a:fld>
            <a:endParaRPr lang="en-CA" dirty="0"/>
          </a:p>
        </p:txBody>
      </p:sp>
    </p:spTree>
    <p:extLst>
      <p:ext uri="{BB962C8B-B14F-4D97-AF65-F5344CB8AC3E}">
        <p14:creationId xmlns:p14="http://schemas.microsoft.com/office/powerpoint/2010/main" val="1984412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eVFS</a:t>
            </a:r>
            <a:r>
              <a:rPr lang="en-CA" dirty="0" smtClean="0"/>
              <a:t> Operations</a:t>
            </a:r>
            <a:endParaRPr lang="en-CA"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14816518"/>
              </p:ext>
            </p:extLst>
          </p:nvPr>
        </p:nvGraphicFramePr>
        <p:xfrm>
          <a:off x="684213" y="1516063"/>
          <a:ext cx="10285412" cy="4700998"/>
        </p:xfrm>
        <a:graphic>
          <a:graphicData uri="http://schemas.openxmlformats.org/drawingml/2006/table">
            <a:tbl>
              <a:tblPr firstRow="1" bandRow="1">
                <a:tableStyleId>{5940675A-B579-460E-94D1-54222C63F5DA}</a:tableStyleId>
              </a:tblPr>
              <a:tblGrid>
                <a:gridCol w="1376407">
                  <a:extLst>
                    <a:ext uri="{9D8B030D-6E8A-4147-A177-3AD203B41FA5}">
                      <a16:colId xmlns:a16="http://schemas.microsoft.com/office/drawing/2014/main" val="20000"/>
                    </a:ext>
                  </a:extLst>
                </a:gridCol>
                <a:gridCol w="3541690">
                  <a:extLst>
                    <a:ext uri="{9D8B030D-6E8A-4147-A177-3AD203B41FA5}">
                      <a16:colId xmlns:a16="http://schemas.microsoft.com/office/drawing/2014/main" val="20001"/>
                    </a:ext>
                  </a:extLst>
                </a:gridCol>
                <a:gridCol w="5367315">
                  <a:extLst>
                    <a:ext uri="{9D8B030D-6E8A-4147-A177-3AD203B41FA5}">
                      <a16:colId xmlns:a16="http://schemas.microsoft.com/office/drawing/2014/main" val="20002"/>
                    </a:ext>
                  </a:extLst>
                </a:gridCol>
              </a:tblGrid>
              <a:tr h="370840">
                <a:tc>
                  <a:txBody>
                    <a:bodyPr/>
                    <a:lstStyle/>
                    <a:p>
                      <a:r>
                        <a:rPr lang="en-CA" sz="2000" b="1" dirty="0" smtClean="0">
                          <a:solidFill>
                            <a:sysClr val="windowText" lastClr="000000"/>
                          </a:solidFill>
                        </a:rPr>
                        <a:t>FS Object</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Operations</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b="1" dirty="0" smtClean="0">
                          <a:solidFill>
                            <a:sysClr val="windowText" lastClr="000000"/>
                          </a:solidFill>
                        </a:rPr>
                        <a:t>Description</a:t>
                      </a:r>
                      <a:endParaRPr lang="en-CA" sz="2000" b="1"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0"/>
                  </a:ext>
                </a:extLst>
              </a:tr>
              <a:tr h="380136">
                <a:tc rowSpan="4">
                  <a:txBody>
                    <a:bodyPr/>
                    <a:lstStyle/>
                    <a:p>
                      <a:r>
                        <a:rPr lang="en-CA" sz="2000" dirty="0" smtClean="0">
                          <a:solidFill>
                            <a:sysClr val="windowText" lastClr="000000"/>
                          </a:solidFill>
                        </a:rPr>
                        <a:t>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extent_alloc</a:t>
                      </a:r>
                      <a:r>
                        <a:rPr lang="en-CA" sz="2000" dirty="0" smtClean="0">
                          <a:solidFill>
                            <a:sysClr val="windowText" lastClr="000000"/>
                          </a:solidFill>
                        </a:rPr>
                        <a:t> / </a:t>
                      </a:r>
                      <a:r>
                        <a:rPr lang="en-CA" sz="2000" dirty="0" err="1" smtClean="0">
                          <a:solidFill>
                            <a:sysClr val="windowText" lastClr="000000"/>
                          </a:solidFill>
                        </a:rPr>
                        <a:t>extent_free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Allocate or</a:t>
                      </a:r>
                      <a:r>
                        <a:rPr lang="en-CA" sz="2000" baseline="0" dirty="0" smtClean="0">
                          <a:solidFill>
                            <a:sysClr val="windowText" lastClr="000000"/>
                          </a:solidFill>
                        </a:rPr>
                        <a:t> free an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312852">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extent_iterate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extents used by </a:t>
                      </a:r>
                      <a:r>
                        <a:rPr lang="en-CA" sz="200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312852">
                <a:tc vMerge="1">
                  <a:txBody>
                    <a:bodyPr/>
                    <a:lstStyle/>
                    <a:p>
                      <a:endParaRPr lang="en-CA"/>
                    </a:p>
                  </a:txBody>
                  <a:tcPr/>
                </a:tc>
                <a:tc>
                  <a:txBody>
                    <a:bodyPr/>
                    <a:lstStyle/>
                    <a:p>
                      <a:r>
                        <a:rPr lang="en-CA" sz="2000" dirty="0" err="1" smtClean="0">
                          <a:solidFill>
                            <a:sysClr val="windowText" lastClr="000000"/>
                          </a:solidFill>
                        </a:rPr>
                        <a:t>freesp_iterate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free space extents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312852">
                <a:tc vMerge="1">
                  <a:txBody>
                    <a:bodyPr/>
                    <a:lstStyle/>
                    <a:p>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extent_reverse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Returns</a:t>
                      </a:r>
                      <a:r>
                        <a:rPr lang="en-CA" sz="2000" baseline="0" dirty="0" smtClean="0">
                          <a:solidFill>
                            <a:sysClr val="windowText" lastClr="000000"/>
                          </a:solidFill>
                        </a:rPr>
                        <a:t> all </a:t>
                      </a:r>
                      <a:r>
                        <a:rPr lang="en-CA" sz="2000" baseline="0" dirty="0" err="1" smtClean="0">
                          <a:solidFill>
                            <a:sysClr val="windowText" lastClr="000000"/>
                          </a:solidFill>
                        </a:rPr>
                        <a:t>inode</a:t>
                      </a:r>
                      <a:r>
                        <a:rPr lang="en-CA" sz="2000" baseline="0" dirty="0" smtClean="0">
                          <a:solidFill>
                            <a:sysClr val="windowText" lastClr="000000"/>
                          </a:solidFill>
                        </a:rPr>
                        <a:t> that maps to extent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350520">
                <a:tc rowSpan="4">
                  <a:txBody>
                    <a:bodyPr/>
                    <a:lstStyle/>
                    <a:p>
                      <a:r>
                        <a:rPr lang="en-CA" sz="2000" dirty="0" err="1" smtClean="0">
                          <a:solidFill>
                            <a:sysClr val="windowText" lastClr="000000"/>
                          </a:solidFill>
                        </a:rPr>
                        <a:t>Inodes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inode_alloc</a:t>
                      </a:r>
                      <a:r>
                        <a:rPr lang="en-CA" sz="2000" dirty="0" smtClean="0">
                          <a:solidFill>
                            <a:sysClr val="windowText" lastClr="000000"/>
                          </a:solidFill>
                        </a:rPr>
                        <a:t> / </a:t>
                      </a:r>
                      <a:r>
                        <a:rPr lang="en-CA" sz="2000" dirty="0" err="1" smtClean="0">
                          <a:solidFill>
                            <a:sysClr val="windowText" lastClr="000000"/>
                          </a:solidFill>
                        </a:rPr>
                        <a:t>inode_free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smtClean="0">
                          <a:solidFill>
                            <a:sysClr val="windowText" lastClr="000000"/>
                          </a:solidFill>
                        </a:rPr>
                        <a:t>Allocate or</a:t>
                      </a:r>
                      <a:r>
                        <a:rPr lang="en-CA" sz="2000" baseline="0" dirty="0" smtClean="0">
                          <a:solidFill>
                            <a:sysClr val="windowText" lastClr="000000"/>
                          </a:solidFill>
                        </a:rPr>
                        <a:t> free an </a:t>
                      </a:r>
                      <a:r>
                        <a:rPr lang="en-CA" sz="2000" baseline="0" dirty="0" err="1" smtClean="0">
                          <a:solidFill>
                            <a:sysClr val="windowText" lastClr="000000"/>
                          </a:solidFill>
                        </a:rPr>
                        <a:t>inode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350520">
                <a:tc vMerge="1">
                  <a:txBody>
                    <a:bodyPr/>
                    <a:lstStyle/>
                    <a:p>
                      <a:endParaRPr lang="en-CA"/>
                    </a:p>
                  </a:txBody>
                  <a:tcPr/>
                </a:tc>
                <a:tc>
                  <a:txBody>
                    <a:bodyPr/>
                    <a:lstStyle/>
                    <a:p>
                      <a:r>
                        <a:rPr lang="en-CA" sz="2000" dirty="0" err="1" smtClean="0">
                          <a:solidFill>
                            <a:sysClr val="windowText" lastClr="000000"/>
                          </a:solidFill>
                        </a:rPr>
                        <a:t>inode_read</a:t>
                      </a:r>
                      <a:r>
                        <a:rPr lang="en-CA" sz="2000" baseline="0" dirty="0" smtClean="0">
                          <a:solidFill>
                            <a:sysClr val="windowText" lastClr="000000"/>
                          </a:solidFill>
                        </a:rPr>
                        <a:t> / </a:t>
                      </a:r>
                      <a:r>
                        <a:rPr lang="en-CA" sz="2000" baseline="0" dirty="0" err="1" smtClean="0">
                          <a:solidFill>
                            <a:sysClr val="windowText" lastClr="000000"/>
                          </a:solidFill>
                        </a:rPr>
                        <a:t>inode</a:t>
                      </a:r>
                      <a:r>
                        <a:rPr lang="en-CA" sz="2000" baseline="0" dirty="0" smtClean="0">
                          <a:solidFill>
                            <a:sysClr val="windowText" lastClr="000000"/>
                          </a:solidFill>
                        </a:rPr>
                        <a:t> write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Same as VFS read/write, required</a:t>
                      </a:r>
                      <a:r>
                        <a:rPr lang="en-CA" sz="2000" baseline="0" dirty="0" smtClean="0">
                          <a:solidFill>
                            <a:sysClr val="windowText" lastClr="000000"/>
                          </a:solidFill>
                        </a:rPr>
                        <a:t> for accessing “mangled” data</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6"/>
                  </a:ext>
                </a:extLst>
              </a:tr>
              <a:tr h="350520">
                <a:tc vMerge="1">
                  <a:txBody>
                    <a:bodyPr/>
                    <a:lstStyle/>
                    <a:p>
                      <a:endParaRPr lang="en-CA"/>
                    </a:p>
                  </a:txBody>
                  <a:tcPr/>
                </a:tc>
                <a:tc>
                  <a:txBody>
                    <a:bodyPr/>
                    <a:lstStyle/>
                    <a:p>
                      <a:r>
                        <a:rPr lang="en-CA" sz="2000" dirty="0" err="1" smtClean="0">
                          <a:solidFill>
                            <a:sysClr val="windowText" lastClr="000000"/>
                          </a:solidFill>
                        </a:rPr>
                        <a:t>inode_map</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Maps physical extent</a:t>
                      </a:r>
                      <a:r>
                        <a:rPr lang="en-CA" sz="2000" baseline="0" dirty="0" smtClean="0">
                          <a:solidFill>
                            <a:sysClr val="windowText" lastClr="000000"/>
                          </a:solidFill>
                        </a:rPr>
                        <a:t> to logical file offset</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7"/>
                  </a:ext>
                </a:extLst>
              </a:tr>
              <a:tr h="350520">
                <a:tc vMerge="1">
                  <a:txBody>
                    <a:bodyPr/>
                    <a:lstStyle/>
                    <a:p>
                      <a:endParaRPr lang="en-CA"/>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000" dirty="0" err="1" smtClean="0">
                          <a:solidFill>
                            <a:sysClr val="windowText" lastClr="000000"/>
                          </a:solidFill>
                        </a:rPr>
                        <a:t>inode_iterate</a:t>
                      </a:r>
                      <a:endParaRPr lang="en-CA" sz="2000" dirty="0" smtClean="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allocated </a:t>
                      </a:r>
                      <a:r>
                        <a:rPr lang="en-CA" sz="2000" dirty="0" err="1" smtClean="0">
                          <a:solidFill>
                            <a:sysClr val="windowText" lastClr="000000"/>
                          </a:solidFill>
                        </a:rPr>
                        <a:t>inodes</a:t>
                      </a:r>
                      <a:r>
                        <a:rPr lang="en-CA" sz="2000" dirty="0" smtClean="0">
                          <a:solidFill>
                            <a:sysClr val="windowText" lastClr="000000"/>
                          </a:solidFill>
                        </a:rPr>
                        <a:t> </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8"/>
                  </a:ext>
                </a:extLst>
              </a:tr>
              <a:tr h="433798">
                <a:tc rowSpan="2">
                  <a:txBody>
                    <a:bodyPr/>
                    <a:lstStyle/>
                    <a:p>
                      <a:r>
                        <a:rPr lang="en-CA" sz="2000" dirty="0" smtClean="0">
                          <a:solidFill>
                            <a:sysClr val="windowText" lastClr="000000"/>
                          </a:solidFill>
                        </a:rPr>
                        <a:t>Directory Entries</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err="1" smtClean="0">
                          <a:solidFill>
                            <a:sysClr val="windowText" lastClr="000000"/>
                          </a:solidFill>
                        </a:rPr>
                        <a:t>dirent_add</a:t>
                      </a:r>
                      <a:r>
                        <a:rPr lang="en-CA" sz="2000" baseline="0" dirty="0" smtClean="0">
                          <a:solidFill>
                            <a:sysClr val="windowText" lastClr="000000"/>
                          </a:solidFill>
                        </a:rPr>
                        <a:t> /</a:t>
                      </a:r>
                      <a:r>
                        <a:rPr lang="en-CA" sz="2000" baseline="0" dirty="0" err="1" smtClean="0">
                          <a:solidFill>
                            <a:sysClr val="windowText" lastClr="000000"/>
                          </a:solidFill>
                        </a:rPr>
                        <a:t>dirent_remove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Add or remove entry</a:t>
                      </a:r>
                      <a:r>
                        <a:rPr lang="en-CA" sz="2000" baseline="0" dirty="0" smtClean="0">
                          <a:solidFill>
                            <a:sysClr val="windowText" lastClr="000000"/>
                          </a:solidFill>
                        </a:rPr>
                        <a:t> to a directory </a:t>
                      </a:r>
                      <a:r>
                        <a:rPr lang="en-CA" sz="2000" baseline="0" dirty="0" err="1" smtClean="0">
                          <a:solidFill>
                            <a:sysClr val="windowText" lastClr="000000"/>
                          </a:solidFill>
                        </a:rPr>
                        <a:t>inode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9"/>
                  </a:ext>
                </a:extLst>
              </a:tr>
              <a:tr h="267242">
                <a:tc vMerge="1">
                  <a:txBody>
                    <a:bodyPr/>
                    <a:lstStyle/>
                    <a:p>
                      <a:endParaRPr lang="en-CA"/>
                    </a:p>
                  </a:txBody>
                  <a:tcPr/>
                </a:tc>
                <a:tc>
                  <a:txBody>
                    <a:bodyPr/>
                    <a:lstStyle/>
                    <a:p>
                      <a:r>
                        <a:rPr lang="en-CA" sz="2000" dirty="0" err="1" smtClean="0">
                          <a:solidFill>
                            <a:sysClr val="windowText" lastClr="000000"/>
                          </a:solidFill>
                        </a:rPr>
                        <a:t>dirent_iterate</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CA" sz="2000" dirty="0" smtClean="0">
                          <a:solidFill>
                            <a:sysClr val="windowText" lastClr="000000"/>
                          </a:solidFill>
                        </a:rPr>
                        <a:t>Iterate through all entries</a:t>
                      </a:r>
                      <a:r>
                        <a:rPr lang="en-CA" sz="2000" baseline="0" dirty="0" smtClean="0">
                          <a:solidFill>
                            <a:sysClr val="windowText" lastClr="000000"/>
                          </a:solidFill>
                        </a:rPr>
                        <a:t> in directory</a:t>
                      </a:r>
                      <a:endParaRPr lang="en-CA" sz="2000" dirty="0">
                        <a:solidFill>
                          <a:sysClr val="windowText" lastClr="000000"/>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Slide Number Placeholder 3"/>
          <p:cNvSpPr>
            <a:spLocks noGrp="1"/>
          </p:cNvSpPr>
          <p:nvPr>
            <p:ph type="sldNum" sz="quarter" idx="12"/>
          </p:nvPr>
        </p:nvSpPr>
        <p:spPr/>
        <p:txBody>
          <a:bodyPr/>
          <a:lstStyle/>
          <a:p>
            <a:fld id="{7B2023C8-B124-43A9-8F92-0EEF5BAA9995}" type="slidenum">
              <a:rPr lang="en-CA" smtClean="0"/>
              <a:pPr/>
              <a:t>9</a:t>
            </a:fld>
            <a:endParaRPr lang="en-CA" dirty="0"/>
          </a:p>
        </p:txBody>
      </p:sp>
    </p:spTree>
    <p:extLst>
      <p:ext uri="{BB962C8B-B14F-4D97-AF65-F5344CB8AC3E}">
        <p14:creationId xmlns:p14="http://schemas.microsoft.com/office/powerpoint/2010/main" val="1673972705"/>
      </p:ext>
    </p:extLst>
  </p:cSld>
  <p:clrMapOvr>
    <a:masterClrMapping/>
  </p:clrMapOvr>
</p:sld>
</file>

<file path=ppt/theme/theme1.xml><?xml version="1.0" encoding="utf-8"?>
<a:theme xmlns:a="http://schemas.openxmlformats.org/drawingml/2006/main" name="Slice">
  <a:themeElements>
    <a:clrScheme name="University of Toronto">
      <a:dk1>
        <a:srgbClr val="000000"/>
      </a:dk1>
      <a:lt1>
        <a:srgbClr val="FFFFFF"/>
      </a:lt1>
      <a:dk2>
        <a:srgbClr val="ACE9F8"/>
      </a:dk2>
      <a:lt2>
        <a:srgbClr val="0F486F"/>
      </a:lt2>
      <a:accent1>
        <a:srgbClr val="062958"/>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22285</TotalTime>
  <Words>5280</Words>
  <Application>Microsoft Office PowerPoint</Application>
  <PresentationFormat>Widescreen</PresentationFormat>
  <Paragraphs>481</Paragraphs>
  <Slides>33</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微軟正黑體</vt:lpstr>
      <vt:lpstr>Arial</vt:lpstr>
      <vt:lpstr>Calibri</vt:lpstr>
      <vt:lpstr>Century Gothic</vt:lpstr>
      <vt:lpstr>Courier New</vt:lpstr>
      <vt:lpstr>Wingdings 3</vt:lpstr>
      <vt:lpstr>Slice</vt:lpstr>
      <vt:lpstr>Breaking Apart the VFS for Managing File Systems</vt:lpstr>
      <vt:lpstr>File-System Management Applications</vt:lpstr>
      <vt:lpstr>Problem</vt:lpstr>
      <vt:lpstr>File System Formats</vt:lpstr>
      <vt:lpstr>Problem</vt:lpstr>
      <vt:lpstr>Goals and Challenges</vt:lpstr>
      <vt:lpstr>Approach</vt:lpstr>
      <vt:lpstr>File System Operation</vt:lpstr>
      <vt:lpstr>eVFS Operations</vt:lpstr>
      <vt:lpstr>Transactional Support</vt:lpstr>
      <vt:lpstr>eVFS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Journal Implementation</vt:lpstr>
      <vt:lpstr>File System Conversion Tool</vt:lpstr>
      <vt:lpstr>File System Conversion Tool</vt:lpstr>
      <vt:lpstr>File System Conversion Tool</vt:lpstr>
      <vt:lpstr>Benefits of Journaling</vt:lpstr>
      <vt:lpstr>Discussion</vt:lpstr>
      <vt:lpstr>Limitations</vt:lpstr>
      <vt:lpstr>Future Work</vt:lpstr>
      <vt:lpstr>Conclusion</vt:lpstr>
      <vt:lpstr>Breaking Apart the VFS for Managing File Systems </vt:lpstr>
      <vt:lpstr>Evaluation</vt:lpstr>
      <vt:lpstr>Commit Word</vt:lpstr>
      <vt:lpstr>1. Write to Free Space</vt:lpstr>
      <vt:lpstr>2. Write to Allocated Space</vt:lpstr>
      <vt:lpstr>3. Write to Journal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 Sun</dc:creator>
  <cp:lastModifiedBy>Ashvin Goel</cp:lastModifiedBy>
  <cp:revision>556</cp:revision>
  <dcterms:created xsi:type="dcterms:W3CDTF">2018-01-30T09:02:25Z</dcterms:created>
  <dcterms:modified xsi:type="dcterms:W3CDTF">2018-07-04T20:16:12Z</dcterms:modified>
</cp:coreProperties>
</file>