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0"/>
  </p:notesMasterIdLst>
  <p:sldIdLst>
    <p:sldId id="256" r:id="rId2"/>
    <p:sldId id="288" r:id="rId3"/>
    <p:sldId id="290" r:id="rId4"/>
    <p:sldId id="385" r:id="rId5"/>
    <p:sldId id="383" r:id="rId6"/>
    <p:sldId id="340" r:id="rId7"/>
    <p:sldId id="341" r:id="rId8"/>
    <p:sldId id="386" r:id="rId9"/>
    <p:sldId id="344" r:id="rId10"/>
    <p:sldId id="372" r:id="rId11"/>
    <p:sldId id="352" r:id="rId12"/>
    <p:sldId id="376" r:id="rId13"/>
    <p:sldId id="378" r:id="rId14"/>
    <p:sldId id="377" r:id="rId15"/>
    <p:sldId id="379" r:id="rId16"/>
    <p:sldId id="380" r:id="rId17"/>
    <p:sldId id="381" r:id="rId18"/>
    <p:sldId id="382" r:id="rId19"/>
    <p:sldId id="353" r:id="rId20"/>
    <p:sldId id="366" r:id="rId21"/>
    <p:sldId id="368" r:id="rId22"/>
    <p:sldId id="373" r:id="rId23"/>
    <p:sldId id="388" r:id="rId24"/>
    <p:sldId id="389" r:id="rId25"/>
    <p:sldId id="343" r:id="rId26"/>
    <p:sldId id="370" r:id="rId27"/>
    <p:sldId id="332" r:id="rId28"/>
    <p:sldId id="34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861541D-2620-421F-9E2E-648A24C65F11}">
          <p14:sldIdLst>
            <p14:sldId id="256"/>
            <p14:sldId id="288"/>
            <p14:sldId id="290"/>
            <p14:sldId id="385"/>
            <p14:sldId id="383"/>
            <p14:sldId id="340"/>
            <p14:sldId id="341"/>
            <p14:sldId id="386"/>
            <p14:sldId id="344"/>
            <p14:sldId id="372"/>
            <p14:sldId id="352"/>
            <p14:sldId id="376"/>
            <p14:sldId id="378"/>
            <p14:sldId id="377"/>
            <p14:sldId id="379"/>
            <p14:sldId id="380"/>
            <p14:sldId id="381"/>
            <p14:sldId id="382"/>
            <p14:sldId id="353"/>
            <p14:sldId id="366"/>
            <p14:sldId id="368"/>
            <p14:sldId id="373"/>
            <p14:sldId id="388"/>
            <p14:sldId id="389"/>
            <p14:sldId id="343"/>
            <p14:sldId id="370"/>
            <p14:sldId id="332"/>
            <p14:sldId id="34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713" autoAdjust="0"/>
  </p:normalViewPr>
  <p:slideViewPr>
    <p:cSldViewPr snapToGrid="0">
      <p:cViewPr varScale="1">
        <p:scale>
          <a:sx n="68" d="100"/>
          <a:sy n="68" d="100"/>
        </p:scale>
        <p:origin x="118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E:\home\fishy\Documents\Research\fast-2018\converter-resul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081345459931567"/>
          <c:y val="5.9911271909187234E-2"/>
          <c:w val="0.53601315044091302"/>
          <c:h val="0.74735135135135133"/>
        </c:manualLayout>
      </c:layout>
      <c:lineChart>
        <c:grouping val="standard"/>
        <c:varyColors val="0"/>
        <c:ser>
          <c:idx val="0"/>
          <c:order val="0"/>
          <c:tx>
            <c:strRef>
              <c:f>Sheet1!$B$1</c:f>
              <c:strCache>
                <c:ptCount val="1"/>
                <c:pt idx="0">
                  <c:v>Copy Converter</c:v>
                </c:pt>
              </c:strCache>
            </c:strRef>
          </c:tx>
          <c:spPr>
            <a:ln w="28575" cap="rnd">
              <a:solidFill>
                <a:schemeClr val="accent6"/>
              </a:solidFill>
              <a:prstDash val="dash"/>
              <a:round/>
            </a:ln>
            <a:effectLst/>
          </c:spPr>
          <c:marker>
            <c:symbol val="square"/>
            <c:size val="6"/>
            <c:spPr>
              <a:solidFill>
                <a:schemeClr val="accent6"/>
              </a:solidFill>
              <a:ln w="9525">
                <a:solidFill>
                  <a:schemeClr val="accent6"/>
                </a:solidFill>
              </a:ln>
              <a:effectLst/>
            </c:spPr>
          </c:marker>
          <c:cat>
            <c:numRef>
              <c:f>Sheet1!$A$2:$A$5</c:f>
              <c:numCache>
                <c:formatCode>General</c:formatCode>
                <c:ptCount val="4"/>
                <c:pt idx="0">
                  <c:v>20000</c:v>
                </c:pt>
                <c:pt idx="1">
                  <c:v>5000</c:v>
                </c:pt>
                <c:pt idx="2">
                  <c:v>1000</c:v>
                </c:pt>
                <c:pt idx="3">
                  <c:v>100</c:v>
                </c:pt>
              </c:numCache>
            </c:numRef>
          </c:cat>
          <c:val>
            <c:numRef>
              <c:f>Sheet1!$B$2:$B$5</c:f>
              <c:numCache>
                <c:formatCode>General</c:formatCode>
                <c:ptCount val="4"/>
                <c:pt idx="0">
                  <c:v>188.17</c:v>
                </c:pt>
                <c:pt idx="1">
                  <c:v>190.28</c:v>
                </c:pt>
                <c:pt idx="2">
                  <c:v>192.74</c:v>
                </c:pt>
                <c:pt idx="3">
                  <c:v>195.11</c:v>
                </c:pt>
              </c:numCache>
            </c:numRef>
          </c:val>
          <c:smooth val="0"/>
          <c:extLst xmlns:c16r2="http://schemas.microsoft.com/office/drawing/2015/06/chart">
            <c:ext xmlns:c16="http://schemas.microsoft.com/office/drawing/2014/chart" uri="{C3380CC4-5D6E-409C-BE32-E72D297353CC}">
              <c16:uniqueId val="{00000000-9CC1-4262-BF0E-2ECA5CEA12BB}"/>
            </c:ext>
          </c:extLst>
        </c:ser>
        <c:ser>
          <c:idx val="2"/>
          <c:order val="1"/>
          <c:tx>
            <c:strRef>
              <c:f>Sheet1!$C$1</c:f>
              <c:strCache>
                <c:ptCount val="1"/>
                <c:pt idx="0">
                  <c:v>Spiffy Converter</c:v>
                </c:pt>
              </c:strCache>
            </c:strRef>
          </c:tx>
          <c:spPr>
            <a:ln w="28575" cap="rnd">
              <a:solidFill>
                <a:schemeClr val="tx2"/>
              </a:solidFill>
              <a:prstDash val="sysDot"/>
              <a:round/>
            </a:ln>
            <a:effectLst/>
          </c:spPr>
          <c:marker>
            <c:symbol val="diamond"/>
            <c:size val="6"/>
            <c:spPr>
              <a:solidFill>
                <a:schemeClr val="tx2"/>
              </a:solidFill>
              <a:ln w="9525">
                <a:solidFill>
                  <a:schemeClr val="tx2"/>
                </a:solidFill>
              </a:ln>
              <a:effectLst/>
            </c:spPr>
          </c:marker>
          <c:cat>
            <c:numRef>
              <c:f>Sheet1!$A$2:$A$5</c:f>
              <c:numCache>
                <c:formatCode>General</c:formatCode>
                <c:ptCount val="4"/>
                <c:pt idx="0">
                  <c:v>20000</c:v>
                </c:pt>
                <c:pt idx="1">
                  <c:v>5000</c:v>
                </c:pt>
                <c:pt idx="2">
                  <c:v>1000</c:v>
                </c:pt>
                <c:pt idx="3">
                  <c:v>100</c:v>
                </c:pt>
              </c:numCache>
            </c:numRef>
          </c:cat>
          <c:val>
            <c:numRef>
              <c:f>Sheet1!$C$2:$C$5</c:f>
              <c:numCache>
                <c:formatCode>0.00</c:formatCode>
                <c:ptCount val="4"/>
                <c:pt idx="0">
                  <c:v>7.03</c:v>
                </c:pt>
                <c:pt idx="1">
                  <c:v>4.01</c:v>
                </c:pt>
                <c:pt idx="2">
                  <c:v>3.84</c:v>
                </c:pt>
                <c:pt idx="3">
                  <c:v>3.71</c:v>
                </c:pt>
              </c:numCache>
            </c:numRef>
          </c:val>
          <c:smooth val="0"/>
          <c:extLst xmlns:c16r2="http://schemas.microsoft.com/office/drawing/2015/06/chart">
            <c:ext xmlns:c16="http://schemas.microsoft.com/office/drawing/2014/chart" uri="{C3380CC4-5D6E-409C-BE32-E72D297353CC}">
              <c16:uniqueId val="{00000002-9CC1-4262-BF0E-2ECA5CEA12BB}"/>
            </c:ext>
          </c:extLst>
        </c:ser>
        <c:dLbls>
          <c:showLegendKey val="0"/>
          <c:showVal val="0"/>
          <c:showCatName val="0"/>
          <c:showSerName val="0"/>
          <c:showPercent val="0"/>
          <c:showBubbleSize val="0"/>
        </c:dLbls>
        <c:marker val="1"/>
        <c:smooth val="0"/>
        <c:axId val="-1049889904"/>
        <c:axId val="-1049882832"/>
      </c:lineChart>
      <c:catAx>
        <c:axId val="-1049889904"/>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r>
                  <a:rPr lang="en-US" sz="1800" dirty="0"/>
                  <a:t># of </a:t>
                </a:r>
                <a:r>
                  <a:rPr lang="en-US" sz="1800" dirty="0" smtClean="0"/>
                  <a:t>files</a:t>
                </a:r>
                <a:endParaRPr lang="en-US" sz="1800" dirty="0"/>
              </a:p>
            </c:rich>
          </c:tx>
          <c:layout>
            <c:manualLayout>
              <c:xMode val="edge"/>
              <c:yMode val="edge"/>
              <c:x val="0.67198242241862016"/>
              <c:y val="0.84715656639011638"/>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bg2">
                <a:lumMod val="10000"/>
              </a:schemeClr>
            </a:solidFill>
            <a:round/>
          </a:ln>
          <a:effectLst/>
        </c:spPr>
        <c:txPr>
          <a:bodyPr rot="-6000000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crossAx val="-1049882832"/>
        <c:crosses val="autoZero"/>
        <c:auto val="0"/>
        <c:lblAlgn val="ctr"/>
        <c:lblOffset val="100"/>
        <c:noMultiLvlLbl val="0"/>
      </c:catAx>
      <c:valAx>
        <c:axId val="-1049882832"/>
        <c:scaling>
          <c:logBase val="4"/>
          <c:orientation val="minMax"/>
        </c:scaling>
        <c:delete val="0"/>
        <c:axPos val="l"/>
        <c:majorGridlines>
          <c:spPr>
            <a:ln w="9525" cap="flat" cmpd="sng" algn="ctr">
              <a:solidFill>
                <a:schemeClr val="tx1">
                  <a:lumMod val="50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bg1"/>
                    </a:solidFill>
                    <a:latin typeface="+mn-lt"/>
                    <a:ea typeface="+mn-ea"/>
                    <a:cs typeface="+mn-cs"/>
                  </a:defRPr>
                </a:pPr>
                <a:r>
                  <a:rPr lang="en-CA" sz="1800"/>
                  <a:t>seconds</a:t>
                </a:r>
              </a:p>
            </c:rich>
          </c:tx>
          <c:layout/>
          <c:overlay val="0"/>
          <c:spPr>
            <a:noFill/>
            <a:ln>
              <a:noFill/>
            </a:ln>
            <a:effectLst/>
          </c:spPr>
          <c:txPr>
            <a:bodyPr rot="-540000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crossAx val="-1049889904"/>
        <c:crosses val="autoZero"/>
        <c:crossBetween val="between"/>
      </c:valAx>
      <c:spPr>
        <a:solidFill>
          <a:schemeClr val="tx1"/>
        </a:solidFill>
        <a:ln>
          <a:solidFill>
            <a:schemeClr val="tx1">
              <a:lumMod val="50000"/>
            </a:schemeClr>
          </a:solidFill>
        </a:ln>
        <a:effectLst/>
      </c:spPr>
    </c:plotArea>
    <c:legend>
      <c:legendPos val="r"/>
      <c:layout>
        <c:manualLayout>
          <c:xMode val="edge"/>
          <c:yMode val="edge"/>
          <c:x val="0.70445091342517252"/>
          <c:y val="6.265615508636839E-2"/>
          <c:w val="0.26533503171365047"/>
          <c:h val="0.64145139331892442"/>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sz="1600">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68C5AD-71DD-4EC0-A413-C51DC95DD2ED}" type="datetimeFigureOut">
              <a:rPr lang="en-CA" smtClean="0"/>
              <a:t>2018-07-08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B5BF96-4013-477F-9949-176AD53AFF60}" type="slidenum">
              <a:rPr lang="en-CA" smtClean="0"/>
              <a:t>‹#›</a:t>
            </a:fld>
            <a:endParaRPr lang="en-CA"/>
          </a:p>
        </p:txBody>
      </p:sp>
    </p:spTree>
    <p:extLst>
      <p:ext uri="{BB962C8B-B14F-4D97-AF65-F5344CB8AC3E}">
        <p14:creationId xmlns:p14="http://schemas.microsoft.com/office/powerpoint/2010/main" val="2765221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a:t>
            </a:fld>
            <a:endParaRPr lang="en-CA"/>
          </a:p>
        </p:txBody>
      </p:sp>
    </p:spTree>
    <p:extLst>
      <p:ext uri="{BB962C8B-B14F-4D97-AF65-F5344CB8AC3E}">
        <p14:creationId xmlns:p14="http://schemas.microsoft.com/office/powerpoint/2010/main" val="28716424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dirty="0" smtClean="0"/>
              <a:t>We have currently implemented the </a:t>
            </a:r>
            <a:r>
              <a:rPr lang="en-CA" baseline="0" dirty="0" err="1" smtClean="0"/>
              <a:t>evfs</a:t>
            </a:r>
            <a:r>
              <a:rPr lang="en-CA" baseline="0" dirty="0" smtClean="0"/>
              <a:t> interface for three file systems as user space libraries. They are implemented in C++ using the Spiffy framework. The Spiffy framework allows file system experts to annotate the on-disk data structures of their file systems. In turn, Spiffy can automatically generate a robust parsing and serialization library that provides type-safe access for annotated file system data structures.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dirty="0" smtClean="0"/>
              <a:t>At the moment we have implemented the read-side API for Ext4 and </a:t>
            </a:r>
            <a:r>
              <a:rPr lang="en-CA" baseline="0" dirty="0" err="1" smtClean="0"/>
              <a:t>Btrfs</a:t>
            </a:r>
            <a:r>
              <a:rPr lang="en-CA" baseline="0" dirty="0" smtClean="0"/>
              <a:t>, and the write-side API for F2FS. As you will see shortly, this enables us to perform in-place conversion from one file system to another.</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10</a:t>
            </a:fld>
            <a:endParaRPr lang="en-CA"/>
          </a:p>
        </p:txBody>
      </p:sp>
    </p:spTree>
    <p:extLst>
      <p:ext uri="{BB962C8B-B14F-4D97-AF65-F5344CB8AC3E}">
        <p14:creationId xmlns:p14="http://schemas.microsoft.com/office/powerpoint/2010/main" val="978456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To provide crash</a:t>
            </a:r>
            <a:r>
              <a:rPr lang="en-CA" baseline="0" dirty="0" smtClean="0"/>
              <a:t> consistency support for arbitrary file systems, even the file system that does not natively support it, for example, FAT32 or Ext2, we implemented a journal that works independent of the file system. </a:t>
            </a:r>
          </a:p>
          <a:p>
            <a:r>
              <a:rPr lang="en-CA" dirty="0" smtClean="0"/>
              <a:t>Our journaling implementation is a variable-sized redo log with a</a:t>
            </a:r>
            <a:r>
              <a:rPr lang="en-CA" baseline="0" dirty="0" smtClean="0"/>
              <a:t> novel approach. We place the journal in the free space that is not used by either the old or the new file system state. This enables recovery since the space used by the journal would not be overwritten by the new file system state. If at any point we run out of free space, then we abort the transaction and the old file system is left untouched. This journaling code is written in 1350 lines of code. Now, we will show you the journaling operations and our novel optimization to reduce the total number of blocks journaled.</a:t>
            </a:r>
          </a:p>
        </p:txBody>
      </p:sp>
      <p:sp>
        <p:nvSpPr>
          <p:cNvPr id="4" name="Slide Number Placeholder 3"/>
          <p:cNvSpPr>
            <a:spLocks noGrp="1"/>
          </p:cNvSpPr>
          <p:nvPr>
            <p:ph type="sldNum" sz="quarter" idx="10"/>
          </p:nvPr>
        </p:nvSpPr>
        <p:spPr/>
        <p:txBody>
          <a:bodyPr/>
          <a:lstStyle/>
          <a:p>
            <a:fld id="{B5B5BF96-4013-477F-9949-176AD53AFF60}" type="slidenum">
              <a:rPr lang="en-CA" smtClean="0"/>
              <a:t>11</a:t>
            </a:fld>
            <a:endParaRPr lang="en-CA"/>
          </a:p>
        </p:txBody>
      </p:sp>
    </p:spTree>
    <p:extLst>
      <p:ext uri="{BB962C8B-B14F-4D97-AF65-F5344CB8AC3E}">
        <p14:creationId xmlns:p14="http://schemas.microsoft.com/office/powerpoint/2010/main" val="3367571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Under normal operation, when</a:t>
            </a:r>
            <a:r>
              <a:rPr lang="en-CA" baseline="0" dirty="0" smtClean="0"/>
              <a:t> a new block will be overwriting a used block, then we ....</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12</a:t>
            </a:fld>
            <a:endParaRPr lang="en-CA"/>
          </a:p>
        </p:txBody>
      </p:sp>
    </p:spTree>
    <p:extLst>
      <p:ext uri="{BB962C8B-B14F-4D97-AF65-F5344CB8AC3E}">
        <p14:creationId xmlns:p14="http://schemas.microsoft.com/office/powerpoint/2010/main" val="1688041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Journal the block in</a:t>
            </a:r>
            <a:r>
              <a:rPr lang="en-CA" baseline="0" dirty="0" smtClean="0"/>
              <a:t> the free space of both file systems. When the transaction commits, we will checkpoint the new block to its final destination.</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13</a:t>
            </a:fld>
            <a:endParaRPr lang="en-CA"/>
          </a:p>
        </p:txBody>
      </p:sp>
    </p:spTree>
    <p:extLst>
      <p:ext uri="{BB962C8B-B14F-4D97-AF65-F5344CB8AC3E}">
        <p14:creationId xmlns:p14="http://schemas.microsoft.com/office/powerpoint/2010/main" val="2397683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However,</a:t>
            </a:r>
            <a:r>
              <a:rPr lang="en-CA" baseline="0" dirty="0" smtClean="0"/>
              <a:t> if the new block is written to free space, then we will … </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14</a:t>
            </a:fld>
            <a:endParaRPr lang="en-CA"/>
          </a:p>
        </p:txBody>
      </p:sp>
    </p:spTree>
    <p:extLst>
      <p:ext uri="{BB962C8B-B14F-4D97-AF65-F5344CB8AC3E}">
        <p14:creationId xmlns:p14="http://schemas.microsoft.com/office/powerpoint/2010/main" val="1528657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Not journal the block,</a:t>
            </a:r>
            <a:r>
              <a:rPr lang="en-CA" baseline="0" dirty="0" smtClean="0"/>
              <a:t> and let it be written to the final destination immediately before commit occurs.</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15</a:t>
            </a:fld>
            <a:endParaRPr lang="en-CA"/>
          </a:p>
        </p:txBody>
      </p:sp>
    </p:spTree>
    <p:extLst>
      <p:ext uri="{BB962C8B-B14F-4D97-AF65-F5344CB8AC3E}">
        <p14:creationId xmlns:p14="http://schemas.microsoft.com/office/powerpoint/2010/main" val="19039132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However,</a:t>
            </a:r>
            <a:r>
              <a:rPr lang="en-CA" baseline="0" dirty="0" smtClean="0"/>
              <a:t> this optimization causes a complication when the new block is to be written to a location currently used by the journal. Since the journal is placed in free space, writing the block to the journal does not overwrite the old file system state. However, we need to …</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16</a:t>
            </a:fld>
            <a:endParaRPr lang="en-CA"/>
          </a:p>
        </p:txBody>
      </p:sp>
    </p:spTree>
    <p:extLst>
      <p:ext uri="{BB962C8B-B14F-4D97-AF65-F5344CB8AC3E}">
        <p14:creationId xmlns:p14="http://schemas.microsoft.com/office/powerpoint/2010/main" val="3040241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Relocate the journal block and</a:t>
            </a:r>
            <a:r>
              <a:rPr lang="en-CA" baseline="0" dirty="0" smtClean="0"/>
              <a:t> update the journal descriptors before allowing the new block …</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17</a:t>
            </a:fld>
            <a:endParaRPr lang="en-CA"/>
          </a:p>
        </p:txBody>
      </p:sp>
    </p:spTree>
    <p:extLst>
      <p:ext uri="{BB962C8B-B14F-4D97-AF65-F5344CB8AC3E}">
        <p14:creationId xmlns:p14="http://schemas.microsoft.com/office/powerpoint/2010/main" val="30680758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To be written directly to its final</a:t>
            </a:r>
            <a:r>
              <a:rPr lang="en-CA" baseline="0" dirty="0" smtClean="0"/>
              <a:t> location, as shown in the diagram.</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18</a:t>
            </a:fld>
            <a:endParaRPr lang="en-CA"/>
          </a:p>
        </p:txBody>
      </p:sp>
    </p:spTree>
    <p:extLst>
      <p:ext uri="{BB962C8B-B14F-4D97-AF65-F5344CB8AC3E}">
        <p14:creationId xmlns:p14="http://schemas.microsoft.com/office/powerpoint/2010/main" val="30191330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Now, we describe an application that we built using the </a:t>
            </a:r>
            <a:r>
              <a:rPr lang="en-CA" baseline="0" dirty="0" err="1" smtClean="0"/>
              <a:t>evfs</a:t>
            </a:r>
            <a:r>
              <a:rPr lang="en-CA" baseline="0" dirty="0" smtClean="0"/>
              <a:t> </a:t>
            </a:r>
            <a:r>
              <a:rPr lang="en-CA" baseline="0" dirty="0" err="1" smtClean="0"/>
              <a:t>api</a:t>
            </a:r>
            <a:r>
              <a:rPr lang="en-CA" baseline="0" dirty="0" smtClean="0"/>
              <a:t>, which is an in-place file system conversion tool that allows converting from one file system to another without the need to copy the data to a backup device first. It also keeps data blocks in their original locations as much as possible. As such, the entire conversion process can be very fast – up to 50 times faster than copy-based conversion, which involves copying data to a backup device, reformat the disk, and then copying the data back. </a:t>
            </a:r>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The conversion tool is written generically using </a:t>
            </a:r>
            <a:r>
              <a:rPr lang="en-CA" baseline="0" dirty="0" err="1" smtClean="0"/>
              <a:t>evfs</a:t>
            </a:r>
            <a:r>
              <a:rPr lang="en-CA" baseline="0" dirty="0" smtClean="0"/>
              <a:t> operations, thus requiring only 224 lines of code. It also supports any pair of file systems that implements the </a:t>
            </a:r>
            <a:r>
              <a:rPr lang="en-CA" baseline="0" dirty="0" err="1" smtClean="0"/>
              <a:t>evfs</a:t>
            </a:r>
            <a:r>
              <a:rPr lang="en-CA" baseline="0" dirty="0" smtClean="0"/>
              <a:t> </a:t>
            </a:r>
            <a:r>
              <a:rPr lang="en-CA" baseline="0" dirty="0" err="1" smtClean="0"/>
              <a:t>api</a:t>
            </a:r>
            <a:r>
              <a:rPr lang="en-CA" baseline="0" dirty="0" smtClean="0"/>
              <a:t>. Currently, our </a:t>
            </a:r>
            <a:r>
              <a:rPr lang="en-CA" baseline="0" dirty="0" err="1" smtClean="0"/>
              <a:t>evfs</a:t>
            </a:r>
            <a:r>
              <a:rPr lang="en-CA" baseline="0" dirty="0" smtClean="0"/>
              <a:t> implementation enables conversion from Ext4 and </a:t>
            </a:r>
            <a:r>
              <a:rPr lang="en-CA" baseline="0" dirty="0" err="1" smtClean="0"/>
              <a:t>Btrfs</a:t>
            </a:r>
            <a:r>
              <a:rPr lang="en-CA" baseline="0" dirty="0" smtClean="0"/>
              <a:t> to F2FS.</a:t>
            </a:r>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It is important to note that the </a:t>
            </a:r>
            <a:r>
              <a:rPr lang="en-CA" baseline="0" dirty="0" smtClean="0"/>
              <a:t>conversion process is not perfect if the destination file system does not support some features in the source file system, which can result in loss of information. For example, Ext4 does not support immutable snapshots, so converting from </a:t>
            </a:r>
            <a:r>
              <a:rPr lang="en-CA" baseline="0" dirty="0" err="1" smtClean="0"/>
              <a:t>btrfs</a:t>
            </a:r>
            <a:r>
              <a:rPr lang="en-CA" baseline="0" dirty="0" smtClean="0"/>
              <a:t> to ext4 will result in a copy of the snapshot being made. </a:t>
            </a:r>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Next, we show how the conversion tool uses the </a:t>
            </a:r>
            <a:r>
              <a:rPr lang="en-CA" baseline="0" dirty="0" err="1" smtClean="0"/>
              <a:t>evfs</a:t>
            </a:r>
            <a:r>
              <a:rPr lang="en-CA" baseline="0" dirty="0" smtClean="0"/>
              <a:t> interface to implement generic conversion.</a:t>
            </a:r>
          </a:p>
        </p:txBody>
      </p:sp>
      <p:sp>
        <p:nvSpPr>
          <p:cNvPr id="4" name="Slide Number Placeholder 3"/>
          <p:cNvSpPr>
            <a:spLocks noGrp="1"/>
          </p:cNvSpPr>
          <p:nvPr>
            <p:ph type="sldNum" sz="quarter" idx="10"/>
          </p:nvPr>
        </p:nvSpPr>
        <p:spPr/>
        <p:txBody>
          <a:bodyPr/>
          <a:lstStyle/>
          <a:p>
            <a:fld id="{B5B5BF96-4013-477F-9949-176AD53AFF60}" type="slidenum">
              <a:rPr lang="en-CA" smtClean="0"/>
              <a:t>19</a:t>
            </a:fld>
            <a:endParaRPr lang="en-CA"/>
          </a:p>
        </p:txBody>
      </p:sp>
    </p:spTree>
    <p:extLst>
      <p:ext uri="{BB962C8B-B14F-4D97-AF65-F5344CB8AC3E}">
        <p14:creationId xmlns:p14="http://schemas.microsoft.com/office/powerpoint/2010/main" val="3995075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There is a</a:t>
            </a:r>
            <a:r>
              <a:rPr lang="en-CA" baseline="0" dirty="0" smtClean="0"/>
              <a:t> c</a:t>
            </a:r>
            <a:r>
              <a:rPr lang="en-CA" dirty="0" smtClean="0"/>
              <a:t>lass of applications that work with file system metadata that we call file-system management applications. These</a:t>
            </a:r>
            <a:r>
              <a:rPr lang="en-CA" baseline="0" dirty="0" smtClean="0"/>
              <a:t> applications are used by system administrators to </a:t>
            </a:r>
            <a:r>
              <a:rPr lang="en-CA" baseline="0" dirty="0" smtClean="0"/>
              <a:t>maintain, optimize, and administer </a:t>
            </a:r>
            <a:r>
              <a:rPr lang="en-CA" baseline="0" dirty="0" smtClean="0"/>
              <a:t>their file systems. For example, a defragmentation tool rearranges physical blocks used by files into contiguous extents to optimize read and write performance. A resizing tool helps with changing the size of a file system. A garbage collector helps reclaim space used by stale file system metadata and data, and is critical to the usability of log-structured and copy-on-write file systems. A file-system aware scrubber reduces the overhead of detecting and correcting data corruption. Similarly, a file system upgrade tool can upgrade a file system without reformatting the disk.</a:t>
            </a:r>
            <a:endParaRPr lang="en-CA"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u="none" strike="noStrike" kern="1200" baseline="0" dirty="0" smtClean="0">
                <a:solidFill>
                  <a:schemeClr val="tx1"/>
                </a:solidFill>
                <a:latin typeface="+mn-lt"/>
                <a:ea typeface="+mn-ea"/>
                <a:cs typeface="+mn-cs"/>
              </a:rPr>
              <a:t>These applications are essential for successful and wide deployments of file systems.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smtClean="0"/>
          </a:p>
        </p:txBody>
      </p:sp>
      <p:sp>
        <p:nvSpPr>
          <p:cNvPr id="4" name="Slide Number Placeholder 3"/>
          <p:cNvSpPr>
            <a:spLocks noGrp="1"/>
          </p:cNvSpPr>
          <p:nvPr>
            <p:ph type="sldNum" sz="quarter" idx="10"/>
          </p:nvPr>
        </p:nvSpPr>
        <p:spPr/>
        <p:txBody>
          <a:bodyPr/>
          <a:lstStyle/>
          <a:p>
            <a:fld id="{849A0A36-F84D-437B-B821-CB3EBADC1433}" type="slidenum">
              <a:rPr lang="en-CA" smtClean="0"/>
              <a:t>2</a:t>
            </a:fld>
            <a:endParaRPr lang="en-CA"/>
          </a:p>
        </p:txBody>
      </p:sp>
    </p:spTree>
    <p:extLst>
      <p:ext uri="{BB962C8B-B14F-4D97-AF65-F5344CB8AC3E}">
        <p14:creationId xmlns:p14="http://schemas.microsoft.com/office/powerpoint/2010/main" val="40176276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First, we must</a:t>
            </a:r>
            <a:r>
              <a:rPr lang="en-CA" baseline="0" dirty="0" smtClean="0"/>
              <a:t> open the device for reading and writing. On line 1, we open the existing file system as read only. On the next line, we open the same device, except this time as an unformatted device. Next, we start a transaction on the new file system, which activates journaling, and allows the conversion process to be crash consistent in the event of power failures. On line 4, we begin the conversion by creating a new file system on disk. Note that since the transaction is journaled, no overwrite of the existing file system will occur until the transaction commits. On line 5, we iterate through all </a:t>
            </a:r>
            <a:r>
              <a:rPr lang="en-CA" baseline="0" dirty="0" err="1" smtClean="0"/>
              <a:t>inodes</a:t>
            </a:r>
            <a:r>
              <a:rPr lang="en-CA" baseline="0" dirty="0" smtClean="0"/>
              <a:t> of the old file system and recreate it on the new file system. We then do something different depending on whether the </a:t>
            </a:r>
            <a:r>
              <a:rPr lang="en-CA" baseline="0" dirty="0" err="1" smtClean="0"/>
              <a:t>inode</a:t>
            </a:r>
            <a:r>
              <a:rPr lang="en-CA" baseline="0" dirty="0" smtClean="0"/>
              <a:t> is a regular file, directory, or symbolic link. If any error occur during conversion, such as running out of memory, then we abort the transaction. Otherwise, we commit the transaction once all </a:t>
            </a:r>
            <a:r>
              <a:rPr lang="en-CA" baseline="0" dirty="0" err="1" smtClean="0"/>
              <a:t>inodes</a:t>
            </a:r>
            <a:r>
              <a:rPr lang="en-CA" baseline="0" dirty="0" smtClean="0"/>
              <a:t> have been processed. Now, we look at how process regular file works.</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20</a:t>
            </a:fld>
            <a:endParaRPr lang="en-CA"/>
          </a:p>
        </p:txBody>
      </p:sp>
    </p:spTree>
    <p:extLst>
      <p:ext uri="{BB962C8B-B14F-4D97-AF65-F5344CB8AC3E}">
        <p14:creationId xmlns:p14="http://schemas.microsoft.com/office/powerpoint/2010/main" val="15434966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process regular file can do one of two things when recreating the associated metadata for</a:t>
            </a:r>
            <a:r>
              <a:rPr lang="en-CA" baseline="0" dirty="0" smtClean="0"/>
              <a:t> the destination file system. First, as shown on line 1, if the </a:t>
            </a:r>
            <a:r>
              <a:rPr lang="en-CA" baseline="0" dirty="0" err="1" smtClean="0"/>
              <a:t>inode</a:t>
            </a:r>
            <a:r>
              <a:rPr lang="en-CA" baseline="0" dirty="0" smtClean="0"/>
              <a:t> contains </a:t>
            </a:r>
            <a:r>
              <a:rPr lang="en-CA" baseline="0" dirty="0" err="1" smtClean="0"/>
              <a:t>inlined</a:t>
            </a:r>
            <a:r>
              <a:rPr lang="en-CA" baseline="0" dirty="0" smtClean="0"/>
              <a:t>, compressed, or otherwise “mangled data”, where the data inside the data block cannot be directly used by the destination file system, then the entire file must be read out through normal VFS read and written back.</a:t>
            </a:r>
          </a:p>
          <a:p>
            <a:r>
              <a:rPr lang="en-CA" baseline="0" dirty="0" smtClean="0"/>
              <a:t>Otherwise, we can avoid copying data blocks by</a:t>
            </a:r>
            <a:r>
              <a:rPr lang="en-CA" dirty="0" smtClean="0"/>
              <a:t> iterating</a:t>
            </a:r>
            <a:r>
              <a:rPr lang="en-CA" baseline="0" dirty="0" smtClean="0"/>
              <a:t> through all the extents mapped to the </a:t>
            </a:r>
            <a:r>
              <a:rPr lang="en-CA" baseline="0" dirty="0" err="1" smtClean="0"/>
              <a:t>inode</a:t>
            </a:r>
            <a:r>
              <a:rPr lang="en-CA" baseline="0" dirty="0" smtClean="0"/>
              <a:t> and recreates it on the destination file system. It does so by first allocating the extents on the destination file system without changing the original content, as shown on line 4, and then recreate the mapping of each extent to the new </a:t>
            </a:r>
            <a:r>
              <a:rPr lang="en-CA" baseline="0" dirty="0" err="1" smtClean="0"/>
              <a:t>inode</a:t>
            </a:r>
            <a:r>
              <a:rPr lang="en-CA" baseline="0" dirty="0" smtClean="0"/>
              <a:t>, as shown on line 5. Similar process occurs for recreating directory entries and symbolic links, using the </a:t>
            </a:r>
            <a:r>
              <a:rPr lang="en-CA" baseline="0" dirty="0" err="1" smtClean="0"/>
              <a:t>evfs</a:t>
            </a:r>
            <a:r>
              <a:rPr lang="en-CA" baseline="0" dirty="0" smtClean="0"/>
              <a:t> </a:t>
            </a:r>
            <a:r>
              <a:rPr lang="en-CA" baseline="0" dirty="0" err="1" smtClean="0"/>
              <a:t>api</a:t>
            </a:r>
            <a:r>
              <a:rPr lang="en-CA" baseline="0" dirty="0" smtClean="0"/>
              <a:t> as described earlier. Next, we’ll discuss our implementation of the journal.</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21</a:t>
            </a:fld>
            <a:endParaRPr lang="en-CA"/>
          </a:p>
        </p:txBody>
      </p:sp>
    </p:spTree>
    <p:extLst>
      <p:ext uri="{BB962C8B-B14F-4D97-AF65-F5344CB8AC3E}">
        <p14:creationId xmlns:p14="http://schemas.microsoft.com/office/powerpoint/2010/main" val="5721295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Journaling provides crash</a:t>
            </a:r>
            <a:r>
              <a:rPr lang="en-CA" baseline="0" dirty="0" smtClean="0"/>
              <a:t> consistency to the conversion. During our evaluation, we find that our journaling implementation has a small overhead of at most 20%, which is a small price to pay considering the danger of data loss during file system conversion. Coincidentally, this also reduces the memory overhead of the conversion tool. When journaling is enabled, we are able to read the source file system while writing the destination file system since before the transaction is committed, the source file system is still intact and not overwritten. However, without journaling, the source file system may be overwritten by the destination file system and therefore our previous version of the conversion tool had to read the entire source file system metadata into memory before writing out the destination file system, which would require excessive an amount of memory for very large file systems.</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22</a:t>
            </a:fld>
            <a:endParaRPr lang="en-CA"/>
          </a:p>
        </p:txBody>
      </p:sp>
    </p:spTree>
    <p:extLst>
      <p:ext uri="{BB962C8B-B14F-4D97-AF65-F5344CB8AC3E}">
        <p14:creationId xmlns:p14="http://schemas.microsoft.com/office/powerpoint/2010/main" val="18026106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Now, we</a:t>
            </a:r>
            <a:r>
              <a:rPr lang="en-CA" baseline="0" dirty="0" smtClean="0"/>
              <a:t> discuss the main take away of our work in terms of design trade offs. On the leftmost side in this diagram, we have VFS, which provides the most generic API and is able to support all file systems. However, it provides the least control, and thus can only work for applications that operate at the file level. On the other side, manual-written applications are file system specific and provides full control to the programmer at the cost of complexity and lack of generality. In between, we have Spiffy, which provides type-safe access to data structures and simplifies traversal of the file system tree. However, it only knows about the types of data structures but not the semantics, such as the meaning of an </a:t>
            </a:r>
            <a:r>
              <a:rPr lang="en-CA" baseline="0" dirty="0" err="1" smtClean="0"/>
              <a:t>inode</a:t>
            </a:r>
            <a:r>
              <a:rPr lang="en-CA" baseline="0" dirty="0" smtClean="0"/>
              <a:t>, making it still file system specific. Therefore, we arrived at </a:t>
            </a:r>
            <a:r>
              <a:rPr lang="en-CA" baseline="0" dirty="0" err="1" smtClean="0"/>
              <a:t>evfs</a:t>
            </a:r>
            <a:r>
              <a:rPr lang="en-CA" baseline="0" dirty="0" smtClean="0"/>
              <a:t>, which provides file object based API and can support most file systems and applications, with the following exceptions.</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23</a:t>
            </a:fld>
            <a:endParaRPr lang="en-CA"/>
          </a:p>
        </p:txBody>
      </p:sp>
    </p:spTree>
    <p:extLst>
      <p:ext uri="{BB962C8B-B14F-4D97-AF65-F5344CB8AC3E}">
        <p14:creationId xmlns:p14="http://schemas.microsoft.com/office/powerpoint/2010/main" val="21541258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dirty="0" smtClean="0"/>
              <a:t>First, some file system may only support a subset of the </a:t>
            </a:r>
            <a:r>
              <a:rPr lang="en-CA" baseline="0" dirty="0" err="1" smtClean="0"/>
              <a:t>evfs</a:t>
            </a:r>
            <a:r>
              <a:rPr lang="en-CA" baseline="0" dirty="0" smtClean="0"/>
              <a:t> </a:t>
            </a:r>
            <a:r>
              <a:rPr lang="en-CA" baseline="0" dirty="0" err="1" smtClean="0"/>
              <a:t>api</a:t>
            </a:r>
            <a:r>
              <a:rPr lang="en-CA" baseline="0" dirty="0" smtClean="0"/>
              <a:t>. For example, Ext4 does not track </a:t>
            </a:r>
            <a:r>
              <a:rPr lang="en-CA" baseline="0" dirty="0" err="1" smtClean="0"/>
              <a:t>backpointers</a:t>
            </a:r>
            <a:r>
              <a:rPr lang="en-CA" baseline="0" dirty="0" smtClean="0"/>
              <a:t> from extents to </a:t>
            </a:r>
            <a:r>
              <a:rPr lang="en-CA" baseline="0" dirty="0" err="1" smtClean="0"/>
              <a:t>inodes</a:t>
            </a:r>
            <a:r>
              <a:rPr lang="en-CA" baseline="0" dirty="0" smtClean="0"/>
              <a:t> so it cannot efficiently implement reverse mapping of extents to </a:t>
            </a:r>
            <a:r>
              <a:rPr lang="en-CA" baseline="0" dirty="0" err="1" smtClean="0"/>
              <a:t>inodes</a:t>
            </a:r>
            <a:r>
              <a:rPr lang="en-CA" baseline="0" dirty="0" smtClean="0"/>
              <a:t>. Second, </a:t>
            </a:r>
            <a:r>
              <a:rPr lang="en-CA" baseline="0" dirty="0" err="1" smtClean="0"/>
              <a:t>evfs</a:t>
            </a:r>
            <a:r>
              <a:rPr lang="en-CA" baseline="0" dirty="0" smtClean="0"/>
              <a:t> can only operate on abstract file system objects so it cannot support file system </a:t>
            </a:r>
            <a:r>
              <a:rPr lang="en-CA" baseline="0" dirty="0" err="1" smtClean="0"/>
              <a:t>specifc</a:t>
            </a:r>
            <a:r>
              <a:rPr lang="en-CA" baseline="0" dirty="0" smtClean="0"/>
              <a:t> tools such as a file system checker, which operates on file system specific structures. </a:t>
            </a:r>
            <a:r>
              <a:rPr lang="en-CA" baseline="0" dirty="0" err="1" smtClean="0"/>
              <a:t>evfs</a:t>
            </a:r>
            <a:r>
              <a:rPr lang="en-CA" baseline="0" dirty="0" smtClean="0"/>
              <a:t> also does not support RAID and volume managers, since its interface does not expose </a:t>
            </a:r>
            <a:r>
              <a:rPr lang="en-CA" baseline="0" smtClean="0"/>
              <a:t>such feature.</a:t>
            </a:r>
            <a:endParaRPr lang="en-CA" dirty="0" smtClean="0"/>
          </a:p>
          <a:p>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24</a:t>
            </a:fld>
            <a:endParaRPr lang="en-CA"/>
          </a:p>
        </p:txBody>
      </p:sp>
    </p:spTree>
    <p:extLst>
      <p:ext uri="{BB962C8B-B14F-4D97-AF65-F5344CB8AC3E}">
        <p14:creationId xmlns:p14="http://schemas.microsoft.com/office/powerpoint/2010/main" val="28240081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aseline="0" dirty="0" smtClean="0"/>
              <a:t>Our current implementation of the </a:t>
            </a:r>
            <a:r>
              <a:rPr lang="en-CA" baseline="0" dirty="0" err="1" smtClean="0"/>
              <a:t>evfs</a:t>
            </a:r>
            <a:r>
              <a:rPr lang="en-CA" baseline="0" dirty="0" smtClean="0"/>
              <a:t> </a:t>
            </a:r>
            <a:r>
              <a:rPr lang="en-CA" baseline="0" dirty="0" err="1" smtClean="0"/>
              <a:t>api</a:t>
            </a:r>
            <a:r>
              <a:rPr lang="en-CA" baseline="0" dirty="0" smtClean="0"/>
              <a:t> is for offline use only, which has exclusive access to the file system and does not have to deal with concurrency. We wish to implement the API for online use, while the file system is mounted and in use by other existing VFS applications. Our goal is to provide transactional support for </a:t>
            </a:r>
            <a:r>
              <a:rPr lang="en-CA" baseline="0" dirty="0" err="1" smtClean="0"/>
              <a:t>evfs</a:t>
            </a:r>
            <a:r>
              <a:rPr lang="en-CA" baseline="0" dirty="0" smtClean="0"/>
              <a:t> operations so that existing applications can remain unaffected by applications using the </a:t>
            </a:r>
            <a:r>
              <a:rPr lang="en-CA" baseline="0" dirty="0" err="1" smtClean="0"/>
              <a:t>evfs</a:t>
            </a:r>
            <a:r>
              <a:rPr lang="en-CA" baseline="0" dirty="0" smtClean="0"/>
              <a:t> interface. As a secondary goal, we wish to minimize the changes made to the existing file system implementation so that we are not rewriting the whole file system code. Our idea is to reuse the file system’s locking protocol to ensure atomicity so that other applications do not see inconsistent intermediate file system states while </a:t>
            </a:r>
            <a:r>
              <a:rPr lang="en-CA" baseline="0" dirty="0" err="1" smtClean="0"/>
              <a:t>evfs</a:t>
            </a:r>
            <a:r>
              <a:rPr lang="en-CA" baseline="0" dirty="0" smtClean="0"/>
              <a:t> operations are executing within a transaction. </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25</a:t>
            </a:fld>
            <a:endParaRPr lang="en-CA"/>
          </a:p>
        </p:txBody>
      </p:sp>
    </p:spTree>
    <p:extLst>
      <p:ext uri="{BB962C8B-B14F-4D97-AF65-F5344CB8AC3E}">
        <p14:creationId xmlns:p14="http://schemas.microsoft.com/office/powerpoint/2010/main" val="3851764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Thank you, are</a:t>
            </a:r>
            <a:r>
              <a:rPr lang="en-CA" baseline="0" dirty="0" smtClean="0"/>
              <a:t> there any questions?</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27</a:t>
            </a:fld>
            <a:endParaRPr lang="en-CA"/>
          </a:p>
        </p:txBody>
      </p:sp>
    </p:spTree>
    <p:extLst>
      <p:ext uri="{BB962C8B-B14F-4D97-AF65-F5344CB8AC3E}">
        <p14:creationId xmlns:p14="http://schemas.microsoft.com/office/powerpoint/2010/main" val="4139925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Here,</a:t>
            </a:r>
            <a:r>
              <a:rPr lang="en-CA" baseline="0" dirty="0" smtClean="0"/>
              <a:t> we </a:t>
            </a:r>
            <a:r>
              <a:rPr lang="en-CA" dirty="0" smtClean="0"/>
              <a:t>evaluate</a:t>
            </a:r>
            <a:r>
              <a:rPr lang="en-CA" baseline="0" dirty="0" smtClean="0"/>
              <a:t> our conversion tool against a copy-based convertor. The copy converter copies file system contents to another local disk, reformats the source disk, and then copies everything back. This graph shows the time to convert a file system with 16GB of data, while varying the number of files in the file system. With fewer files in the file system, less metadata needs to be converted, which reduces the conversion time for our tool. The copy convertor performance is dominated by the size of the file system data, and doesn’t vary much for different numbers of files. In this log graph, we can see that the copy converter is 30-50 times slower than the Spiffy converter.</a:t>
            </a:r>
          </a:p>
        </p:txBody>
      </p:sp>
      <p:sp>
        <p:nvSpPr>
          <p:cNvPr id="4" name="Slide Number Placeholder 3"/>
          <p:cNvSpPr>
            <a:spLocks noGrp="1"/>
          </p:cNvSpPr>
          <p:nvPr>
            <p:ph type="sldNum" sz="quarter" idx="10"/>
          </p:nvPr>
        </p:nvSpPr>
        <p:spPr/>
        <p:txBody>
          <a:bodyPr/>
          <a:lstStyle/>
          <a:p>
            <a:fld id="{849A0A36-F84D-437B-B821-CB3EBADC1433}" type="slidenum">
              <a:rPr lang="en-CA" smtClean="0"/>
              <a:t>28</a:t>
            </a:fld>
            <a:endParaRPr lang="en-CA"/>
          </a:p>
        </p:txBody>
      </p:sp>
    </p:spTree>
    <p:extLst>
      <p:ext uri="{BB962C8B-B14F-4D97-AF65-F5344CB8AC3E}">
        <p14:creationId xmlns:p14="http://schemas.microsoft.com/office/powerpoint/2010/main" val="772685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dirty="0" smtClean="0"/>
              <a:t>file system management applications operate </a:t>
            </a:r>
            <a:r>
              <a:rPr lang="en-CA" dirty="0" smtClean="0"/>
              <a:t>directly on file system metadata structures</a:t>
            </a:r>
            <a:r>
              <a:rPr lang="en-CA" baseline="0" dirty="0" smtClean="0"/>
              <a:t> on disk. For example, </a:t>
            </a:r>
            <a:r>
              <a:rPr lang="en-CA" dirty="0" smtClean="0"/>
              <a:t>a defragmentation tool moves extents of a fragmented </a:t>
            </a:r>
            <a:r>
              <a:rPr lang="en-CA" baseline="0" dirty="0" smtClean="0"/>
              <a:t>file into larger, contiguous extents.</a:t>
            </a:r>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The problem is that developing these applications requires significant engineering effort. T</a:t>
            </a:r>
            <a:r>
              <a:rPr lang="en-CA" dirty="0" smtClean="0"/>
              <a:t>hese</a:t>
            </a:r>
            <a:r>
              <a:rPr lang="en-CA" baseline="0" dirty="0" smtClean="0"/>
              <a:t> applications have to be developed from scratch for</a:t>
            </a:r>
            <a:r>
              <a:rPr lang="en-CA" dirty="0" smtClean="0"/>
              <a:t> each file system</a:t>
            </a:r>
            <a:r>
              <a:rPr lang="en-CA" baseline="0" dirty="0" smtClean="0"/>
              <a:t> because each file system has its own set of unique data structures.</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3</a:t>
            </a:fld>
            <a:endParaRPr lang="en-CA"/>
          </a:p>
        </p:txBody>
      </p:sp>
    </p:spTree>
    <p:extLst>
      <p:ext uri="{BB962C8B-B14F-4D97-AF65-F5344CB8AC3E}">
        <p14:creationId xmlns:p14="http://schemas.microsoft.com/office/powerpoint/2010/main" val="2384017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For example, this slide shows the format of the Ext4 and the </a:t>
            </a:r>
            <a:r>
              <a:rPr lang="en-CA" dirty="0" err="1" smtClean="0"/>
              <a:t>Btrfs</a:t>
            </a:r>
            <a:r>
              <a:rPr lang="en-CA" dirty="0" smtClean="0"/>
              <a:t> file systems. Ext4</a:t>
            </a:r>
            <a:r>
              <a:rPr lang="en-CA" baseline="0" dirty="0" smtClean="0"/>
              <a:t> uses array-based structures, such as the </a:t>
            </a:r>
            <a:r>
              <a:rPr lang="en-CA" baseline="0" dirty="0" err="1" smtClean="0"/>
              <a:t>inode</a:t>
            </a:r>
            <a:r>
              <a:rPr lang="en-CA" baseline="0" dirty="0" smtClean="0"/>
              <a:t> table, and block and </a:t>
            </a:r>
            <a:r>
              <a:rPr lang="en-CA" baseline="0" dirty="0" err="1" smtClean="0"/>
              <a:t>inode</a:t>
            </a:r>
            <a:r>
              <a:rPr lang="en-CA" baseline="0" dirty="0" smtClean="0"/>
              <a:t> bitmaps, to store it metadata. In contrast, the </a:t>
            </a:r>
            <a:r>
              <a:rPr lang="en-CA" baseline="0" dirty="0" err="1" smtClean="0"/>
              <a:t>Btrfs</a:t>
            </a:r>
            <a:r>
              <a:rPr lang="en-CA" baseline="0" dirty="0" smtClean="0"/>
              <a:t> file system uses B-tree-based structures to store its metadata. In order to defragment a file, for example, we need to traverse and modify totally different data structures in these file systems.</a:t>
            </a:r>
          </a:p>
          <a:p>
            <a:endParaRPr lang="en-CA" baseline="0" dirty="0" smtClean="0"/>
          </a:p>
        </p:txBody>
      </p:sp>
      <p:sp>
        <p:nvSpPr>
          <p:cNvPr id="4" name="Slide Number Placeholder 3"/>
          <p:cNvSpPr>
            <a:spLocks noGrp="1"/>
          </p:cNvSpPr>
          <p:nvPr>
            <p:ph type="sldNum" sz="quarter" idx="10"/>
          </p:nvPr>
        </p:nvSpPr>
        <p:spPr/>
        <p:txBody>
          <a:bodyPr/>
          <a:lstStyle/>
          <a:p>
            <a:fld id="{B5B5BF96-4013-477F-9949-176AD53AFF60}" type="slidenum">
              <a:rPr lang="en-CA" smtClean="0"/>
              <a:t>4</a:t>
            </a:fld>
            <a:endParaRPr lang="en-CA"/>
          </a:p>
        </p:txBody>
      </p:sp>
    </p:spTree>
    <p:extLst>
      <p:ext uri="{BB962C8B-B14F-4D97-AF65-F5344CB8AC3E}">
        <p14:creationId xmlns:p14="http://schemas.microsoft.com/office/powerpoint/2010/main" val="2717652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aseline="0" dirty="0" smtClean="0"/>
              <a:t>As we have seen, writing these applications </a:t>
            </a:r>
            <a:r>
              <a:rPr lang="en-CA" sz="1200" b="0" i="0" u="none" strike="noStrike" kern="1200" baseline="0" dirty="0" smtClean="0">
                <a:solidFill>
                  <a:schemeClr val="tx1"/>
                </a:solidFill>
                <a:latin typeface="+mn-lt"/>
                <a:ea typeface="+mn-ea"/>
                <a:cs typeface="+mn-cs"/>
              </a:rPr>
              <a:t>requires detailed understanding of the file system format so as to identify and interpret the file system data structures. Unfortunately, this format is complex and poorly documented, and so these applications can only be </a:t>
            </a:r>
            <a:r>
              <a:rPr lang="en-CA" baseline="0" dirty="0" smtClean="0"/>
              <a:t>developed by </a:t>
            </a:r>
            <a:r>
              <a:rPr lang="en-CA" dirty="0" smtClean="0"/>
              <a:t>file system</a:t>
            </a:r>
            <a:r>
              <a:rPr lang="en-CA" baseline="0" dirty="0" smtClean="0"/>
              <a:t> </a:t>
            </a:r>
            <a:r>
              <a:rPr lang="en-CA" dirty="0" smtClean="0"/>
              <a:t>experts. As such, emerging file systems often</a:t>
            </a:r>
            <a:r>
              <a:rPr lang="en-CA" baseline="0" dirty="0" smtClean="0"/>
              <a:t> do not have these applications, which slows down their adoption.</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5</a:t>
            </a:fld>
            <a:endParaRPr lang="en-CA"/>
          </a:p>
        </p:txBody>
      </p:sp>
    </p:spTree>
    <p:extLst>
      <p:ext uri="{BB962C8B-B14F-4D97-AF65-F5344CB8AC3E}">
        <p14:creationId xmlns:p14="http://schemas.microsoft.com/office/powerpoint/2010/main" val="4006920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 goal of this</a:t>
            </a:r>
            <a:r>
              <a:rPr lang="en-CA" baseline="0" dirty="0" smtClean="0"/>
              <a:t> work is to design an interface that enables building generic file system management applications. For example, we would like to build a single defragmentation tool that works for all file systems that support this generic interface.</a:t>
            </a:r>
          </a:p>
          <a:p>
            <a:endParaRPr lang="en-CA" baseline="0" dirty="0" smtClean="0"/>
          </a:p>
          <a:p>
            <a:r>
              <a:rPr lang="en-CA" baseline="0" dirty="0" smtClean="0"/>
              <a:t>The challenge is that these applications require fine-grained control over file system metadata and data, such as the ability to migrate data blocks to another physical location, which appears to be a file system specific operation, and yet our API needs to provide such control while being able to work across diverse file systems.</a:t>
            </a:r>
          </a:p>
        </p:txBody>
      </p:sp>
      <p:sp>
        <p:nvSpPr>
          <p:cNvPr id="4" name="Slide Number Placeholder 3"/>
          <p:cNvSpPr>
            <a:spLocks noGrp="1"/>
          </p:cNvSpPr>
          <p:nvPr>
            <p:ph type="sldNum" sz="quarter" idx="10"/>
          </p:nvPr>
        </p:nvSpPr>
        <p:spPr/>
        <p:txBody>
          <a:bodyPr/>
          <a:lstStyle/>
          <a:p>
            <a:fld id="{B5B5BF96-4013-477F-9949-176AD53AFF60}" type="slidenum">
              <a:rPr lang="en-CA" smtClean="0"/>
              <a:t>6</a:t>
            </a:fld>
            <a:endParaRPr lang="en-CA"/>
          </a:p>
        </p:txBody>
      </p:sp>
    </p:spTree>
    <p:extLst>
      <p:ext uri="{BB962C8B-B14F-4D97-AF65-F5344CB8AC3E}">
        <p14:creationId xmlns:p14="http://schemas.microsoft.com/office/powerpoint/2010/main" val="1152816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As we have seen, it is hard to define a generic API based on individual file system structures. Instead, we design an API based on low-level file system abstractions. Our insight is that file system management applications operate on common file system objects, for example, blocks, </a:t>
            </a:r>
            <a:r>
              <a:rPr lang="en-CA" baseline="0" dirty="0" err="1" smtClean="0"/>
              <a:t>inodes</a:t>
            </a:r>
            <a:r>
              <a:rPr lang="en-CA" baseline="0" dirty="0" smtClean="0"/>
              <a:t>, and directory entries. Managing these objects require operations such as allocating and freeing them, iterating over them, and mapping an object to another, such as mapping a directory entry to an </a:t>
            </a:r>
            <a:r>
              <a:rPr lang="en-CA" baseline="0" dirty="0" err="1" smtClean="0"/>
              <a:t>inode</a:t>
            </a:r>
            <a:r>
              <a:rPr lang="en-CA" baseline="0" dirty="0" smtClean="0"/>
              <a:t>. </a:t>
            </a:r>
          </a:p>
          <a:p>
            <a:endParaRPr lang="en-CA" baseline="0" dirty="0" smtClean="0"/>
          </a:p>
          <a:p>
            <a:r>
              <a:rPr lang="en-CA" baseline="0" dirty="0" smtClean="0"/>
              <a:t>For example, a defragmentation tool can find the fragmented blocks of a file by iterating through the file’s logical to physical block mappings. Then, it can relocate the fragmented blocks to a contiguous extent, which requires allocating an extent, copying the blocks, and remapping the file’s logical blocks to the new extent.</a:t>
            </a:r>
          </a:p>
          <a:p>
            <a:endParaRPr lang="en-CA" baseline="0" dirty="0" smtClean="0"/>
          </a:p>
        </p:txBody>
      </p:sp>
      <p:sp>
        <p:nvSpPr>
          <p:cNvPr id="4" name="Slide Number Placeholder 3"/>
          <p:cNvSpPr>
            <a:spLocks noGrp="1"/>
          </p:cNvSpPr>
          <p:nvPr>
            <p:ph type="sldNum" sz="quarter" idx="10"/>
          </p:nvPr>
        </p:nvSpPr>
        <p:spPr/>
        <p:txBody>
          <a:bodyPr/>
          <a:lstStyle/>
          <a:p>
            <a:fld id="{B5B5BF96-4013-477F-9949-176AD53AFF60}" type="slidenum">
              <a:rPr lang="en-CA" smtClean="0"/>
              <a:t>7</a:t>
            </a:fld>
            <a:endParaRPr lang="en-CA"/>
          </a:p>
        </p:txBody>
      </p:sp>
    </p:spTree>
    <p:extLst>
      <p:ext uri="{BB962C8B-B14F-4D97-AF65-F5344CB8AC3E}">
        <p14:creationId xmlns:p14="http://schemas.microsoft.com/office/powerpoint/2010/main" val="2823810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Our generic API is shown in this table. We</a:t>
            </a:r>
            <a:r>
              <a:rPr lang="en-CA" baseline="0" dirty="0" smtClean="0"/>
              <a:t> call this API, </a:t>
            </a:r>
            <a:r>
              <a:rPr lang="en-CA" dirty="0" err="1" smtClean="0"/>
              <a:t>eVFS</a:t>
            </a:r>
            <a:r>
              <a:rPr lang="en-CA" dirty="0" smtClean="0"/>
              <a:t> or</a:t>
            </a:r>
            <a:r>
              <a:rPr lang="en-CA" baseline="0" dirty="0" smtClean="0"/>
              <a:t> the </a:t>
            </a:r>
            <a:r>
              <a:rPr lang="en-CA" dirty="0" smtClean="0"/>
              <a:t>Extended VFS Interface,</a:t>
            </a:r>
            <a:r>
              <a:rPr lang="en-CA" baseline="0" dirty="0" smtClean="0"/>
              <a:t> because it provides fine-grained control over file system objects. Many of these operations are already implemented by file systems, but not exposed at the VFS layer, and hence we think of </a:t>
            </a:r>
            <a:r>
              <a:rPr lang="en-CA" baseline="0" dirty="0" err="1" smtClean="0"/>
              <a:t>eVFS</a:t>
            </a:r>
            <a:r>
              <a:rPr lang="en-CA" baseline="0" dirty="0" smtClean="0"/>
              <a:t> as splitting the VFS into fine-grained operations.</a:t>
            </a:r>
          </a:p>
          <a:p>
            <a:endParaRPr lang="en-CA" baseline="0" dirty="0" smtClean="0"/>
          </a:p>
          <a:p>
            <a:r>
              <a:rPr lang="en-CA" baseline="0" dirty="0" smtClean="0"/>
              <a:t>As a first step, </a:t>
            </a:r>
            <a:r>
              <a:rPr lang="en-CA" baseline="0" dirty="0" err="1" smtClean="0"/>
              <a:t>evfs</a:t>
            </a:r>
            <a:r>
              <a:rPr lang="en-CA" baseline="0" dirty="0" smtClean="0"/>
              <a:t> provides the ability to make a new file system on a device, or update the settings of an existing file system, such as changing the label or toggling file system features. </a:t>
            </a:r>
            <a:endParaRPr lang="en-CA"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Many file system</a:t>
            </a:r>
            <a:r>
              <a:rPr lang="en-CA" baseline="0" dirty="0" smtClean="0"/>
              <a:t> management tools require the ability to control the physical layout of the data blocks on disk, for example, defragmentation tools and garbage collectors need to move data blocks from one physical location to another. As such, </a:t>
            </a:r>
            <a:r>
              <a:rPr lang="en-CA" baseline="0" dirty="0" err="1" smtClean="0"/>
              <a:t>evfs</a:t>
            </a:r>
            <a:r>
              <a:rPr lang="en-CA" baseline="0" dirty="0" smtClean="0"/>
              <a:t> provides fine-grained API for managing extents. First, we support the basic operation of allocating and freeing extents. Next, we support iterating through a list of extents mapped to an </a:t>
            </a:r>
            <a:r>
              <a:rPr lang="en-CA" baseline="0" dirty="0" err="1" smtClean="0"/>
              <a:t>inode</a:t>
            </a:r>
            <a:r>
              <a:rPr lang="en-CA" baseline="0" dirty="0" smtClean="0"/>
              <a:t>, which is required for defragmentation to relocate scattered extents into a large contiguous one. </a:t>
            </a:r>
            <a:r>
              <a:rPr lang="en-CA" baseline="0" dirty="0" err="1" smtClean="0"/>
              <a:t>Evfs</a:t>
            </a:r>
            <a:r>
              <a:rPr lang="en-CA" baseline="0" dirty="0" smtClean="0"/>
              <a:t> also provide support for iterating through a list of extents that are currently free in the file system. This function allows applications to make smart decisions such as whether to start garbage collection. Last, we support file systems with copy-on-write semantics by exposing the reverse mapping of an extent to all the </a:t>
            </a:r>
            <a:r>
              <a:rPr lang="en-CA" baseline="0" dirty="0" err="1" smtClean="0"/>
              <a:t>inodes</a:t>
            </a:r>
            <a:r>
              <a:rPr lang="en-CA" baseline="0" dirty="0" smtClean="0"/>
              <a:t> that references it.</a:t>
            </a:r>
            <a:endParaRPr lang="en-CA"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Similarly, there are operations which</a:t>
            </a:r>
            <a:r>
              <a:rPr lang="en-CA" baseline="0" dirty="0" smtClean="0"/>
              <a:t> works with </a:t>
            </a:r>
            <a:r>
              <a:rPr lang="en-CA" baseline="0" dirty="0" err="1" smtClean="0"/>
              <a:t>inode</a:t>
            </a:r>
            <a:r>
              <a:rPr lang="en-CA" baseline="0" dirty="0" smtClean="0"/>
              <a:t> structures, such as allocating and freeing an </a:t>
            </a:r>
            <a:r>
              <a:rPr lang="en-CA" baseline="0" dirty="0" err="1" smtClean="0"/>
              <a:t>inode</a:t>
            </a:r>
            <a:r>
              <a:rPr lang="en-CA" baseline="0" dirty="0" smtClean="0"/>
              <a:t>. </a:t>
            </a:r>
            <a:r>
              <a:rPr lang="en-CA" baseline="0" dirty="0" err="1" smtClean="0"/>
              <a:t>Inode</a:t>
            </a:r>
            <a:r>
              <a:rPr lang="en-CA" baseline="0" dirty="0" smtClean="0"/>
              <a:t> read and </a:t>
            </a:r>
            <a:r>
              <a:rPr lang="en-CA" baseline="0" dirty="0" err="1" smtClean="0"/>
              <a:t>inode</a:t>
            </a:r>
            <a:r>
              <a:rPr lang="en-CA" baseline="0" dirty="0" smtClean="0"/>
              <a:t> write provides the same functionality as VFS read and write, and are necessary for reading from or writing to </a:t>
            </a:r>
            <a:r>
              <a:rPr lang="en-CA" baseline="0" dirty="0" err="1" smtClean="0"/>
              <a:t>inlined</a:t>
            </a:r>
            <a:r>
              <a:rPr lang="en-CA" baseline="0" dirty="0" smtClean="0"/>
              <a:t>, compressed, or encrypted data. </a:t>
            </a:r>
            <a:r>
              <a:rPr lang="en-CA" baseline="0" dirty="0" err="1" smtClean="0"/>
              <a:t>inode</a:t>
            </a:r>
            <a:r>
              <a:rPr lang="en-CA" baseline="0" dirty="0" smtClean="0"/>
              <a:t> map enables mapping a physical extent to a logical file offset. </a:t>
            </a:r>
            <a:r>
              <a:rPr lang="en-CA" baseline="0" dirty="0" err="1" smtClean="0"/>
              <a:t>Evfs</a:t>
            </a:r>
            <a:r>
              <a:rPr lang="en-CA" baseline="0" dirty="0" smtClean="0"/>
              <a:t> also support iterating through all allocated </a:t>
            </a:r>
            <a:r>
              <a:rPr lang="en-CA" baseline="0" dirty="0" err="1" smtClean="0"/>
              <a:t>inodes</a:t>
            </a:r>
            <a:r>
              <a:rPr lang="en-CA" baseline="0" dirty="0" smtClean="0"/>
              <a:t> in the file system.</a:t>
            </a:r>
            <a:endParaRPr lang="en-CA" dirty="0" smtClean="0"/>
          </a:p>
          <a:p>
            <a:endParaRPr lang="en-CA" dirty="0" smtClean="0"/>
          </a:p>
          <a:p>
            <a:endParaRPr lang="en-CA" dirty="0" smtClean="0"/>
          </a:p>
        </p:txBody>
      </p:sp>
      <p:sp>
        <p:nvSpPr>
          <p:cNvPr id="4" name="Slide Number Placeholder 3"/>
          <p:cNvSpPr>
            <a:spLocks noGrp="1"/>
          </p:cNvSpPr>
          <p:nvPr>
            <p:ph type="sldNum" sz="quarter" idx="10"/>
          </p:nvPr>
        </p:nvSpPr>
        <p:spPr/>
        <p:txBody>
          <a:bodyPr/>
          <a:lstStyle/>
          <a:p>
            <a:fld id="{B5B5BF96-4013-477F-9949-176AD53AFF60}" type="slidenum">
              <a:rPr lang="en-CA" smtClean="0"/>
              <a:t>8</a:t>
            </a:fld>
            <a:endParaRPr lang="en-CA"/>
          </a:p>
        </p:txBody>
      </p:sp>
    </p:spTree>
    <p:extLst>
      <p:ext uri="{BB962C8B-B14F-4D97-AF65-F5344CB8AC3E}">
        <p14:creationId xmlns:p14="http://schemas.microsoft.com/office/powerpoint/2010/main" val="576149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For directory entries,</a:t>
            </a:r>
            <a:r>
              <a:rPr lang="en-CA" baseline="0" dirty="0" smtClean="0"/>
              <a:t> </a:t>
            </a:r>
            <a:r>
              <a:rPr lang="en-CA" baseline="0" dirty="0" err="1" smtClean="0"/>
              <a:t>evfs</a:t>
            </a:r>
            <a:r>
              <a:rPr lang="en-CA" baseline="0" dirty="0" smtClean="0"/>
              <a:t> supports adding and removing entries for a directory </a:t>
            </a:r>
            <a:r>
              <a:rPr lang="en-CA" baseline="0" dirty="0" err="1" smtClean="0"/>
              <a:t>inode</a:t>
            </a:r>
            <a:r>
              <a:rPr lang="en-CA" baseline="0" dirty="0" smtClean="0"/>
              <a:t>, as well as iterating through directory entries inside a directory.</a:t>
            </a:r>
            <a:endParaRPr lang="en-CA" dirty="0" smtClean="0"/>
          </a:p>
          <a:p>
            <a:r>
              <a:rPr lang="en-CA" dirty="0" err="1" smtClean="0"/>
              <a:t>eVFS</a:t>
            </a:r>
            <a:r>
              <a:rPr lang="en-CA" dirty="0" smtClean="0"/>
              <a:t> also</a:t>
            </a:r>
            <a:r>
              <a:rPr lang="en-CA" baseline="0" dirty="0" smtClean="0"/>
              <a:t> provides support for crash consistency via the transaction begin/commit interface. This protects the file system from corruption and data loss and makes </a:t>
            </a:r>
            <a:r>
              <a:rPr lang="en-CA" baseline="0" dirty="0" err="1" smtClean="0"/>
              <a:t>eVFS</a:t>
            </a:r>
            <a:r>
              <a:rPr lang="en-CA" baseline="0" dirty="0" smtClean="0"/>
              <a:t> applications more robust than existing file system management applications. </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9</a:t>
            </a:fld>
            <a:endParaRPr lang="en-CA"/>
          </a:p>
        </p:txBody>
      </p:sp>
    </p:spTree>
    <p:extLst>
      <p:ext uri="{BB962C8B-B14F-4D97-AF65-F5344CB8AC3E}">
        <p14:creationId xmlns:p14="http://schemas.microsoft.com/office/powerpoint/2010/main" val="3496596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lumMod val="90000"/>
            <a:lumOff val="1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9129091" cy="2167468"/>
          </a:xfrm>
        </p:spPr>
        <p:txBody>
          <a:bodyPr anchor="b">
            <a:normAutofit/>
          </a:bodyPr>
          <a:lstStyle>
            <a:lvl1pPr algn="l">
              <a:defRPr sz="5400" cap="none" baseline="0">
                <a:solidFill>
                  <a:schemeClr val="tx1"/>
                </a:solidFill>
                <a:effectLs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4212" y="3037337"/>
            <a:ext cx="7694630" cy="2753864"/>
          </a:xfrm>
        </p:spPr>
        <p:txBody>
          <a:bodyPr anchor="t">
            <a:normAutofit/>
          </a:bodyPr>
          <a:lstStyle>
            <a:lvl1pPr marL="0" indent="0" algn="l">
              <a:buNone/>
              <a:defRPr sz="24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0145D206-3748-4927-8C33-DF34FC1F64AB}" type="datetime1">
              <a:rPr lang="en-CA" smtClean="0"/>
              <a:t>2018-07-08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2023C8-B124-43A9-8F92-0EEF5BAA9995}" type="slidenum">
              <a:rPr lang="en-CA" smtClean="0"/>
              <a:t>‹#›</a:t>
            </a:fld>
            <a:endParaRPr lang="en-CA"/>
          </a:p>
        </p:txBody>
      </p:sp>
      <p:grpSp>
        <p:nvGrpSpPr>
          <p:cNvPr id="7" name="Group 6"/>
          <p:cNvGrpSpPr/>
          <p:nvPr userDrawn="1"/>
        </p:nvGrpSpPr>
        <p:grpSpPr>
          <a:xfrm rot="16200000" flipH="1" flipV="1">
            <a:off x="9096637" y="3762638"/>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2271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C89DCB4F-0D89-4D46-BA02-4EEC06F0D222}" type="datetime1">
              <a:rPr lang="en-CA" smtClean="0"/>
              <a:t>2018-07-08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2803295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2696F7-A71E-484D-AC3A-CE094204994B}" type="datetime1">
              <a:rPr lang="en-CA" smtClean="0"/>
              <a:t>2018-07-08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2498958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2026A3-D9E4-42EE-8898-5602D67646A6}" type="datetime1">
              <a:rPr lang="en-CA" smtClean="0"/>
              <a:t>2018-07-08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2023C8-B124-43A9-8F92-0EEF5BAA9995}" type="slidenum">
              <a:rPr lang="en-CA" smtClean="0"/>
              <a:t>‹#›</a:t>
            </a:fld>
            <a:endParaRPr lang="en-CA"/>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867062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2851CE-B33E-4D8E-B913-47C489FB1326}" type="datetime1">
              <a:rPr lang="en-CA" smtClean="0"/>
              <a:t>2018-07-08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3868579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249205-445A-4022-8550-E0423D1698F6}" type="datetime1">
              <a:rPr lang="en-CA" smtClean="0"/>
              <a:t>2018-07-08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2023C8-B124-43A9-8F92-0EEF5BAA9995}" type="slidenum">
              <a:rPr lang="en-CA" smtClean="0"/>
              <a:t>‹#›</a:t>
            </a:fld>
            <a:endParaRPr lang="en-CA"/>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2530154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28CFC7-231B-411E-A147-D21C0786264A}" type="datetime1">
              <a:rPr lang="en-CA" smtClean="0"/>
              <a:t>2018-07-08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1902664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4A103E-C7C6-4893-8576-55DC8ED846C7}" type="datetime1">
              <a:rPr lang="en-CA" smtClean="0"/>
              <a:t>2018-07-08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4470361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9FAEEE-621B-4F9D-B0C9-9282EED4D31D}" type="datetime1">
              <a:rPr lang="en-CA" smtClean="0"/>
              <a:t>2018-07-08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289914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2" y="170"/>
            <a:ext cx="10285796" cy="1507067"/>
          </a:xfrm>
        </p:spPr>
        <p:txBody>
          <a:bodyPr>
            <a:normAutofit/>
          </a:bodyPr>
          <a:lstStyle>
            <a:lvl1pPr>
              <a:defRPr sz="4000" b="1" cap="none" baseline="0"/>
            </a:lvl1pPr>
          </a:lstStyle>
          <a:p>
            <a:r>
              <a:rPr lang="en-US" dirty="0" smtClean="0"/>
              <a:t>Click to edit Master title style</a:t>
            </a:r>
            <a:endParaRPr lang="en-US" dirty="0"/>
          </a:p>
        </p:txBody>
      </p:sp>
      <p:sp>
        <p:nvSpPr>
          <p:cNvPr id="3" name="Content Placeholder 2"/>
          <p:cNvSpPr>
            <a:spLocks noGrp="1"/>
          </p:cNvSpPr>
          <p:nvPr>
            <p:ph idx="1"/>
          </p:nvPr>
        </p:nvSpPr>
        <p:spPr>
          <a:xfrm>
            <a:off x="684211" y="1515358"/>
            <a:ext cx="10285797" cy="4656842"/>
          </a:xfrm>
        </p:spPr>
        <p:txBody>
          <a:bodyPr anchor="t">
            <a:noAutofit/>
          </a:bodyPr>
          <a:lstStyle>
            <a:lvl1pPr>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6AD7D9F-39FD-4B95-A4F0-514D658B152C}" type="datetime1">
              <a:rPr lang="en-CA" smtClean="0"/>
              <a:t>2018-07-08</a:t>
            </a:fld>
            <a:endParaRPr lang="en-CA"/>
          </a:p>
        </p:txBody>
      </p:sp>
      <p:sp>
        <p:nvSpPr>
          <p:cNvPr id="5" name="Footer Placeholder 4"/>
          <p:cNvSpPr>
            <a:spLocks noGrp="1"/>
          </p:cNvSpPr>
          <p:nvPr>
            <p:ph type="ftr" sz="quarter" idx="11"/>
          </p:nvPr>
        </p:nvSpPr>
        <p:spPr>
          <a:xfrm>
            <a:off x="684212" y="6172200"/>
            <a:ext cx="10285796" cy="365125"/>
          </a:xfrm>
        </p:spPr>
        <p:txBody>
          <a:bodyPr/>
          <a:lstStyle>
            <a:lvl1pPr>
              <a:defRPr sz="1200"/>
            </a:lvl1pPr>
          </a:lstStyle>
          <a:p>
            <a:endParaRPr lang="en-CA" dirty="0"/>
          </a:p>
        </p:txBody>
      </p:sp>
      <p:sp>
        <p:nvSpPr>
          <p:cNvPr id="6" name="Slide Number Placeholder 5"/>
          <p:cNvSpPr>
            <a:spLocks noGrp="1"/>
          </p:cNvSpPr>
          <p:nvPr>
            <p:ph type="sldNum" sz="quarter" idx="12"/>
          </p:nvPr>
        </p:nvSpPr>
        <p:spPr>
          <a:xfrm>
            <a:off x="10970008" y="6049645"/>
            <a:ext cx="753625" cy="487680"/>
          </a:xfrm>
        </p:spPr>
        <p:txBody>
          <a:bodyPr/>
          <a:lstStyle>
            <a:lvl1pPr>
              <a:defRPr sz="2000"/>
            </a:lvl1pPr>
          </a:lstStyle>
          <a:p>
            <a:fld id="{7B2023C8-B124-43A9-8F92-0EEF5BAA9995}" type="slidenum">
              <a:rPr lang="en-CA" smtClean="0"/>
              <a:pPr/>
              <a:t>‹#›</a:t>
            </a:fld>
            <a:endParaRPr lang="en-CA" dirty="0"/>
          </a:p>
        </p:txBody>
      </p:sp>
    </p:spTree>
    <p:extLst>
      <p:ext uri="{BB962C8B-B14F-4D97-AF65-F5344CB8AC3E}">
        <p14:creationId xmlns:p14="http://schemas.microsoft.com/office/powerpoint/2010/main" val="2682899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lumMod val="90000"/>
            <a:lumOff val="1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5400" b="0" cap="none" baseline="0">
                <a:solidFill>
                  <a:schemeClr val="tx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7D257ED4-7149-4100-B966-397E56D6DA55}" type="datetime1">
              <a:rPr lang="en-CA" smtClean="0"/>
              <a:pPr/>
              <a:t>2018-07-08</a:t>
            </a:fld>
            <a:endParaRPr lang="en-CA"/>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CA"/>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7B2023C8-B124-43A9-8F92-0EEF5BAA9995}" type="slidenum">
              <a:rPr lang="en-CA" smtClean="0"/>
              <a:pPr/>
              <a:t>‹#›</a:t>
            </a:fld>
            <a:endParaRPr lang="en-CA"/>
          </a:p>
        </p:txBody>
      </p:sp>
      <p:grpSp>
        <p:nvGrpSpPr>
          <p:cNvPr id="7" name="Group 6"/>
          <p:cNvGrpSpPr/>
          <p:nvPr userDrawn="1"/>
        </p:nvGrpSpPr>
        <p:grpSpPr>
          <a:xfrm rot="16200000">
            <a:off x="9093845" y="-109806"/>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338094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1515361"/>
            <a:ext cx="5123089" cy="4656839"/>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808133" y="1515362"/>
            <a:ext cx="4934479" cy="4656838"/>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9ACE3152-893D-476F-92C8-DC87664CFA37}" type="datetime1">
              <a:rPr lang="en-CA" smtClean="0"/>
              <a:t>2018-07-08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1541667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72080" y="1515357"/>
            <a:ext cx="4649787" cy="576262"/>
          </a:xfrm>
        </p:spPr>
        <p:txBody>
          <a:bodyPr anchor="b">
            <a:noAutofit/>
          </a:bodyPr>
          <a:lstStyle>
            <a:lvl1pPr marL="0" indent="0">
              <a:buNone/>
              <a:defRPr sz="24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84211" y="2100086"/>
            <a:ext cx="4937655" cy="4072114"/>
          </a:xfrm>
        </p:spPr>
        <p:txBody>
          <a:bodyPr anchor="t">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035939" y="1523824"/>
            <a:ext cx="4665134" cy="576262"/>
          </a:xfrm>
        </p:spPr>
        <p:txBody>
          <a:bodyPr anchor="b">
            <a:noAutofit/>
          </a:bodyPr>
          <a:lstStyle>
            <a:lvl1pPr marL="0" indent="0">
              <a:buNone/>
              <a:defRPr sz="24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5763418" y="2100086"/>
            <a:ext cx="4929188" cy="4072114"/>
          </a:xfrm>
        </p:spPr>
        <p:txBody>
          <a:bodyPr anchor="t">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CB2930E9-C17A-4D90-BAE8-42423BBE919E}" type="datetime1">
              <a:rPr lang="en-CA" smtClean="0"/>
              <a:t>2018-07-08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369604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2659AD7-8F94-4BFD-9315-264212F1BDBC}" type="datetime1">
              <a:rPr lang="en-CA" smtClean="0"/>
              <a:t>2018-07-08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409293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852F67-5290-4349-8ADA-9B77C8B30CA1}" type="datetime1">
              <a:rPr lang="en-CA" smtClean="0"/>
              <a:t>2018-07-08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3357509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A9F9A6-54E7-4285-928E-6A5CE63E658D}" type="datetime1">
              <a:rPr lang="en-CA" smtClean="0"/>
              <a:t>2018-07-08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4060494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9DADFC-E42D-4E18-8E7A-1F87E4DC64CF}" type="datetime1">
              <a:rPr lang="en-CA" smtClean="0"/>
              <a:t>2018-07-08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1355103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7" name="Group 6"/>
          <p:cNvGrpSpPr/>
          <p:nvPr/>
        </p:nvGrpSpPr>
        <p:grpSpPr>
          <a:xfrm rot="16200000">
            <a:off x="9093845" y="-109806"/>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2"/>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170"/>
            <a:ext cx="8534400" cy="1507067"/>
          </a:xfrm>
          <a:prstGeom prst="rect">
            <a:avLst/>
          </a:prstGeom>
          <a:effectLst/>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84211" y="1515358"/>
            <a:ext cx="10285797" cy="4656841"/>
          </a:xfrm>
          <a:prstGeom prst="rect">
            <a:avLst/>
          </a:prstGeom>
        </p:spPr>
        <p:txBody>
          <a:bodyPr vert="horz" lIns="91440" tIns="45720" rIns="91440" bIns="45720" rtlCol="0" anchor="t">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1"/>
                </a:solidFill>
                <a:effectLst/>
                <a:latin typeface="+mn-lt"/>
              </a:defRPr>
            </a:lvl1pPr>
          </a:lstStyle>
          <a:p>
            <a:fld id="{1046A6BF-9417-477F-B83E-822B9F56EF48}" type="datetime1">
              <a:rPr lang="en-CA" smtClean="0"/>
              <a:t>2018-07-08</a:t>
            </a:fld>
            <a:endParaRPr lang="en-CA"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1"/>
                </a:solidFill>
                <a:effectLst/>
                <a:latin typeface="+mn-lt"/>
              </a:defRPr>
            </a:lvl1pPr>
          </a:lstStyle>
          <a:p>
            <a:endParaRPr lang="en-CA"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2000" b="0" i="0">
                <a:solidFill>
                  <a:schemeClr val="bg1"/>
                </a:solidFill>
                <a:effectLst/>
                <a:latin typeface="+mn-lt"/>
              </a:defRPr>
            </a:lvl1pPr>
          </a:lstStyle>
          <a:p>
            <a:fld id="{7B2023C8-B124-43A9-8F92-0EEF5BAA9995}" type="slidenum">
              <a:rPr lang="en-CA" smtClean="0"/>
              <a:pPr/>
              <a:t>‹#›</a:t>
            </a:fld>
            <a:endParaRPr lang="en-CA" dirty="0"/>
          </a:p>
        </p:txBody>
      </p:sp>
    </p:spTree>
    <p:extLst>
      <p:ext uri="{BB962C8B-B14F-4D97-AF65-F5344CB8AC3E}">
        <p14:creationId xmlns:p14="http://schemas.microsoft.com/office/powerpoint/2010/main" val="2205381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lang="en-US" sz="4000" b="1" kern="1200" cap="none" baseline="0" dirty="0" smtClean="0">
          <a:ln w="3175" cmpd="sng">
            <a:noFill/>
          </a:ln>
          <a:solidFill>
            <a:schemeClr val="bg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80000"/>
        <a:buFont typeface="Wingdings 3" panose="05040102010807070707" pitchFamily="18" charset="2"/>
        <a:buChar char=""/>
        <a:defRPr sz="24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3" panose="05040102010807070707" pitchFamily="18" charset="2"/>
        <a:buChar char=""/>
        <a:defRPr sz="20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80000"/>
        <a:buFont typeface="Wingdings 3" panose="05040102010807070707" pitchFamily="18" charset="2"/>
        <a:buChar char=""/>
        <a:defRPr sz="18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80000"/>
        <a:buFont typeface="Wingdings 3" panose="05040102010807070707" pitchFamily="18" charset="2"/>
        <a:buChar char=""/>
        <a:defRPr sz="16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80000"/>
        <a:buFont typeface="Wingdings 3" panose="05040102010807070707" pitchFamily="18" charset="2"/>
        <a:buChar char=""/>
        <a:defRPr sz="16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707066"/>
            <a:ext cx="9129091" cy="2167468"/>
          </a:xfrm>
        </p:spPr>
        <p:txBody>
          <a:bodyPr anchor="t">
            <a:normAutofit/>
          </a:bodyPr>
          <a:lstStyle/>
          <a:p>
            <a:r>
              <a:rPr lang="en-CA" dirty="0"/>
              <a:t>Breaking Apart the VFS for Managing File Systems</a:t>
            </a:r>
          </a:p>
        </p:txBody>
      </p:sp>
      <p:sp>
        <p:nvSpPr>
          <p:cNvPr id="3" name="Subtitle 2"/>
          <p:cNvSpPr>
            <a:spLocks noGrp="1"/>
          </p:cNvSpPr>
          <p:nvPr>
            <p:ph type="subTitle" idx="1"/>
          </p:nvPr>
        </p:nvSpPr>
        <p:spPr>
          <a:xfrm>
            <a:off x="684211" y="3037337"/>
            <a:ext cx="8863825" cy="2753864"/>
          </a:xfrm>
        </p:spPr>
        <p:txBody>
          <a:bodyPr/>
          <a:lstStyle/>
          <a:p>
            <a:r>
              <a:rPr lang="en-CA" dirty="0" err="1"/>
              <a:t>Kuei</a:t>
            </a:r>
            <a:r>
              <a:rPr lang="en-CA" dirty="0"/>
              <a:t> </a:t>
            </a:r>
            <a:r>
              <a:rPr lang="en-CA" dirty="0" smtClean="0"/>
              <a:t>(Jack) Sun</a:t>
            </a:r>
            <a:r>
              <a:rPr lang="en-CA" dirty="0"/>
              <a:t>, Matthew </a:t>
            </a:r>
            <a:r>
              <a:rPr lang="en-CA" dirty="0" err="1"/>
              <a:t>Lakier</a:t>
            </a:r>
            <a:r>
              <a:rPr lang="en-CA" dirty="0"/>
              <a:t>, Angela </a:t>
            </a:r>
            <a:r>
              <a:rPr lang="en-CA" dirty="0" err="1"/>
              <a:t>Demke</a:t>
            </a:r>
            <a:r>
              <a:rPr lang="en-CA" dirty="0"/>
              <a:t> Brown, and </a:t>
            </a:r>
            <a:r>
              <a:rPr lang="en-CA" dirty="0" err="1"/>
              <a:t>Ashvin</a:t>
            </a:r>
            <a:r>
              <a:rPr lang="en-CA" dirty="0"/>
              <a:t> </a:t>
            </a:r>
            <a:r>
              <a:rPr lang="en-CA" dirty="0" err="1" smtClean="0"/>
              <a:t>Goel</a:t>
            </a:r>
            <a:endParaRPr lang="en-CA" dirty="0" smtClean="0"/>
          </a:p>
          <a:p>
            <a:endParaRPr lang="en-CA" dirty="0" smtClean="0"/>
          </a:p>
          <a:p>
            <a:r>
              <a:rPr lang="en-CA" i="1" dirty="0" smtClean="0"/>
              <a:t>University of Toronto</a:t>
            </a:r>
          </a:p>
          <a:p>
            <a:r>
              <a:rPr lang="en-CA" dirty="0" err="1" smtClean="0"/>
              <a:t>HotStorage</a:t>
            </a:r>
            <a:r>
              <a:rPr lang="en-CA" dirty="0" smtClean="0"/>
              <a:t> ‘18, Boston, MA.</a:t>
            </a:r>
            <a:endParaRPr lang="en-CA" dirty="0"/>
          </a:p>
        </p:txBody>
      </p:sp>
    </p:spTree>
    <p:extLst>
      <p:ext uri="{BB962C8B-B14F-4D97-AF65-F5344CB8AC3E}">
        <p14:creationId xmlns:p14="http://schemas.microsoft.com/office/powerpoint/2010/main" val="29897368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eVFS</a:t>
            </a:r>
            <a:r>
              <a:rPr lang="en-CA" dirty="0" smtClean="0"/>
              <a:t> Implementation</a:t>
            </a:r>
            <a:endParaRPr lang="en-CA" dirty="0"/>
          </a:p>
        </p:txBody>
      </p:sp>
      <p:sp>
        <p:nvSpPr>
          <p:cNvPr id="3" name="Content Placeholder 2"/>
          <p:cNvSpPr>
            <a:spLocks noGrp="1"/>
          </p:cNvSpPr>
          <p:nvPr>
            <p:ph idx="1"/>
          </p:nvPr>
        </p:nvSpPr>
        <p:spPr/>
        <p:txBody>
          <a:bodyPr/>
          <a:lstStyle/>
          <a:p>
            <a:r>
              <a:rPr lang="en-CA" dirty="0" smtClean="0"/>
              <a:t>Written in C++ using Spiffy</a:t>
            </a:r>
          </a:p>
          <a:p>
            <a:r>
              <a:rPr lang="en-CA" dirty="0" smtClean="0"/>
              <a:t>Spiffy</a:t>
            </a:r>
          </a:p>
          <a:p>
            <a:pPr lvl="1"/>
            <a:r>
              <a:rPr lang="en-CA" dirty="0" smtClean="0"/>
              <a:t>Library generated </a:t>
            </a:r>
            <a:r>
              <a:rPr lang="en-CA" dirty="0"/>
              <a:t>from annotated </a:t>
            </a:r>
            <a:r>
              <a:rPr lang="en-CA" dirty="0" smtClean="0"/>
              <a:t>file system data </a:t>
            </a:r>
            <a:r>
              <a:rPr lang="en-CA" dirty="0"/>
              <a:t>structures</a:t>
            </a:r>
          </a:p>
          <a:p>
            <a:pPr lvl="1"/>
            <a:r>
              <a:rPr lang="en-CA" dirty="0" smtClean="0"/>
              <a:t>Robust parsing and serialization routines for type-safe access</a:t>
            </a:r>
          </a:p>
        </p:txBody>
      </p:sp>
      <p:sp>
        <p:nvSpPr>
          <p:cNvPr id="4" name="Slide Number Placeholder 3"/>
          <p:cNvSpPr>
            <a:spLocks noGrp="1"/>
          </p:cNvSpPr>
          <p:nvPr>
            <p:ph type="sldNum" sz="quarter" idx="12"/>
          </p:nvPr>
        </p:nvSpPr>
        <p:spPr/>
        <p:txBody>
          <a:bodyPr/>
          <a:lstStyle/>
          <a:p>
            <a:fld id="{7B2023C8-B124-43A9-8F92-0EEF5BAA9995}" type="slidenum">
              <a:rPr lang="en-CA" smtClean="0"/>
              <a:pPr/>
              <a:t>10</a:t>
            </a:fld>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3896745039"/>
              </p:ext>
            </p:extLst>
          </p:nvPr>
        </p:nvGraphicFramePr>
        <p:xfrm>
          <a:off x="2342725" y="3843779"/>
          <a:ext cx="6968767" cy="1854200"/>
        </p:xfrm>
        <a:graphic>
          <a:graphicData uri="http://schemas.openxmlformats.org/drawingml/2006/table">
            <a:tbl>
              <a:tblPr firstRow="1" bandRow="1">
                <a:tableStyleId>{5940675A-B579-460E-94D1-54222C63F5DA}</a:tableStyleId>
              </a:tblPr>
              <a:tblGrid>
                <a:gridCol w="1521004">
                  <a:extLst>
                    <a:ext uri="{9D8B030D-6E8A-4147-A177-3AD203B41FA5}">
                      <a16:colId xmlns="" xmlns:a16="http://schemas.microsoft.com/office/drawing/2014/main" val="20000"/>
                    </a:ext>
                  </a:extLst>
                </a:gridCol>
                <a:gridCol w="2807594">
                  <a:extLst>
                    <a:ext uri="{9D8B030D-6E8A-4147-A177-3AD203B41FA5}">
                      <a16:colId xmlns="" xmlns:a16="http://schemas.microsoft.com/office/drawing/2014/main" val="20001"/>
                    </a:ext>
                  </a:extLst>
                </a:gridCol>
                <a:gridCol w="2640169">
                  <a:extLst>
                    <a:ext uri="{9D8B030D-6E8A-4147-A177-3AD203B41FA5}">
                      <a16:colId xmlns="" xmlns:a16="http://schemas.microsoft.com/office/drawing/2014/main" val="20002"/>
                    </a:ext>
                  </a:extLst>
                </a:gridCol>
              </a:tblGrid>
              <a:tr h="370840">
                <a:tc>
                  <a:txBody>
                    <a:bodyPr/>
                    <a:lstStyle/>
                    <a:p>
                      <a:endParaRPr lang="en-CA" b="1"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gridSpan="2">
                  <a:txBody>
                    <a:bodyPr/>
                    <a:lstStyle/>
                    <a:p>
                      <a:pPr algn="ctr"/>
                      <a:r>
                        <a:rPr lang="en-CA" b="1" dirty="0" smtClean="0">
                          <a:solidFill>
                            <a:sysClr val="windowText" lastClr="000000"/>
                          </a:solidFill>
                        </a:rPr>
                        <a:t>Lines of Code</a:t>
                      </a:r>
                      <a:endParaRPr lang="en-CA" b="1"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CA"/>
                    </a:p>
                  </a:txBody>
                  <a:tcPr/>
                </a:tc>
                <a:extLst>
                  <a:ext uri="{0D108BD9-81ED-4DB2-BD59-A6C34878D82A}">
                    <a16:rowId xmlns="" xmlns:a16="http://schemas.microsoft.com/office/drawing/2014/main" val="10000"/>
                  </a:ext>
                </a:extLst>
              </a:tr>
              <a:tr h="370840">
                <a:tc>
                  <a:txBody>
                    <a:bodyPr/>
                    <a:lstStyle/>
                    <a:p>
                      <a:pPr algn="ctr"/>
                      <a:r>
                        <a:rPr lang="en-CA" b="1" dirty="0" smtClean="0">
                          <a:solidFill>
                            <a:sysClr val="windowText" lastClr="000000"/>
                          </a:solidFill>
                        </a:rPr>
                        <a:t>File</a:t>
                      </a:r>
                      <a:r>
                        <a:rPr lang="en-CA" b="1" baseline="0" dirty="0" smtClean="0">
                          <a:solidFill>
                            <a:sysClr val="windowText" lastClr="000000"/>
                          </a:solidFill>
                        </a:rPr>
                        <a:t> System</a:t>
                      </a:r>
                      <a:endParaRPr lang="en-CA" b="1"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CA" b="1" dirty="0" smtClean="0">
                          <a:solidFill>
                            <a:sysClr val="windowText" lastClr="000000"/>
                          </a:solidFill>
                        </a:rPr>
                        <a:t>Read API</a:t>
                      </a:r>
                      <a:endParaRPr lang="en-CA" b="1"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CA" b="1" dirty="0" smtClean="0">
                          <a:solidFill>
                            <a:sysClr val="windowText" lastClr="000000"/>
                          </a:solidFill>
                        </a:rPr>
                        <a:t>Write API</a:t>
                      </a:r>
                      <a:endParaRPr lang="en-CA" b="1"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10001"/>
                  </a:ext>
                </a:extLst>
              </a:tr>
              <a:tr h="370840">
                <a:tc>
                  <a:txBody>
                    <a:bodyPr/>
                    <a:lstStyle/>
                    <a:p>
                      <a:pPr algn="ctr"/>
                      <a:r>
                        <a:rPr lang="en-CA" dirty="0" smtClean="0">
                          <a:solidFill>
                            <a:sysClr val="windowText" lastClr="000000"/>
                          </a:solidFill>
                        </a:rPr>
                        <a:t>Ext4</a:t>
                      </a:r>
                      <a:endParaRPr lang="en-CA"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CA" dirty="0" smtClean="0">
                          <a:solidFill>
                            <a:sysClr val="windowText" lastClr="000000"/>
                          </a:solidFill>
                        </a:rPr>
                        <a:t>666</a:t>
                      </a:r>
                      <a:endParaRPr lang="en-CA"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CA" dirty="0" smtClean="0">
                          <a:solidFill>
                            <a:sysClr val="windowText" lastClr="000000"/>
                          </a:solidFill>
                        </a:rPr>
                        <a:t>N/A</a:t>
                      </a:r>
                      <a:endParaRPr lang="en-CA"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10002"/>
                  </a:ext>
                </a:extLst>
              </a:tr>
              <a:tr h="370840">
                <a:tc>
                  <a:txBody>
                    <a:bodyPr/>
                    <a:lstStyle/>
                    <a:p>
                      <a:pPr algn="ctr"/>
                      <a:r>
                        <a:rPr lang="en-CA" dirty="0" err="1" smtClean="0">
                          <a:solidFill>
                            <a:sysClr val="windowText" lastClr="000000"/>
                          </a:solidFill>
                        </a:rPr>
                        <a:t>Btrfs</a:t>
                      </a:r>
                      <a:endParaRPr lang="en-CA"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CA" dirty="0" smtClean="0">
                          <a:solidFill>
                            <a:sysClr val="windowText" lastClr="000000"/>
                          </a:solidFill>
                        </a:rPr>
                        <a:t>583</a:t>
                      </a:r>
                      <a:endParaRPr lang="en-CA"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CA" dirty="0" smtClean="0">
                          <a:solidFill>
                            <a:sysClr val="windowText" lastClr="000000"/>
                          </a:solidFill>
                        </a:rPr>
                        <a:t>N/A</a:t>
                      </a:r>
                      <a:endParaRPr lang="en-CA"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10003"/>
                  </a:ext>
                </a:extLst>
              </a:tr>
              <a:tr h="370840">
                <a:tc>
                  <a:txBody>
                    <a:bodyPr/>
                    <a:lstStyle/>
                    <a:p>
                      <a:pPr algn="ctr"/>
                      <a:r>
                        <a:rPr lang="en-CA" dirty="0" smtClean="0">
                          <a:solidFill>
                            <a:sysClr val="windowText" lastClr="000000"/>
                          </a:solidFill>
                        </a:rPr>
                        <a:t>F2FS</a:t>
                      </a:r>
                      <a:endParaRPr lang="en-CA"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CA" dirty="0" smtClean="0">
                          <a:solidFill>
                            <a:sysClr val="windowText" lastClr="000000"/>
                          </a:solidFill>
                        </a:rPr>
                        <a:t>199</a:t>
                      </a:r>
                      <a:endParaRPr lang="en-CA"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CA" dirty="0" smtClean="0">
                          <a:solidFill>
                            <a:sysClr val="windowText" lastClr="000000"/>
                          </a:solidFill>
                        </a:rPr>
                        <a:t>1953</a:t>
                      </a:r>
                      <a:endParaRPr lang="en-CA"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1715646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Journal Implementation</a:t>
            </a:r>
            <a:endParaRPr lang="en-CA" dirty="0"/>
          </a:p>
        </p:txBody>
      </p:sp>
      <p:sp>
        <p:nvSpPr>
          <p:cNvPr id="3" name="Content Placeholder 2"/>
          <p:cNvSpPr>
            <a:spLocks noGrp="1"/>
          </p:cNvSpPr>
          <p:nvPr>
            <p:ph idx="1"/>
          </p:nvPr>
        </p:nvSpPr>
        <p:spPr>
          <a:xfrm>
            <a:off x="684211" y="1515358"/>
            <a:ext cx="10285797" cy="2386941"/>
          </a:xfrm>
        </p:spPr>
        <p:txBody>
          <a:bodyPr/>
          <a:lstStyle/>
          <a:p>
            <a:r>
              <a:rPr lang="en-CA" dirty="0" smtClean="0"/>
              <a:t>Variable-sized redo journal</a:t>
            </a:r>
          </a:p>
          <a:p>
            <a:pPr lvl="1"/>
            <a:r>
              <a:rPr lang="en-CA" dirty="0" smtClean="0"/>
              <a:t>Placed in free space of both old and new file system</a:t>
            </a:r>
          </a:p>
          <a:p>
            <a:pPr lvl="1"/>
            <a:r>
              <a:rPr lang="en-CA" dirty="0" smtClean="0"/>
              <a:t>Transaction </a:t>
            </a:r>
            <a:r>
              <a:rPr lang="en-CA" dirty="0" smtClean="0"/>
              <a:t>aborts if journal runs out of free space</a:t>
            </a:r>
          </a:p>
          <a:p>
            <a:pPr lvl="1"/>
            <a:r>
              <a:rPr lang="en-CA" dirty="0" smtClean="0"/>
              <a:t>Written in 1350 lines of C code</a:t>
            </a:r>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11</a:t>
            </a:fld>
            <a:endParaRPr lang="en-CA" dirty="0"/>
          </a:p>
        </p:txBody>
      </p:sp>
      <p:sp>
        <p:nvSpPr>
          <p:cNvPr id="5" name="Rectangle 4"/>
          <p:cNvSpPr/>
          <p:nvPr/>
        </p:nvSpPr>
        <p:spPr>
          <a:xfrm>
            <a:off x="684211" y="5329645"/>
            <a:ext cx="10285797" cy="720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68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sp>
        <p:nvSpPr>
          <p:cNvPr id="9" name="Rectangle 8"/>
          <p:cNvSpPr/>
          <p:nvPr/>
        </p:nvSpPr>
        <p:spPr>
          <a:xfrm>
            <a:off x="6444210" y="5329645"/>
            <a:ext cx="216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grpSp>
        <p:nvGrpSpPr>
          <p:cNvPr id="10" name="Group 9"/>
          <p:cNvGrpSpPr/>
          <p:nvPr/>
        </p:nvGrpSpPr>
        <p:grpSpPr>
          <a:xfrm>
            <a:off x="8604210" y="2083977"/>
            <a:ext cx="2349433" cy="1249702"/>
            <a:chOff x="8784210" y="2040910"/>
            <a:chExt cx="2349433" cy="1249702"/>
          </a:xfrm>
        </p:grpSpPr>
        <p:grpSp>
          <p:nvGrpSpPr>
            <p:cNvPr id="11" name="Group 10"/>
            <p:cNvGrpSpPr/>
            <p:nvPr/>
          </p:nvGrpSpPr>
          <p:grpSpPr>
            <a:xfrm>
              <a:off x="8784210" y="2040910"/>
              <a:ext cx="2221193" cy="369332"/>
              <a:chOff x="8784210" y="2040910"/>
              <a:chExt cx="2221193" cy="369332"/>
            </a:xfrm>
          </p:grpSpPr>
          <p:sp>
            <p:nvSpPr>
              <p:cNvPr id="18" name="Rectangle 17"/>
              <p:cNvSpPr/>
              <p:nvPr/>
            </p:nvSpPr>
            <p:spPr>
              <a:xfrm>
                <a:off x="8784210" y="2045576"/>
                <a:ext cx="360000" cy="36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9" name="TextBox 18"/>
              <p:cNvSpPr txBox="1"/>
              <p:nvPr/>
            </p:nvSpPr>
            <p:spPr>
              <a:xfrm>
                <a:off x="9143996" y="2040910"/>
                <a:ext cx="1861407" cy="369332"/>
              </a:xfrm>
              <a:prstGeom prst="rect">
                <a:avLst/>
              </a:prstGeom>
              <a:noFill/>
            </p:spPr>
            <p:txBody>
              <a:bodyPr wrap="none" rtlCol="0">
                <a:spAutoFit/>
              </a:bodyPr>
              <a:lstStyle/>
              <a:p>
                <a:r>
                  <a:rPr lang="en-CA" dirty="0" smtClean="0">
                    <a:solidFill>
                      <a:schemeClr val="bg1"/>
                    </a:solidFill>
                  </a:rPr>
                  <a:t>: old file system</a:t>
                </a:r>
                <a:endParaRPr lang="en-CA" dirty="0">
                  <a:solidFill>
                    <a:schemeClr val="bg1"/>
                  </a:solidFill>
                </a:endParaRPr>
              </a:p>
            </p:txBody>
          </p:sp>
        </p:grpSp>
        <p:grpSp>
          <p:nvGrpSpPr>
            <p:cNvPr id="12" name="Group 11"/>
            <p:cNvGrpSpPr/>
            <p:nvPr/>
          </p:nvGrpSpPr>
          <p:grpSpPr>
            <a:xfrm>
              <a:off x="8784210" y="2481095"/>
              <a:ext cx="2349433" cy="369332"/>
              <a:chOff x="8784210" y="2040910"/>
              <a:chExt cx="2349433" cy="369332"/>
            </a:xfrm>
          </p:grpSpPr>
          <p:sp>
            <p:nvSpPr>
              <p:cNvPr id="16" name="Rectangle 15"/>
              <p:cNvSpPr/>
              <p:nvPr/>
            </p:nvSpPr>
            <p:spPr>
              <a:xfrm>
                <a:off x="8784210" y="2045576"/>
                <a:ext cx="360000" cy="36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7" name="TextBox 16"/>
              <p:cNvSpPr txBox="1"/>
              <p:nvPr/>
            </p:nvSpPr>
            <p:spPr>
              <a:xfrm>
                <a:off x="9143996" y="2040910"/>
                <a:ext cx="1989647" cy="369332"/>
              </a:xfrm>
              <a:prstGeom prst="rect">
                <a:avLst/>
              </a:prstGeom>
              <a:noFill/>
            </p:spPr>
            <p:txBody>
              <a:bodyPr wrap="none" rtlCol="0">
                <a:spAutoFit/>
              </a:bodyPr>
              <a:lstStyle/>
              <a:p>
                <a:r>
                  <a:rPr lang="en-CA" dirty="0" smtClean="0">
                    <a:solidFill>
                      <a:schemeClr val="bg1"/>
                    </a:solidFill>
                  </a:rPr>
                  <a:t>: new file system</a:t>
                </a:r>
                <a:endParaRPr lang="en-CA" dirty="0">
                  <a:solidFill>
                    <a:schemeClr val="bg1"/>
                  </a:solidFill>
                </a:endParaRPr>
              </a:p>
            </p:txBody>
          </p:sp>
        </p:grpSp>
        <p:grpSp>
          <p:nvGrpSpPr>
            <p:cNvPr id="13" name="Group 12"/>
            <p:cNvGrpSpPr/>
            <p:nvPr/>
          </p:nvGrpSpPr>
          <p:grpSpPr>
            <a:xfrm>
              <a:off x="8784210" y="2921280"/>
              <a:ext cx="1424501" cy="369332"/>
              <a:chOff x="8784210" y="2040910"/>
              <a:chExt cx="1424501" cy="369332"/>
            </a:xfrm>
          </p:grpSpPr>
          <p:sp>
            <p:nvSpPr>
              <p:cNvPr id="14" name="Rectangle 13"/>
              <p:cNvSpPr/>
              <p:nvPr/>
            </p:nvSpPr>
            <p:spPr>
              <a:xfrm>
                <a:off x="8784210" y="2045576"/>
                <a:ext cx="360000" cy="36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5" name="TextBox 14"/>
              <p:cNvSpPr txBox="1"/>
              <p:nvPr/>
            </p:nvSpPr>
            <p:spPr>
              <a:xfrm>
                <a:off x="9143996" y="2040910"/>
                <a:ext cx="1064715" cy="369332"/>
              </a:xfrm>
              <a:prstGeom prst="rect">
                <a:avLst/>
              </a:prstGeom>
              <a:noFill/>
            </p:spPr>
            <p:txBody>
              <a:bodyPr wrap="none" rtlCol="0">
                <a:spAutoFit/>
              </a:bodyPr>
              <a:lstStyle/>
              <a:p>
                <a:r>
                  <a:rPr lang="en-CA" dirty="0" smtClean="0">
                    <a:solidFill>
                      <a:schemeClr val="bg1"/>
                    </a:solidFill>
                  </a:rPr>
                  <a:t>: journal</a:t>
                </a:r>
                <a:endParaRPr lang="en-CA" dirty="0">
                  <a:solidFill>
                    <a:schemeClr val="bg1"/>
                  </a:solidFill>
                </a:endParaRPr>
              </a:p>
            </p:txBody>
          </p:sp>
        </p:grpSp>
      </p:grpSp>
    </p:spTree>
    <p:extLst>
      <p:ext uri="{BB962C8B-B14F-4D97-AF65-F5344CB8AC3E}">
        <p14:creationId xmlns:p14="http://schemas.microsoft.com/office/powerpoint/2010/main" val="2759138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Journal Implementation</a:t>
            </a:r>
            <a:endParaRPr lang="en-CA" dirty="0"/>
          </a:p>
        </p:txBody>
      </p:sp>
      <p:sp>
        <p:nvSpPr>
          <p:cNvPr id="3" name="Content Placeholder 2"/>
          <p:cNvSpPr>
            <a:spLocks noGrp="1"/>
          </p:cNvSpPr>
          <p:nvPr>
            <p:ph idx="1"/>
          </p:nvPr>
        </p:nvSpPr>
        <p:spPr>
          <a:xfrm>
            <a:off x="684211" y="1515358"/>
            <a:ext cx="10285797" cy="2386941"/>
          </a:xfrm>
        </p:spPr>
        <p:txBody>
          <a:bodyPr/>
          <a:lstStyle/>
          <a:p>
            <a:r>
              <a:rPr lang="en-CA" dirty="0" smtClean="0"/>
              <a:t>Variable-sized redo journal</a:t>
            </a:r>
          </a:p>
          <a:p>
            <a:pPr lvl="1"/>
            <a:r>
              <a:rPr lang="en-CA" dirty="0" smtClean="0"/>
              <a:t>Placed in free space of both old and new file system</a:t>
            </a:r>
          </a:p>
          <a:p>
            <a:pPr lvl="1"/>
            <a:r>
              <a:rPr lang="en-CA" dirty="0" smtClean="0"/>
              <a:t>Conversion aborts if journal runs out of free space</a:t>
            </a:r>
          </a:p>
          <a:p>
            <a:pPr lvl="1"/>
            <a:r>
              <a:rPr lang="en-CA" dirty="0" smtClean="0"/>
              <a:t>Written in 1350 lines of C code</a:t>
            </a:r>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12</a:t>
            </a:fld>
            <a:endParaRPr lang="en-CA" dirty="0"/>
          </a:p>
        </p:txBody>
      </p:sp>
      <p:sp>
        <p:nvSpPr>
          <p:cNvPr id="5" name="Rectangle 4"/>
          <p:cNvSpPr/>
          <p:nvPr/>
        </p:nvSpPr>
        <p:spPr>
          <a:xfrm>
            <a:off x="684211" y="5329645"/>
            <a:ext cx="10285797" cy="720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68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sp>
        <p:nvSpPr>
          <p:cNvPr id="9" name="Rectangle 8"/>
          <p:cNvSpPr/>
          <p:nvPr/>
        </p:nvSpPr>
        <p:spPr>
          <a:xfrm>
            <a:off x="6444210" y="5329645"/>
            <a:ext cx="216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sp>
        <p:nvSpPr>
          <p:cNvPr id="8" name="Rectangle 7"/>
          <p:cNvSpPr/>
          <p:nvPr/>
        </p:nvSpPr>
        <p:spPr>
          <a:xfrm>
            <a:off x="6444210" y="412196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new</a:t>
            </a:r>
            <a:endParaRPr lang="en-CA" dirty="0">
              <a:solidFill>
                <a:schemeClr val="bg1"/>
              </a:solidFill>
            </a:endParaRPr>
          </a:p>
        </p:txBody>
      </p:sp>
      <p:cxnSp>
        <p:nvCxnSpPr>
          <p:cNvPr id="10" name="Straight Arrow Connector 9"/>
          <p:cNvCxnSpPr>
            <a:stCxn id="8" idx="2"/>
          </p:cNvCxnSpPr>
          <p:nvPr/>
        </p:nvCxnSpPr>
        <p:spPr>
          <a:xfrm>
            <a:off x="6804210" y="4841965"/>
            <a:ext cx="0" cy="487680"/>
          </a:xfrm>
          <a:prstGeom prst="straightConnector1">
            <a:avLst/>
          </a:prstGeom>
          <a:ln w="50800">
            <a:solidFill>
              <a:schemeClr val="accent4">
                <a:lumMod val="75000"/>
                <a:alpha val="6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8604210" y="2083977"/>
            <a:ext cx="2349433" cy="1249702"/>
            <a:chOff x="8784210" y="2040910"/>
            <a:chExt cx="2349433" cy="1249702"/>
          </a:xfrm>
        </p:grpSpPr>
        <p:grpSp>
          <p:nvGrpSpPr>
            <p:cNvPr id="12" name="Group 11"/>
            <p:cNvGrpSpPr/>
            <p:nvPr/>
          </p:nvGrpSpPr>
          <p:grpSpPr>
            <a:xfrm>
              <a:off x="8784210" y="2040910"/>
              <a:ext cx="2221193" cy="369332"/>
              <a:chOff x="8784210" y="2040910"/>
              <a:chExt cx="2221193" cy="369332"/>
            </a:xfrm>
          </p:grpSpPr>
          <p:sp>
            <p:nvSpPr>
              <p:cNvPr id="19" name="Rectangle 18"/>
              <p:cNvSpPr/>
              <p:nvPr/>
            </p:nvSpPr>
            <p:spPr>
              <a:xfrm>
                <a:off x="8784210" y="2045576"/>
                <a:ext cx="360000" cy="36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0" name="TextBox 19"/>
              <p:cNvSpPr txBox="1"/>
              <p:nvPr/>
            </p:nvSpPr>
            <p:spPr>
              <a:xfrm>
                <a:off x="9143996" y="2040910"/>
                <a:ext cx="1861407" cy="369332"/>
              </a:xfrm>
              <a:prstGeom prst="rect">
                <a:avLst/>
              </a:prstGeom>
              <a:noFill/>
            </p:spPr>
            <p:txBody>
              <a:bodyPr wrap="none" rtlCol="0">
                <a:spAutoFit/>
              </a:bodyPr>
              <a:lstStyle/>
              <a:p>
                <a:r>
                  <a:rPr lang="en-CA" dirty="0" smtClean="0">
                    <a:solidFill>
                      <a:schemeClr val="bg1"/>
                    </a:solidFill>
                  </a:rPr>
                  <a:t>: old file system</a:t>
                </a:r>
                <a:endParaRPr lang="en-CA" dirty="0">
                  <a:solidFill>
                    <a:schemeClr val="bg1"/>
                  </a:solidFill>
                </a:endParaRPr>
              </a:p>
            </p:txBody>
          </p:sp>
        </p:grpSp>
        <p:grpSp>
          <p:nvGrpSpPr>
            <p:cNvPr id="13" name="Group 12"/>
            <p:cNvGrpSpPr/>
            <p:nvPr/>
          </p:nvGrpSpPr>
          <p:grpSpPr>
            <a:xfrm>
              <a:off x="8784210" y="2481095"/>
              <a:ext cx="2349433" cy="369332"/>
              <a:chOff x="8784210" y="2040910"/>
              <a:chExt cx="2349433" cy="369332"/>
            </a:xfrm>
          </p:grpSpPr>
          <p:sp>
            <p:nvSpPr>
              <p:cNvPr id="17" name="Rectangle 16"/>
              <p:cNvSpPr/>
              <p:nvPr/>
            </p:nvSpPr>
            <p:spPr>
              <a:xfrm>
                <a:off x="8784210" y="2045576"/>
                <a:ext cx="360000" cy="36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8" name="TextBox 17"/>
              <p:cNvSpPr txBox="1"/>
              <p:nvPr/>
            </p:nvSpPr>
            <p:spPr>
              <a:xfrm>
                <a:off x="9143996" y="2040910"/>
                <a:ext cx="1989647" cy="369332"/>
              </a:xfrm>
              <a:prstGeom prst="rect">
                <a:avLst/>
              </a:prstGeom>
              <a:noFill/>
            </p:spPr>
            <p:txBody>
              <a:bodyPr wrap="none" rtlCol="0">
                <a:spAutoFit/>
              </a:bodyPr>
              <a:lstStyle/>
              <a:p>
                <a:r>
                  <a:rPr lang="en-CA" dirty="0" smtClean="0">
                    <a:solidFill>
                      <a:schemeClr val="bg1"/>
                    </a:solidFill>
                  </a:rPr>
                  <a:t>: new file system</a:t>
                </a:r>
                <a:endParaRPr lang="en-CA" dirty="0">
                  <a:solidFill>
                    <a:schemeClr val="bg1"/>
                  </a:solidFill>
                </a:endParaRPr>
              </a:p>
            </p:txBody>
          </p:sp>
        </p:grpSp>
        <p:grpSp>
          <p:nvGrpSpPr>
            <p:cNvPr id="14" name="Group 13"/>
            <p:cNvGrpSpPr/>
            <p:nvPr/>
          </p:nvGrpSpPr>
          <p:grpSpPr>
            <a:xfrm>
              <a:off x="8784210" y="2921280"/>
              <a:ext cx="1424501" cy="369332"/>
              <a:chOff x="8784210" y="2040910"/>
              <a:chExt cx="1424501" cy="369332"/>
            </a:xfrm>
          </p:grpSpPr>
          <p:sp>
            <p:nvSpPr>
              <p:cNvPr id="15" name="Rectangle 14"/>
              <p:cNvSpPr/>
              <p:nvPr/>
            </p:nvSpPr>
            <p:spPr>
              <a:xfrm>
                <a:off x="8784210" y="2045576"/>
                <a:ext cx="360000" cy="36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6" name="TextBox 15"/>
              <p:cNvSpPr txBox="1"/>
              <p:nvPr/>
            </p:nvSpPr>
            <p:spPr>
              <a:xfrm>
                <a:off x="9143996" y="2040910"/>
                <a:ext cx="1064715" cy="369332"/>
              </a:xfrm>
              <a:prstGeom prst="rect">
                <a:avLst/>
              </a:prstGeom>
              <a:noFill/>
            </p:spPr>
            <p:txBody>
              <a:bodyPr wrap="none" rtlCol="0">
                <a:spAutoFit/>
              </a:bodyPr>
              <a:lstStyle/>
              <a:p>
                <a:r>
                  <a:rPr lang="en-CA" dirty="0" smtClean="0">
                    <a:solidFill>
                      <a:schemeClr val="bg1"/>
                    </a:solidFill>
                  </a:rPr>
                  <a:t>: journal</a:t>
                </a:r>
                <a:endParaRPr lang="en-CA" dirty="0">
                  <a:solidFill>
                    <a:schemeClr val="bg1"/>
                  </a:solidFill>
                </a:endParaRPr>
              </a:p>
            </p:txBody>
          </p:sp>
        </p:grpSp>
      </p:grpSp>
    </p:spTree>
    <p:extLst>
      <p:ext uri="{BB962C8B-B14F-4D97-AF65-F5344CB8AC3E}">
        <p14:creationId xmlns:p14="http://schemas.microsoft.com/office/powerpoint/2010/main" val="322130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Journal Implementation</a:t>
            </a:r>
            <a:endParaRPr lang="en-CA" dirty="0"/>
          </a:p>
        </p:txBody>
      </p:sp>
      <p:sp>
        <p:nvSpPr>
          <p:cNvPr id="3" name="Content Placeholder 2"/>
          <p:cNvSpPr>
            <a:spLocks noGrp="1"/>
          </p:cNvSpPr>
          <p:nvPr>
            <p:ph idx="1"/>
          </p:nvPr>
        </p:nvSpPr>
        <p:spPr>
          <a:xfrm>
            <a:off x="684211" y="1515358"/>
            <a:ext cx="10285797" cy="2386941"/>
          </a:xfrm>
        </p:spPr>
        <p:txBody>
          <a:bodyPr/>
          <a:lstStyle/>
          <a:p>
            <a:r>
              <a:rPr lang="en-CA" dirty="0" smtClean="0"/>
              <a:t>Variable-sized redo journal</a:t>
            </a:r>
          </a:p>
          <a:p>
            <a:pPr lvl="1"/>
            <a:r>
              <a:rPr lang="en-CA" dirty="0" smtClean="0"/>
              <a:t>Placed in free space of both old and new file system</a:t>
            </a:r>
          </a:p>
          <a:p>
            <a:pPr lvl="1"/>
            <a:r>
              <a:rPr lang="en-CA" dirty="0" smtClean="0"/>
              <a:t>Conversion aborts if journal runs out of free space</a:t>
            </a:r>
          </a:p>
          <a:p>
            <a:pPr lvl="1"/>
            <a:r>
              <a:rPr lang="en-CA" dirty="0" smtClean="0"/>
              <a:t>Written in 1350 lines of C code</a:t>
            </a:r>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13</a:t>
            </a:fld>
            <a:endParaRPr lang="en-CA" dirty="0"/>
          </a:p>
        </p:txBody>
      </p:sp>
      <p:sp>
        <p:nvSpPr>
          <p:cNvPr id="5" name="Rectangle 4"/>
          <p:cNvSpPr/>
          <p:nvPr/>
        </p:nvSpPr>
        <p:spPr>
          <a:xfrm>
            <a:off x="684211" y="5329645"/>
            <a:ext cx="10285797" cy="720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68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sp>
        <p:nvSpPr>
          <p:cNvPr id="9" name="Rectangle 8"/>
          <p:cNvSpPr/>
          <p:nvPr/>
        </p:nvSpPr>
        <p:spPr>
          <a:xfrm>
            <a:off x="6444210" y="5329645"/>
            <a:ext cx="216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sp>
        <p:nvSpPr>
          <p:cNvPr id="8" name="Rectangle 7"/>
          <p:cNvSpPr/>
          <p:nvPr/>
        </p:nvSpPr>
        <p:spPr>
          <a:xfrm>
            <a:off x="2124210" y="5329645"/>
            <a:ext cx="72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cxnSp>
        <p:nvCxnSpPr>
          <p:cNvPr id="13" name="Elbow Connector 12"/>
          <p:cNvCxnSpPr/>
          <p:nvPr/>
        </p:nvCxnSpPr>
        <p:spPr>
          <a:xfrm rot="5400000" flipH="1" flipV="1">
            <a:off x="4655872" y="3169645"/>
            <a:ext cx="12700" cy="4320000"/>
          </a:xfrm>
          <a:prstGeom prst="bentConnector3">
            <a:avLst>
              <a:gd name="adj1" fmla="val 3321126"/>
            </a:avLst>
          </a:prstGeom>
          <a:ln w="50800">
            <a:solidFill>
              <a:schemeClr val="accent4">
                <a:lumMod val="75000"/>
                <a:alpha val="6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8604210" y="2083977"/>
            <a:ext cx="2349433" cy="1249702"/>
            <a:chOff x="8784210" y="2040910"/>
            <a:chExt cx="2349433" cy="1249702"/>
          </a:xfrm>
        </p:grpSpPr>
        <p:grpSp>
          <p:nvGrpSpPr>
            <p:cNvPr id="11" name="Group 10"/>
            <p:cNvGrpSpPr/>
            <p:nvPr/>
          </p:nvGrpSpPr>
          <p:grpSpPr>
            <a:xfrm>
              <a:off x="8784210" y="2040910"/>
              <a:ext cx="2221193" cy="369332"/>
              <a:chOff x="8784210" y="2040910"/>
              <a:chExt cx="2221193" cy="369332"/>
            </a:xfrm>
          </p:grpSpPr>
          <p:sp>
            <p:nvSpPr>
              <p:cNvPr id="19" name="Rectangle 18"/>
              <p:cNvSpPr/>
              <p:nvPr/>
            </p:nvSpPr>
            <p:spPr>
              <a:xfrm>
                <a:off x="8784210" y="2045576"/>
                <a:ext cx="360000" cy="36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0" name="TextBox 19"/>
              <p:cNvSpPr txBox="1"/>
              <p:nvPr/>
            </p:nvSpPr>
            <p:spPr>
              <a:xfrm>
                <a:off x="9143996" y="2040910"/>
                <a:ext cx="1861407" cy="369332"/>
              </a:xfrm>
              <a:prstGeom prst="rect">
                <a:avLst/>
              </a:prstGeom>
              <a:noFill/>
            </p:spPr>
            <p:txBody>
              <a:bodyPr wrap="none" rtlCol="0">
                <a:spAutoFit/>
              </a:bodyPr>
              <a:lstStyle/>
              <a:p>
                <a:r>
                  <a:rPr lang="en-CA" dirty="0" smtClean="0">
                    <a:solidFill>
                      <a:schemeClr val="bg1"/>
                    </a:solidFill>
                  </a:rPr>
                  <a:t>: old file system</a:t>
                </a:r>
                <a:endParaRPr lang="en-CA" dirty="0">
                  <a:solidFill>
                    <a:schemeClr val="bg1"/>
                  </a:solidFill>
                </a:endParaRPr>
              </a:p>
            </p:txBody>
          </p:sp>
        </p:grpSp>
        <p:grpSp>
          <p:nvGrpSpPr>
            <p:cNvPr id="12" name="Group 11"/>
            <p:cNvGrpSpPr/>
            <p:nvPr/>
          </p:nvGrpSpPr>
          <p:grpSpPr>
            <a:xfrm>
              <a:off x="8784210" y="2481095"/>
              <a:ext cx="2349433" cy="369332"/>
              <a:chOff x="8784210" y="2040910"/>
              <a:chExt cx="2349433" cy="369332"/>
            </a:xfrm>
          </p:grpSpPr>
          <p:sp>
            <p:nvSpPr>
              <p:cNvPr id="17" name="Rectangle 16"/>
              <p:cNvSpPr/>
              <p:nvPr/>
            </p:nvSpPr>
            <p:spPr>
              <a:xfrm>
                <a:off x="8784210" y="2045576"/>
                <a:ext cx="360000" cy="36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8" name="TextBox 17"/>
              <p:cNvSpPr txBox="1"/>
              <p:nvPr/>
            </p:nvSpPr>
            <p:spPr>
              <a:xfrm>
                <a:off x="9143996" y="2040910"/>
                <a:ext cx="1989647" cy="369332"/>
              </a:xfrm>
              <a:prstGeom prst="rect">
                <a:avLst/>
              </a:prstGeom>
              <a:noFill/>
            </p:spPr>
            <p:txBody>
              <a:bodyPr wrap="none" rtlCol="0">
                <a:spAutoFit/>
              </a:bodyPr>
              <a:lstStyle/>
              <a:p>
                <a:r>
                  <a:rPr lang="en-CA" dirty="0" smtClean="0">
                    <a:solidFill>
                      <a:schemeClr val="bg1"/>
                    </a:solidFill>
                  </a:rPr>
                  <a:t>: new file system</a:t>
                </a:r>
                <a:endParaRPr lang="en-CA" dirty="0">
                  <a:solidFill>
                    <a:schemeClr val="bg1"/>
                  </a:solidFill>
                </a:endParaRPr>
              </a:p>
            </p:txBody>
          </p:sp>
        </p:grpSp>
        <p:grpSp>
          <p:nvGrpSpPr>
            <p:cNvPr id="14" name="Group 13"/>
            <p:cNvGrpSpPr/>
            <p:nvPr/>
          </p:nvGrpSpPr>
          <p:grpSpPr>
            <a:xfrm>
              <a:off x="8784210" y="2921280"/>
              <a:ext cx="1424501" cy="369332"/>
              <a:chOff x="8784210" y="2040910"/>
              <a:chExt cx="1424501" cy="369332"/>
            </a:xfrm>
          </p:grpSpPr>
          <p:sp>
            <p:nvSpPr>
              <p:cNvPr id="15" name="Rectangle 14"/>
              <p:cNvSpPr/>
              <p:nvPr/>
            </p:nvSpPr>
            <p:spPr>
              <a:xfrm>
                <a:off x="8784210" y="2045576"/>
                <a:ext cx="360000" cy="36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6" name="TextBox 15"/>
              <p:cNvSpPr txBox="1"/>
              <p:nvPr/>
            </p:nvSpPr>
            <p:spPr>
              <a:xfrm>
                <a:off x="9143996" y="2040910"/>
                <a:ext cx="1064715" cy="369332"/>
              </a:xfrm>
              <a:prstGeom prst="rect">
                <a:avLst/>
              </a:prstGeom>
              <a:noFill/>
            </p:spPr>
            <p:txBody>
              <a:bodyPr wrap="none" rtlCol="0">
                <a:spAutoFit/>
              </a:bodyPr>
              <a:lstStyle/>
              <a:p>
                <a:r>
                  <a:rPr lang="en-CA" dirty="0" smtClean="0">
                    <a:solidFill>
                      <a:schemeClr val="bg1"/>
                    </a:solidFill>
                  </a:rPr>
                  <a:t>: journal</a:t>
                </a:r>
                <a:endParaRPr lang="en-CA" dirty="0">
                  <a:solidFill>
                    <a:schemeClr val="bg1"/>
                  </a:solidFill>
                </a:endParaRPr>
              </a:p>
            </p:txBody>
          </p:sp>
        </p:grpSp>
      </p:grpSp>
    </p:spTree>
    <p:extLst>
      <p:ext uri="{BB962C8B-B14F-4D97-AF65-F5344CB8AC3E}">
        <p14:creationId xmlns:p14="http://schemas.microsoft.com/office/powerpoint/2010/main" val="1880506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Journal Implementation</a:t>
            </a:r>
            <a:endParaRPr lang="en-CA" dirty="0"/>
          </a:p>
        </p:txBody>
      </p:sp>
      <p:sp>
        <p:nvSpPr>
          <p:cNvPr id="3" name="Content Placeholder 2"/>
          <p:cNvSpPr>
            <a:spLocks noGrp="1"/>
          </p:cNvSpPr>
          <p:nvPr>
            <p:ph idx="1"/>
          </p:nvPr>
        </p:nvSpPr>
        <p:spPr>
          <a:xfrm>
            <a:off x="684211" y="1515358"/>
            <a:ext cx="10285797" cy="2386941"/>
          </a:xfrm>
        </p:spPr>
        <p:txBody>
          <a:bodyPr/>
          <a:lstStyle/>
          <a:p>
            <a:r>
              <a:rPr lang="en-CA" dirty="0" smtClean="0"/>
              <a:t>Variable-sized redo journal</a:t>
            </a:r>
          </a:p>
          <a:p>
            <a:pPr lvl="1"/>
            <a:r>
              <a:rPr lang="en-CA" dirty="0" smtClean="0"/>
              <a:t>Placed in free space of both old and new file system</a:t>
            </a:r>
          </a:p>
          <a:p>
            <a:pPr lvl="1"/>
            <a:r>
              <a:rPr lang="en-CA" dirty="0" smtClean="0"/>
              <a:t>Conversion aborts if journal runs out of free space</a:t>
            </a:r>
          </a:p>
          <a:p>
            <a:pPr lvl="1"/>
            <a:r>
              <a:rPr lang="en-CA" dirty="0" smtClean="0"/>
              <a:t>Written in 1350 lines of C code</a:t>
            </a:r>
          </a:p>
          <a:p>
            <a:r>
              <a:rPr lang="en-CA" dirty="0"/>
              <a:t>Optimization</a:t>
            </a:r>
          </a:p>
          <a:p>
            <a:pPr lvl="1"/>
            <a:r>
              <a:rPr lang="en-CA" dirty="0"/>
              <a:t>Does not journal if no overwrite occurs</a:t>
            </a:r>
          </a:p>
          <a:p>
            <a:pPr lvl="1"/>
            <a:endParaRPr lang="en-CA" dirty="0" smtClean="0"/>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14</a:t>
            </a:fld>
            <a:endParaRPr lang="en-CA" dirty="0"/>
          </a:p>
        </p:txBody>
      </p:sp>
      <p:sp>
        <p:nvSpPr>
          <p:cNvPr id="5" name="Rectangle 4"/>
          <p:cNvSpPr/>
          <p:nvPr/>
        </p:nvSpPr>
        <p:spPr>
          <a:xfrm>
            <a:off x="684211" y="5329645"/>
            <a:ext cx="10285797" cy="720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68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sp>
        <p:nvSpPr>
          <p:cNvPr id="9" name="Rectangle 8"/>
          <p:cNvSpPr/>
          <p:nvPr/>
        </p:nvSpPr>
        <p:spPr>
          <a:xfrm>
            <a:off x="6444210" y="5329645"/>
            <a:ext cx="216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sp>
        <p:nvSpPr>
          <p:cNvPr id="8" name="Rectangle 7"/>
          <p:cNvSpPr/>
          <p:nvPr/>
        </p:nvSpPr>
        <p:spPr>
          <a:xfrm>
            <a:off x="2124210" y="5329645"/>
            <a:ext cx="72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7" name="Rectangle 16"/>
          <p:cNvSpPr/>
          <p:nvPr/>
        </p:nvSpPr>
        <p:spPr>
          <a:xfrm>
            <a:off x="8607862" y="412196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new</a:t>
            </a:r>
            <a:endParaRPr lang="en-CA" dirty="0">
              <a:solidFill>
                <a:schemeClr val="bg1"/>
              </a:solidFill>
            </a:endParaRPr>
          </a:p>
        </p:txBody>
      </p:sp>
      <p:cxnSp>
        <p:nvCxnSpPr>
          <p:cNvPr id="18" name="Straight Arrow Connector 17"/>
          <p:cNvCxnSpPr>
            <a:stCxn id="17" idx="2"/>
          </p:cNvCxnSpPr>
          <p:nvPr/>
        </p:nvCxnSpPr>
        <p:spPr>
          <a:xfrm>
            <a:off x="8967862" y="4841965"/>
            <a:ext cx="0" cy="487680"/>
          </a:xfrm>
          <a:prstGeom prst="straightConnector1">
            <a:avLst/>
          </a:prstGeom>
          <a:ln w="50800">
            <a:solidFill>
              <a:schemeClr val="accent4">
                <a:lumMod val="75000"/>
                <a:alpha val="6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8604210" y="2083977"/>
            <a:ext cx="2349433" cy="1249702"/>
            <a:chOff x="8784210" y="2040910"/>
            <a:chExt cx="2349433" cy="1249702"/>
          </a:xfrm>
        </p:grpSpPr>
        <p:grpSp>
          <p:nvGrpSpPr>
            <p:cNvPr id="20" name="Group 19"/>
            <p:cNvGrpSpPr/>
            <p:nvPr/>
          </p:nvGrpSpPr>
          <p:grpSpPr>
            <a:xfrm>
              <a:off x="8784210" y="2040910"/>
              <a:ext cx="2221193" cy="369332"/>
              <a:chOff x="8784210" y="2040910"/>
              <a:chExt cx="2221193" cy="369332"/>
            </a:xfrm>
          </p:grpSpPr>
          <p:sp>
            <p:nvSpPr>
              <p:cNvPr id="27" name="Rectangle 26"/>
              <p:cNvSpPr/>
              <p:nvPr/>
            </p:nvSpPr>
            <p:spPr>
              <a:xfrm>
                <a:off x="8784210" y="2045576"/>
                <a:ext cx="360000" cy="36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8" name="TextBox 27"/>
              <p:cNvSpPr txBox="1"/>
              <p:nvPr/>
            </p:nvSpPr>
            <p:spPr>
              <a:xfrm>
                <a:off x="9143996" y="2040910"/>
                <a:ext cx="1861407" cy="369332"/>
              </a:xfrm>
              <a:prstGeom prst="rect">
                <a:avLst/>
              </a:prstGeom>
              <a:noFill/>
            </p:spPr>
            <p:txBody>
              <a:bodyPr wrap="none" rtlCol="0">
                <a:spAutoFit/>
              </a:bodyPr>
              <a:lstStyle/>
              <a:p>
                <a:r>
                  <a:rPr lang="en-CA" dirty="0" smtClean="0">
                    <a:solidFill>
                      <a:schemeClr val="bg1"/>
                    </a:solidFill>
                  </a:rPr>
                  <a:t>: old file system</a:t>
                </a:r>
                <a:endParaRPr lang="en-CA" dirty="0">
                  <a:solidFill>
                    <a:schemeClr val="bg1"/>
                  </a:solidFill>
                </a:endParaRPr>
              </a:p>
            </p:txBody>
          </p:sp>
        </p:grpSp>
        <p:grpSp>
          <p:nvGrpSpPr>
            <p:cNvPr id="21" name="Group 20"/>
            <p:cNvGrpSpPr/>
            <p:nvPr/>
          </p:nvGrpSpPr>
          <p:grpSpPr>
            <a:xfrm>
              <a:off x="8784210" y="2481095"/>
              <a:ext cx="2349433" cy="369332"/>
              <a:chOff x="8784210" y="2040910"/>
              <a:chExt cx="2349433" cy="369332"/>
            </a:xfrm>
          </p:grpSpPr>
          <p:sp>
            <p:nvSpPr>
              <p:cNvPr id="25" name="Rectangle 24"/>
              <p:cNvSpPr/>
              <p:nvPr/>
            </p:nvSpPr>
            <p:spPr>
              <a:xfrm>
                <a:off x="8784210" y="2045576"/>
                <a:ext cx="360000" cy="36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6" name="TextBox 25"/>
              <p:cNvSpPr txBox="1"/>
              <p:nvPr/>
            </p:nvSpPr>
            <p:spPr>
              <a:xfrm>
                <a:off x="9143996" y="2040910"/>
                <a:ext cx="1989647" cy="369332"/>
              </a:xfrm>
              <a:prstGeom prst="rect">
                <a:avLst/>
              </a:prstGeom>
              <a:noFill/>
            </p:spPr>
            <p:txBody>
              <a:bodyPr wrap="none" rtlCol="0">
                <a:spAutoFit/>
              </a:bodyPr>
              <a:lstStyle/>
              <a:p>
                <a:r>
                  <a:rPr lang="en-CA" dirty="0" smtClean="0">
                    <a:solidFill>
                      <a:schemeClr val="bg1"/>
                    </a:solidFill>
                  </a:rPr>
                  <a:t>: new file system</a:t>
                </a:r>
                <a:endParaRPr lang="en-CA" dirty="0">
                  <a:solidFill>
                    <a:schemeClr val="bg1"/>
                  </a:solidFill>
                </a:endParaRPr>
              </a:p>
            </p:txBody>
          </p:sp>
        </p:grpSp>
        <p:grpSp>
          <p:nvGrpSpPr>
            <p:cNvPr id="22" name="Group 21"/>
            <p:cNvGrpSpPr/>
            <p:nvPr/>
          </p:nvGrpSpPr>
          <p:grpSpPr>
            <a:xfrm>
              <a:off x="8784210" y="2921280"/>
              <a:ext cx="1424501" cy="369332"/>
              <a:chOff x="8784210" y="2040910"/>
              <a:chExt cx="1424501" cy="369332"/>
            </a:xfrm>
          </p:grpSpPr>
          <p:sp>
            <p:nvSpPr>
              <p:cNvPr id="23" name="Rectangle 22"/>
              <p:cNvSpPr/>
              <p:nvPr/>
            </p:nvSpPr>
            <p:spPr>
              <a:xfrm>
                <a:off x="8784210" y="2045576"/>
                <a:ext cx="360000" cy="36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4" name="TextBox 23"/>
              <p:cNvSpPr txBox="1"/>
              <p:nvPr/>
            </p:nvSpPr>
            <p:spPr>
              <a:xfrm>
                <a:off x="9143996" y="2040910"/>
                <a:ext cx="1064715" cy="369332"/>
              </a:xfrm>
              <a:prstGeom prst="rect">
                <a:avLst/>
              </a:prstGeom>
              <a:noFill/>
            </p:spPr>
            <p:txBody>
              <a:bodyPr wrap="none" rtlCol="0">
                <a:spAutoFit/>
              </a:bodyPr>
              <a:lstStyle/>
              <a:p>
                <a:r>
                  <a:rPr lang="en-CA" dirty="0" smtClean="0">
                    <a:solidFill>
                      <a:schemeClr val="bg1"/>
                    </a:solidFill>
                  </a:rPr>
                  <a:t>: journal</a:t>
                </a:r>
                <a:endParaRPr lang="en-CA" dirty="0">
                  <a:solidFill>
                    <a:schemeClr val="bg1"/>
                  </a:solidFill>
                </a:endParaRPr>
              </a:p>
            </p:txBody>
          </p:sp>
        </p:grpSp>
      </p:grpSp>
    </p:spTree>
    <p:extLst>
      <p:ext uri="{BB962C8B-B14F-4D97-AF65-F5344CB8AC3E}">
        <p14:creationId xmlns:p14="http://schemas.microsoft.com/office/powerpoint/2010/main" val="1648109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Journal Implementation</a:t>
            </a:r>
            <a:endParaRPr lang="en-CA" dirty="0"/>
          </a:p>
        </p:txBody>
      </p:sp>
      <p:sp>
        <p:nvSpPr>
          <p:cNvPr id="3" name="Content Placeholder 2"/>
          <p:cNvSpPr>
            <a:spLocks noGrp="1"/>
          </p:cNvSpPr>
          <p:nvPr>
            <p:ph idx="1"/>
          </p:nvPr>
        </p:nvSpPr>
        <p:spPr>
          <a:xfrm>
            <a:off x="684211" y="1515358"/>
            <a:ext cx="10285797" cy="2386941"/>
          </a:xfrm>
        </p:spPr>
        <p:txBody>
          <a:bodyPr/>
          <a:lstStyle/>
          <a:p>
            <a:r>
              <a:rPr lang="en-CA" dirty="0" smtClean="0"/>
              <a:t>Variable-sized redo journal</a:t>
            </a:r>
          </a:p>
          <a:p>
            <a:pPr lvl="1"/>
            <a:r>
              <a:rPr lang="en-CA" dirty="0" smtClean="0"/>
              <a:t>Placed in free space of both old and new file system</a:t>
            </a:r>
          </a:p>
          <a:p>
            <a:pPr lvl="1"/>
            <a:r>
              <a:rPr lang="en-CA" dirty="0" smtClean="0"/>
              <a:t>Conversion aborts if journal runs out of free space</a:t>
            </a:r>
          </a:p>
          <a:p>
            <a:pPr lvl="1"/>
            <a:r>
              <a:rPr lang="en-CA" dirty="0" smtClean="0"/>
              <a:t>Written in 1350 lines of C code</a:t>
            </a:r>
          </a:p>
          <a:p>
            <a:r>
              <a:rPr lang="en-CA" dirty="0"/>
              <a:t>Optimization</a:t>
            </a:r>
          </a:p>
          <a:p>
            <a:pPr lvl="1"/>
            <a:r>
              <a:rPr lang="en-CA" dirty="0"/>
              <a:t>Does not journal if no overwrite occurs</a:t>
            </a:r>
          </a:p>
          <a:p>
            <a:pPr lvl="1"/>
            <a:endParaRPr lang="en-CA" dirty="0" smtClean="0"/>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15</a:t>
            </a:fld>
            <a:endParaRPr lang="en-CA" dirty="0"/>
          </a:p>
        </p:txBody>
      </p:sp>
      <p:sp>
        <p:nvSpPr>
          <p:cNvPr id="5" name="Rectangle 4"/>
          <p:cNvSpPr/>
          <p:nvPr/>
        </p:nvSpPr>
        <p:spPr>
          <a:xfrm>
            <a:off x="684211" y="5329645"/>
            <a:ext cx="10285797" cy="720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68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sp>
        <p:nvSpPr>
          <p:cNvPr id="9" name="Rectangle 8"/>
          <p:cNvSpPr/>
          <p:nvPr/>
        </p:nvSpPr>
        <p:spPr>
          <a:xfrm>
            <a:off x="6444210" y="5329645"/>
            <a:ext cx="216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sp>
        <p:nvSpPr>
          <p:cNvPr id="8" name="Rectangle 7"/>
          <p:cNvSpPr/>
          <p:nvPr/>
        </p:nvSpPr>
        <p:spPr>
          <a:xfrm>
            <a:off x="2124210" y="5329645"/>
            <a:ext cx="72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7" name="Rectangle 16"/>
          <p:cNvSpPr/>
          <p:nvPr/>
        </p:nvSpPr>
        <p:spPr>
          <a:xfrm>
            <a:off x="8604210" y="532964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new</a:t>
            </a:r>
            <a:endParaRPr lang="en-CA" dirty="0">
              <a:solidFill>
                <a:schemeClr val="bg1"/>
              </a:solidFill>
            </a:endParaRPr>
          </a:p>
        </p:txBody>
      </p:sp>
      <p:grpSp>
        <p:nvGrpSpPr>
          <p:cNvPr id="12" name="Group 11"/>
          <p:cNvGrpSpPr/>
          <p:nvPr/>
        </p:nvGrpSpPr>
        <p:grpSpPr>
          <a:xfrm>
            <a:off x="8604210" y="2083977"/>
            <a:ext cx="2349433" cy="1249702"/>
            <a:chOff x="8784210" y="2040910"/>
            <a:chExt cx="2349433" cy="1249702"/>
          </a:xfrm>
        </p:grpSpPr>
        <p:grpSp>
          <p:nvGrpSpPr>
            <p:cNvPr id="10" name="Group 9"/>
            <p:cNvGrpSpPr/>
            <p:nvPr/>
          </p:nvGrpSpPr>
          <p:grpSpPr>
            <a:xfrm>
              <a:off x="8784210" y="2040910"/>
              <a:ext cx="2221193" cy="369332"/>
              <a:chOff x="8784210" y="2040910"/>
              <a:chExt cx="2221193" cy="369332"/>
            </a:xfrm>
          </p:grpSpPr>
          <p:sp>
            <p:nvSpPr>
              <p:cNvPr id="11" name="Rectangle 10"/>
              <p:cNvSpPr/>
              <p:nvPr/>
            </p:nvSpPr>
            <p:spPr>
              <a:xfrm>
                <a:off x="8784210" y="2045576"/>
                <a:ext cx="360000" cy="36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7" name="TextBox 6"/>
              <p:cNvSpPr txBox="1"/>
              <p:nvPr/>
            </p:nvSpPr>
            <p:spPr>
              <a:xfrm>
                <a:off x="9143996" y="2040910"/>
                <a:ext cx="1861407" cy="369332"/>
              </a:xfrm>
              <a:prstGeom prst="rect">
                <a:avLst/>
              </a:prstGeom>
              <a:noFill/>
            </p:spPr>
            <p:txBody>
              <a:bodyPr wrap="none" rtlCol="0">
                <a:spAutoFit/>
              </a:bodyPr>
              <a:lstStyle/>
              <a:p>
                <a:r>
                  <a:rPr lang="en-CA" dirty="0" smtClean="0">
                    <a:solidFill>
                      <a:schemeClr val="bg1"/>
                    </a:solidFill>
                  </a:rPr>
                  <a:t>: old file system</a:t>
                </a:r>
                <a:endParaRPr lang="en-CA" dirty="0">
                  <a:solidFill>
                    <a:schemeClr val="bg1"/>
                  </a:solidFill>
                </a:endParaRPr>
              </a:p>
            </p:txBody>
          </p:sp>
        </p:grpSp>
        <p:grpSp>
          <p:nvGrpSpPr>
            <p:cNvPr id="14" name="Group 13"/>
            <p:cNvGrpSpPr/>
            <p:nvPr/>
          </p:nvGrpSpPr>
          <p:grpSpPr>
            <a:xfrm>
              <a:off x="8784210" y="2481095"/>
              <a:ext cx="2349433" cy="369332"/>
              <a:chOff x="8784210" y="2040910"/>
              <a:chExt cx="2349433" cy="369332"/>
            </a:xfrm>
          </p:grpSpPr>
          <p:sp>
            <p:nvSpPr>
              <p:cNvPr id="15" name="Rectangle 14"/>
              <p:cNvSpPr/>
              <p:nvPr/>
            </p:nvSpPr>
            <p:spPr>
              <a:xfrm>
                <a:off x="8784210" y="2045576"/>
                <a:ext cx="360000" cy="36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6" name="TextBox 15"/>
              <p:cNvSpPr txBox="1"/>
              <p:nvPr/>
            </p:nvSpPr>
            <p:spPr>
              <a:xfrm>
                <a:off x="9143996" y="2040910"/>
                <a:ext cx="1989647" cy="369332"/>
              </a:xfrm>
              <a:prstGeom prst="rect">
                <a:avLst/>
              </a:prstGeom>
              <a:noFill/>
            </p:spPr>
            <p:txBody>
              <a:bodyPr wrap="none" rtlCol="0">
                <a:spAutoFit/>
              </a:bodyPr>
              <a:lstStyle/>
              <a:p>
                <a:r>
                  <a:rPr lang="en-CA" dirty="0" smtClean="0">
                    <a:solidFill>
                      <a:schemeClr val="bg1"/>
                    </a:solidFill>
                  </a:rPr>
                  <a:t>: new file system</a:t>
                </a:r>
                <a:endParaRPr lang="en-CA" dirty="0">
                  <a:solidFill>
                    <a:schemeClr val="bg1"/>
                  </a:solidFill>
                </a:endParaRPr>
              </a:p>
            </p:txBody>
          </p:sp>
        </p:grpSp>
        <p:grpSp>
          <p:nvGrpSpPr>
            <p:cNvPr id="19" name="Group 18"/>
            <p:cNvGrpSpPr/>
            <p:nvPr/>
          </p:nvGrpSpPr>
          <p:grpSpPr>
            <a:xfrm>
              <a:off x="8784210" y="2921280"/>
              <a:ext cx="1424501" cy="369332"/>
              <a:chOff x="8784210" y="2040910"/>
              <a:chExt cx="1424501" cy="369332"/>
            </a:xfrm>
          </p:grpSpPr>
          <p:sp>
            <p:nvSpPr>
              <p:cNvPr id="20" name="Rectangle 19"/>
              <p:cNvSpPr/>
              <p:nvPr/>
            </p:nvSpPr>
            <p:spPr>
              <a:xfrm>
                <a:off x="8784210" y="2045576"/>
                <a:ext cx="360000" cy="36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1" name="TextBox 20"/>
              <p:cNvSpPr txBox="1"/>
              <p:nvPr/>
            </p:nvSpPr>
            <p:spPr>
              <a:xfrm>
                <a:off x="9143996" y="2040910"/>
                <a:ext cx="1064715" cy="369332"/>
              </a:xfrm>
              <a:prstGeom prst="rect">
                <a:avLst/>
              </a:prstGeom>
              <a:noFill/>
            </p:spPr>
            <p:txBody>
              <a:bodyPr wrap="none" rtlCol="0">
                <a:spAutoFit/>
              </a:bodyPr>
              <a:lstStyle/>
              <a:p>
                <a:r>
                  <a:rPr lang="en-CA" dirty="0" smtClean="0">
                    <a:solidFill>
                      <a:schemeClr val="bg1"/>
                    </a:solidFill>
                  </a:rPr>
                  <a:t>: journal</a:t>
                </a:r>
                <a:endParaRPr lang="en-CA" dirty="0">
                  <a:solidFill>
                    <a:schemeClr val="bg1"/>
                  </a:solidFill>
                </a:endParaRPr>
              </a:p>
            </p:txBody>
          </p:sp>
        </p:grpSp>
      </p:grpSp>
    </p:spTree>
    <p:extLst>
      <p:ext uri="{BB962C8B-B14F-4D97-AF65-F5344CB8AC3E}">
        <p14:creationId xmlns:p14="http://schemas.microsoft.com/office/powerpoint/2010/main" val="236382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Journal Implementation</a:t>
            </a:r>
            <a:endParaRPr lang="en-CA" dirty="0"/>
          </a:p>
        </p:txBody>
      </p:sp>
      <p:sp>
        <p:nvSpPr>
          <p:cNvPr id="3" name="Content Placeholder 2"/>
          <p:cNvSpPr>
            <a:spLocks noGrp="1"/>
          </p:cNvSpPr>
          <p:nvPr>
            <p:ph idx="1"/>
          </p:nvPr>
        </p:nvSpPr>
        <p:spPr>
          <a:xfrm>
            <a:off x="684211" y="1515358"/>
            <a:ext cx="10285797" cy="2386941"/>
          </a:xfrm>
        </p:spPr>
        <p:txBody>
          <a:bodyPr/>
          <a:lstStyle/>
          <a:p>
            <a:r>
              <a:rPr lang="en-CA" dirty="0" smtClean="0"/>
              <a:t>Variable-sized redo journal</a:t>
            </a:r>
          </a:p>
          <a:p>
            <a:pPr lvl="1"/>
            <a:r>
              <a:rPr lang="en-CA" dirty="0" smtClean="0"/>
              <a:t>Placed in free space of both old and new file system</a:t>
            </a:r>
          </a:p>
          <a:p>
            <a:pPr lvl="1"/>
            <a:r>
              <a:rPr lang="en-CA" dirty="0" smtClean="0"/>
              <a:t>Conversion aborts if journal runs out of free space</a:t>
            </a:r>
          </a:p>
          <a:p>
            <a:pPr lvl="1"/>
            <a:r>
              <a:rPr lang="en-CA" dirty="0" smtClean="0"/>
              <a:t>Written in 1350 lines of C code</a:t>
            </a:r>
          </a:p>
          <a:p>
            <a:r>
              <a:rPr lang="en-CA" dirty="0"/>
              <a:t>Optimization</a:t>
            </a:r>
          </a:p>
          <a:p>
            <a:pPr lvl="1"/>
            <a:r>
              <a:rPr lang="en-CA" dirty="0"/>
              <a:t>Does not journal if no overwrite </a:t>
            </a:r>
            <a:r>
              <a:rPr lang="en-CA" dirty="0" smtClean="0"/>
              <a:t>occurs</a:t>
            </a:r>
          </a:p>
          <a:p>
            <a:pPr lvl="1"/>
            <a:r>
              <a:rPr lang="en-CA" dirty="0"/>
              <a:t>May need to relocate journal blocks </a:t>
            </a:r>
          </a:p>
          <a:p>
            <a:pPr lvl="1"/>
            <a:endParaRPr lang="en-CA" dirty="0"/>
          </a:p>
          <a:p>
            <a:pPr lvl="1"/>
            <a:endParaRPr lang="en-CA" dirty="0" smtClean="0"/>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16</a:t>
            </a:fld>
            <a:endParaRPr lang="en-CA" dirty="0"/>
          </a:p>
        </p:txBody>
      </p:sp>
      <p:sp>
        <p:nvSpPr>
          <p:cNvPr id="5" name="Rectangle 4"/>
          <p:cNvSpPr/>
          <p:nvPr/>
        </p:nvSpPr>
        <p:spPr>
          <a:xfrm>
            <a:off x="684211" y="5329645"/>
            <a:ext cx="10285797" cy="720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68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8" name="Rectangle 7"/>
          <p:cNvSpPr/>
          <p:nvPr/>
        </p:nvSpPr>
        <p:spPr>
          <a:xfrm>
            <a:off x="6444210" y="5329645"/>
            <a:ext cx="216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journal</a:t>
            </a:r>
            <a:endParaRPr lang="en-CA" dirty="0">
              <a:solidFill>
                <a:schemeClr val="bg1"/>
              </a:solidFill>
            </a:endParaRPr>
          </a:p>
        </p:txBody>
      </p:sp>
      <p:sp>
        <p:nvSpPr>
          <p:cNvPr id="17" name="Rectangle 16"/>
          <p:cNvSpPr/>
          <p:nvPr/>
        </p:nvSpPr>
        <p:spPr>
          <a:xfrm>
            <a:off x="8604210" y="532964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grpSp>
        <p:nvGrpSpPr>
          <p:cNvPr id="12" name="Group 11"/>
          <p:cNvGrpSpPr/>
          <p:nvPr/>
        </p:nvGrpSpPr>
        <p:grpSpPr>
          <a:xfrm>
            <a:off x="8604210" y="2083977"/>
            <a:ext cx="2349433" cy="1249702"/>
            <a:chOff x="8784210" y="2040910"/>
            <a:chExt cx="2349433" cy="1249702"/>
          </a:xfrm>
        </p:grpSpPr>
        <p:grpSp>
          <p:nvGrpSpPr>
            <p:cNvPr id="10" name="Group 9"/>
            <p:cNvGrpSpPr/>
            <p:nvPr/>
          </p:nvGrpSpPr>
          <p:grpSpPr>
            <a:xfrm>
              <a:off x="8784210" y="2040910"/>
              <a:ext cx="2221193" cy="369332"/>
              <a:chOff x="8784210" y="2040910"/>
              <a:chExt cx="2221193" cy="369332"/>
            </a:xfrm>
          </p:grpSpPr>
          <p:sp>
            <p:nvSpPr>
              <p:cNvPr id="11" name="Rectangle 10"/>
              <p:cNvSpPr/>
              <p:nvPr/>
            </p:nvSpPr>
            <p:spPr>
              <a:xfrm>
                <a:off x="8784210" y="2045576"/>
                <a:ext cx="360000" cy="36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7" name="TextBox 6"/>
              <p:cNvSpPr txBox="1"/>
              <p:nvPr/>
            </p:nvSpPr>
            <p:spPr>
              <a:xfrm>
                <a:off x="9143996" y="2040910"/>
                <a:ext cx="1861407" cy="369332"/>
              </a:xfrm>
              <a:prstGeom prst="rect">
                <a:avLst/>
              </a:prstGeom>
              <a:noFill/>
            </p:spPr>
            <p:txBody>
              <a:bodyPr wrap="none" rtlCol="0">
                <a:spAutoFit/>
              </a:bodyPr>
              <a:lstStyle/>
              <a:p>
                <a:r>
                  <a:rPr lang="en-CA" dirty="0" smtClean="0">
                    <a:solidFill>
                      <a:schemeClr val="bg1"/>
                    </a:solidFill>
                  </a:rPr>
                  <a:t>: old file system</a:t>
                </a:r>
                <a:endParaRPr lang="en-CA" dirty="0">
                  <a:solidFill>
                    <a:schemeClr val="bg1"/>
                  </a:solidFill>
                </a:endParaRPr>
              </a:p>
            </p:txBody>
          </p:sp>
        </p:grpSp>
        <p:grpSp>
          <p:nvGrpSpPr>
            <p:cNvPr id="14" name="Group 13"/>
            <p:cNvGrpSpPr/>
            <p:nvPr/>
          </p:nvGrpSpPr>
          <p:grpSpPr>
            <a:xfrm>
              <a:off x="8784210" y="2481095"/>
              <a:ext cx="2349433" cy="369332"/>
              <a:chOff x="8784210" y="2040910"/>
              <a:chExt cx="2349433" cy="369332"/>
            </a:xfrm>
          </p:grpSpPr>
          <p:sp>
            <p:nvSpPr>
              <p:cNvPr id="15" name="Rectangle 14"/>
              <p:cNvSpPr/>
              <p:nvPr/>
            </p:nvSpPr>
            <p:spPr>
              <a:xfrm>
                <a:off x="8784210" y="2045576"/>
                <a:ext cx="360000" cy="36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6" name="TextBox 15"/>
              <p:cNvSpPr txBox="1"/>
              <p:nvPr/>
            </p:nvSpPr>
            <p:spPr>
              <a:xfrm>
                <a:off x="9143996" y="2040910"/>
                <a:ext cx="1989647" cy="369332"/>
              </a:xfrm>
              <a:prstGeom prst="rect">
                <a:avLst/>
              </a:prstGeom>
              <a:noFill/>
            </p:spPr>
            <p:txBody>
              <a:bodyPr wrap="none" rtlCol="0">
                <a:spAutoFit/>
              </a:bodyPr>
              <a:lstStyle/>
              <a:p>
                <a:r>
                  <a:rPr lang="en-CA" dirty="0" smtClean="0">
                    <a:solidFill>
                      <a:schemeClr val="bg1"/>
                    </a:solidFill>
                  </a:rPr>
                  <a:t>: new file system</a:t>
                </a:r>
                <a:endParaRPr lang="en-CA" dirty="0">
                  <a:solidFill>
                    <a:schemeClr val="bg1"/>
                  </a:solidFill>
                </a:endParaRPr>
              </a:p>
            </p:txBody>
          </p:sp>
        </p:grpSp>
        <p:grpSp>
          <p:nvGrpSpPr>
            <p:cNvPr id="19" name="Group 18"/>
            <p:cNvGrpSpPr/>
            <p:nvPr/>
          </p:nvGrpSpPr>
          <p:grpSpPr>
            <a:xfrm>
              <a:off x="8784210" y="2921280"/>
              <a:ext cx="1424501" cy="369332"/>
              <a:chOff x="8784210" y="2040910"/>
              <a:chExt cx="1424501" cy="369332"/>
            </a:xfrm>
          </p:grpSpPr>
          <p:sp>
            <p:nvSpPr>
              <p:cNvPr id="20" name="Rectangle 19"/>
              <p:cNvSpPr/>
              <p:nvPr/>
            </p:nvSpPr>
            <p:spPr>
              <a:xfrm>
                <a:off x="8784210" y="2045576"/>
                <a:ext cx="360000" cy="36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1" name="TextBox 20"/>
              <p:cNvSpPr txBox="1"/>
              <p:nvPr/>
            </p:nvSpPr>
            <p:spPr>
              <a:xfrm>
                <a:off x="9143996" y="2040910"/>
                <a:ext cx="1064715" cy="369332"/>
              </a:xfrm>
              <a:prstGeom prst="rect">
                <a:avLst/>
              </a:prstGeom>
              <a:noFill/>
            </p:spPr>
            <p:txBody>
              <a:bodyPr wrap="none" rtlCol="0">
                <a:spAutoFit/>
              </a:bodyPr>
              <a:lstStyle/>
              <a:p>
                <a:r>
                  <a:rPr lang="en-CA" dirty="0" smtClean="0">
                    <a:solidFill>
                      <a:schemeClr val="bg1"/>
                    </a:solidFill>
                  </a:rPr>
                  <a:t>: journal</a:t>
                </a:r>
                <a:endParaRPr lang="en-CA" dirty="0">
                  <a:solidFill>
                    <a:schemeClr val="bg1"/>
                  </a:solidFill>
                </a:endParaRPr>
              </a:p>
            </p:txBody>
          </p:sp>
        </p:grpSp>
      </p:grpSp>
      <p:sp>
        <p:nvSpPr>
          <p:cNvPr id="22" name="Rectangle 21"/>
          <p:cNvSpPr/>
          <p:nvPr/>
        </p:nvSpPr>
        <p:spPr>
          <a:xfrm>
            <a:off x="500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3" name="Rectangle 22"/>
          <p:cNvSpPr/>
          <p:nvPr/>
        </p:nvSpPr>
        <p:spPr>
          <a:xfrm>
            <a:off x="2124210" y="532964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4" name="Rectangle 23"/>
          <p:cNvSpPr/>
          <p:nvPr/>
        </p:nvSpPr>
        <p:spPr>
          <a:xfrm>
            <a:off x="7164210" y="412196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new</a:t>
            </a:r>
            <a:endParaRPr lang="en-CA" dirty="0">
              <a:solidFill>
                <a:schemeClr val="bg1"/>
              </a:solidFill>
            </a:endParaRPr>
          </a:p>
        </p:txBody>
      </p:sp>
      <p:cxnSp>
        <p:nvCxnSpPr>
          <p:cNvPr id="25" name="Straight Arrow Connector 24"/>
          <p:cNvCxnSpPr>
            <a:stCxn id="24" idx="2"/>
            <a:endCxn id="8" idx="0"/>
          </p:cNvCxnSpPr>
          <p:nvPr/>
        </p:nvCxnSpPr>
        <p:spPr>
          <a:xfrm>
            <a:off x="7524210" y="4841965"/>
            <a:ext cx="0" cy="487680"/>
          </a:xfrm>
          <a:prstGeom prst="straightConnector1">
            <a:avLst/>
          </a:prstGeom>
          <a:ln w="50800">
            <a:solidFill>
              <a:schemeClr val="accent4">
                <a:lumMod val="75000"/>
                <a:alpha val="6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5011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Journal Implementation</a:t>
            </a:r>
            <a:endParaRPr lang="en-CA" dirty="0"/>
          </a:p>
        </p:txBody>
      </p:sp>
      <p:sp>
        <p:nvSpPr>
          <p:cNvPr id="3" name="Content Placeholder 2"/>
          <p:cNvSpPr>
            <a:spLocks noGrp="1"/>
          </p:cNvSpPr>
          <p:nvPr>
            <p:ph idx="1"/>
          </p:nvPr>
        </p:nvSpPr>
        <p:spPr>
          <a:xfrm>
            <a:off x="684211" y="1515358"/>
            <a:ext cx="10285797" cy="2386941"/>
          </a:xfrm>
        </p:spPr>
        <p:txBody>
          <a:bodyPr/>
          <a:lstStyle/>
          <a:p>
            <a:r>
              <a:rPr lang="en-CA" dirty="0" smtClean="0"/>
              <a:t>Variable-sized redo journal</a:t>
            </a:r>
          </a:p>
          <a:p>
            <a:pPr lvl="1"/>
            <a:r>
              <a:rPr lang="en-CA" dirty="0" smtClean="0"/>
              <a:t>Placed in free space of both old and new file system</a:t>
            </a:r>
          </a:p>
          <a:p>
            <a:pPr lvl="1"/>
            <a:r>
              <a:rPr lang="en-CA" dirty="0" smtClean="0"/>
              <a:t>Conversion aborts if journal runs out of free space</a:t>
            </a:r>
          </a:p>
          <a:p>
            <a:pPr lvl="1"/>
            <a:r>
              <a:rPr lang="en-CA" dirty="0" smtClean="0"/>
              <a:t>Written in 1350 lines of C code</a:t>
            </a:r>
          </a:p>
          <a:p>
            <a:r>
              <a:rPr lang="en-CA" dirty="0"/>
              <a:t>Optimization</a:t>
            </a:r>
          </a:p>
          <a:p>
            <a:pPr lvl="1"/>
            <a:r>
              <a:rPr lang="en-CA" dirty="0"/>
              <a:t>Does not journal if no overwrite </a:t>
            </a:r>
            <a:r>
              <a:rPr lang="en-CA" dirty="0" smtClean="0"/>
              <a:t>occurs</a:t>
            </a:r>
          </a:p>
          <a:p>
            <a:pPr lvl="1"/>
            <a:r>
              <a:rPr lang="en-CA" dirty="0"/>
              <a:t>May need to relocate journal blocks </a:t>
            </a:r>
          </a:p>
          <a:p>
            <a:pPr lvl="1"/>
            <a:endParaRPr lang="en-CA" dirty="0"/>
          </a:p>
          <a:p>
            <a:pPr lvl="1"/>
            <a:endParaRPr lang="en-CA" dirty="0" smtClean="0"/>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17</a:t>
            </a:fld>
            <a:endParaRPr lang="en-CA" dirty="0"/>
          </a:p>
        </p:txBody>
      </p:sp>
      <p:sp>
        <p:nvSpPr>
          <p:cNvPr id="5" name="Rectangle 4"/>
          <p:cNvSpPr/>
          <p:nvPr/>
        </p:nvSpPr>
        <p:spPr>
          <a:xfrm>
            <a:off x="684211" y="5329645"/>
            <a:ext cx="10285797" cy="720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68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8" name="Rectangle 7"/>
          <p:cNvSpPr/>
          <p:nvPr/>
        </p:nvSpPr>
        <p:spPr>
          <a:xfrm>
            <a:off x="6444210" y="5329645"/>
            <a:ext cx="72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7" name="Rectangle 16"/>
          <p:cNvSpPr/>
          <p:nvPr/>
        </p:nvSpPr>
        <p:spPr>
          <a:xfrm>
            <a:off x="8604210" y="532964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grpSp>
        <p:nvGrpSpPr>
          <p:cNvPr id="12" name="Group 11"/>
          <p:cNvGrpSpPr/>
          <p:nvPr/>
        </p:nvGrpSpPr>
        <p:grpSpPr>
          <a:xfrm>
            <a:off x="8604210" y="2083977"/>
            <a:ext cx="2349433" cy="1249702"/>
            <a:chOff x="8784210" y="2040910"/>
            <a:chExt cx="2349433" cy="1249702"/>
          </a:xfrm>
        </p:grpSpPr>
        <p:grpSp>
          <p:nvGrpSpPr>
            <p:cNvPr id="10" name="Group 9"/>
            <p:cNvGrpSpPr/>
            <p:nvPr/>
          </p:nvGrpSpPr>
          <p:grpSpPr>
            <a:xfrm>
              <a:off x="8784210" y="2040910"/>
              <a:ext cx="2221193" cy="369332"/>
              <a:chOff x="8784210" y="2040910"/>
              <a:chExt cx="2221193" cy="369332"/>
            </a:xfrm>
          </p:grpSpPr>
          <p:sp>
            <p:nvSpPr>
              <p:cNvPr id="11" name="Rectangle 10"/>
              <p:cNvSpPr/>
              <p:nvPr/>
            </p:nvSpPr>
            <p:spPr>
              <a:xfrm>
                <a:off x="8784210" y="2045576"/>
                <a:ext cx="360000" cy="36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7" name="TextBox 6"/>
              <p:cNvSpPr txBox="1"/>
              <p:nvPr/>
            </p:nvSpPr>
            <p:spPr>
              <a:xfrm>
                <a:off x="9143996" y="2040910"/>
                <a:ext cx="1861407" cy="369332"/>
              </a:xfrm>
              <a:prstGeom prst="rect">
                <a:avLst/>
              </a:prstGeom>
              <a:noFill/>
            </p:spPr>
            <p:txBody>
              <a:bodyPr wrap="none" rtlCol="0">
                <a:spAutoFit/>
              </a:bodyPr>
              <a:lstStyle/>
              <a:p>
                <a:r>
                  <a:rPr lang="en-CA" dirty="0" smtClean="0">
                    <a:solidFill>
                      <a:schemeClr val="bg1"/>
                    </a:solidFill>
                  </a:rPr>
                  <a:t>: old file system</a:t>
                </a:r>
                <a:endParaRPr lang="en-CA" dirty="0">
                  <a:solidFill>
                    <a:schemeClr val="bg1"/>
                  </a:solidFill>
                </a:endParaRPr>
              </a:p>
            </p:txBody>
          </p:sp>
        </p:grpSp>
        <p:grpSp>
          <p:nvGrpSpPr>
            <p:cNvPr id="14" name="Group 13"/>
            <p:cNvGrpSpPr/>
            <p:nvPr/>
          </p:nvGrpSpPr>
          <p:grpSpPr>
            <a:xfrm>
              <a:off x="8784210" y="2481095"/>
              <a:ext cx="2349433" cy="369332"/>
              <a:chOff x="8784210" y="2040910"/>
              <a:chExt cx="2349433" cy="369332"/>
            </a:xfrm>
          </p:grpSpPr>
          <p:sp>
            <p:nvSpPr>
              <p:cNvPr id="15" name="Rectangle 14"/>
              <p:cNvSpPr/>
              <p:nvPr/>
            </p:nvSpPr>
            <p:spPr>
              <a:xfrm>
                <a:off x="8784210" y="2045576"/>
                <a:ext cx="360000" cy="36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6" name="TextBox 15"/>
              <p:cNvSpPr txBox="1"/>
              <p:nvPr/>
            </p:nvSpPr>
            <p:spPr>
              <a:xfrm>
                <a:off x="9143996" y="2040910"/>
                <a:ext cx="1989647" cy="369332"/>
              </a:xfrm>
              <a:prstGeom prst="rect">
                <a:avLst/>
              </a:prstGeom>
              <a:noFill/>
            </p:spPr>
            <p:txBody>
              <a:bodyPr wrap="none" rtlCol="0">
                <a:spAutoFit/>
              </a:bodyPr>
              <a:lstStyle/>
              <a:p>
                <a:r>
                  <a:rPr lang="en-CA" dirty="0" smtClean="0">
                    <a:solidFill>
                      <a:schemeClr val="bg1"/>
                    </a:solidFill>
                  </a:rPr>
                  <a:t>: new file system</a:t>
                </a:r>
                <a:endParaRPr lang="en-CA" dirty="0">
                  <a:solidFill>
                    <a:schemeClr val="bg1"/>
                  </a:solidFill>
                </a:endParaRPr>
              </a:p>
            </p:txBody>
          </p:sp>
        </p:grpSp>
        <p:grpSp>
          <p:nvGrpSpPr>
            <p:cNvPr id="19" name="Group 18"/>
            <p:cNvGrpSpPr/>
            <p:nvPr/>
          </p:nvGrpSpPr>
          <p:grpSpPr>
            <a:xfrm>
              <a:off x="8784210" y="2921280"/>
              <a:ext cx="1424501" cy="369332"/>
              <a:chOff x="8784210" y="2040910"/>
              <a:chExt cx="1424501" cy="369332"/>
            </a:xfrm>
          </p:grpSpPr>
          <p:sp>
            <p:nvSpPr>
              <p:cNvPr id="20" name="Rectangle 19"/>
              <p:cNvSpPr/>
              <p:nvPr/>
            </p:nvSpPr>
            <p:spPr>
              <a:xfrm>
                <a:off x="8784210" y="2045576"/>
                <a:ext cx="360000" cy="36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1" name="TextBox 20"/>
              <p:cNvSpPr txBox="1"/>
              <p:nvPr/>
            </p:nvSpPr>
            <p:spPr>
              <a:xfrm>
                <a:off x="9143996" y="2040910"/>
                <a:ext cx="1064715" cy="369332"/>
              </a:xfrm>
              <a:prstGeom prst="rect">
                <a:avLst/>
              </a:prstGeom>
              <a:noFill/>
            </p:spPr>
            <p:txBody>
              <a:bodyPr wrap="none" rtlCol="0">
                <a:spAutoFit/>
              </a:bodyPr>
              <a:lstStyle/>
              <a:p>
                <a:r>
                  <a:rPr lang="en-CA" dirty="0" smtClean="0">
                    <a:solidFill>
                      <a:schemeClr val="bg1"/>
                    </a:solidFill>
                  </a:rPr>
                  <a:t>: journal</a:t>
                </a:r>
                <a:endParaRPr lang="en-CA" dirty="0">
                  <a:solidFill>
                    <a:schemeClr val="bg1"/>
                  </a:solidFill>
                </a:endParaRPr>
              </a:p>
            </p:txBody>
          </p:sp>
        </p:grpSp>
      </p:grpSp>
      <p:sp>
        <p:nvSpPr>
          <p:cNvPr id="22" name="Rectangle 21"/>
          <p:cNvSpPr/>
          <p:nvPr/>
        </p:nvSpPr>
        <p:spPr>
          <a:xfrm>
            <a:off x="500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3" name="Rectangle 22"/>
          <p:cNvSpPr/>
          <p:nvPr/>
        </p:nvSpPr>
        <p:spPr>
          <a:xfrm>
            <a:off x="2124210" y="532964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4" name="Rectangle 23"/>
          <p:cNvSpPr/>
          <p:nvPr/>
        </p:nvSpPr>
        <p:spPr>
          <a:xfrm>
            <a:off x="7164210" y="412196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new</a:t>
            </a:r>
            <a:endParaRPr lang="en-CA" dirty="0">
              <a:solidFill>
                <a:schemeClr val="bg1"/>
              </a:solidFill>
            </a:endParaRPr>
          </a:p>
        </p:txBody>
      </p:sp>
      <p:cxnSp>
        <p:nvCxnSpPr>
          <p:cNvPr id="25" name="Straight Arrow Connector 24"/>
          <p:cNvCxnSpPr/>
          <p:nvPr/>
        </p:nvCxnSpPr>
        <p:spPr>
          <a:xfrm>
            <a:off x="7524210" y="4841965"/>
            <a:ext cx="0" cy="487680"/>
          </a:xfrm>
          <a:prstGeom prst="straightConnector1">
            <a:avLst/>
          </a:prstGeom>
          <a:ln w="50800">
            <a:solidFill>
              <a:schemeClr val="accent4">
                <a:lumMod val="75000"/>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7884210" y="5329645"/>
            <a:ext cx="72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7" name="Rectangle 26"/>
          <p:cNvSpPr/>
          <p:nvPr/>
        </p:nvSpPr>
        <p:spPr>
          <a:xfrm>
            <a:off x="4284209" y="5329645"/>
            <a:ext cx="72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cxnSp>
        <p:nvCxnSpPr>
          <p:cNvPr id="28" name="Elbow Connector 27"/>
          <p:cNvCxnSpPr/>
          <p:nvPr/>
        </p:nvCxnSpPr>
        <p:spPr>
          <a:xfrm rot="5400000">
            <a:off x="6077860" y="4609645"/>
            <a:ext cx="12700" cy="2880000"/>
          </a:xfrm>
          <a:prstGeom prst="bentConnector3">
            <a:avLst>
              <a:gd name="adj1" fmla="val 2509858"/>
            </a:avLst>
          </a:prstGeom>
          <a:ln w="50800">
            <a:solidFill>
              <a:schemeClr val="accent4">
                <a:lumMod val="75000"/>
                <a:alpha val="6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6941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Journal Implementation</a:t>
            </a:r>
            <a:endParaRPr lang="en-CA" dirty="0"/>
          </a:p>
        </p:txBody>
      </p:sp>
      <p:sp>
        <p:nvSpPr>
          <p:cNvPr id="3" name="Content Placeholder 2"/>
          <p:cNvSpPr>
            <a:spLocks noGrp="1"/>
          </p:cNvSpPr>
          <p:nvPr>
            <p:ph idx="1"/>
          </p:nvPr>
        </p:nvSpPr>
        <p:spPr>
          <a:xfrm>
            <a:off x="684211" y="1515358"/>
            <a:ext cx="10285797" cy="2386941"/>
          </a:xfrm>
        </p:spPr>
        <p:txBody>
          <a:bodyPr/>
          <a:lstStyle/>
          <a:p>
            <a:r>
              <a:rPr lang="en-CA" dirty="0" smtClean="0"/>
              <a:t>Variable-sized redo journal</a:t>
            </a:r>
          </a:p>
          <a:p>
            <a:pPr lvl="1"/>
            <a:r>
              <a:rPr lang="en-CA" dirty="0" smtClean="0"/>
              <a:t>Placed in free space of both old and new file system</a:t>
            </a:r>
          </a:p>
          <a:p>
            <a:pPr lvl="1"/>
            <a:r>
              <a:rPr lang="en-CA" dirty="0" smtClean="0"/>
              <a:t>Conversion aborts if journal runs out of free space</a:t>
            </a:r>
          </a:p>
          <a:p>
            <a:pPr lvl="1"/>
            <a:r>
              <a:rPr lang="en-CA" dirty="0" smtClean="0"/>
              <a:t>Written in 1350 lines of C code</a:t>
            </a:r>
          </a:p>
          <a:p>
            <a:r>
              <a:rPr lang="en-CA" dirty="0"/>
              <a:t>Optimization</a:t>
            </a:r>
          </a:p>
          <a:p>
            <a:pPr lvl="1"/>
            <a:r>
              <a:rPr lang="en-CA" dirty="0"/>
              <a:t>Does not journal if no overwrite </a:t>
            </a:r>
            <a:r>
              <a:rPr lang="en-CA" dirty="0" smtClean="0"/>
              <a:t>occurs</a:t>
            </a:r>
          </a:p>
          <a:p>
            <a:pPr lvl="1"/>
            <a:r>
              <a:rPr lang="en-CA" dirty="0"/>
              <a:t>May need to relocate journal blocks </a:t>
            </a:r>
          </a:p>
          <a:p>
            <a:pPr lvl="1"/>
            <a:endParaRPr lang="en-CA" dirty="0"/>
          </a:p>
          <a:p>
            <a:pPr lvl="1"/>
            <a:endParaRPr lang="en-CA" dirty="0" smtClean="0"/>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18</a:t>
            </a:fld>
            <a:endParaRPr lang="en-CA" dirty="0"/>
          </a:p>
        </p:txBody>
      </p:sp>
      <p:sp>
        <p:nvSpPr>
          <p:cNvPr id="5" name="Rectangle 4"/>
          <p:cNvSpPr/>
          <p:nvPr/>
        </p:nvSpPr>
        <p:spPr>
          <a:xfrm>
            <a:off x="684211" y="5329645"/>
            <a:ext cx="10285797" cy="720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68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8" name="Rectangle 7"/>
          <p:cNvSpPr/>
          <p:nvPr/>
        </p:nvSpPr>
        <p:spPr>
          <a:xfrm>
            <a:off x="6444210" y="5329645"/>
            <a:ext cx="72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7" name="Rectangle 16"/>
          <p:cNvSpPr/>
          <p:nvPr/>
        </p:nvSpPr>
        <p:spPr>
          <a:xfrm>
            <a:off x="8604210" y="532964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grpSp>
        <p:nvGrpSpPr>
          <p:cNvPr id="12" name="Group 11"/>
          <p:cNvGrpSpPr/>
          <p:nvPr/>
        </p:nvGrpSpPr>
        <p:grpSpPr>
          <a:xfrm>
            <a:off x="8604210" y="2083977"/>
            <a:ext cx="2349433" cy="1249702"/>
            <a:chOff x="8784210" y="2040910"/>
            <a:chExt cx="2349433" cy="1249702"/>
          </a:xfrm>
        </p:grpSpPr>
        <p:grpSp>
          <p:nvGrpSpPr>
            <p:cNvPr id="10" name="Group 9"/>
            <p:cNvGrpSpPr/>
            <p:nvPr/>
          </p:nvGrpSpPr>
          <p:grpSpPr>
            <a:xfrm>
              <a:off x="8784210" y="2040910"/>
              <a:ext cx="2221193" cy="369332"/>
              <a:chOff x="8784210" y="2040910"/>
              <a:chExt cx="2221193" cy="369332"/>
            </a:xfrm>
          </p:grpSpPr>
          <p:sp>
            <p:nvSpPr>
              <p:cNvPr id="11" name="Rectangle 10"/>
              <p:cNvSpPr/>
              <p:nvPr/>
            </p:nvSpPr>
            <p:spPr>
              <a:xfrm>
                <a:off x="8784210" y="2045576"/>
                <a:ext cx="360000" cy="36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7" name="TextBox 6"/>
              <p:cNvSpPr txBox="1"/>
              <p:nvPr/>
            </p:nvSpPr>
            <p:spPr>
              <a:xfrm>
                <a:off x="9143996" y="2040910"/>
                <a:ext cx="1861407" cy="369332"/>
              </a:xfrm>
              <a:prstGeom prst="rect">
                <a:avLst/>
              </a:prstGeom>
              <a:noFill/>
            </p:spPr>
            <p:txBody>
              <a:bodyPr wrap="none" rtlCol="0">
                <a:spAutoFit/>
              </a:bodyPr>
              <a:lstStyle/>
              <a:p>
                <a:r>
                  <a:rPr lang="en-CA" dirty="0" smtClean="0">
                    <a:solidFill>
                      <a:schemeClr val="bg1"/>
                    </a:solidFill>
                  </a:rPr>
                  <a:t>: old file system</a:t>
                </a:r>
                <a:endParaRPr lang="en-CA" dirty="0">
                  <a:solidFill>
                    <a:schemeClr val="bg1"/>
                  </a:solidFill>
                </a:endParaRPr>
              </a:p>
            </p:txBody>
          </p:sp>
        </p:grpSp>
        <p:grpSp>
          <p:nvGrpSpPr>
            <p:cNvPr id="14" name="Group 13"/>
            <p:cNvGrpSpPr/>
            <p:nvPr/>
          </p:nvGrpSpPr>
          <p:grpSpPr>
            <a:xfrm>
              <a:off x="8784210" y="2481095"/>
              <a:ext cx="2349433" cy="369332"/>
              <a:chOff x="8784210" y="2040910"/>
              <a:chExt cx="2349433" cy="369332"/>
            </a:xfrm>
          </p:grpSpPr>
          <p:sp>
            <p:nvSpPr>
              <p:cNvPr id="15" name="Rectangle 14"/>
              <p:cNvSpPr/>
              <p:nvPr/>
            </p:nvSpPr>
            <p:spPr>
              <a:xfrm>
                <a:off x="8784210" y="2045576"/>
                <a:ext cx="360000" cy="36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6" name="TextBox 15"/>
              <p:cNvSpPr txBox="1"/>
              <p:nvPr/>
            </p:nvSpPr>
            <p:spPr>
              <a:xfrm>
                <a:off x="9143996" y="2040910"/>
                <a:ext cx="1989647" cy="369332"/>
              </a:xfrm>
              <a:prstGeom prst="rect">
                <a:avLst/>
              </a:prstGeom>
              <a:noFill/>
            </p:spPr>
            <p:txBody>
              <a:bodyPr wrap="none" rtlCol="0">
                <a:spAutoFit/>
              </a:bodyPr>
              <a:lstStyle/>
              <a:p>
                <a:r>
                  <a:rPr lang="en-CA" dirty="0" smtClean="0">
                    <a:solidFill>
                      <a:schemeClr val="bg1"/>
                    </a:solidFill>
                  </a:rPr>
                  <a:t>: new file system</a:t>
                </a:r>
                <a:endParaRPr lang="en-CA" dirty="0">
                  <a:solidFill>
                    <a:schemeClr val="bg1"/>
                  </a:solidFill>
                </a:endParaRPr>
              </a:p>
            </p:txBody>
          </p:sp>
        </p:grpSp>
        <p:grpSp>
          <p:nvGrpSpPr>
            <p:cNvPr id="19" name="Group 18"/>
            <p:cNvGrpSpPr/>
            <p:nvPr/>
          </p:nvGrpSpPr>
          <p:grpSpPr>
            <a:xfrm>
              <a:off x="8784210" y="2921280"/>
              <a:ext cx="1424501" cy="369332"/>
              <a:chOff x="8784210" y="2040910"/>
              <a:chExt cx="1424501" cy="369332"/>
            </a:xfrm>
          </p:grpSpPr>
          <p:sp>
            <p:nvSpPr>
              <p:cNvPr id="20" name="Rectangle 19"/>
              <p:cNvSpPr/>
              <p:nvPr/>
            </p:nvSpPr>
            <p:spPr>
              <a:xfrm>
                <a:off x="8784210" y="2045576"/>
                <a:ext cx="360000" cy="36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1" name="TextBox 20"/>
              <p:cNvSpPr txBox="1"/>
              <p:nvPr/>
            </p:nvSpPr>
            <p:spPr>
              <a:xfrm>
                <a:off x="9143996" y="2040910"/>
                <a:ext cx="1064715" cy="369332"/>
              </a:xfrm>
              <a:prstGeom prst="rect">
                <a:avLst/>
              </a:prstGeom>
              <a:noFill/>
            </p:spPr>
            <p:txBody>
              <a:bodyPr wrap="none" rtlCol="0">
                <a:spAutoFit/>
              </a:bodyPr>
              <a:lstStyle/>
              <a:p>
                <a:r>
                  <a:rPr lang="en-CA" dirty="0" smtClean="0">
                    <a:solidFill>
                      <a:schemeClr val="bg1"/>
                    </a:solidFill>
                  </a:rPr>
                  <a:t>: journal</a:t>
                </a:r>
                <a:endParaRPr lang="en-CA" dirty="0">
                  <a:solidFill>
                    <a:schemeClr val="bg1"/>
                  </a:solidFill>
                </a:endParaRPr>
              </a:p>
            </p:txBody>
          </p:sp>
        </p:grpSp>
      </p:grpSp>
      <p:sp>
        <p:nvSpPr>
          <p:cNvPr id="22" name="Rectangle 21"/>
          <p:cNvSpPr/>
          <p:nvPr/>
        </p:nvSpPr>
        <p:spPr>
          <a:xfrm>
            <a:off x="500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3" name="Rectangle 22"/>
          <p:cNvSpPr/>
          <p:nvPr/>
        </p:nvSpPr>
        <p:spPr>
          <a:xfrm>
            <a:off x="2124210" y="532964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4" name="Rectangle 23"/>
          <p:cNvSpPr/>
          <p:nvPr/>
        </p:nvSpPr>
        <p:spPr>
          <a:xfrm>
            <a:off x="7164210" y="532964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new</a:t>
            </a:r>
            <a:endParaRPr lang="en-CA" dirty="0">
              <a:solidFill>
                <a:schemeClr val="bg1"/>
              </a:solidFill>
            </a:endParaRPr>
          </a:p>
        </p:txBody>
      </p:sp>
      <p:sp>
        <p:nvSpPr>
          <p:cNvPr id="26" name="Rectangle 25"/>
          <p:cNvSpPr/>
          <p:nvPr/>
        </p:nvSpPr>
        <p:spPr>
          <a:xfrm>
            <a:off x="7884210" y="5329645"/>
            <a:ext cx="72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7" name="Rectangle 26"/>
          <p:cNvSpPr/>
          <p:nvPr/>
        </p:nvSpPr>
        <p:spPr>
          <a:xfrm>
            <a:off x="4284209" y="5329645"/>
            <a:ext cx="72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Tree>
    <p:extLst>
      <p:ext uri="{BB962C8B-B14F-4D97-AF65-F5344CB8AC3E}">
        <p14:creationId xmlns:p14="http://schemas.microsoft.com/office/powerpoint/2010/main" val="2660953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File System Conversion Tool</a:t>
            </a:r>
            <a:endParaRPr lang="en-CA" dirty="0"/>
          </a:p>
        </p:txBody>
      </p:sp>
      <p:sp>
        <p:nvSpPr>
          <p:cNvPr id="3" name="Content Placeholder 2"/>
          <p:cNvSpPr>
            <a:spLocks noGrp="1"/>
          </p:cNvSpPr>
          <p:nvPr>
            <p:ph idx="1"/>
          </p:nvPr>
        </p:nvSpPr>
        <p:spPr/>
        <p:txBody>
          <a:bodyPr/>
          <a:lstStyle/>
          <a:p>
            <a:r>
              <a:rPr lang="en-CA" dirty="0" smtClean="0"/>
              <a:t>In-place conversion from one file system to another</a:t>
            </a:r>
          </a:p>
          <a:p>
            <a:pPr lvl="1"/>
            <a:r>
              <a:rPr lang="en-CA" dirty="0" smtClean="0"/>
              <a:t>No backup device necessary</a:t>
            </a:r>
          </a:p>
          <a:p>
            <a:pPr lvl="1"/>
            <a:r>
              <a:rPr lang="en-CA" dirty="0" smtClean="0"/>
              <a:t>Keeps data blocks in original location as much as possible</a:t>
            </a:r>
          </a:p>
          <a:p>
            <a:pPr lvl="1"/>
            <a:r>
              <a:rPr lang="en-CA" dirty="0" smtClean="0"/>
              <a:t>30 to 50 times faster than copy-based conversion</a:t>
            </a:r>
          </a:p>
          <a:p>
            <a:r>
              <a:rPr lang="en-CA" dirty="0" smtClean="0"/>
              <a:t>Written generically using </a:t>
            </a:r>
            <a:r>
              <a:rPr lang="en-CA" dirty="0" err="1" smtClean="0"/>
              <a:t>eVFS</a:t>
            </a:r>
            <a:endParaRPr lang="en-CA" dirty="0" smtClean="0"/>
          </a:p>
          <a:p>
            <a:pPr lvl="1"/>
            <a:r>
              <a:rPr lang="en-CA" dirty="0" smtClean="0"/>
              <a:t>Requires only </a:t>
            </a:r>
            <a:r>
              <a:rPr lang="en-CA" dirty="0"/>
              <a:t>224 LOC</a:t>
            </a:r>
          </a:p>
          <a:p>
            <a:pPr lvl="1"/>
            <a:r>
              <a:rPr lang="en-CA" dirty="0" smtClean="0"/>
              <a:t>Supports </a:t>
            </a:r>
            <a:r>
              <a:rPr lang="en-CA" dirty="0"/>
              <a:t>any pair of file </a:t>
            </a:r>
            <a:r>
              <a:rPr lang="en-CA" dirty="0" smtClean="0"/>
              <a:t>systems</a:t>
            </a:r>
          </a:p>
          <a:p>
            <a:r>
              <a:rPr lang="en-CA" dirty="0"/>
              <a:t>Conversion may result in loss of information</a:t>
            </a:r>
          </a:p>
          <a:p>
            <a:pPr lvl="1"/>
            <a:r>
              <a:rPr lang="en-CA" dirty="0"/>
              <a:t>E.g. Ext4 does not support immutable snapshots</a:t>
            </a:r>
          </a:p>
          <a:p>
            <a:pPr lvl="1"/>
            <a:r>
              <a:rPr lang="en-CA" dirty="0"/>
              <a:t>Convert from </a:t>
            </a:r>
            <a:r>
              <a:rPr lang="en-CA" dirty="0" err="1"/>
              <a:t>Btrfs</a:t>
            </a:r>
            <a:r>
              <a:rPr lang="en-CA" dirty="0"/>
              <a:t> to Ext4 will result in a copy of snapshot</a:t>
            </a:r>
          </a:p>
          <a:p>
            <a:endParaRPr lang="en-CA" dirty="0" smtClean="0"/>
          </a:p>
          <a:p>
            <a:endParaRPr lang="en-CA" dirty="0" smtClean="0"/>
          </a:p>
        </p:txBody>
      </p:sp>
      <p:sp>
        <p:nvSpPr>
          <p:cNvPr id="4" name="Slide Number Placeholder 3"/>
          <p:cNvSpPr>
            <a:spLocks noGrp="1"/>
          </p:cNvSpPr>
          <p:nvPr>
            <p:ph type="sldNum" sz="quarter" idx="12"/>
          </p:nvPr>
        </p:nvSpPr>
        <p:spPr/>
        <p:txBody>
          <a:bodyPr/>
          <a:lstStyle/>
          <a:p>
            <a:fld id="{7B2023C8-B124-43A9-8F92-0EEF5BAA9995}" type="slidenum">
              <a:rPr lang="en-CA" smtClean="0"/>
              <a:pPr/>
              <a:t>19</a:t>
            </a:fld>
            <a:endParaRPr lang="en-CA" dirty="0"/>
          </a:p>
        </p:txBody>
      </p:sp>
    </p:spTree>
    <p:extLst>
      <p:ext uri="{BB962C8B-B14F-4D97-AF65-F5344CB8AC3E}">
        <p14:creationId xmlns:p14="http://schemas.microsoft.com/office/powerpoint/2010/main" val="29965724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8798011" y="0"/>
            <a:ext cx="3393989" cy="3138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File-System Management Applications</a:t>
            </a:r>
            <a:endParaRPr lang="en-CA" dirty="0"/>
          </a:p>
        </p:txBody>
      </p:sp>
      <p:sp>
        <p:nvSpPr>
          <p:cNvPr id="3" name="Content Placeholder 2"/>
          <p:cNvSpPr>
            <a:spLocks noGrp="1"/>
          </p:cNvSpPr>
          <p:nvPr>
            <p:ph idx="1"/>
          </p:nvPr>
        </p:nvSpPr>
        <p:spPr>
          <a:xfrm>
            <a:off x="684211" y="1505833"/>
            <a:ext cx="10285797" cy="4656842"/>
          </a:xfrm>
        </p:spPr>
        <p:txBody>
          <a:bodyPr/>
          <a:lstStyle/>
          <a:p>
            <a:r>
              <a:rPr lang="en-CA" dirty="0" smtClean="0"/>
              <a:t>Used by system administrators</a:t>
            </a:r>
          </a:p>
          <a:p>
            <a:pPr lvl="1"/>
            <a:r>
              <a:rPr lang="en-CA" dirty="0" smtClean="0"/>
              <a:t>To </a:t>
            </a:r>
            <a:r>
              <a:rPr lang="en-CA" dirty="0" smtClean="0"/>
              <a:t>maintain, optimize, and administer </a:t>
            </a:r>
            <a:r>
              <a:rPr lang="en-CA" dirty="0" smtClean="0"/>
              <a:t>their file systems</a:t>
            </a:r>
          </a:p>
          <a:p>
            <a:r>
              <a:rPr lang="en-CA" dirty="0" smtClean="0"/>
              <a:t>Examples</a:t>
            </a:r>
          </a:p>
          <a:p>
            <a:pPr lvl="1"/>
            <a:r>
              <a:rPr lang="en-CA" dirty="0"/>
              <a:t>Defragmentation Tool</a:t>
            </a:r>
          </a:p>
          <a:p>
            <a:pPr lvl="1"/>
            <a:r>
              <a:rPr lang="en-CA" dirty="0" smtClean="0"/>
              <a:t>File </a:t>
            </a:r>
            <a:r>
              <a:rPr lang="en-CA" dirty="0"/>
              <a:t>System Resizing </a:t>
            </a:r>
            <a:r>
              <a:rPr lang="en-CA" dirty="0" smtClean="0"/>
              <a:t>Tool</a:t>
            </a:r>
            <a:endParaRPr lang="en-CA" dirty="0"/>
          </a:p>
          <a:p>
            <a:pPr lvl="1"/>
            <a:r>
              <a:rPr lang="en-CA" dirty="0"/>
              <a:t>Garbage Collector</a:t>
            </a:r>
          </a:p>
          <a:p>
            <a:pPr lvl="1"/>
            <a:r>
              <a:rPr lang="en-CA" dirty="0" smtClean="0"/>
              <a:t>File </a:t>
            </a:r>
            <a:r>
              <a:rPr lang="en-CA" dirty="0"/>
              <a:t>System Aware Data Scrubber</a:t>
            </a:r>
          </a:p>
          <a:p>
            <a:pPr lvl="1"/>
            <a:r>
              <a:rPr lang="en-CA" dirty="0" smtClean="0"/>
              <a:t>File </a:t>
            </a:r>
            <a:r>
              <a:rPr lang="en-CA" dirty="0"/>
              <a:t>System Upgrade </a:t>
            </a:r>
            <a:r>
              <a:rPr lang="en-CA" dirty="0" smtClean="0"/>
              <a:t>Tool</a:t>
            </a:r>
          </a:p>
          <a:p>
            <a:r>
              <a:rPr lang="en-CA" dirty="0"/>
              <a:t>Essential for successful deployment of file </a:t>
            </a:r>
            <a:r>
              <a:rPr lang="en-CA" dirty="0" smtClean="0"/>
              <a:t>system</a:t>
            </a:r>
          </a:p>
        </p:txBody>
      </p:sp>
      <p:sp>
        <p:nvSpPr>
          <p:cNvPr id="4" name="Slide Number Placeholder 3"/>
          <p:cNvSpPr>
            <a:spLocks noGrp="1"/>
          </p:cNvSpPr>
          <p:nvPr>
            <p:ph type="sldNum" sz="quarter" idx="12"/>
          </p:nvPr>
        </p:nvSpPr>
        <p:spPr/>
        <p:txBody>
          <a:bodyPr/>
          <a:lstStyle/>
          <a:p>
            <a:fld id="{7B2023C8-B124-43A9-8F92-0EEF5BAA9995}" type="slidenum">
              <a:rPr lang="en-CA" smtClean="0"/>
              <a:pPr/>
              <a:t>2</a:t>
            </a:fld>
            <a:endParaRPr lang="en-CA" dirty="0"/>
          </a:p>
        </p:txBody>
      </p:sp>
      <p:grpSp>
        <p:nvGrpSpPr>
          <p:cNvPr id="5" name="Group 4"/>
          <p:cNvGrpSpPr>
            <a:grpSpLocks noChangeAspect="1"/>
          </p:cNvGrpSpPr>
          <p:nvPr/>
        </p:nvGrpSpPr>
        <p:grpSpPr>
          <a:xfrm rot="16200000">
            <a:off x="9761138" y="-89138"/>
            <a:ext cx="2341724" cy="2520000"/>
            <a:chOff x="9206969" y="2963333"/>
            <a:chExt cx="2981858" cy="3208867"/>
          </a:xfrm>
        </p:grpSpPr>
        <p:cxnSp>
          <p:nvCxnSpPr>
            <p:cNvPr id="6" name="Straight Connector 5"/>
            <p:cNvCxnSpPr/>
            <p:nvPr/>
          </p:nvCxnSpPr>
          <p:spPr>
            <a:xfrm flipH="1">
              <a:off x="11276012" y="2963333"/>
              <a:ext cx="912814" cy="912812"/>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H="1">
              <a:off x="9206969" y="3190344"/>
              <a:ext cx="2981857" cy="2981856"/>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H="1">
              <a:off x="10292292" y="3285067"/>
              <a:ext cx="1896534" cy="1896533"/>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10443103" y="3131080"/>
              <a:ext cx="1745722" cy="1745720"/>
            </a:xfrm>
            <a:prstGeom prst="line">
              <a:avLst/>
            </a:prstGeom>
            <a:ln w="2857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918826" y="3683001"/>
              <a:ext cx="1270001" cy="1269999"/>
            </a:xfrm>
            <a:prstGeom prst="line">
              <a:avLst/>
            </a:prstGeom>
            <a:ln w="28575">
              <a:solidFill>
                <a:schemeClr val="tx2"/>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889028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File System Conversion Tool</a:t>
            </a:r>
          </a:p>
        </p:txBody>
      </p:sp>
      <p:sp>
        <p:nvSpPr>
          <p:cNvPr id="3" name="Content Placeholder 2"/>
          <p:cNvSpPr>
            <a:spLocks noGrp="1"/>
          </p:cNvSpPr>
          <p:nvPr>
            <p:ph idx="1"/>
          </p:nvPr>
        </p:nvSpPr>
        <p:spPr/>
        <p:txBody>
          <a:bodyPr/>
          <a:lstStyle/>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1.  old = </a:t>
            </a:r>
            <a:r>
              <a:rPr lang="en-CA" dirty="0" err="1" smtClean="0">
                <a:latin typeface="Courier New" panose="02070309020205020404" pitchFamily="49" charset="0"/>
                <a:cs typeface="Courier New" panose="02070309020205020404" pitchFamily="49" charset="0"/>
              </a:rPr>
              <a:t>fs_open</a:t>
            </a:r>
            <a:r>
              <a:rPr lang="en-CA" dirty="0" smtClean="0">
                <a:latin typeface="Courier New" panose="02070309020205020404" pitchFamily="49" charset="0"/>
                <a:cs typeface="Courier New" panose="02070309020205020404" pitchFamily="49" charset="0"/>
              </a:rPr>
              <a:t>(device, READONLY);</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2.  new = </a:t>
            </a:r>
            <a:r>
              <a:rPr lang="en-CA" dirty="0" err="1" smtClean="0">
                <a:latin typeface="Courier New" panose="02070309020205020404" pitchFamily="49" charset="0"/>
                <a:cs typeface="Courier New" panose="02070309020205020404" pitchFamily="49" charset="0"/>
              </a:rPr>
              <a:t>fs_open</a:t>
            </a:r>
            <a:r>
              <a:rPr lang="en-CA" dirty="0" smtClean="0">
                <a:latin typeface="Courier New" panose="02070309020205020404" pitchFamily="49" charset="0"/>
                <a:cs typeface="Courier New" panose="02070309020205020404" pitchFamily="49" charset="0"/>
              </a:rPr>
              <a:t>(device, </a:t>
            </a:r>
            <a:r>
              <a:rPr lang="en-CA" dirty="0" err="1" smtClean="0">
                <a:latin typeface="Courier New" panose="02070309020205020404" pitchFamily="49" charset="0"/>
                <a:cs typeface="Courier New" panose="02070309020205020404" pitchFamily="49" charset="0"/>
              </a:rPr>
              <a:t>target_fs</a:t>
            </a:r>
            <a:r>
              <a:rPr lang="en-CA" dirty="0" smtClean="0">
                <a:latin typeface="Courier New" panose="02070309020205020404" pitchFamily="49" charset="0"/>
                <a:cs typeface="Courier New" panose="02070309020205020404" pitchFamily="49" charset="0"/>
              </a:rPr>
              <a:t>, UNFORMATTED);</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3.  </a:t>
            </a:r>
            <a:r>
              <a:rPr lang="en-CA" dirty="0" err="1" smtClean="0">
                <a:latin typeface="Courier New" panose="02070309020205020404" pitchFamily="49" charset="0"/>
                <a:cs typeface="Courier New" panose="02070309020205020404" pitchFamily="49" charset="0"/>
              </a:rPr>
              <a:t>tx</a:t>
            </a:r>
            <a:r>
              <a:rPr lang="en-CA" dirty="0" smtClean="0">
                <a:latin typeface="Courier New" panose="02070309020205020404" pitchFamily="49" charset="0"/>
                <a:cs typeface="Courier New" panose="02070309020205020404" pitchFamily="49" charset="0"/>
              </a:rPr>
              <a:t> = </a:t>
            </a:r>
            <a:r>
              <a:rPr lang="en-CA" dirty="0" err="1" smtClean="0">
                <a:latin typeface="Courier New" panose="02070309020205020404" pitchFamily="49" charset="0"/>
                <a:cs typeface="Courier New" panose="02070309020205020404" pitchFamily="49" charset="0"/>
              </a:rPr>
              <a:t>txn_begin</a:t>
            </a:r>
            <a:r>
              <a:rPr lang="en-CA" dirty="0" smtClean="0">
                <a:latin typeface="Courier New" panose="02070309020205020404" pitchFamily="49" charset="0"/>
                <a:cs typeface="Courier New" panose="02070309020205020404" pitchFamily="49" charset="0"/>
              </a:rPr>
              <a:t>(new);</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4.  </a:t>
            </a:r>
            <a:r>
              <a:rPr lang="en-CA" dirty="0" err="1" smtClean="0">
                <a:latin typeface="Courier New" panose="02070309020205020404" pitchFamily="49" charset="0"/>
                <a:cs typeface="Courier New" panose="02070309020205020404" pitchFamily="49" charset="0"/>
              </a:rPr>
              <a:t>super_make</a:t>
            </a:r>
            <a:r>
              <a:rPr lang="en-CA"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tx</a:t>
            </a:r>
            <a:r>
              <a:rPr lang="en-CA" dirty="0" smtClean="0">
                <a:latin typeface="Courier New" panose="02070309020205020404" pitchFamily="49" charset="0"/>
                <a:cs typeface="Courier New" panose="02070309020205020404" pitchFamily="49" charset="0"/>
              </a:rPr>
              <a:t>);</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5.  for (</a:t>
            </a:r>
            <a:r>
              <a:rPr lang="en-CA" dirty="0">
                <a:latin typeface="Courier New" panose="02070309020205020404" pitchFamily="49" charset="0"/>
                <a:cs typeface="Courier New" panose="02070309020205020404" pitchFamily="49" charset="0"/>
              </a:rPr>
              <a:t>it = </a:t>
            </a:r>
            <a:r>
              <a:rPr lang="en-CA" dirty="0" err="1">
                <a:latin typeface="Courier New" panose="02070309020205020404" pitchFamily="49" charset="0"/>
                <a:cs typeface="Courier New" panose="02070309020205020404" pitchFamily="49" charset="0"/>
              </a:rPr>
              <a:t>inode_iterate</a:t>
            </a:r>
            <a:r>
              <a:rPr lang="en-CA" dirty="0">
                <a:latin typeface="Courier New" panose="02070309020205020404" pitchFamily="49" charset="0"/>
                <a:cs typeface="Courier New" panose="02070309020205020404" pitchFamily="49" charset="0"/>
              </a:rPr>
              <a:t>(old</a:t>
            </a:r>
            <a:r>
              <a:rPr lang="en-CA" dirty="0" smtClean="0">
                <a:latin typeface="Courier New" panose="02070309020205020404" pitchFamily="49" charset="0"/>
                <a:cs typeface="Courier New" panose="02070309020205020404" pitchFamily="49" charset="0"/>
              </a:rPr>
              <a:t>); *it != null; it++)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6.    </a:t>
            </a:r>
            <a:r>
              <a:rPr lang="en-CA" dirty="0" err="1" smtClean="0">
                <a:latin typeface="Courier New" panose="02070309020205020404" pitchFamily="49" charset="0"/>
                <a:cs typeface="Courier New" panose="02070309020205020404" pitchFamily="49" charset="0"/>
              </a:rPr>
              <a:t>inode</a:t>
            </a:r>
            <a:r>
              <a:rPr lang="en-CA" dirty="0" smtClean="0">
                <a:latin typeface="Courier New" panose="02070309020205020404" pitchFamily="49" charset="0"/>
                <a:cs typeface="Courier New" panose="02070309020205020404" pitchFamily="49" charset="0"/>
              </a:rPr>
              <a:t> = *it;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7.    </a:t>
            </a:r>
            <a:r>
              <a:rPr lang="en-CA" dirty="0" err="1" smtClean="0">
                <a:latin typeface="Courier New" panose="02070309020205020404" pitchFamily="49" charset="0"/>
                <a:cs typeface="Courier New" panose="02070309020205020404" pitchFamily="49" charset="0"/>
              </a:rPr>
              <a:t>i_nr</a:t>
            </a:r>
            <a:r>
              <a:rPr lang="en-CA" dirty="0" smtClean="0">
                <a:latin typeface="Courier New" panose="02070309020205020404" pitchFamily="49" charset="0"/>
                <a:cs typeface="Courier New" panose="02070309020205020404" pitchFamily="49" charset="0"/>
              </a:rPr>
              <a:t> = </a:t>
            </a:r>
            <a:r>
              <a:rPr lang="en-CA" dirty="0" err="1" smtClean="0">
                <a:latin typeface="Courier New" panose="02070309020205020404" pitchFamily="49" charset="0"/>
                <a:cs typeface="Courier New" panose="02070309020205020404" pitchFamily="49" charset="0"/>
              </a:rPr>
              <a:t>inode_alloc</a:t>
            </a:r>
            <a:r>
              <a:rPr lang="en-CA"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tx</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inode</a:t>
            </a:r>
            <a:r>
              <a:rPr lang="en-CA" dirty="0" smtClean="0">
                <a:latin typeface="Courier New" panose="02070309020205020404" pitchFamily="49" charset="0"/>
                <a:cs typeface="Courier New" panose="02070309020205020404" pitchFamily="49" charset="0"/>
              </a:rPr>
              <a:t>);</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8.    if (</a:t>
            </a:r>
            <a:r>
              <a:rPr lang="en-CA" dirty="0" err="1">
                <a:latin typeface="Courier New" panose="02070309020205020404" pitchFamily="49" charset="0"/>
                <a:cs typeface="Courier New" panose="02070309020205020404" pitchFamily="49" charset="0"/>
              </a:rPr>
              <a:t>i_nr</a:t>
            </a:r>
            <a:r>
              <a:rPr lang="en-CA" dirty="0">
                <a:latin typeface="Courier New" panose="02070309020205020404" pitchFamily="49" charset="0"/>
                <a:cs typeface="Courier New" panose="02070309020205020404" pitchFamily="49" charset="0"/>
              </a:rPr>
              <a:t> </a:t>
            </a:r>
            <a:r>
              <a:rPr lang="en-CA" dirty="0" smtClean="0">
                <a:latin typeface="Courier New" panose="02070309020205020404" pitchFamily="49" charset="0"/>
                <a:cs typeface="Courier New" panose="02070309020205020404" pitchFamily="49" charset="0"/>
              </a:rPr>
              <a:t>&gt; 0 &amp;&amp; S_ISREG(</a:t>
            </a:r>
            <a:r>
              <a:rPr lang="en-CA" dirty="0" err="1" smtClean="0">
                <a:latin typeface="Courier New" panose="02070309020205020404" pitchFamily="49" charset="0"/>
                <a:cs typeface="Courier New" panose="02070309020205020404" pitchFamily="49" charset="0"/>
              </a:rPr>
              <a:t>inode.i_mode</a:t>
            </a:r>
            <a:r>
              <a:rPr lang="en-CA" dirty="0" smtClean="0">
                <a:latin typeface="Courier New" panose="02070309020205020404" pitchFamily="49" charset="0"/>
                <a:cs typeface="Courier New" panose="02070309020205020404" pitchFamily="49" charset="0"/>
              </a:rPr>
              <a:t>))</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9.      ret = </a:t>
            </a:r>
            <a:r>
              <a:rPr lang="en-CA" dirty="0" err="1" smtClean="0">
                <a:latin typeface="Courier New" panose="02070309020205020404" pitchFamily="49" charset="0"/>
                <a:cs typeface="Courier New" panose="02070309020205020404" pitchFamily="49" charset="0"/>
              </a:rPr>
              <a:t>process_regular_file</a:t>
            </a:r>
            <a:r>
              <a:rPr lang="en-CA"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tx</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i_nr</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inode</a:t>
            </a:r>
            <a:r>
              <a:rPr lang="en-CA" dirty="0" smtClean="0">
                <a:latin typeface="Courier New" panose="02070309020205020404" pitchFamily="49" charset="0"/>
                <a:cs typeface="Courier New" panose="02070309020205020404" pitchFamily="49" charset="0"/>
              </a:rPr>
              <a:t>);</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      …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10.   if (ret &lt; 0) { </a:t>
            </a:r>
            <a:r>
              <a:rPr lang="en-CA" dirty="0" err="1" smtClean="0">
                <a:latin typeface="Courier New" panose="02070309020205020404" pitchFamily="49" charset="0"/>
                <a:cs typeface="Courier New" panose="02070309020205020404" pitchFamily="49" charset="0"/>
              </a:rPr>
              <a:t>txn_abort</a:t>
            </a:r>
            <a:r>
              <a:rPr lang="en-CA"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tx</a:t>
            </a:r>
            <a:r>
              <a:rPr lang="en-CA" dirty="0" smtClean="0">
                <a:latin typeface="Courier New" panose="02070309020205020404" pitchFamily="49" charset="0"/>
                <a:cs typeface="Courier New" panose="02070309020205020404" pitchFamily="49" charset="0"/>
              </a:rPr>
              <a:t>); exit(ret); }</a:t>
            </a:r>
            <a:endParaRPr lang="en-CA"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11. </a:t>
            </a:r>
            <a:r>
              <a:rPr lang="en-CA" dirty="0" err="1" smtClean="0">
                <a:latin typeface="Courier New" panose="02070309020205020404" pitchFamily="49" charset="0"/>
                <a:cs typeface="Courier New" panose="02070309020205020404" pitchFamily="49" charset="0"/>
              </a:rPr>
              <a:t>txn_commit</a:t>
            </a:r>
            <a:r>
              <a:rPr lang="en-CA"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tx</a:t>
            </a:r>
            <a:r>
              <a:rPr lang="en-CA" dirty="0" smtClean="0">
                <a:latin typeface="Courier New" panose="02070309020205020404" pitchFamily="49" charset="0"/>
                <a:cs typeface="Courier New" panose="02070309020205020404" pitchFamily="49" charset="0"/>
              </a:rPr>
              <a:t>);</a:t>
            </a:r>
            <a:endParaRPr lang="en-CA"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7B2023C8-B124-43A9-8F92-0EEF5BAA9995}" type="slidenum">
              <a:rPr lang="en-CA" smtClean="0"/>
              <a:pPr/>
              <a:t>20</a:t>
            </a:fld>
            <a:endParaRPr lang="en-CA" dirty="0"/>
          </a:p>
        </p:txBody>
      </p:sp>
    </p:spTree>
    <p:extLst>
      <p:ext uri="{BB962C8B-B14F-4D97-AF65-F5344CB8AC3E}">
        <p14:creationId xmlns:p14="http://schemas.microsoft.com/office/powerpoint/2010/main" val="1128965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File System Conversion Tool</a:t>
            </a:r>
          </a:p>
        </p:txBody>
      </p:sp>
      <p:sp>
        <p:nvSpPr>
          <p:cNvPr id="3" name="Content Placeholder 2"/>
          <p:cNvSpPr>
            <a:spLocks noGrp="1"/>
          </p:cNvSpPr>
          <p:nvPr>
            <p:ph idx="1"/>
          </p:nvPr>
        </p:nvSpPr>
        <p:spPr>
          <a:xfrm>
            <a:off x="684210" y="1515358"/>
            <a:ext cx="10906775" cy="4656842"/>
          </a:xfrm>
        </p:spPr>
        <p:txBody>
          <a:bodyPr/>
          <a:lstStyle/>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int</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process_regular_file</a:t>
            </a:r>
            <a:r>
              <a:rPr lang="en-CA"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tx</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i_nr</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inode</a:t>
            </a:r>
            <a:r>
              <a:rPr lang="en-CA" dirty="0" smtClean="0">
                <a:latin typeface="Courier New" panose="02070309020205020404" pitchFamily="49" charset="0"/>
                <a:cs typeface="Courier New" panose="02070309020205020404" pitchFamily="49" charset="0"/>
              </a:rPr>
              <a: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1.   if (</a:t>
            </a:r>
            <a:r>
              <a:rPr lang="en-CA" dirty="0" err="1" smtClean="0">
                <a:latin typeface="Courier New" panose="02070309020205020404" pitchFamily="49" charset="0"/>
                <a:cs typeface="Courier New" panose="02070309020205020404" pitchFamily="49" charset="0"/>
              </a:rPr>
              <a:t>inode.i_mangled</a:t>
            </a:r>
            <a:r>
              <a:rPr lang="en-CA" dirty="0" smtClean="0">
                <a:latin typeface="Courier New" panose="02070309020205020404" pitchFamily="49" charset="0"/>
                <a:cs typeface="Courier New" panose="02070309020205020404" pitchFamily="49" charset="0"/>
              </a:rPr>
              <a: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       /* make a full copy using </a:t>
            </a:r>
            <a:r>
              <a:rPr lang="en-CA" dirty="0" err="1" smtClean="0">
                <a:latin typeface="Courier New" panose="02070309020205020404" pitchFamily="49" charset="0"/>
                <a:cs typeface="Courier New" panose="02070309020205020404" pitchFamily="49" charset="0"/>
              </a:rPr>
              <a:t>inode_read</a:t>
            </a:r>
            <a:r>
              <a:rPr lang="en-CA" dirty="0" smtClean="0">
                <a:latin typeface="Courier New" panose="02070309020205020404" pitchFamily="49" charset="0"/>
                <a:cs typeface="Courier New" panose="02070309020205020404" pitchFamily="49" charset="0"/>
              </a:rPr>
              <a:t>/write */</a:t>
            </a:r>
          </a:p>
          <a:p>
            <a:pPr marL="0" indent="0">
              <a:spcBef>
                <a:spcPts val="0"/>
              </a:spcBef>
              <a:spcAft>
                <a:spcPts val="0"/>
              </a:spcAft>
              <a:buNone/>
            </a:pPr>
            <a:r>
              <a:rPr lang="en-CA" dirty="0">
                <a:latin typeface="Courier New" panose="02070309020205020404" pitchFamily="49" charset="0"/>
                <a:cs typeface="Courier New" panose="02070309020205020404" pitchFamily="49" charset="0"/>
              </a:rPr>
              <a:t> </a:t>
            </a:r>
            <a:r>
              <a:rPr lang="en-CA" dirty="0" smtClean="0">
                <a:latin typeface="Courier New" panose="02070309020205020404" pitchFamily="49" charset="0"/>
                <a:cs typeface="Courier New" panose="02070309020205020404" pitchFamily="49" charset="0"/>
              </a:rPr>
              <a:t>      return 0;</a:t>
            </a:r>
            <a:endParaRPr lang="en-CA"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2.   </a:t>
            </a:r>
            <a:r>
              <a:rPr lang="en-CA" dirty="0">
                <a:latin typeface="Courier New" panose="02070309020205020404" pitchFamily="49" charset="0"/>
                <a:cs typeface="Courier New" panose="02070309020205020404" pitchFamily="49" charset="0"/>
              </a:rPr>
              <a:t>for (it = </a:t>
            </a:r>
            <a:r>
              <a:rPr lang="en-CA" dirty="0" err="1" smtClean="0">
                <a:latin typeface="Courier New" panose="02070309020205020404" pitchFamily="49" charset="0"/>
                <a:cs typeface="Courier New" panose="02070309020205020404" pitchFamily="49" charset="0"/>
              </a:rPr>
              <a:t>extent_iterate</a:t>
            </a:r>
            <a:r>
              <a:rPr lang="en-CA"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inode</a:t>
            </a:r>
            <a:r>
              <a:rPr lang="en-CA" dirty="0" smtClean="0">
                <a:latin typeface="Courier New" panose="02070309020205020404" pitchFamily="49" charset="0"/>
                <a:cs typeface="Courier New" panose="02070309020205020404" pitchFamily="49" charset="0"/>
              </a:rPr>
              <a:t>); </a:t>
            </a:r>
            <a:r>
              <a:rPr lang="en-CA" dirty="0">
                <a:latin typeface="Courier New" panose="02070309020205020404" pitchFamily="49" charset="0"/>
                <a:cs typeface="Courier New" panose="02070309020205020404" pitchFamily="49" charset="0"/>
              </a:rPr>
              <a:t>*it != null; it++)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3.     </a:t>
            </a:r>
            <a:r>
              <a:rPr lang="en-CA" dirty="0" err="1" smtClean="0">
                <a:latin typeface="Courier New" panose="02070309020205020404" pitchFamily="49" charset="0"/>
                <a:cs typeface="Courier New" panose="02070309020205020404" pitchFamily="49" charset="0"/>
              </a:rPr>
              <a:t>ext</a:t>
            </a:r>
            <a:r>
              <a:rPr lang="en-CA" dirty="0" smtClean="0">
                <a:latin typeface="Courier New" panose="02070309020205020404" pitchFamily="49" charset="0"/>
                <a:cs typeface="Courier New" panose="02070309020205020404" pitchFamily="49" charset="0"/>
              </a:rPr>
              <a:t> = *it;</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4.     ret = </a:t>
            </a:r>
            <a:r>
              <a:rPr lang="en-CA" dirty="0" err="1" smtClean="0">
                <a:latin typeface="Courier New" panose="02070309020205020404" pitchFamily="49" charset="0"/>
                <a:cs typeface="Courier New" panose="02070309020205020404" pitchFamily="49" charset="0"/>
              </a:rPr>
              <a:t>extent_alloc</a:t>
            </a:r>
            <a:r>
              <a:rPr lang="en-CA"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tx</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ext.phy_nr</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ext.size</a:t>
            </a:r>
            <a:r>
              <a:rPr lang="en-CA" dirty="0" smtClean="0">
                <a:latin typeface="Courier New" panose="02070309020205020404" pitchFamily="49" charset="0"/>
                <a:cs typeface="Courier New" panose="02070309020205020404" pitchFamily="49" charset="0"/>
              </a:rPr>
              <a:t>);</a:t>
            </a:r>
          </a:p>
          <a:p>
            <a:pPr marL="0" indent="0">
              <a:spcBef>
                <a:spcPts val="0"/>
              </a:spcBef>
              <a:spcAft>
                <a:spcPts val="0"/>
              </a:spcAft>
              <a:buNone/>
            </a:pPr>
            <a:r>
              <a:rPr lang="en-CA" dirty="0">
                <a:latin typeface="Courier New" panose="02070309020205020404" pitchFamily="49" charset="0"/>
                <a:cs typeface="Courier New" panose="02070309020205020404" pitchFamily="49" charset="0"/>
              </a:rPr>
              <a:t> </a:t>
            </a:r>
            <a:r>
              <a:rPr lang="en-CA" dirty="0" smtClean="0">
                <a:latin typeface="Courier New" panose="02070309020205020404" pitchFamily="49" charset="0"/>
                <a:cs typeface="Courier New" panose="02070309020205020404" pitchFamily="49" charset="0"/>
              </a:rPr>
              <a: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5.     ret = </a:t>
            </a:r>
            <a:r>
              <a:rPr lang="en-CA" dirty="0" err="1" smtClean="0">
                <a:latin typeface="Courier New" panose="02070309020205020404" pitchFamily="49" charset="0"/>
                <a:cs typeface="Courier New" panose="02070309020205020404" pitchFamily="49" charset="0"/>
              </a:rPr>
              <a:t>inode_map</a:t>
            </a:r>
            <a:r>
              <a:rPr lang="en-CA"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tx</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i_nr</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ext.log_nr</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ext.phy_nr</a:t>
            </a:r>
            <a:r>
              <a:rPr lang="en-CA" dirty="0" smtClean="0">
                <a:latin typeface="Courier New" panose="02070309020205020404" pitchFamily="49" charset="0"/>
                <a:cs typeface="Courier New" panose="02070309020205020404" pitchFamily="49" charset="0"/>
              </a:rPr>
              <a: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ext.size</a:t>
            </a:r>
            <a:r>
              <a:rPr lang="en-CA" dirty="0">
                <a:latin typeface="Courier New" panose="02070309020205020404" pitchFamily="49" charset="0"/>
                <a:cs typeface="Courier New" panose="02070309020205020404" pitchFamily="49" charset="0"/>
              </a:rPr>
              <a:t>);</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  }</a:t>
            </a:r>
            <a:endParaRPr lang="en-CA"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7B2023C8-B124-43A9-8F92-0EEF5BAA9995}" type="slidenum">
              <a:rPr lang="en-CA" smtClean="0"/>
              <a:pPr/>
              <a:t>21</a:t>
            </a:fld>
            <a:endParaRPr lang="en-CA" dirty="0"/>
          </a:p>
        </p:txBody>
      </p:sp>
    </p:spTree>
    <p:extLst>
      <p:ext uri="{BB962C8B-B14F-4D97-AF65-F5344CB8AC3E}">
        <p14:creationId xmlns:p14="http://schemas.microsoft.com/office/powerpoint/2010/main" val="2087214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Benefits of Journaling</a:t>
            </a:r>
            <a:endParaRPr lang="en-CA" dirty="0"/>
          </a:p>
        </p:txBody>
      </p:sp>
      <p:sp>
        <p:nvSpPr>
          <p:cNvPr id="3" name="Content Placeholder 2"/>
          <p:cNvSpPr>
            <a:spLocks noGrp="1"/>
          </p:cNvSpPr>
          <p:nvPr>
            <p:ph idx="1"/>
          </p:nvPr>
        </p:nvSpPr>
        <p:spPr/>
        <p:txBody>
          <a:bodyPr/>
          <a:lstStyle/>
          <a:p>
            <a:r>
              <a:rPr lang="en-CA" dirty="0" smtClean="0"/>
              <a:t>Provides crash consistency</a:t>
            </a:r>
          </a:p>
          <a:p>
            <a:r>
              <a:rPr lang="en-CA" dirty="0" smtClean="0"/>
              <a:t>Small performance overhead of 20%</a:t>
            </a:r>
          </a:p>
          <a:p>
            <a:r>
              <a:rPr lang="en-CA" dirty="0" smtClean="0"/>
              <a:t>Reduces memory overhead of file system conversion tool</a:t>
            </a:r>
          </a:p>
          <a:p>
            <a:pPr lvl="1"/>
            <a:r>
              <a:rPr lang="en-CA" dirty="0" smtClean="0"/>
              <a:t>With journaling, old file system can be read while writing the new file system</a:t>
            </a:r>
          </a:p>
          <a:p>
            <a:pPr lvl="1"/>
            <a:r>
              <a:rPr lang="en-CA" dirty="0" smtClean="0"/>
              <a:t>Without journaling, old file system may be clobbered by new file system</a:t>
            </a:r>
          </a:p>
          <a:p>
            <a:pPr lvl="2"/>
            <a:r>
              <a:rPr lang="en-CA" dirty="0" smtClean="0"/>
              <a:t>Must read entire old file system content into memory before writing new file system</a:t>
            </a:r>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22</a:t>
            </a:fld>
            <a:endParaRPr lang="en-CA" dirty="0"/>
          </a:p>
        </p:txBody>
      </p:sp>
    </p:spTree>
    <p:extLst>
      <p:ext uri="{BB962C8B-B14F-4D97-AF65-F5344CB8AC3E}">
        <p14:creationId xmlns:p14="http://schemas.microsoft.com/office/powerpoint/2010/main" val="1573601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CA" dirty="0" smtClean="0"/>
              <a:t>Discussion</a:t>
            </a:r>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23</a:t>
            </a:fld>
            <a:endParaRPr lang="en-CA" dirty="0"/>
          </a:p>
        </p:txBody>
      </p:sp>
      <p:grpSp>
        <p:nvGrpSpPr>
          <p:cNvPr id="29" name="Group 28"/>
          <p:cNvGrpSpPr/>
          <p:nvPr/>
        </p:nvGrpSpPr>
        <p:grpSpPr>
          <a:xfrm>
            <a:off x="684212" y="1557035"/>
            <a:ext cx="10499603" cy="3131292"/>
            <a:chOff x="684212" y="2766855"/>
            <a:chExt cx="10499603" cy="3131292"/>
          </a:xfrm>
        </p:grpSpPr>
        <p:cxnSp>
          <p:nvCxnSpPr>
            <p:cNvPr id="5" name="Straight Arrow Connector 4"/>
            <p:cNvCxnSpPr/>
            <p:nvPr/>
          </p:nvCxnSpPr>
          <p:spPr>
            <a:xfrm>
              <a:off x="684212" y="3865565"/>
              <a:ext cx="9050631" cy="0"/>
            </a:xfrm>
            <a:prstGeom prst="straightConnector1">
              <a:avLst/>
            </a:prstGeom>
            <a:ln w="63500">
              <a:solidFill>
                <a:srgbClr val="3366CC"/>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684212" y="3895173"/>
              <a:ext cx="620683" cy="780480"/>
              <a:chOff x="684212" y="3895173"/>
              <a:chExt cx="620683" cy="780480"/>
            </a:xfrm>
          </p:grpSpPr>
          <p:cxnSp>
            <p:nvCxnSpPr>
              <p:cNvPr id="7" name="Straight Connector 6"/>
              <p:cNvCxnSpPr/>
              <p:nvPr/>
            </p:nvCxnSpPr>
            <p:spPr>
              <a:xfrm>
                <a:off x="994553" y="3895173"/>
                <a:ext cx="0" cy="324794"/>
              </a:xfrm>
              <a:prstGeom prst="line">
                <a:avLst/>
              </a:prstGeom>
              <a:ln w="889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84212" y="4275543"/>
                <a:ext cx="620683" cy="400110"/>
              </a:xfrm>
              <a:prstGeom prst="rect">
                <a:avLst/>
              </a:prstGeom>
              <a:noFill/>
            </p:spPr>
            <p:txBody>
              <a:bodyPr wrap="none" rtlCol="0">
                <a:spAutoFit/>
              </a:bodyPr>
              <a:lstStyle/>
              <a:p>
                <a:r>
                  <a:rPr lang="en-CA" sz="2000" dirty="0" smtClean="0">
                    <a:solidFill>
                      <a:schemeClr val="bg1"/>
                    </a:solidFill>
                  </a:rPr>
                  <a:t>VFS</a:t>
                </a:r>
                <a:endParaRPr lang="en-CA" sz="2000" dirty="0">
                  <a:solidFill>
                    <a:schemeClr val="bg1"/>
                  </a:solidFill>
                </a:endParaRPr>
              </a:p>
            </p:txBody>
          </p:sp>
        </p:grpSp>
        <p:grpSp>
          <p:nvGrpSpPr>
            <p:cNvPr id="24" name="Group 23"/>
            <p:cNvGrpSpPr/>
            <p:nvPr/>
          </p:nvGrpSpPr>
          <p:grpSpPr>
            <a:xfrm>
              <a:off x="3287276" y="3895173"/>
              <a:ext cx="784189" cy="780480"/>
              <a:chOff x="3287276" y="3895173"/>
              <a:chExt cx="784189" cy="780480"/>
            </a:xfrm>
          </p:grpSpPr>
          <p:cxnSp>
            <p:nvCxnSpPr>
              <p:cNvPr id="6" name="Straight Connector 5"/>
              <p:cNvCxnSpPr/>
              <p:nvPr/>
            </p:nvCxnSpPr>
            <p:spPr>
              <a:xfrm>
                <a:off x="3620849" y="3895173"/>
                <a:ext cx="0" cy="324794"/>
              </a:xfrm>
              <a:prstGeom prst="line">
                <a:avLst/>
              </a:prstGeom>
              <a:ln w="889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87276" y="4275543"/>
                <a:ext cx="784189" cy="400110"/>
              </a:xfrm>
              <a:prstGeom prst="rect">
                <a:avLst/>
              </a:prstGeom>
              <a:noFill/>
            </p:spPr>
            <p:txBody>
              <a:bodyPr wrap="none" rtlCol="0">
                <a:spAutoFit/>
              </a:bodyPr>
              <a:lstStyle/>
              <a:p>
                <a:r>
                  <a:rPr lang="en-CA" sz="2000" dirty="0" err="1" smtClean="0">
                    <a:solidFill>
                      <a:schemeClr val="bg1"/>
                    </a:solidFill>
                  </a:rPr>
                  <a:t>eVFS</a:t>
                </a:r>
                <a:endParaRPr lang="en-CA" sz="2000" dirty="0">
                  <a:solidFill>
                    <a:schemeClr val="bg1"/>
                  </a:solidFill>
                </a:endParaRPr>
              </a:p>
            </p:txBody>
          </p:sp>
        </p:grpSp>
        <p:graphicFrame>
          <p:nvGraphicFramePr>
            <p:cNvPr id="17" name="Content Placeholder 4"/>
            <p:cNvGraphicFramePr>
              <a:graphicFrameLocks/>
            </p:cNvGraphicFramePr>
            <p:nvPr>
              <p:extLst>
                <p:ext uri="{D42A27DB-BD31-4B8C-83A1-F6EECF244321}">
                  <p14:modId xmlns:p14="http://schemas.microsoft.com/office/powerpoint/2010/main" val="405402720"/>
                </p:ext>
              </p:extLst>
            </p:nvPr>
          </p:nvGraphicFramePr>
          <p:xfrm>
            <a:off x="684213" y="4709427"/>
            <a:ext cx="10499602" cy="1188720"/>
          </p:xfrm>
          <a:graphic>
            <a:graphicData uri="http://schemas.openxmlformats.org/drawingml/2006/table">
              <a:tbl>
                <a:tblPr firstRow="1" bandRow="1">
                  <a:tableStyleId>{5C22544A-7EE6-4342-B048-85BDC9FD1C3A}</a:tableStyleId>
                </a:tblPr>
                <a:tblGrid>
                  <a:gridCol w="2571353"/>
                  <a:gridCol w="2571353"/>
                  <a:gridCol w="2627764"/>
                  <a:gridCol w="2729132"/>
                </a:tblGrid>
                <a:tr h="370840">
                  <a:tc>
                    <a:txBody>
                      <a:bodyPr/>
                      <a:lstStyle/>
                      <a:p>
                        <a:pPr marL="285750" indent="-285750">
                          <a:buFont typeface="Arial" panose="020B0604020202020204" pitchFamily="34" charset="0"/>
                          <a:buChar char="•"/>
                        </a:pPr>
                        <a:r>
                          <a:rPr lang="en-CA" sz="1800" dirty="0" smtClean="0">
                            <a:solidFill>
                              <a:schemeClr val="bg1"/>
                            </a:solidFill>
                          </a:rPr>
                          <a:t>File-level API</a:t>
                        </a:r>
                      </a:p>
                      <a:p>
                        <a:pPr marL="285750" indent="-285750">
                          <a:buFont typeface="Arial" panose="020B0604020202020204" pitchFamily="34" charset="0"/>
                          <a:buChar char="•"/>
                        </a:pPr>
                        <a:r>
                          <a:rPr lang="en-CA" sz="1800" dirty="0" smtClean="0">
                            <a:solidFill>
                              <a:schemeClr val="bg1"/>
                            </a:solidFill>
                          </a:rPr>
                          <a:t>Supports all file systems</a:t>
                        </a:r>
                      </a:p>
                    </a:txBody>
                    <a:tcPr>
                      <a:solidFill>
                        <a:schemeClr val="tx1"/>
                      </a:solidFill>
                    </a:tcPr>
                  </a:tc>
                  <a:tc>
                    <a:txBody>
                      <a:bodyPr/>
                      <a:lstStyle/>
                      <a:p>
                        <a:pPr marL="285750" indent="-285750">
                          <a:buFont typeface="Arial" panose="020B0604020202020204" pitchFamily="34" charset="0"/>
                          <a:buChar char="•"/>
                        </a:pPr>
                        <a:r>
                          <a:rPr lang="en-CA" sz="1800" dirty="0" smtClean="0">
                            <a:solidFill>
                              <a:schemeClr val="bg1"/>
                            </a:solidFill>
                          </a:rPr>
                          <a:t>File object API</a:t>
                        </a:r>
                      </a:p>
                      <a:p>
                        <a:pPr marL="285750" indent="-285750">
                          <a:buFont typeface="Arial" panose="020B0604020202020204" pitchFamily="34" charset="0"/>
                          <a:buChar char="•"/>
                        </a:pPr>
                        <a:r>
                          <a:rPr lang="en-CA" sz="1800" dirty="0" smtClean="0">
                            <a:solidFill>
                              <a:schemeClr val="bg1"/>
                            </a:solidFill>
                          </a:rPr>
                          <a:t>Supports most file systems</a:t>
                        </a:r>
                      </a:p>
                    </a:txBody>
                    <a:tcPr>
                      <a:solidFill>
                        <a:schemeClr val="tx1"/>
                      </a:solidFill>
                    </a:tcPr>
                  </a:tc>
                  <a:tc>
                    <a:txBody>
                      <a:bodyPr/>
                      <a:lstStyle/>
                      <a:p>
                        <a:pPr marL="285750" indent="-285750">
                          <a:buFont typeface="Arial" panose="020B0604020202020204" pitchFamily="34" charset="0"/>
                          <a:buChar char="•"/>
                        </a:pPr>
                        <a:r>
                          <a:rPr lang="en-CA" sz="1800" dirty="0" smtClean="0">
                            <a:solidFill>
                              <a:schemeClr val="bg1"/>
                            </a:solidFill>
                          </a:rPr>
                          <a:t>Data structure API</a:t>
                        </a:r>
                      </a:p>
                      <a:p>
                        <a:pPr marL="285750" indent="-285750">
                          <a:buFont typeface="Arial" panose="020B0604020202020204" pitchFamily="34" charset="0"/>
                          <a:buChar char="•"/>
                        </a:pPr>
                        <a:r>
                          <a:rPr lang="en-CA" sz="1800" dirty="0" smtClean="0">
                            <a:solidFill>
                              <a:schemeClr val="bg1"/>
                            </a:solidFill>
                          </a:rPr>
                          <a:t>Type-safe access</a:t>
                        </a:r>
                      </a:p>
                      <a:p>
                        <a:pPr marL="285750" indent="-285750">
                          <a:buFont typeface="Arial" panose="020B0604020202020204" pitchFamily="34" charset="0"/>
                          <a:buChar char="•"/>
                        </a:pPr>
                        <a:r>
                          <a:rPr lang="en-CA" sz="1800" dirty="0" smtClean="0">
                            <a:solidFill>
                              <a:schemeClr val="bg1"/>
                            </a:solidFill>
                          </a:rPr>
                          <a:t>Simplifies</a:t>
                        </a:r>
                        <a:r>
                          <a:rPr lang="en-CA" sz="1800" baseline="0" dirty="0" smtClean="0">
                            <a:solidFill>
                              <a:schemeClr val="bg1"/>
                            </a:solidFill>
                          </a:rPr>
                          <a:t> traversal</a:t>
                        </a:r>
                        <a:endParaRPr lang="en-CA" sz="1800" dirty="0" smtClean="0">
                          <a:solidFill>
                            <a:schemeClr val="bg1"/>
                          </a:solidFill>
                        </a:endParaRPr>
                      </a:p>
                      <a:p>
                        <a:pPr marL="285750" indent="-285750">
                          <a:buFont typeface="Arial" panose="020B0604020202020204" pitchFamily="34" charset="0"/>
                          <a:buChar char="•"/>
                        </a:pPr>
                        <a:r>
                          <a:rPr lang="en-CA" sz="1800" dirty="0" smtClean="0">
                            <a:solidFill>
                              <a:schemeClr val="bg1"/>
                            </a:solidFill>
                          </a:rPr>
                          <a:t>File-system specific</a:t>
                        </a:r>
                      </a:p>
                    </a:txBody>
                    <a:tcPr>
                      <a:solidFill>
                        <a:schemeClr val="tx1"/>
                      </a:solidFill>
                    </a:tcPr>
                  </a:tc>
                  <a:tc>
                    <a:txBody>
                      <a:bodyPr/>
                      <a:lstStyle/>
                      <a:p>
                        <a:pPr marL="285750" indent="-285750">
                          <a:buFont typeface="Arial" panose="020B0604020202020204" pitchFamily="34" charset="0"/>
                          <a:buChar char="•"/>
                        </a:pPr>
                        <a:r>
                          <a:rPr lang="en-CA" sz="1800" dirty="0" smtClean="0">
                            <a:solidFill>
                              <a:schemeClr val="bg1"/>
                            </a:solidFill>
                          </a:rPr>
                          <a:t>No API</a:t>
                        </a:r>
                      </a:p>
                      <a:p>
                        <a:pPr marL="285750" indent="-285750">
                          <a:buFont typeface="Arial" panose="020B0604020202020204" pitchFamily="34" charset="0"/>
                          <a:buChar char="•"/>
                        </a:pPr>
                        <a:r>
                          <a:rPr lang="en-CA" sz="1800" dirty="0" smtClean="0">
                            <a:solidFill>
                              <a:schemeClr val="bg1"/>
                            </a:solidFill>
                          </a:rPr>
                          <a:t>File-system specific</a:t>
                        </a:r>
                      </a:p>
                      <a:p>
                        <a:endParaRPr lang="en-CA" dirty="0">
                          <a:solidFill>
                            <a:sysClr val="windowText" lastClr="000000"/>
                          </a:solidFill>
                        </a:endParaRPr>
                      </a:p>
                    </a:txBody>
                    <a:tcPr>
                      <a:solidFill>
                        <a:schemeClr val="tx1"/>
                      </a:solidFill>
                    </a:tcPr>
                  </a:tc>
                </a:tr>
              </a:tbl>
            </a:graphicData>
          </a:graphic>
        </p:graphicFrame>
        <p:grpSp>
          <p:nvGrpSpPr>
            <p:cNvPr id="25" name="Group 24"/>
            <p:cNvGrpSpPr/>
            <p:nvPr/>
          </p:nvGrpSpPr>
          <p:grpSpPr>
            <a:xfrm>
              <a:off x="5853838" y="3895173"/>
              <a:ext cx="837089" cy="780480"/>
              <a:chOff x="5853838" y="3895173"/>
              <a:chExt cx="837089" cy="780480"/>
            </a:xfrm>
          </p:grpSpPr>
          <p:cxnSp>
            <p:nvCxnSpPr>
              <p:cNvPr id="18" name="Straight Connector 17"/>
              <p:cNvCxnSpPr/>
              <p:nvPr/>
            </p:nvCxnSpPr>
            <p:spPr>
              <a:xfrm>
                <a:off x="6271662" y="3895173"/>
                <a:ext cx="0" cy="324794"/>
              </a:xfrm>
              <a:prstGeom prst="line">
                <a:avLst/>
              </a:prstGeom>
              <a:ln w="889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853838" y="4275543"/>
                <a:ext cx="837089" cy="400110"/>
              </a:xfrm>
              <a:prstGeom prst="rect">
                <a:avLst/>
              </a:prstGeom>
              <a:noFill/>
            </p:spPr>
            <p:txBody>
              <a:bodyPr wrap="none" rtlCol="0">
                <a:spAutoFit/>
              </a:bodyPr>
              <a:lstStyle/>
              <a:p>
                <a:r>
                  <a:rPr lang="en-CA" sz="2000" dirty="0" smtClean="0">
                    <a:solidFill>
                      <a:schemeClr val="bg1"/>
                    </a:solidFill>
                  </a:rPr>
                  <a:t>Spiffy</a:t>
                </a:r>
                <a:endParaRPr lang="en-CA" sz="2000" dirty="0">
                  <a:solidFill>
                    <a:schemeClr val="bg1"/>
                  </a:solidFill>
                </a:endParaRPr>
              </a:p>
            </p:txBody>
          </p:sp>
        </p:grpSp>
        <p:grpSp>
          <p:nvGrpSpPr>
            <p:cNvPr id="26" name="Group 25"/>
            <p:cNvGrpSpPr/>
            <p:nvPr/>
          </p:nvGrpSpPr>
          <p:grpSpPr>
            <a:xfrm>
              <a:off x="8487368" y="3895173"/>
              <a:ext cx="1133644" cy="780480"/>
              <a:chOff x="8487368" y="3895173"/>
              <a:chExt cx="1133644" cy="780480"/>
            </a:xfrm>
          </p:grpSpPr>
          <p:cxnSp>
            <p:nvCxnSpPr>
              <p:cNvPr id="20" name="Straight Connector 19"/>
              <p:cNvCxnSpPr/>
              <p:nvPr/>
            </p:nvCxnSpPr>
            <p:spPr>
              <a:xfrm>
                <a:off x="9055152" y="3895173"/>
                <a:ext cx="0" cy="324794"/>
              </a:xfrm>
              <a:prstGeom prst="line">
                <a:avLst/>
              </a:prstGeom>
              <a:ln w="889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487368" y="4275543"/>
                <a:ext cx="1133644" cy="400110"/>
              </a:xfrm>
              <a:prstGeom prst="rect">
                <a:avLst/>
              </a:prstGeom>
              <a:noFill/>
            </p:spPr>
            <p:txBody>
              <a:bodyPr wrap="none" rtlCol="0">
                <a:spAutoFit/>
              </a:bodyPr>
              <a:lstStyle/>
              <a:p>
                <a:r>
                  <a:rPr lang="en-CA" sz="2000" dirty="0" smtClean="0">
                    <a:solidFill>
                      <a:schemeClr val="bg1"/>
                    </a:solidFill>
                  </a:rPr>
                  <a:t>Manual</a:t>
                </a:r>
                <a:endParaRPr lang="en-CA" sz="2000" dirty="0">
                  <a:solidFill>
                    <a:schemeClr val="bg1"/>
                  </a:solidFill>
                </a:endParaRPr>
              </a:p>
            </p:txBody>
          </p:sp>
        </p:grpSp>
        <p:sp>
          <p:nvSpPr>
            <p:cNvPr id="27" name="TextBox 26"/>
            <p:cNvSpPr txBox="1"/>
            <p:nvPr/>
          </p:nvSpPr>
          <p:spPr>
            <a:xfrm>
              <a:off x="8422607" y="2766855"/>
              <a:ext cx="2396810" cy="923330"/>
            </a:xfrm>
            <a:prstGeom prst="rect">
              <a:avLst/>
            </a:prstGeom>
            <a:noFill/>
          </p:spPr>
          <p:txBody>
            <a:bodyPr wrap="none" rtlCol="0">
              <a:spAutoFit/>
            </a:bodyPr>
            <a:lstStyle/>
            <a:p>
              <a:pPr marL="285750" indent="-285750">
                <a:buFont typeface="Arial" panose="020B0604020202020204" pitchFamily="34" charset="0"/>
                <a:buChar char="•"/>
              </a:pPr>
              <a:r>
                <a:rPr lang="en-CA" dirty="0" smtClean="0">
                  <a:solidFill>
                    <a:schemeClr val="bg1"/>
                  </a:solidFill>
                </a:rPr>
                <a:t>FS Specific API</a:t>
              </a:r>
            </a:p>
            <a:p>
              <a:pPr marL="285750" indent="-285750">
                <a:buFont typeface="Arial" panose="020B0604020202020204" pitchFamily="34" charset="0"/>
                <a:buChar char="•"/>
              </a:pPr>
              <a:r>
                <a:rPr lang="en-CA" dirty="0" smtClean="0">
                  <a:solidFill>
                    <a:schemeClr val="bg1"/>
                  </a:solidFill>
                </a:rPr>
                <a:t>Provides greatest</a:t>
              </a:r>
              <a:br>
                <a:rPr lang="en-CA" dirty="0" smtClean="0">
                  <a:solidFill>
                    <a:schemeClr val="bg1"/>
                  </a:solidFill>
                </a:rPr>
              </a:br>
              <a:r>
                <a:rPr lang="en-CA" dirty="0" smtClean="0">
                  <a:solidFill>
                    <a:schemeClr val="bg1"/>
                  </a:solidFill>
                </a:rPr>
                <a:t>control</a:t>
              </a:r>
              <a:endParaRPr lang="en-CA" dirty="0">
                <a:solidFill>
                  <a:schemeClr val="bg1"/>
                </a:solidFill>
              </a:endParaRPr>
            </a:p>
          </p:txBody>
        </p:sp>
        <p:sp>
          <p:nvSpPr>
            <p:cNvPr id="28" name="TextBox 27"/>
            <p:cNvSpPr txBox="1"/>
            <p:nvPr/>
          </p:nvSpPr>
          <p:spPr>
            <a:xfrm>
              <a:off x="684212" y="2766855"/>
              <a:ext cx="1989647" cy="923330"/>
            </a:xfrm>
            <a:prstGeom prst="rect">
              <a:avLst/>
            </a:prstGeom>
            <a:noFill/>
          </p:spPr>
          <p:txBody>
            <a:bodyPr wrap="none" rtlCol="0">
              <a:spAutoFit/>
            </a:bodyPr>
            <a:lstStyle/>
            <a:p>
              <a:pPr marL="285750" indent="-285750">
                <a:buFont typeface="Arial" panose="020B0604020202020204" pitchFamily="34" charset="0"/>
                <a:buChar char="•"/>
              </a:pPr>
              <a:r>
                <a:rPr lang="en-CA" dirty="0" smtClean="0">
                  <a:solidFill>
                    <a:schemeClr val="bg1"/>
                  </a:solidFill>
                </a:rPr>
                <a:t>Generic API</a:t>
              </a:r>
            </a:p>
            <a:p>
              <a:pPr marL="285750" indent="-285750">
                <a:buFont typeface="Arial" panose="020B0604020202020204" pitchFamily="34" charset="0"/>
                <a:buChar char="•"/>
              </a:pPr>
              <a:r>
                <a:rPr lang="en-CA" dirty="0" smtClean="0">
                  <a:solidFill>
                    <a:schemeClr val="bg1"/>
                  </a:solidFill>
                </a:rPr>
                <a:t>Provides least</a:t>
              </a:r>
              <a:br>
                <a:rPr lang="en-CA" dirty="0" smtClean="0">
                  <a:solidFill>
                    <a:schemeClr val="bg1"/>
                  </a:solidFill>
                </a:rPr>
              </a:br>
              <a:r>
                <a:rPr lang="en-CA" dirty="0" smtClean="0">
                  <a:solidFill>
                    <a:schemeClr val="bg1"/>
                  </a:solidFill>
                </a:rPr>
                <a:t>control</a:t>
              </a:r>
              <a:endParaRPr lang="en-CA" dirty="0">
                <a:solidFill>
                  <a:schemeClr val="bg1"/>
                </a:solidFill>
              </a:endParaRPr>
            </a:p>
          </p:txBody>
        </p:sp>
      </p:grpSp>
    </p:spTree>
    <p:extLst>
      <p:ext uri="{BB962C8B-B14F-4D97-AF65-F5344CB8AC3E}">
        <p14:creationId xmlns:p14="http://schemas.microsoft.com/office/powerpoint/2010/main" val="454653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CA" dirty="0" smtClean="0"/>
              <a:t>Limitation</a:t>
            </a:r>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24</a:t>
            </a:fld>
            <a:endParaRPr lang="en-CA" dirty="0"/>
          </a:p>
        </p:txBody>
      </p:sp>
      <p:grpSp>
        <p:nvGrpSpPr>
          <p:cNvPr id="29" name="Group 28"/>
          <p:cNvGrpSpPr/>
          <p:nvPr/>
        </p:nvGrpSpPr>
        <p:grpSpPr>
          <a:xfrm>
            <a:off x="684212" y="1557035"/>
            <a:ext cx="10135205" cy="1908798"/>
            <a:chOff x="684212" y="2766855"/>
            <a:chExt cx="10135205" cy="1908798"/>
          </a:xfrm>
        </p:grpSpPr>
        <p:cxnSp>
          <p:nvCxnSpPr>
            <p:cNvPr id="5" name="Straight Arrow Connector 4"/>
            <p:cNvCxnSpPr/>
            <p:nvPr/>
          </p:nvCxnSpPr>
          <p:spPr>
            <a:xfrm>
              <a:off x="684212" y="3865565"/>
              <a:ext cx="9050631" cy="0"/>
            </a:xfrm>
            <a:prstGeom prst="straightConnector1">
              <a:avLst/>
            </a:prstGeom>
            <a:ln w="63500">
              <a:solidFill>
                <a:srgbClr val="3366CC"/>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684212" y="3895173"/>
              <a:ext cx="620683" cy="780480"/>
              <a:chOff x="684212" y="3895173"/>
              <a:chExt cx="620683" cy="780480"/>
            </a:xfrm>
          </p:grpSpPr>
          <p:cxnSp>
            <p:nvCxnSpPr>
              <p:cNvPr id="7" name="Straight Connector 6"/>
              <p:cNvCxnSpPr/>
              <p:nvPr/>
            </p:nvCxnSpPr>
            <p:spPr>
              <a:xfrm>
                <a:off x="994553" y="3895173"/>
                <a:ext cx="0" cy="324794"/>
              </a:xfrm>
              <a:prstGeom prst="line">
                <a:avLst/>
              </a:prstGeom>
              <a:ln w="889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84212" y="4275543"/>
                <a:ext cx="620683" cy="400110"/>
              </a:xfrm>
              <a:prstGeom prst="rect">
                <a:avLst/>
              </a:prstGeom>
              <a:noFill/>
            </p:spPr>
            <p:txBody>
              <a:bodyPr wrap="none" rtlCol="0">
                <a:spAutoFit/>
              </a:bodyPr>
              <a:lstStyle/>
              <a:p>
                <a:r>
                  <a:rPr lang="en-CA" sz="2000" dirty="0" smtClean="0">
                    <a:solidFill>
                      <a:schemeClr val="bg1"/>
                    </a:solidFill>
                  </a:rPr>
                  <a:t>VFS</a:t>
                </a:r>
                <a:endParaRPr lang="en-CA" sz="2000" dirty="0">
                  <a:solidFill>
                    <a:schemeClr val="bg1"/>
                  </a:solidFill>
                </a:endParaRPr>
              </a:p>
            </p:txBody>
          </p:sp>
        </p:grpSp>
        <p:grpSp>
          <p:nvGrpSpPr>
            <p:cNvPr id="24" name="Group 23"/>
            <p:cNvGrpSpPr/>
            <p:nvPr/>
          </p:nvGrpSpPr>
          <p:grpSpPr>
            <a:xfrm>
              <a:off x="3287276" y="3895173"/>
              <a:ext cx="784189" cy="780480"/>
              <a:chOff x="3287276" y="3895173"/>
              <a:chExt cx="784189" cy="780480"/>
            </a:xfrm>
          </p:grpSpPr>
          <p:cxnSp>
            <p:nvCxnSpPr>
              <p:cNvPr id="6" name="Straight Connector 5"/>
              <p:cNvCxnSpPr/>
              <p:nvPr/>
            </p:nvCxnSpPr>
            <p:spPr>
              <a:xfrm>
                <a:off x="3620849" y="3895173"/>
                <a:ext cx="0" cy="324794"/>
              </a:xfrm>
              <a:prstGeom prst="line">
                <a:avLst/>
              </a:prstGeom>
              <a:ln w="889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87276" y="4275543"/>
                <a:ext cx="784189" cy="400110"/>
              </a:xfrm>
              <a:prstGeom prst="rect">
                <a:avLst/>
              </a:prstGeom>
              <a:noFill/>
            </p:spPr>
            <p:txBody>
              <a:bodyPr wrap="none" rtlCol="0">
                <a:spAutoFit/>
              </a:bodyPr>
              <a:lstStyle/>
              <a:p>
                <a:r>
                  <a:rPr lang="en-CA" sz="2000" dirty="0" err="1" smtClean="0">
                    <a:solidFill>
                      <a:schemeClr val="bg1"/>
                    </a:solidFill>
                  </a:rPr>
                  <a:t>eVFS</a:t>
                </a:r>
                <a:endParaRPr lang="en-CA" sz="2000" dirty="0">
                  <a:solidFill>
                    <a:schemeClr val="bg1"/>
                  </a:solidFill>
                </a:endParaRPr>
              </a:p>
            </p:txBody>
          </p:sp>
        </p:grpSp>
        <p:grpSp>
          <p:nvGrpSpPr>
            <p:cNvPr id="25" name="Group 24"/>
            <p:cNvGrpSpPr/>
            <p:nvPr/>
          </p:nvGrpSpPr>
          <p:grpSpPr>
            <a:xfrm>
              <a:off x="5853838" y="3895173"/>
              <a:ext cx="837089" cy="780480"/>
              <a:chOff x="5853838" y="3895173"/>
              <a:chExt cx="837089" cy="780480"/>
            </a:xfrm>
          </p:grpSpPr>
          <p:cxnSp>
            <p:nvCxnSpPr>
              <p:cNvPr id="18" name="Straight Connector 17"/>
              <p:cNvCxnSpPr/>
              <p:nvPr/>
            </p:nvCxnSpPr>
            <p:spPr>
              <a:xfrm>
                <a:off x="6271662" y="3895173"/>
                <a:ext cx="0" cy="324794"/>
              </a:xfrm>
              <a:prstGeom prst="line">
                <a:avLst/>
              </a:prstGeom>
              <a:ln w="889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853838" y="4275543"/>
                <a:ext cx="837089" cy="400110"/>
              </a:xfrm>
              <a:prstGeom prst="rect">
                <a:avLst/>
              </a:prstGeom>
              <a:noFill/>
            </p:spPr>
            <p:txBody>
              <a:bodyPr wrap="none" rtlCol="0">
                <a:spAutoFit/>
              </a:bodyPr>
              <a:lstStyle/>
              <a:p>
                <a:r>
                  <a:rPr lang="en-CA" sz="2000" dirty="0" smtClean="0">
                    <a:solidFill>
                      <a:schemeClr val="bg1"/>
                    </a:solidFill>
                  </a:rPr>
                  <a:t>Spiffy</a:t>
                </a:r>
                <a:endParaRPr lang="en-CA" sz="2000" dirty="0">
                  <a:solidFill>
                    <a:schemeClr val="bg1"/>
                  </a:solidFill>
                </a:endParaRPr>
              </a:p>
            </p:txBody>
          </p:sp>
        </p:grpSp>
        <p:grpSp>
          <p:nvGrpSpPr>
            <p:cNvPr id="26" name="Group 25"/>
            <p:cNvGrpSpPr/>
            <p:nvPr/>
          </p:nvGrpSpPr>
          <p:grpSpPr>
            <a:xfrm>
              <a:off x="8487368" y="3895173"/>
              <a:ext cx="1133644" cy="780480"/>
              <a:chOff x="8487368" y="3895173"/>
              <a:chExt cx="1133644" cy="780480"/>
            </a:xfrm>
          </p:grpSpPr>
          <p:cxnSp>
            <p:nvCxnSpPr>
              <p:cNvPr id="20" name="Straight Connector 19"/>
              <p:cNvCxnSpPr/>
              <p:nvPr/>
            </p:nvCxnSpPr>
            <p:spPr>
              <a:xfrm>
                <a:off x="9055152" y="3895173"/>
                <a:ext cx="0" cy="324794"/>
              </a:xfrm>
              <a:prstGeom prst="line">
                <a:avLst/>
              </a:prstGeom>
              <a:ln w="889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487368" y="4275543"/>
                <a:ext cx="1133644" cy="400110"/>
              </a:xfrm>
              <a:prstGeom prst="rect">
                <a:avLst/>
              </a:prstGeom>
              <a:noFill/>
            </p:spPr>
            <p:txBody>
              <a:bodyPr wrap="none" rtlCol="0">
                <a:spAutoFit/>
              </a:bodyPr>
              <a:lstStyle/>
              <a:p>
                <a:r>
                  <a:rPr lang="en-CA" sz="2000" dirty="0" smtClean="0">
                    <a:solidFill>
                      <a:schemeClr val="bg1"/>
                    </a:solidFill>
                  </a:rPr>
                  <a:t>Manual</a:t>
                </a:r>
                <a:endParaRPr lang="en-CA" sz="2000" dirty="0">
                  <a:solidFill>
                    <a:schemeClr val="bg1"/>
                  </a:solidFill>
                </a:endParaRPr>
              </a:p>
            </p:txBody>
          </p:sp>
        </p:grpSp>
        <p:sp>
          <p:nvSpPr>
            <p:cNvPr id="27" name="TextBox 26"/>
            <p:cNvSpPr txBox="1"/>
            <p:nvPr/>
          </p:nvSpPr>
          <p:spPr>
            <a:xfrm>
              <a:off x="8422607" y="2766855"/>
              <a:ext cx="2396810" cy="923330"/>
            </a:xfrm>
            <a:prstGeom prst="rect">
              <a:avLst/>
            </a:prstGeom>
            <a:noFill/>
          </p:spPr>
          <p:txBody>
            <a:bodyPr wrap="none" rtlCol="0">
              <a:spAutoFit/>
            </a:bodyPr>
            <a:lstStyle/>
            <a:p>
              <a:pPr marL="285750" indent="-285750">
                <a:buFont typeface="Arial" panose="020B0604020202020204" pitchFamily="34" charset="0"/>
                <a:buChar char="•"/>
              </a:pPr>
              <a:r>
                <a:rPr lang="en-CA" dirty="0" smtClean="0">
                  <a:solidFill>
                    <a:schemeClr val="bg1"/>
                  </a:solidFill>
                </a:rPr>
                <a:t>FS Specific API</a:t>
              </a:r>
            </a:p>
            <a:p>
              <a:pPr marL="285750" indent="-285750">
                <a:buFont typeface="Arial" panose="020B0604020202020204" pitchFamily="34" charset="0"/>
                <a:buChar char="•"/>
              </a:pPr>
              <a:r>
                <a:rPr lang="en-CA" dirty="0" smtClean="0">
                  <a:solidFill>
                    <a:schemeClr val="bg1"/>
                  </a:solidFill>
                </a:rPr>
                <a:t>Provides greatest</a:t>
              </a:r>
              <a:br>
                <a:rPr lang="en-CA" dirty="0" smtClean="0">
                  <a:solidFill>
                    <a:schemeClr val="bg1"/>
                  </a:solidFill>
                </a:rPr>
              </a:br>
              <a:r>
                <a:rPr lang="en-CA" dirty="0" smtClean="0">
                  <a:solidFill>
                    <a:schemeClr val="bg1"/>
                  </a:solidFill>
                </a:rPr>
                <a:t>control</a:t>
              </a:r>
              <a:endParaRPr lang="en-CA" dirty="0">
                <a:solidFill>
                  <a:schemeClr val="bg1"/>
                </a:solidFill>
              </a:endParaRPr>
            </a:p>
          </p:txBody>
        </p:sp>
        <p:sp>
          <p:nvSpPr>
            <p:cNvPr id="28" name="TextBox 27"/>
            <p:cNvSpPr txBox="1"/>
            <p:nvPr/>
          </p:nvSpPr>
          <p:spPr>
            <a:xfrm>
              <a:off x="684212" y="2766855"/>
              <a:ext cx="1989647" cy="923330"/>
            </a:xfrm>
            <a:prstGeom prst="rect">
              <a:avLst/>
            </a:prstGeom>
            <a:noFill/>
          </p:spPr>
          <p:txBody>
            <a:bodyPr wrap="none" rtlCol="0">
              <a:spAutoFit/>
            </a:bodyPr>
            <a:lstStyle/>
            <a:p>
              <a:pPr marL="285750" indent="-285750">
                <a:buFont typeface="Arial" panose="020B0604020202020204" pitchFamily="34" charset="0"/>
                <a:buChar char="•"/>
              </a:pPr>
              <a:r>
                <a:rPr lang="en-CA" dirty="0" smtClean="0">
                  <a:solidFill>
                    <a:schemeClr val="bg1"/>
                  </a:solidFill>
                </a:rPr>
                <a:t>Generic API</a:t>
              </a:r>
            </a:p>
            <a:p>
              <a:pPr marL="285750" indent="-285750">
                <a:buFont typeface="Arial" panose="020B0604020202020204" pitchFamily="34" charset="0"/>
                <a:buChar char="•"/>
              </a:pPr>
              <a:r>
                <a:rPr lang="en-CA" dirty="0" smtClean="0">
                  <a:solidFill>
                    <a:schemeClr val="bg1"/>
                  </a:solidFill>
                </a:rPr>
                <a:t>Provides least</a:t>
              </a:r>
              <a:br>
                <a:rPr lang="en-CA" dirty="0" smtClean="0">
                  <a:solidFill>
                    <a:schemeClr val="bg1"/>
                  </a:solidFill>
                </a:rPr>
              </a:br>
              <a:r>
                <a:rPr lang="en-CA" dirty="0" smtClean="0">
                  <a:solidFill>
                    <a:schemeClr val="bg1"/>
                  </a:solidFill>
                </a:rPr>
                <a:t>control</a:t>
              </a:r>
              <a:endParaRPr lang="en-CA" dirty="0">
                <a:solidFill>
                  <a:schemeClr val="bg1"/>
                </a:solidFill>
              </a:endParaRPr>
            </a:p>
          </p:txBody>
        </p:sp>
      </p:grpSp>
      <p:sp>
        <p:nvSpPr>
          <p:cNvPr id="22" name="Content Placeholder 2"/>
          <p:cNvSpPr txBox="1">
            <a:spLocks/>
          </p:cNvSpPr>
          <p:nvPr/>
        </p:nvSpPr>
        <p:spPr>
          <a:xfrm>
            <a:off x="684211" y="3628872"/>
            <a:ext cx="10285797" cy="2543327"/>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80000"/>
              <a:buFont typeface="Wingdings 3" panose="05040102010807070707" pitchFamily="18" charset="2"/>
              <a:buChar char=""/>
              <a:defRPr sz="24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3" panose="05040102010807070707" pitchFamily="18" charset="2"/>
              <a:buChar char=""/>
              <a:defRPr sz="20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80000"/>
              <a:buFont typeface="Wingdings 3" panose="05040102010807070707" pitchFamily="18" charset="2"/>
              <a:buChar char=""/>
              <a:defRPr sz="18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80000"/>
              <a:buFont typeface="Wingdings 3" panose="05040102010807070707" pitchFamily="18" charset="2"/>
              <a:buChar char=""/>
              <a:defRPr sz="16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80000"/>
              <a:buFont typeface="Wingdings 3" panose="05040102010807070707" pitchFamily="18" charset="2"/>
              <a:buChar char=""/>
              <a:defRPr sz="16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CA" smtClean="0"/>
              <a:t>File system may only support a subset of eVFS</a:t>
            </a:r>
          </a:p>
          <a:p>
            <a:pPr lvl="1"/>
            <a:r>
              <a:rPr lang="en-CA" smtClean="0"/>
              <a:t>E.g. Ext4 cannot efficiently implement reverse mapping of extent to inodes</a:t>
            </a:r>
          </a:p>
          <a:p>
            <a:r>
              <a:rPr lang="en-CA" smtClean="0"/>
              <a:t>Does not support file-system specific tools</a:t>
            </a:r>
          </a:p>
          <a:p>
            <a:pPr lvl="1"/>
            <a:r>
              <a:rPr lang="en-CA" smtClean="0"/>
              <a:t>E.g. file system checkers operate on file-system specific structures</a:t>
            </a:r>
          </a:p>
          <a:p>
            <a:pPr lvl="1"/>
            <a:r>
              <a:rPr lang="en-CA" smtClean="0"/>
              <a:t>E.g. eVFS does not support Btrfs RAID and volume manager</a:t>
            </a:r>
          </a:p>
          <a:p>
            <a:endParaRPr lang="en-CA" dirty="0"/>
          </a:p>
        </p:txBody>
      </p:sp>
    </p:spTree>
    <p:extLst>
      <p:ext uri="{BB962C8B-B14F-4D97-AF65-F5344CB8AC3E}">
        <p14:creationId xmlns:p14="http://schemas.microsoft.com/office/powerpoint/2010/main" val="3902418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Future Work</a:t>
            </a:r>
            <a:endParaRPr lang="en-CA" dirty="0"/>
          </a:p>
        </p:txBody>
      </p:sp>
      <p:sp>
        <p:nvSpPr>
          <p:cNvPr id="3" name="Content Placeholder 2"/>
          <p:cNvSpPr>
            <a:spLocks noGrp="1"/>
          </p:cNvSpPr>
          <p:nvPr>
            <p:ph idx="1"/>
          </p:nvPr>
        </p:nvSpPr>
        <p:spPr/>
        <p:txBody>
          <a:bodyPr/>
          <a:lstStyle/>
          <a:p>
            <a:r>
              <a:rPr lang="en-CA" dirty="0"/>
              <a:t>Online Support for </a:t>
            </a:r>
            <a:r>
              <a:rPr lang="en-CA" dirty="0" err="1"/>
              <a:t>eVFS</a:t>
            </a:r>
            <a:endParaRPr lang="en-CA" dirty="0"/>
          </a:p>
          <a:p>
            <a:pPr lvl="1"/>
            <a:r>
              <a:rPr lang="en-CA" dirty="0" smtClean="0"/>
              <a:t>Current implementation works for offline only</a:t>
            </a:r>
          </a:p>
          <a:p>
            <a:pPr lvl="1"/>
            <a:r>
              <a:rPr lang="en-CA" dirty="0" smtClean="0"/>
              <a:t>Must handle concurrency </a:t>
            </a:r>
          </a:p>
          <a:p>
            <a:r>
              <a:rPr lang="en-CA" dirty="0" smtClean="0"/>
              <a:t>Goal</a:t>
            </a:r>
          </a:p>
          <a:p>
            <a:pPr lvl="1"/>
            <a:r>
              <a:rPr lang="en-CA" dirty="0" smtClean="0"/>
              <a:t>Provide online transactional support for </a:t>
            </a:r>
            <a:r>
              <a:rPr lang="en-CA" dirty="0" err="1" smtClean="0"/>
              <a:t>eVFS</a:t>
            </a:r>
            <a:r>
              <a:rPr lang="en-CA" dirty="0" smtClean="0"/>
              <a:t> operations</a:t>
            </a:r>
          </a:p>
          <a:p>
            <a:pPr lvl="2"/>
            <a:r>
              <a:rPr lang="en-CA" dirty="0" smtClean="0"/>
              <a:t>Ensure existing applications remain unaffected by </a:t>
            </a:r>
            <a:r>
              <a:rPr lang="en-CA" dirty="0" err="1" smtClean="0"/>
              <a:t>eVFS</a:t>
            </a:r>
            <a:r>
              <a:rPr lang="en-CA" dirty="0" smtClean="0"/>
              <a:t> applications</a:t>
            </a:r>
          </a:p>
          <a:p>
            <a:pPr lvl="2"/>
            <a:r>
              <a:rPr lang="en-CA" dirty="0" smtClean="0"/>
              <a:t>Minimize changes to existing file system implementation</a:t>
            </a:r>
          </a:p>
          <a:p>
            <a:r>
              <a:rPr lang="en-CA" dirty="0" smtClean="0"/>
              <a:t>Idea</a:t>
            </a:r>
          </a:p>
          <a:p>
            <a:pPr lvl="1"/>
            <a:r>
              <a:rPr lang="en-CA" dirty="0" smtClean="0"/>
              <a:t>Reuse file system’s locking protocols to ensure atomicity</a:t>
            </a:r>
          </a:p>
          <a:p>
            <a:pPr lvl="2"/>
            <a:r>
              <a:rPr lang="en-CA" dirty="0" smtClean="0"/>
              <a:t>Existing applications should not see inconsistent file system state</a:t>
            </a:r>
          </a:p>
        </p:txBody>
      </p:sp>
      <p:sp>
        <p:nvSpPr>
          <p:cNvPr id="4" name="Slide Number Placeholder 3"/>
          <p:cNvSpPr>
            <a:spLocks noGrp="1"/>
          </p:cNvSpPr>
          <p:nvPr>
            <p:ph type="sldNum" sz="quarter" idx="12"/>
          </p:nvPr>
        </p:nvSpPr>
        <p:spPr/>
        <p:txBody>
          <a:bodyPr/>
          <a:lstStyle/>
          <a:p>
            <a:fld id="{7B2023C8-B124-43A9-8F92-0EEF5BAA9995}" type="slidenum">
              <a:rPr lang="en-CA" smtClean="0"/>
              <a:pPr/>
              <a:t>25</a:t>
            </a:fld>
            <a:endParaRPr lang="en-CA" dirty="0"/>
          </a:p>
        </p:txBody>
      </p:sp>
    </p:spTree>
    <p:extLst>
      <p:ext uri="{BB962C8B-B14F-4D97-AF65-F5344CB8AC3E}">
        <p14:creationId xmlns:p14="http://schemas.microsoft.com/office/powerpoint/2010/main" val="12747977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Conclusion</a:t>
            </a:r>
            <a:endParaRPr lang="en-CA" dirty="0"/>
          </a:p>
        </p:txBody>
      </p:sp>
      <p:sp>
        <p:nvSpPr>
          <p:cNvPr id="3" name="Content Placeholder 2"/>
          <p:cNvSpPr>
            <a:spLocks noGrp="1"/>
          </p:cNvSpPr>
          <p:nvPr>
            <p:ph idx="1"/>
          </p:nvPr>
        </p:nvSpPr>
        <p:spPr/>
        <p:txBody>
          <a:bodyPr/>
          <a:lstStyle/>
          <a:p>
            <a:r>
              <a:rPr lang="en-CA" dirty="0" smtClean="0"/>
              <a:t>Extended Virtual File System Interface (</a:t>
            </a:r>
            <a:r>
              <a:rPr lang="en-CA" dirty="0" err="1" smtClean="0"/>
              <a:t>eVFS</a:t>
            </a:r>
            <a:r>
              <a:rPr lang="en-CA" dirty="0" smtClean="0"/>
              <a:t>)</a:t>
            </a:r>
          </a:p>
          <a:p>
            <a:pPr lvl="1"/>
            <a:r>
              <a:rPr lang="en-CA" dirty="0" smtClean="0"/>
              <a:t>Operates on abstract file system objects</a:t>
            </a:r>
          </a:p>
          <a:p>
            <a:pPr lvl="1"/>
            <a:r>
              <a:rPr lang="en-CA" dirty="0" smtClean="0"/>
              <a:t>Supports fine-grained operations </a:t>
            </a:r>
          </a:p>
          <a:p>
            <a:pPr lvl="1"/>
            <a:r>
              <a:rPr lang="en-CA" dirty="0" smtClean="0"/>
              <a:t>Enables file system management applications to be written generically</a:t>
            </a:r>
          </a:p>
          <a:p>
            <a:pPr lvl="1"/>
            <a:r>
              <a:rPr lang="en-CA" dirty="0" smtClean="0"/>
              <a:t>Works across </a:t>
            </a:r>
            <a:r>
              <a:rPr lang="en-CA" smtClean="0"/>
              <a:t>file systems</a:t>
            </a:r>
            <a:endParaRPr lang="en-CA" dirty="0" smtClean="0"/>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26</a:t>
            </a:fld>
            <a:endParaRPr lang="en-CA" dirty="0"/>
          </a:p>
        </p:txBody>
      </p:sp>
    </p:spTree>
    <p:extLst>
      <p:ext uri="{BB962C8B-B14F-4D97-AF65-F5344CB8AC3E}">
        <p14:creationId xmlns:p14="http://schemas.microsoft.com/office/powerpoint/2010/main" val="16054338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4211" y="927279"/>
            <a:ext cx="9225333" cy="2665927"/>
          </a:xfrm>
        </p:spPr>
        <p:txBody>
          <a:bodyPr>
            <a:normAutofit/>
          </a:bodyPr>
          <a:lstStyle/>
          <a:p>
            <a:r>
              <a:rPr lang="en-CA" b="1" dirty="0"/>
              <a:t>Breaking Apart the VFS for Managing File </a:t>
            </a:r>
            <a:r>
              <a:rPr lang="en-CA" b="1" dirty="0" smtClean="0"/>
              <a:t>Systems</a:t>
            </a:r>
            <a:br>
              <a:rPr lang="en-CA" b="1" dirty="0" smtClean="0"/>
            </a:br>
            <a:endParaRPr lang="en-CA" b="1" dirty="0"/>
          </a:p>
        </p:txBody>
      </p:sp>
      <p:sp>
        <p:nvSpPr>
          <p:cNvPr id="6" name="Text Placeholder 5"/>
          <p:cNvSpPr>
            <a:spLocks noGrp="1"/>
          </p:cNvSpPr>
          <p:nvPr>
            <p:ph type="body" idx="1"/>
          </p:nvPr>
        </p:nvSpPr>
        <p:spPr>
          <a:xfrm>
            <a:off x="684213" y="4649276"/>
            <a:ext cx="10391618" cy="1576946"/>
          </a:xfrm>
        </p:spPr>
        <p:txBody>
          <a:bodyPr/>
          <a:lstStyle/>
          <a:p>
            <a:endParaRPr lang="en-CA" dirty="0" smtClean="0"/>
          </a:p>
          <a:p>
            <a:pPr algn="r"/>
            <a:r>
              <a:rPr lang="en-CA" dirty="0" smtClean="0"/>
              <a:t>Presented by </a:t>
            </a:r>
            <a:r>
              <a:rPr lang="en-CA" dirty="0" err="1" smtClean="0"/>
              <a:t>Kuei</a:t>
            </a:r>
            <a:r>
              <a:rPr lang="en-CA" dirty="0" smtClean="0"/>
              <a:t> (Jack) Sun</a:t>
            </a:r>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27</a:t>
            </a:fld>
            <a:endParaRPr lang="en-CA" dirty="0"/>
          </a:p>
        </p:txBody>
      </p:sp>
      <p:sp>
        <p:nvSpPr>
          <p:cNvPr id="2" name="Rectangle 1"/>
          <p:cNvSpPr/>
          <p:nvPr/>
        </p:nvSpPr>
        <p:spPr>
          <a:xfrm>
            <a:off x="684210" y="3588846"/>
            <a:ext cx="3153694" cy="646331"/>
          </a:xfrm>
          <a:prstGeom prst="rect">
            <a:avLst/>
          </a:prstGeom>
        </p:spPr>
        <p:txBody>
          <a:bodyPr wrap="square">
            <a:spAutoFit/>
          </a:bodyPr>
          <a:lstStyle/>
          <a:p>
            <a:r>
              <a:rPr lang="en-CA" sz="3600" dirty="0"/>
              <a:t>Questions?</a:t>
            </a:r>
          </a:p>
        </p:txBody>
      </p:sp>
    </p:spTree>
    <p:extLst>
      <p:ext uri="{BB962C8B-B14F-4D97-AF65-F5344CB8AC3E}">
        <p14:creationId xmlns:p14="http://schemas.microsoft.com/office/powerpoint/2010/main" val="36095128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Evaluation</a:t>
            </a:r>
            <a:endParaRPr lang="en-CA" dirty="0"/>
          </a:p>
        </p:txBody>
      </p:sp>
      <p:sp>
        <p:nvSpPr>
          <p:cNvPr id="3" name="Content Placeholder 2"/>
          <p:cNvSpPr>
            <a:spLocks noGrp="1"/>
          </p:cNvSpPr>
          <p:nvPr>
            <p:ph idx="1"/>
          </p:nvPr>
        </p:nvSpPr>
        <p:spPr/>
        <p:txBody>
          <a:bodyPr/>
          <a:lstStyle/>
          <a:p>
            <a:r>
              <a:rPr lang="en-CA" dirty="0" smtClean="0"/>
              <a:t>Compare copy-based converter vs. Spiffy converter</a:t>
            </a:r>
          </a:p>
          <a:p>
            <a:pPr lvl="1"/>
            <a:r>
              <a:rPr lang="en-CA" dirty="0" smtClean="0"/>
              <a:t>Copy converter copies data to local disk, reformat, then copies back</a:t>
            </a:r>
          </a:p>
          <a:p>
            <a:r>
              <a:rPr lang="en-CA" dirty="0" smtClean="0"/>
              <a:t>Converts 64GB file system with 16GB of data on SSD</a:t>
            </a:r>
          </a:p>
          <a:p>
            <a:endParaRPr lang="en-CA" dirty="0" smtClean="0"/>
          </a:p>
          <a:p>
            <a:endParaRPr lang="en-CA" dirty="0" smtClean="0"/>
          </a:p>
          <a:p>
            <a:endParaRPr lang="en-CA" dirty="0" smtClean="0"/>
          </a:p>
          <a:p>
            <a:endParaRPr lang="en-CA" dirty="0" smtClean="0"/>
          </a:p>
          <a:p>
            <a:endParaRPr lang="en-CA" dirty="0" smtClean="0"/>
          </a:p>
          <a:p>
            <a:endParaRPr lang="en-CA" dirty="0" smtClean="0"/>
          </a:p>
          <a:p>
            <a:r>
              <a:rPr lang="en-CA" dirty="0" smtClean="0"/>
              <a:t>Copy converter 30~50 times slower</a:t>
            </a:r>
          </a:p>
        </p:txBody>
      </p:sp>
      <p:sp>
        <p:nvSpPr>
          <p:cNvPr id="6" name="Slide Number Placeholder 5"/>
          <p:cNvSpPr>
            <a:spLocks noGrp="1"/>
          </p:cNvSpPr>
          <p:nvPr>
            <p:ph type="sldNum" sz="quarter" idx="12"/>
          </p:nvPr>
        </p:nvSpPr>
        <p:spPr/>
        <p:txBody>
          <a:bodyPr/>
          <a:lstStyle/>
          <a:p>
            <a:fld id="{7B2023C8-B124-43A9-8F92-0EEF5BAA9995}" type="slidenum">
              <a:rPr lang="en-CA" smtClean="0"/>
              <a:pPr/>
              <a:t>28</a:t>
            </a:fld>
            <a:endParaRPr lang="en-CA" dirty="0"/>
          </a:p>
        </p:txBody>
      </p:sp>
      <p:graphicFrame>
        <p:nvGraphicFramePr>
          <p:cNvPr id="7" name="Chart 6"/>
          <p:cNvGraphicFramePr>
            <a:graphicFrameLocks/>
          </p:cNvGraphicFramePr>
          <p:nvPr>
            <p:extLst/>
          </p:nvPr>
        </p:nvGraphicFramePr>
        <p:xfrm>
          <a:off x="1676516" y="3019426"/>
          <a:ext cx="7634725" cy="249237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991236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Problem</a:t>
            </a:r>
            <a:endParaRPr lang="en-CA" dirty="0"/>
          </a:p>
        </p:txBody>
      </p:sp>
      <p:sp>
        <p:nvSpPr>
          <p:cNvPr id="3" name="Content Placeholder 2"/>
          <p:cNvSpPr>
            <a:spLocks noGrp="1"/>
          </p:cNvSpPr>
          <p:nvPr>
            <p:ph idx="1"/>
          </p:nvPr>
        </p:nvSpPr>
        <p:spPr/>
        <p:txBody>
          <a:bodyPr/>
          <a:lstStyle/>
          <a:p>
            <a:r>
              <a:rPr lang="en-CA" dirty="0"/>
              <a:t>These applications operate </a:t>
            </a:r>
            <a:r>
              <a:rPr lang="en-CA" dirty="0" smtClean="0"/>
              <a:t>directly on </a:t>
            </a:r>
            <a:r>
              <a:rPr lang="en-CA" dirty="0"/>
              <a:t>file system </a:t>
            </a:r>
            <a:r>
              <a:rPr lang="en-CA" dirty="0" smtClean="0"/>
              <a:t>structures</a:t>
            </a:r>
          </a:p>
          <a:p>
            <a:pPr lvl="1"/>
            <a:r>
              <a:rPr lang="en-CA" dirty="0" smtClean="0"/>
              <a:t>E.g., a defragmentation tool moves extents of a fragmented file</a:t>
            </a:r>
            <a:endParaRPr lang="en-CA" dirty="0"/>
          </a:p>
          <a:p>
            <a:r>
              <a:rPr lang="en-CA" dirty="0"/>
              <a:t>Development requires significant engineering </a:t>
            </a:r>
            <a:r>
              <a:rPr lang="en-CA" dirty="0" smtClean="0"/>
              <a:t>effort</a:t>
            </a:r>
          </a:p>
          <a:p>
            <a:pPr lvl="1"/>
            <a:r>
              <a:rPr lang="en-CA" dirty="0"/>
              <a:t>Applications have to be developed from scratch for each file system</a:t>
            </a:r>
          </a:p>
          <a:p>
            <a:pPr lvl="2"/>
            <a:r>
              <a:rPr lang="en-CA" dirty="0" smtClean="0"/>
              <a:t>Each </a:t>
            </a:r>
            <a:r>
              <a:rPr lang="en-CA" dirty="0"/>
              <a:t>file system has its own set of data </a:t>
            </a:r>
            <a:r>
              <a:rPr lang="en-CA" dirty="0" smtClean="0"/>
              <a:t>structures</a:t>
            </a:r>
            <a:endParaRPr lang="en-CA" dirty="0"/>
          </a:p>
        </p:txBody>
      </p:sp>
      <p:sp>
        <p:nvSpPr>
          <p:cNvPr id="6" name="Slide Number Placeholder 5"/>
          <p:cNvSpPr>
            <a:spLocks noGrp="1"/>
          </p:cNvSpPr>
          <p:nvPr>
            <p:ph type="sldNum" sz="quarter" idx="12"/>
          </p:nvPr>
        </p:nvSpPr>
        <p:spPr/>
        <p:txBody>
          <a:bodyPr/>
          <a:lstStyle/>
          <a:p>
            <a:fld id="{7B2023C8-B124-43A9-8F92-0EEF5BAA9995}" type="slidenum">
              <a:rPr lang="en-CA" smtClean="0"/>
              <a:pPr/>
              <a:t>3</a:t>
            </a:fld>
            <a:endParaRPr lang="en-CA" dirty="0"/>
          </a:p>
        </p:txBody>
      </p:sp>
    </p:spTree>
    <p:extLst>
      <p:ext uri="{BB962C8B-B14F-4D97-AF65-F5344CB8AC3E}">
        <p14:creationId xmlns:p14="http://schemas.microsoft.com/office/powerpoint/2010/main" val="3683252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Problem</a:t>
            </a:r>
            <a:endParaRPr lang="en-CA" dirty="0"/>
          </a:p>
        </p:txBody>
      </p:sp>
      <p:sp>
        <p:nvSpPr>
          <p:cNvPr id="3" name="Content Placeholder 2"/>
          <p:cNvSpPr>
            <a:spLocks noGrp="1"/>
          </p:cNvSpPr>
          <p:nvPr>
            <p:ph idx="1"/>
          </p:nvPr>
        </p:nvSpPr>
        <p:spPr>
          <a:xfrm>
            <a:off x="684211" y="1515358"/>
            <a:ext cx="10285797" cy="2299035"/>
          </a:xfrm>
        </p:spPr>
        <p:txBody>
          <a:bodyPr/>
          <a:lstStyle/>
          <a:p>
            <a:r>
              <a:rPr lang="en-CA" dirty="0"/>
              <a:t>These applications operate </a:t>
            </a:r>
            <a:r>
              <a:rPr lang="en-CA" dirty="0" smtClean="0"/>
              <a:t>directly on </a:t>
            </a:r>
            <a:r>
              <a:rPr lang="en-CA" dirty="0"/>
              <a:t>file system </a:t>
            </a:r>
            <a:r>
              <a:rPr lang="en-CA" dirty="0" smtClean="0"/>
              <a:t>structures</a:t>
            </a:r>
          </a:p>
          <a:p>
            <a:pPr lvl="1"/>
            <a:r>
              <a:rPr lang="en-CA" dirty="0" smtClean="0"/>
              <a:t>E.g., a defragmentation tool moves extents of a fragmented file</a:t>
            </a:r>
            <a:endParaRPr lang="en-CA" dirty="0"/>
          </a:p>
          <a:p>
            <a:r>
              <a:rPr lang="en-CA" dirty="0"/>
              <a:t>Development requires significant engineering </a:t>
            </a:r>
            <a:r>
              <a:rPr lang="en-CA" dirty="0" smtClean="0"/>
              <a:t>effort</a:t>
            </a:r>
          </a:p>
          <a:p>
            <a:pPr lvl="1"/>
            <a:r>
              <a:rPr lang="en-CA" dirty="0"/>
              <a:t>Applications have to be developed from scratch for each file system</a:t>
            </a:r>
          </a:p>
          <a:p>
            <a:pPr lvl="2"/>
            <a:r>
              <a:rPr lang="en-CA" dirty="0" smtClean="0"/>
              <a:t>Each </a:t>
            </a:r>
            <a:r>
              <a:rPr lang="en-CA" dirty="0"/>
              <a:t>file system has its own set of data </a:t>
            </a:r>
            <a:r>
              <a:rPr lang="en-CA" dirty="0" smtClean="0"/>
              <a:t>structures</a:t>
            </a:r>
            <a:endParaRPr lang="en-CA" dirty="0"/>
          </a:p>
        </p:txBody>
      </p:sp>
      <p:sp>
        <p:nvSpPr>
          <p:cNvPr id="6" name="Slide Number Placeholder 5"/>
          <p:cNvSpPr>
            <a:spLocks noGrp="1"/>
          </p:cNvSpPr>
          <p:nvPr>
            <p:ph type="sldNum" sz="quarter" idx="12"/>
          </p:nvPr>
        </p:nvSpPr>
        <p:spPr/>
        <p:txBody>
          <a:bodyPr/>
          <a:lstStyle/>
          <a:p>
            <a:fld id="{7B2023C8-B124-43A9-8F92-0EEF5BAA9995}" type="slidenum">
              <a:rPr lang="en-CA" smtClean="0"/>
              <a:pPr/>
              <a:t>4</a:t>
            </a:fld>
            <a:endParaRPr lang="en-CA" dirty="0"/>
          </a:p>
        </p:txBody>
      </p:sp>
      <p:grpSp>
        <p:nvGrpSpPr>
          <p:cNvPr id="5" name="Group 4"/>
          <p:cNvGrpSpPr>
            <a:grpSpLocks noChangeAspect="1"/>
          </p:cNvGrpSpPr>
          <p:nvPr/>
        </p:nvGrpSpPr>
        <p:grpSpPr>
          <a:xfrm>
            <a:off x="1570116" y="4188799"/>
            <a:ext cx="2905067" cy="2348526"/>
            <a:chOff x="763445" y="1207568"/>
            <a:chExt cx="6634123" cy="5346238"/>
          </a:xfrm>
        </p:grpSpPr>
        <p:sp>
          <p:nvSpPr>
            <p:cNvPr id="7" name="Rectangle 6"/>
            <p:cNvSpPr/>
            <p:nvPr/>
          </p:nvSpPr>
          <p:spPr>
            <a:xfrm>
              <a:off x="763449" y="4220986"/>
              <a:ext cx="1179762" cy="940832"/>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600" dirty="0" smtClean="0">
                  <a:solidFill>
                    <a:schemeClr val="bg1"/>
                  </a:solidFill>
                </a:rPr>
                <a:t>block</a:t>
              </a:r>
            </a:p>
            <a:p>
              <a:pPr algn="ctr"/>
              <a:r>
                <a:rPr lang="en-CA" altLang="zh-TW" sz="600" dirty="0" smtClean="0">
                  <a:solidFill>
                    <a:schemeClr val="bg1"/>
                  </a:solidFill>
                </a:rPr>
                <a:t>bitmap</a:t>
              </a:r>
              <a:endParaRPr lang="zh-TW" altLang="en-US" sz="600" dirty="0">
                <a:solidFill>
                  <a:schemeClr val="bg1"/>
                </a:solidFill>
              </a:endParaRPr>
            </a:p>
          </p:txBody>
        </p:sp>
        <p:cxnSp>
          <p:nvCxnSpPr>
            <p:cNvPr id="8" name="Straight Arrow Connector 7"/>
            <p:cNvCxnSpPr/>
            <p:nvPr/>
          </p:nvCxnSpPr>
          <p:spPr>
            <a:xfrm>
              <a:off x="1342857" y="1880888"/>
              <a:ext cx="0" cy="458985"/>
            </a:xfrm>
            <a:prstGeom prst="straightConnector1">
              <a:avLst/>
            </a:prstGeom>
            <a:ln w="25400">
              <a:solidFill>
                <a:schemeClr val="accent6">
                  <a:alpha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3446" y="1207568"/>
              <a:ext cx="1103217" cy="67216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600" dirty="0" smtClean="0">
                  <a:solidFill>
                    <a:schemeClr val="bg1"/>
                  </a:solidFill>
                </a:rPr>
                <a:t>super</a:t>
              </a:r>
            </a:p>
            <a:p>
              <a:pPr algn="ctr"/>
              <a:r>
                <a:rPr lang="en-CA" altLang="zh-TW" sz="600" dirty="0" smtClean="0">
                  <a:solidFill>
                    <a:schemeClr val="bg1"/>
                  </a:solidFill>
                </a:rPr>
                <a:t>block</a:t>
              </a:r>
              <a:endParaRPr lang="zh-TW" altLang="en-US" sz="600" dirty="0">
                <a:solidFill>
                  <a:schemeClr val="bg1"/>
                </a:solidFill>
              </a:endParaRPr>
            </a:p>
          </p:txBody>
        </p:sp>
        <p:sp>
          <p:nvSpPr>
            <p:cNvPr id="10" name="Rectangle 9"/>
            <p:cNvSpPr/>
            <p:nvPr/>
          </p:nvSpPr>
          <p:spPr>
            <a:xfrm>
              <a:off x="3430981" y="1207568"/>
              <a:ext cx="3187275" cy="67216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600" dirty="0" smtClean="0">
                  <a:solidFill>
                    <a:schemeClr val="bg1"/>
                  </a:solidFill>
                </a:rPr>
                <a:t>ext4 journal</a:t>
              </a:r>
              <a:endParaRPr lang="zh-TW" altLang="en-US" sz="600" dirty="0">
                <a:solidFill>
                  <a:schemeClr val="bg1"/>
                </a:solidFill>
              </a:endParaRPr>
            </a:p>
          </p:txBody>
        </p:sp>
        <p:cxnSp>
          <p:nvCxnSpPr>
            <p:cNvPr id="11" name="Straight Arrow Connector 10"/>
            <p:cNvCxnSpPr>
              <a:stCxn id="9" idx="3"/>
              <a:endCxn id="10" idx="1"/>
            </p:cNvCxnSpPr>
            <p:nvPr/>
          </p:nvCxnSpPr>
          <p:spPr>
            <a:xfrm>
              <a:off x="1866663" y="1543652"/>
              <a:ext cx="1564318" cy="0"/>
            </a:xfrm>
            <a:prstGeom prst="straightConnector1">
              <a:avLst/>
            </a:prstGeom>
            <a:ln w="25400">
              <a:solidFill>
                <a:schemeClr val="accent6">
                  <a:alpha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63445" y="2339873"/>
              <a:ext cx="5854811" cy="1059811"/>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600" dirty="0"/>
            </a:p>
          </p:txBody>
        </p:sp>
        <p:sp>
          <p:nvSpPr>
            <p:cNvPr id="13" name="Rectangle 12"/>
            <p:cNvSpPr/>
            <p:nvPr/>
          </p:nvSpPr>
          <p:spPr>
            <a:xfrm>
              <a:off x="847161" y="2427340"/>
              <a:ext cx="2002008" cy="631849"/>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bg1"/>
                  </a:solidFill>
                </a:rPr>
                <a:t>block group descriptor table</a:t>
              </a:r>
              <a:endParaRPr lang="en-US" sz="600" dirty="0">
                <a:solidFill>
                  <a:schemeClr val="bg1"/>
                </a:solidFill>
              </a:endParaRPr>
            </a:p>
          </p:txBody>
        </p:sp>
        <p:cxnSp>
          <p:nvCxnSpPr>
            <p:cNvPr id="14" name="Straight Arrow Connector 96"/>
            <p:cNvCxnSpPr>
              <a:stCxn id="32" idx="2"/>
              <a:endCxn id="7" idx="0"/>
            </p:cNvCxnSpPr>
            <p:nvPr/>
          </p:nvCxnSpPr>
          <p:spPr>
            <a:xfrm rot="5400000">
              <a:off x="1884057" y="2787380"/>
              <a:ext cx="902880" cy="1964333"/>
            </a:xfrm>
            <a:prstGeom prst="bentConnector3">
              <a:avLst>
                <a:gd name="adj1" fmla="val 27846"/>
              </a:avLst>
            </a:prstGeom>
            <a:ln w="25400">
              <a:solidFill>
                <a:schemeClr val="accent6">
                  <a:alpha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430982" y="4220986"/>
              <a:ext cx="3813420" cy="940832"/>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600" dirty="0"/>
            </a:p>
          </p:txBody>
        </p:sp>
        <p:sp>
          <p:nvSpPr>
            <p:cNvPr id="16" name="Rectangle 15"/>
            <p:cNvSpPr/>
            <p:nvPr/>
          </p:nvSpPr>
          <p:spPr>
            <a:xfrm>
              <a:off x="3515339" y="4394403"/>
              <a:ext cx="928379" cy="594001"/>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solidFill>
                    <a:schemeClr val="bg1"/>
                  </a:solidFill>
                </a:rPr>
                <a:t>inode</a:t>
              </a:r>
              <a:r>
                <a:rPr lang="en-US" sz="600" dirty="0" smtClean="0">
                  <a:solidFill>
                    <a:schemeClr val="bg1"/>
                  </a:solidFill>
                </a:rPr>
                <a:t> table</a:t>
              </a:r>
              <a:endParaRPr lang="en-US" sz="600" dirty="0">
                <a:solidFill>
                  <a:schemeClr val="bg1"/>
                </a:solidFill>
              </a:endParaRPr>
            </a:p>
          </p:txBody>
        </p:sp>
        <p:cxnSp>
          <p:nvCxnSpPr>
            <p:cNvPr id="17" name="Straight Arrow Connector 96"/>
            <p:cNvCxnSpPr>
              <a:stCxn id="31" idx="2"/>
              <a:endCxn id="29" idx="0"/>
            </p:cNvCxnSpPr>
            <p:nvPr/>
          </p:nvCxnSpPr>
          <p:spPr>
            <a:xfrm rot="5400000">
              <a:off x="2721207" y="3283390"/>
              <a:ext cx="921780" cy="953413"/>
            </a:xfrm>
            <a:prstGeom prst="bentConnector3">
              <a:avLst>
                <a:gd name="adj1" fmla="val 50000"/>
              </a:avLst>
            </a:prstGeom>
            <a:ln w="25400">
              <a:solidFill>
                <a:schemeClr val="accent6">
                  <a:alpha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4514782" y="2427340"/>
              <a:ext cx="1380879" cy="861713"/>
            </a:xfrm>
            <a:prstGeom prst="roundRect">
              <a:avLst/>
            </a:prstGeom>
            <a:solidFill>
              <a:schemeClr val="accent5">
                <a:lumMod val="75000"/>
              </a:schemeClr>
            </a:solid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00" dirty="0" smtClean="0">
                  <a:solidFill>
                    <a:schemeClr val="tx1"/>
                  </a:solidFill>
                </a:rPr>
                <a:t>block group descriptor</a:t>
              </a:r>
              <a:endParaRPr lang="zh-TW" altLang="en-US" sz="600" dirty="0">
                <a:solidFill>
                  <a:schemeClr val="tx1"/>
                </a:solidFill>
              </a:endParaRPr>
            </a:p>
          </p:txBody>
        </p:sp>
        <p:cxnSp>
          <p:nvCxnSpPr>
            <p:cNvPr id="19" name="Straight Arrow Connector 96"/>
            <p:cNvCxnSpPr/>
            <p:nvPr/>
          </p:nvCxnSpPr>
          <p:spPr>
            <a:xfrm>
              <a:off x="3958346" y="3289053"/>
              <a:ext cx="0" cy="929962"/>
            </a:xfrm>
            <a:prstGeom prst="straightConnector1">
              <a:avLst/>
            </a:prstGeom>
            <a:ln w="25400">
              <a:solidFill>
                <a:schemeClr val="accent6">
                  <a:alpha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4443717" y="4293627"/>
              <a:ext cx="965390" cy="795551"/>
            </a:xfrm>
            <a:prstGeom prst="roundRect">
              <a:avLst/>
            </a:prstGeom>
            <a:solidFill>
              <a:schemeClr val="accent5">
                <a:lumMod val="75000"/>
              </a:schemeClr>
            </a:solid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TW" sz="600" dirty="0" err="1" smtClean="0">
                  <a:solidFill>
                    <a:schemeClr val="tx1"/>
                  </a:solidFill>
                </a:rPr>
                <a:t>inode</a:t>
              </a:r>
              <a:endParaRPr lang="en-US" altLang="zh-TW" sz="600" dirty="0" smtClean="0">
                <a:solidFill>
                  <a:schemeClr val="tx1"/>
                </a:solidFill>
              </a:endParaRPr>
            </a:p>
            <a:p>
              <a:pPr algn="ctr"/>
              <a:r>
                <a:rPr lang="en-US" altLang="zh-TW" sz="600" dirty="0" smtClean="0">
                  <a:solidFill>
                    <a:schemeClr val="tx1"/>
                  </a:solidFill>
                </a:rPr>
                <a:t>(</a:t>
              </a:r>
              <a:r>
                <a:rPr lang="en-US" altLang="zh-TW" sz="600" dirty="0" err="1" smtClean="0">
                  <a:solidFill>
                    <a:schemeClr val="tx1"/>
                  </a:solidFill>
                </a:rPr>
                <a:t>reg</a:t>
              </a:r>
              <a:r>
                <a:rPr lang="en-US" altLang="zh-TW" sz="600" dirty="0" smtClean="0">
                  <a:solidFill>
                    <a:schemeClr val="tx1"/>
                  </a:solidFill>
                </a:rPr>
                <a:t> file)</a:t>
              </a:r>
              <a:endParaRPr lang="zh-TW" altLang="en-US" sz="600" dirty="0">
                <a:solidFill>
                  <a:schemeClr val="tx1"/>
                </a:solidFill>
              </a:endParaRPr>
            </a:p>
          </p:txBody>
        </p:sp>
        <p:sp>
          <p:nvSpPr>
            <p:cNvPr id="21" name="Rounded Rectangle 20"/>
            <p:cNvSpPr/>
            <p:nvPr/>
          </p:nvSpPr>
          <p:spPr>
            <a:xfrm>
              <a:off x="5560852" y="4293627"/>
              <a:ext cx="1215376" cy="795551"/>
            </a:xfrm>
            <a:prstGeom prst="roundRect">
              <a:avLst/>
            </a:prstGeom>
            <a:solidFill>
              <a:schemeClr val="accent5">
                <a:lumMod val="75000"/>
              </a:schemeClr>
            </a:solid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TW" sz="600" dirty="0" err="1" smtClean="0">
                  <a:solidFill>
                    <a:schemeClr val="tx1"/>
                  </a:solidFill>
                </a:rPr>
                <a:t>inode</a:t>
              </a:r>
              <a:endParaRPr lang="en-US" altLang="zh-TW" sz="600" dirty="0" smtClean="0">
                <a:solidFill>
                  <a:schemeClr val="tx1"/>
                </a:solidFill>
              </a:endParaRPr>
            </a:p>
            <a:p>
              <a:pPr algn="ctr"/>
              <a:r>
                <a:rPr lang="en-US" altLang="zh-TW" sz="600" dirty="0" smtClean="0">
                  <a:solidFill>
                    <a:schemeClr val="tx1"/>
                  </a:solidFill>
                </a:rPr>
                <a:t>(directory)</a:t>
              </a:r>
              <a:endParaRPr lang="zh-TW" altLang="en-US" sz="600" dirty="0">
                <a:solidFill>
                  <a:schemeClr val="tx1"/>
                </a:solidFill>
              </a:endParaRPr>
            </a:p>
          </p:txBody>
        </p:sp>
        <p:sp>
          <p:nvSpPr>
            <p:cNvPr id="22" name="TextBox 21"/>
            <p:cNvSpPr txBox="1"/>
            <p:nvPr/>
          </p:nvSpPr>
          <p:spPr>
            <a:xfrm>
              <a:off x="5998270" y="2579741"/>
              <a:ext cx="597423" cy="420378"/>
            </a:xfrm>
            <a:prstGeom prst="rect">
              <a:avLst/>
            </a:prstGeom>
            <a:noFill/>
          </p:spPr>
          <p:txBody>
            <a:bodyPr wrap="none" rtlCol="0">
              <a:spAutoFit/>
            </a:bodyPr>
            <a:lstStyle/>
            <a:p>
              <a:r>
                <a:rPr lang="en-CA" sz="600" dirty="0" smtClean="0">
                  <a:solidFill>
                    <a:schemeClr val="bg1"/>
                  </a:solidFill>
                </a:rPr>
                <a:t>…</a:t>
              </a:r>
              <a:endParaRPr lang="en-CA" sz="600" dirty="0">
                <a:solidFill>
                  <a:schemeClr val="bg1"/>
                </a:solidFill>
              </a:endParaRPr>
            </a:p>
          </p:txBody>
        </p:sp>
        <p:sp>
          <p:nvSpPr>
            <p:cNvPr id="23" name="TextBox 22"/>
            <p:cNvSpPr txBox="1"/>
            <p:nvPr/>
          </p:nvSpPr>
          <p:spPr>
            <a:xfrm>
              <a:off x="6800145" y="4506735"/>
              <a:ext cx="597423" cy="420378"/>
            </a:xfrm>
            <a:prstGeom prst="rect">
              <a:avLst/>
            </a:prstGeom>
            <a:noFill/>
          </p:spPr>
          <p:txBody>
            <a:bodyPr wrap="none" rtlCol="0">
              <a:spAutoFit/>
            </a:bodyPr>
            <a:lstStyle/>
            <a:p>
              <a:r>
                <a:rPr lang="en-CA" sz="600" dirty="0" smtClean="0">
                  <a:solidFill>
                    <a:schemeClr val="bg1"/>
                  </a:solidFill>
                </a:rPr>
                <a:t>…</a:t>
              </a:r>
              <a:endParaRPr lang="en-CA" sz="600" dirty="0">
                <a:solidFill>
                  <a:schemeClr val="bg1"/>
                </a:solidFill>
              </a:endParaRPr>
            </a:p>
          </p:txBody>
        </p:sp>
        <p:sp>
          <p:nvSpPr>
            <p:cNvPr id="24" name="Rectangle 23"/>
            <p:cNvSpPr/>
            <p:nvPr/>
          </p:nvSpPr>
          <p:spPr>
            <a:xfrm>
              <a:off x="5616928" y="5815595"/>
              <a:ext cx="1103217" cy="728080"/>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600" dirty="0" err="1" smtClean="0">
                  <a:solidFill>
                    <a:schemeClr val="bg1"/>
                  </a:solidFill>
                </a:rPr>
                <a:t>dir</a:t>
              </a:r>
              <a:endParaRPr lang="en-CA" altLang="zh-TW" sz="600" dirty="0" smtClean="0">
                <a:solidFill>
                  <a:schemeClr val="bg1"/>
                </a:solidFill>
              </a:endParaRPr>
            </a:p>
            <a:p>
              <a:pPr algn="ctr"/>
              <a:r>
                <a:rPr lang="en-CA" altLang="zh-TW" sz="600" dirty="0" smtClean="0">
                  <a:solidFill>
                    <a:schemeClr val="bg1"/>
                  </a:solidFill>
                </a:rPr>
                <a:t>block</a:t>
              </a:r>
              <a:endParaRPr lang="zh-TW" altLang="en-US" sz="600" dirty="0">
                <a:solidFill>
                  <a:schemeClr val="bg1"/>
                </a:solidFill>
              </a:endParaRPr>
            </a:p>
          </p:txBody>
        </p:sp>
        <p:cxnSp>
          <p:nvCxnSpPr>
            <p:cNvPr id="25" name="Straight Arrow Connector 96"/>
            <p:cNvCxnSpPr>
              <a:stCxn id="21" idx="2"/>
              <a:endCxn id="24" idx="0"/>
            </p:cNvCxnSpPr>
            <p:nvPr/>
          </p:nvCxnSpPr>
          <p:spPr>
            <a:xfrm flipH="1">
              <a:off x="6168537" y="5089178"/>
              <a:ext cx="3" cy="726417"/>
            </a:xfrm>
            <a:prstGeom prst="straightConnector1">
              <a:avLst/>
            </a:prstGeom>
            <a:ln w="25400">
              <a:solidFill>
                <a:schemeClr val="accent6">
                  <a:alpha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rot="5400000">
              <a:off x="5043353" y="3194064"/>
              <a:ext cx="327375" cy="584384"/>
              <a:chOff x="27236633" y="9932056"/>
              <a:chExt cx="578250" cy="990600"/>
            </a:xfrm>
          </p:grpSpPr>
          <p:cxnSp>
            <p:nvCxnSpPr>
              <p:cNvPr id="33" name="Straight Arrow Connector 32"/>
              <p:cNvCxnSpPr/>
              <p:nvPr/>
            </p:nvCxnSpPr>
            <p:spPr>
              <a:xfrm>
                <a:off x="27236633" y="10427356"/>
                <a:ext cx="578250" cy="0"/>
              </a:xfrm>
              <a:prstGeom prst="straightConnector1">
                <a:avLst/>
              </a:prstGeom>
              <a:ln w="254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27236633" y="10922656"/>
                <a:ext cx="578250" cy="0"/>
              </a:xfrm>
              <a:prstGeom prst="straightConnector1">
                <a:avLst/>
              </a:prstGeom>
              <a:ln w="254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7236633" y="9932056"/>
                <a:ext cx="578250" cy="0"/>
              </a:xfrm>
              <a:prstGeom prst="straightConnector1">
                <a:avLst/>
              </a:prstGeom>
              <a:ln w="254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Rectangle 26"/>
            <p:cNvSpPr/>
            <p:nvPr/>
          </p:nvSpPr>
          <p:spPr>
            <a:xfrm>
              <a:off x="4374804" y="5825726"/>
              <a:ext cx="1103217" cy="728080"/>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600" dirty="0" smtClean="0">
                  <a:solidFill>
                    <a:schemeClr val="bg1"/>
                  </a:solidFill>
                </a:rPr>
                <a:t>data</a:t>
              </a:r>
            </a:p>
            <a:p>
              <a:pPr algn="ctr"/>
              <a:r>
                <a:rPr lang="en-CA" altLang="zh-TW" sz="600" dirty="0" smtClean="0">
                  <a:solidFill>
                    <a:schemeClr val="bg1"/>
                  </a:solidFill>
                </a:rPr>
                <a:t>block</a:t>
              </a:r>
              <a:endParaRPr lang="zh-TW" altLang="en-US" sz="600" dirty="0">
                <a:solidFill>
                  <a:schemeClr val="bg1"/>
                </a:solidFill>
              </a:endParaRPr>
            </a:p>
          </p:txBody>
        </p:sp>
        <p:cxnSp>
          <p:nvCxnSpPr>
            <p:cNvPr id="28" name="Straight Arrow Connector 96"/>
            <p:cNvCxnSpPr>
              <a:stCxn id="20" idx="2"/>
              <a:endCxn id="27" idx="0"/>
            </p:cNvCxnSpPr>
            <p:nvPr/>
          </p:nvCxnSpPr>
          <p:spPr>
            <a:xfrm>
              <a:off x="4926412" y="5089178"/>
              <a:ext cx="1" cy="736548"/>
            </a:xfrm>
            <a:prstGeom prst="straightConnector1">
              <a:avLst/>
            </a:prstGeom>
            <a:ln w="25400">
              <a:solidFill>
                <a:schemeClr val="accent6">
                  <a:alpha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115509" y="4220986"/>
              <a:ext cx="1179762" cy="940832"/>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600" dirty="0" err="1" smtClean="0">
                  <a:solidFill>
                    <a:schemeClr val="bg1"/>
                  </a:solidFill>
                </a:rPr>
                <a:t>inode</a:t>
              </a:r>
              <a:endParaRPr lang="en-CA" altLang="zh-TW" sz="600" dirty="0" smtClean="0">
                <a:solidFill>
                  <a:schemeClr val="bg1"/>
                </a:solidFill>
              </a:endParaRPr>
            </a:p>
            <a:p>
              <a:pPr algn="ctr"/>
              <a:r>
                <a:rPr lang="en-CA" altLang="zh-TW" sz="600" dirty="0" smtClean="0">
                  <a:solidFill>
                    <a:schemeClr val="bg1"/>
                  </a:solidFill>
                </a:rPr>
                <a:t>bitmap</a:t>
              </a:r>
              <a:endParaRPr lang="zh-TW" altLang="en-US" sz="600" dirty="0">
                <a:solidFill>
                  <a:schemeClr val="bg1"/>
                </a:solidFill>
              </a:endParaRPr>
            </a:p>
          </p:txBody>
        </p:sp>
        <p:grpSp>
          <p:nvGrpSpPr>
            <p:cNvPr id="30" name="Group 29"/>
            <p:cNvGrpSpPr/>
            <p:nvPr/>
          </p:nvGrpSpPr>
          <p:grpSpPr>
            <a:xfrm>
              <a:off x="2948918" y="2415923"/>
              <a:ext cx="1419770" cy="902183"/>
              <a:chOff x="2529818" y="2415923"/>
              <a:chExt cx="1419770" cy="902183"/>
            </a:xfrm>
          </p:grpSpPr>
          <p:sp>
            <p:nvSpPr>
              <p:cNvPr id="31" name="Rounded Rectangle 30"/>
              <p:cNvSpPr/>
              <p:nvPr/>
            </p:nvSpPr>
            <p:spPr>
              <a:xfrm>
                <a:off x="2529818" y="2415923"/>
                <a:ext cx="1419770" cy="883283"/>
              </a:xfrm>
              <a:prstGeom prst="roundRect">
                <a:avLst/>
              </a:prstGeom>
              <a:solidFill>
                <a:schemeClr val="accent5">
                  <a:lumMod val="75000"/>
                </a:schemeClr>
              </a:solid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00" dirty="0" smtClean="0">
                    <a:solidFill>
                      <a:schemeClr val="tx1"/>
                    </a:solidFill>
                  </a:rPr>
                  <a:t>block group descriptor</a:t>
                </a:r>
                <a:endParaRPr lang="zh-TW" altLang="en-US" sz="600" dirty="0">
                  <a:solidFill>
                    <a:schemeClr val="tx1"/>
                  </a:solidFill>
                </a:endParaRPr>
              </a:p>
            </p:txBody>
          </p:sp>
          <p:sp>
            <p:nvSpPr>
              <p:cNvPr id="32" name="Rectangle 31"/>
              <p:cNvSpPr/>
              <p:nvPr/>
            </p:nvSpPr>
            <p:spPr>
              <a:xfrm flipH="1">
                <a:off x="2748559" y="3080714"/>
                <a:ext cx="300009" cy="2373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600"/>
              </a:p>
            </p:txBody>
          </p:sp>
        </p:grpSp>
      </p:grpSp>
      <p:sp>
        <p:nvSpPr>
          <p:cNvPr id="36" name="TextBox 35"/>
          <p:cNvSpPr txBox="1"/>
          <p:nvPr/>
        </p:nvSpPr>
        <p:spPr>
          <a:xfrm>
            <a:off x="1451372" y="3823674"/>
            <a:ext cx="2485621" cy="369332"/>
          </a:xfrm>
          <a:prstGeom prst="rect">
            <a:avLst/>
          </a:prstGeom>
          <a:noFill/>
        </p:spPr>
        <p:txBody>
          <a:bodyPr wrap="square" rtlCol="0">
            <a:spAutoFit/>
          </a:bodyPr>
          <a:lstStyle/>
          <a:p>
            <a:r>
              <a:rPr lang="en-CA" b="1" dirty="0" smtClean="0">
                <a:solidFill>
                  <a:schemeClr val="bg1"/>
                </a:solidFill>
              </a:rPr>
              <a:t>Ext4 File System</a:t>
            </a:r>
            <a:endParaRPr lang="en-CA" b="1" dirty="0">
              <a:solidFill>
                <a:schemeClr val="bg1"/>
              </a:solidFill>
            </a:endParaRPr>
          </a:p>
        </p:txBody>
      </p:sp>
      <p:grpSp>
        <p:nvGrpSpPr>
          <p:cNvPr id="64" name="Group 63"/>
          <p:cNvGrpSpPr/>
          <p:nvPr/>
        </p:nvGrpSpPr>
        <p:grpSpPr>
          <a:xfrm>
            <a:off x="6468119" y="4185674"/>
            <a:ext cx="2212311" cy="2347200"/>
            <a:chOff x="6501268" y="4025756"/>
            <a:chExt cx="2212311" cy="2347200"/>
          </a:xfrm>
        </p:grpSpPr>
        <p:grpSp>
          <p:nvGrpSpPr>
            <p:cNvPr id="37" name="Group 36"/>
            <p:cNvGrpSpPr>
              <a:grpSpLocks noChangeAspect="1"/>
            </p:cNvGrpSpPr>
            <p:nvPr/>
          </p:nvGrpSpPr>
          <p:grpSpPr>
            <a:xfrm>
              <a:off x="6501268" y="4025756"/>
              <a:ext cx="2212311" cy="2347200"/>
              <a:chOff x="6696455" y="1856754"/>
              <a:chExt cx="4418733" cy="4688151"/>
            </a:xfrm>
          </p:grpSpPr>
          <p:sp>
            <p:nvSpPr>
              <p:cNvPr id="38" name="Rectangle 37"/>
              <p:cNvSpPr/>
              <p:nvPr/>
            </p:nvSpPr>
            <p:spPr>
              <a:xfrm>
                <a:off x="8565898" y="1856754"/>
                <a:ext cx="966192" cy="59054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700" dirty="0" smtClean="0">
                    <a:solidFill>
                      <a:schemeClr val="bg1"/>
                    </a:solidFill>
                  </a:rPr>
                  <a:t>super</a:t>
                </a:r>
              </a:p>
              <a:p>
                <a:pPr algn="ctr"/>
                <a:r>
                  <a:rPr lang="en-CA" altLang="zh-TW" sz="700" dirty="0" smtClean="0">
                    <a:solidFill>
                      <a:schemeClr val="bg1"/>
                    </a:solidFill>
                  </a:rPr>
                  <a:t>block</a:t>
                </a:r>
                <a:endParaRPr lang="zh-TW" altLang="en-US" sz="700" dirty="0">
                  <a:solidFill>
                    <a:schemeClr val="bg1"/>
                  </a:solidFill>
                </a:endParaRPr>
              </a:p>
            </p:txBody>
          </p:sp>
          <p:sp>
            <p:nvSpPr>
              <p:cNvPr id="39" name="Rectangle 38"/>
              <p:cNvSpPr/>
              <p:nvPr/>
            </p:nvSpPr>
            <p:spPr>
              <a:xfrm>
                <a:off x="8565898" y="2724625"/>
                <a:ext cx="966192" cy="59054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700" dirty="0" smtClean="0">
                    <a:solidFill>
                      <a:schemeClr val="bg1"/>
                    </a:solidFill>
                  </a:rPr>
                  <a:t>tree of trees</a:t>
                </a:r>
                <a:endParaRPr lang="zh-TW" altLang="en-US" sz="700" dirty="0">
                  <a:solidFill>
                    <a:schemeClr val="bg1"/>
                  </a:solidFill>
                </a:endParaRPr>
              </a:p>
            </p:txBody>
          </p:sp>
          <p:sp>
            <p:nvSpPr>
              <p:cNvPr id="40" name="Rectangle 39"/>
              <p:cNvSpPr/>
              <p:nvPr/>
            </p:nvSpPr>
            <p:spPr>
              <a:xfrm>
                <a:off x="7950929" y="3592496"/>
                <a:ext cx="966192" cy="59054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700" dirty="0" smtClean="0">
                    <a:solidFill>
                      <a:schemeClr val="bg1"/>
                    </a:solidFill>
                  </a:rPr>
                  <a:t>chunk</a:t>
                </a:r>
              </a:p>
              <a:p>
                <a:pPr algn="ctr"/>
                <a:r>
                  <a:rPr lang="en-CA" altLang="zh-TW" sz="700" dirty="0" smtClean="0">
                    <a:solidFill>
                      <a:schemeClr val="bg1"/>
                    </a:solidFill>
                  </a:rPr>
                  <a:t>tree</a:t>
                </a:r>
                <a:endParaRPr lang="zh-TW" altLang="en-US" sz="700" dirty="0">
                  <a:solidFill>
                    <a:schemeClr val="bg1"/>
                  </a:solidFill>
                </a:endParaRPr>
              </a:p>
            </p:txBody>
          </p:sp>
          <p:sp>
            <p:nvSpPr>
              <p:cNvPr id="41" name="Rectangle 40"/>
              <p:cNvSpPr/>
              <p:nvPr/>
            </p:nvSpPr>
            <p:spPr>
              <a:xfrm>
                <a:off x="9194955" y="3592496"/>
                <a:ext cx="966192" cy="59054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700" dirty="0" smtClean="0">
                    <a:solidFill>
                      <a:schemeClr val="bg1"/>
                    </a:solidFill>
                  </a:rPr>
                  <a:t>fs</a:t>
                </a:r>
              </a:p>
              <a:p>
                <a:pPr algn="ctr"/>
                <a:r>
                  <a:rPr lang="en-CA" altLang="zh-TW" sz="700" dirty="0" smtClean="0">
                    <a:solidFill>
                      <a:schemeClr val="bg1"/>
                    </a:solidFill>
                  </a:rPr>
                  <a:t>tree</a:t>
                </a:r>
                <a:endParaRPr lang="zh-TW" altLang="en-US" sz="700" dirty="0">
                  <a:solidFill>
                    <a:schemeClr val="bg1"/>
                  </a:solidFill>
                </a:endParaRPr>
              </a:p>
            </p:txBody>
          </p:sp>
          <p:sp>
            <p:nvSpPr>
              <p:cNvPr id="42" name="Rectangle 41"/>
              <p:cNvSpPr/>
              <p:nvPr/>
            </p:nvSpPr>
            <p:spPr>
              <a:xfrm>
                <a:off x="6696455" y="3592496"/>
                <a:ext cx="966192" cy="59054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700" dirty="0" smtClean="0">
                    <a:solidFill>
                      <a:schemeClr val="bg1"/>
                    </a:solidFill>
                  </a:rPr>
                  <a:t>extent</a:t>
                </a:r>
              </a:p>
              <a:p>
                <a:pPr algn="ctr"/>
                <a:r>
                  <a:rPr lang="en-CA" altLang="zh-TW" sz="700" dirty="0" smtClean="0">
                    <a:solidFill>
                      <a:schemeClr val="bg1"/>
                    </a:solidFill>
                  </a:rPr>
                  <a:t>tree</a:t>
                </a:r>
                <a:endParaRPr lang="zh-TW" altLang="en-US" sz="700" dirty="0">
                  <a:solidFill>
                    <a:schemeClr val="bg1"/>
                  </a:solidFill>
                </a:endParaRPr>
              </a:p>
            </p:txBody>
          </p:sp>
          <p:sp>
            <p:nvSpPr>
              <p:cNvPr id="43" name="TextBox 42"/>
              <p:cNvSpPr txBox="1"/>
              <p:nvPr/>
            </p:nvSpPr>
            <p:spPr>
              <a:xfrm>
                <a:off x="10438981" y="3461355"/>
                <a:ext cx="676207" cy="553261"/>
              </a:xfrm>
              <a:prstGeom prst="rect">
                <a:avLst/>
              </a:prstGeom>
              <a:noFill/>
            </p:spPr>
            <p:txBody>
              <a:bodyPr wrap="none" rtlCol="0">
                <a:spAutoFit/>
              </a:bodyPr>
              <a:lstStyle/>
              <a:p>
                <a:r>
                  <a:rPr lang="en-CA" sz="1200" dirty="0" smtClean="0">
                    <a:solidFill>
                      <a:schemeClr val="bg1"/>
                    </a:solidFill>
                  </a:rPr>
                  <a:t>…</a:t>
                </a:r>
                <a:endParaRPr lang="en-CA" sz="1200" dirty="0">
                  <a:solidFill>
                    <a:schemeClr val="bg1"/>
                  </a:solidFill>
                </a:endParaRPr>
              </a:p>
            </p:txBody>
          </p:sp>
          <p:cxnSp>
            <p:nvCxnSpPr>
              <p:cNvPr id="44" name="Straight Arrow Connector 43"/>
              <p:cNvCxnSpPr>
                <a:stCxn id="38" idx="2"/>
                <a:endCxn id="39" idx="0"/>
              </p:cNvCxnSpPr>
              <p:nvPr/>
            </p:nvCxnSpPr>
            <p:spPr>
              <a:xfrm>
                <a:off x="9048994" y="2447302"/>
                <a:ext cx="0" cy="277323"/>
              </a:xfrm>
              <a:prstGeom prst="straightConnector1">
                <a:avLst/>
              </a:prstGeom>
              <a:ln w="254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9" idx="2"/>
                <a:endCxn id="42" idx="0"/>
              </p:cNvCxnSpPr>
              <p:nvPr/>
            </p:nvCxnSpPr>
            <p:spPr>
              <a:xfrm flipH="1">
                <a:off x="7179551" y="3315173"/>
                <a:ext cx="1869443" cy="277323"/>
              </a:xfrm>
              <a:prstGeom prst="straightConnector1">
                <a:avLst/>
              </a:prstGeom>
              <a:ln w="254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9" idx="2"/>
                <a:endCxn id="40" idx="0"/>
              </p:cNvCxnSpPr>
              <p:nvPr/>
            </p:nvCxnSpPr>
            <p:spPr>
              <a:xfrm flipH="1">
                <a:off x="8434025" y="3315173"/>
                <a:ext cx="614969" cy="277323"/>
              </a:xfrm>
              <a:prstGeom prst="straightConnector1">
                <a:avLst/>
              </a:prstGeom>
              <a:ln w="254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9" idx="2"/>
                <a:endCxn id="41" idx="0"/>
              </p:cNvCxnSpPr>
              <p:nvPr/>
            </p:nvCxnSpPr>
            <p:spPr>
              <a:xfrm>
                <a:off x="9048994" y="3315173"/>
                <a:ext cx="629057" cy="277323"/>
              </a:xfrm>
              <a:prstGeom prst="straightConnector1">
                <a:avLst/>
              </a:prstGeom>
              <a:ln w="254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39" idx="2"/>
              </p:cNvCxnSpPr>
              <p:nvPr/>
            </p:nvCxnSpPr>
            <p:spPr>
              <a:xfrm>
                <a:off x="9048994" y="3315173"/>
                <a:ext cx="1679107" cy="276083"/>
              </a:xfrm>
              <a:prstGeom prst="straightConnector1">
                <a:avLst/>
              </a:prstGeom>
              <a:ln w="254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6741813" y="4676513"/>
                <a:ext cx="3778154" cy="1868392"/>
                <a:chOff x="6585047" y="4502525"/>
                <a:chExt cx="3778154" cy="1868392"/>
              </a:xfrm>
            </p:grpSpPr>
            <p:grpSp>
              <p:nvGrpSpPr>
                <p:cNvPr id="51" name="Group 50"/>
                <p:cNvGrpSpPr/>
                <p:nvPr/>
              </p:nvGrpSpPr>
              <p:grpSpPr>
                <a:xfrm>
                  <a:off x="6736342" y="4653552"/>
                  <a:ext cx="3408240" cy="1509934"/>
                  <a:chOff x="6736342" y="4653552"/>
                  <a:chExt cx="3408240" cy="1509934"/>
                </a:xfrm>
              </p:grpSpPr>
              <p:sp>
                <p:nvSpPr>
                  <p:cNvPr id="53" name="Rectangle 52"/>
                  <p:cNvSpPr/>
                  <p:nvPr/>
                </p:nvSpPr>
                <p:spPr>
                  <a:xfrm>
                    <a:off x="7950929" y="4653552"/>
                    <a:ext cx="966192" cy="59054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700" dirty="0" err="1" smtClean="0">
                        <a:solidFill>
                          <a:schemeClr val="bg1"/>
                        </a:solidFill>
                      </a:rPr>
                      <a:t>btree</a:t>
                    </a:r>
                    <a:r>
                      <a:rPr lang="en-CA" altLang="zh-TW" sz="700" dirty="0" smtClean="0">
                        <a:solidFill>
                          <a:schemeClr val="bg1"/>
                        </a:solidFill>
                      </a:rPr>
                      <a:t> node</a:t>
                    </a:r>
                    <a:endParaRPr lang="zh-TW" altLang="en-US" sz="700" dirty="0">
                      <a:solidFill>
                        <a:schemeClr val="bg1"/>
                      </a:solidFill>
                    </a:endParaRPr>
                  </a:p>
                </p:txBody>
              </p:sp>
              <p:sp>
                <p:nvSpPr>
                  <p:cNvPr id="54" name="Rectangle 53"/>
                  <p:cNvSpPr/>
                  <p:nvPr/>
                </p:nvSpPr>
                <p:spPr>
                  <a:xfrm>
                    <a:off x="6736342" y="5572938"/>
                    <a:ext cx="966192" cy="59054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700" dirty="0" err="1" smtClean="0">
                        <a:solidFill>
                          <a:schemeClr val="bg1"/>
                        </a:solidFill>
                      </a:rPr>
                      <a:t>btree</a:t>
                    </a:r>
                    <a:r>
                      <a:rPr lang="en-CA" altLang="zh-TW" sz="700" dirty="0" smtClean="0">
                        <a:solidFill>
                          <a:schemeClr val="bg1"/>
                        </a:solidFill>
                      </a:rPr>
                      <a:t> leaf</a:t>
                    </a:r>
                    <a:endParaRPr lang="zh-TW" altLang="en-US" sz="700" dirty="0">
                      <a:solidFill>
                        <a:schemeClr val="bg1"/>
                      </a:solidFill>
                    </a:endParaRPr>
                  </a:p>
                </p:txBody>
              </p:sp>
              <p:sp>
                <p:nvSpPr>
                  <p:cNvPr id="55" name="Rectangle 54"/>
                  <p:cNvSpPr/>
                  <p:nvPr/>
                </p:nvSpPr>
                <p:spPr>
                  <a:xfrm>
                    <a:off x="7950929" y="5572938"/>
                    <a:ext cx="966192" cy="59054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700" dirty="0" err="1" smtClean="0">
                        <a:solidFill>
                          <a:schemeClr val="bg1"/>
                        </a:solidFill>
                      </a:rPr>
                      <a:t>btree</a:t>
                    </a:r>
                    <a:r>
                      <a:rPr lang="en-CA" altLang="zh-TW" sz="700" dirty="0" smtClean="0">
                        <a:solidFill>
                          <a:schemeClr val="bg1"/>
                        </a:solidFill>
                      </a:rPr>
                      <a:t> leaf</a:t>
                    </a:r>
                    <a:endParaRPr lang="zh-TW" altLang="en-US" sz="700" dirty="0">
                      <a:solidFill>
                        <a:schemeClr val="bg1"/>
                      </a:solidFill>
                    </a:endParaRPr>
                  </a:p>
                </p:txBody>
              </p:sp>
              <p:sp>
                <p:nvSpPr>
                  <p:cNvPr id="56" name="Rectangle 55"/>
                  <p:cNvSpPr/>
                  <p:nvPr/>
                </p:nvSpPr>
                <p:spPr>
                  <a:xfrm>
                    <a:off x="9178390" y="5572938"/>
                    <a:ext cx="966192" cy="59054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700" dirty="0" err="1" smtClean="0">
                        <a:solidFill>
                          <a:schemeClr val="bg1"/>
                        </a:solidFill>
                      </a:rPr>
                      <a:t>btree</a:t>
                    </a:r>
                    <a:r>
                      <a:rPr lang="en-CA" altLang="zh-TW" sz="700" dirty="0" smtClean="0">
                        <a:solidFill>
                          <a:schemeClr val="bg1"/>
                        </a:solidFill>
                      </a:rPr>
                      <a:t> leaf</a:t>
                    </a:r>
                    <a:endParaRPr lang="zh-TW" altLang="en-US" sz="700" dirty="0">
                      <a:solidFill>
                        <a:schemeClr val="bg1"/>
                      </a:solidFill>
                    </a:endParaRPr>
                  </a:p>
                </p:txBody>
              </p:sp>
              <p:cxnSp>
                <p:nvCxnSpPr>
                  <p:cNvPr id="57" name="Straight Arrow Connector 56"/>
                  <p:cNvCxnSpPr>
                    <a:stCxn id="53" idx="2"/>
                    <a:endCxn id="54" idx="0"/>
                  </p:cNvCxnSpPr>
                  <p:nvPr/>
                </p:nvCxnSpPr>
                <p:spPr>
                  <a:xfrm flipH="1">
                    <a:off x="7219438" y="5244100"/>
                    <a:ext cx="1214587" cy="328838"/>
                  </a:xfrm>
                  <a:prstGeom prst="straightConnector1">
                    <a:avLst/>
                  </a:prstGeom>
                  <a:ln w="254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3" idx="2"/>
                    <a:endCxn id="55" idx="0"/>
                  </p:cNvCxnSpPr>
                  <p:nvPr/>
                </p:nvCxnSpPr>
                <p:spPr>
                  <a:xfrm>
                    <a:off x="8434025" y="5244100"/>
                    <a:ext cx="0" cy="328838"/>
                  </a:xfrm>
                  <a:prstGeom prst="straightConnector1">
                    <a:avLst/>
                  </a:prstGeom>
                  <a:ln w="254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3" idx="2"/>
                    <a:endCxn id="56" idx="0"/>
                  </p:cNvCxnSpPr>
                  <p:nvPr/>
                </p:nvCxnSpPr>
                <p:spPr>
                  <a:xfrm>
                    <a:off x="8434025" y="5244100"/>
                    <a:ext cx="1227461" cy="328838"/>
                  </a:xfrm>
                  <a:prstGeom prst="straightConnector1">
                    <a:avLst/>
                  </a:prstGeom>
                  <a:ln w="254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52" name="Rectangle 51"/>
                <p:cNvSpPr/>
                <p:nvPr/>
              </p:nvSpPr>
              <p:spPr>
                <a:xfrm>
                  <a:off x="6585047" y="4502525"/>
                  <a:ext cx="3778154" cy="1868392"/>
                </a:xfrm>
                <a:prstGeom prst="rect">
                  <a:avLst/>
                </a:prstGeom>
                <a:noFill/>
                <a:ln w="1270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900"/>
                </a:p>
              </p:txBody>
            </p:sp>
          </p:grpSp>
        </p:grpSp>
        <p:cxnSp>
          <p:nvCxnSpPr>
            <p:cNvPr id="60" name="Straight Connector 59"/>
            <p:cNvCxnSpPr/>
            <p:nvPr/>
          </p:nvCxnSpPr>
          <p:spPr>
            <a:xfrm flipH="1">
              <a:off x="6523977" y="5189794"/>
              <a:ext cx="605364" cy="247721"/>
            </a:xfrm>
            <a:prstGeom prst="line">
              <a:avLst/>
            </a:prstGeom>
            <a:ln w="12700">
              <a:solidFill>
                <a:schemeClr val="bg1">
                  <a:alpha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7613081" y="5189793"/>
              <a:ext cx="802491" cy="247722"/>
            </a:xfrm>
            <a:prstGeom prst="line">
              <a:avLst/>
            </a:prstGeom>
            <a:ln w="12700">
              <a:solidFill>
                <a:schemeClr val="bg1">
                  <a:alpha val="6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65" name="TextBox 64"/>
          <p:cNvSpPr txBox="1"/>
          <p:nvPr/>
        </p:nvSpPr>
        <p:spPr>
          <a:xfrm>
            <a:off x="6337121" y="3815721"/>
            <a:ext cx="2485621" cy="369332"/>
          </a:xfrm>
          <a:prstGeom prst="rect">
            <a:avLst/>
          </a:prstGeom>
          <a:noFill/>
        </p:spPr>
        <p:txBody>
          <a:bodyPr wrap="square" rtlCol="0">
            <a:spAutoFit/>
          </a:bodyPr>
          <a:lstStyle/>
          <a:p>
            <a:r>
              <a:rPr lang="en-CA" b="1" dirty="0" err="1" smtClean="0">
                <a:solidFill>
                  <a:schemeClr val="bg1"/>
                </a:solidFill>
              </a:rPr>
              <a:t>Btrfs</a:t>
            </a:r>
            <a:r>
              <a:rPr lang="en-CA" b="1" dirty="0" smtClean="0">
                <a:solidFill>
                  <a:schemeClr val="bg1"/>
                </a:solidFill>
              </a:rPr>
              <a:t> File System</a:t>
            </a:r>
            <a:endParaRPr lang="en-CA" b="1" dirty="0">
              <a:solidFill>
                <a:schemeClr val="bg1"/>
              </a:solidFill>
            </a:endParaRPr>
          </a:p>
        </p:txBody>
      </p:sp>
    </p:spTree>
    <p:extLst>
      <p:ext uri="{BB962C8B-B14F-4D97-AF65-F5344CB8AC3E}">
        <p14:creationId xmlns:p14="http://schemas.microsoft.com/office/powerpoint/2010/main" val="12460067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Problem</a:t>
            </a:r>
            <a:endParaRPr lang="en-CA" dirty="0"/>
          </a:p>
        </p:txBody>
      </p:sp>
      <p:sp>
        <p:nvSpPr>
          <p:cNvPr id="3" name="Content Placeholder 2"/>
          <p:cNvSpPr>
            <a:spLocks noGrp="1"/>
          </p:cNvSpPr>
          <p:nvPr>
            <p:ph idx="1"/>
          </p:nvPr>
        </p:nvSpPr>
        <p:spPr/>
        <p:txBody>
          <a:bodyPr/>
          <a:lstStyle/>
          <a:p>
            <a:r>
              <a:rPr lang="en-CA" dirty="0"/>
              <a:t>These applications operate </a:t>
            </a:r>
            <a:r>
              <a:rPr lang="en-CA" dirty="0" smtClean="0"/>
              <a:t>directly on </a:t>
            </a:r>
            <a:r>
              <a:rPr lang="en-CA" dirty="0"/>
              <a:t>file system </a:t>
            </a:r>
            <a:r>
              <a:rPr lang="en-CA" dirty="0" smtClean="0"/>
              <a:t>structures</a:t>
            </a:r>
          </a:p>
          <a:p>
            <a:pPr lvl="1"/>
            <a:r>
              <a:rPr lang="en-CA" dirty="0" smtClean="0"/>
              <a:t>E.g., a defragmentation tool moves extents of a fragmented file</a:t>
            </a:r>
            <a:endParaRPr lang="en-CA" dirty="0"/>
          </a:p>
          <a:p>
            <a:r>
              <a:rPr lang="en-CA" dirty="0"/>
              <a:t>Development requires significant engineering </a:t>
            </a:r>
            <a:r>
              <a:rPr lang="en-CA" dirty="0" smtClean="0"/>
              <a:t>effort</a:t>
            </a:r>
          </a:p>
          <a:p>
            <a:pPr lvl="1"/>
            <a:r>
              <a:rPr lang="en-CA" dirty="0"/>
              <a:t>Applications have to be developed from scratch for each file system</a:t>
            </a:r>
          </a:p>
          <a:p>
            <a:pPr lvl="2"/>
            <a:r>
              <a:rPr lang="en-CA" dirty="0" smtClean="0"/>
              <a:t>Each </a:t>
            </a:r>
            <a:r>
              <a:rPr lang="en-CA" dirty="0"/>
              <a:t>file system has its own set of data </a:t>
            </a:r>
            <a:r>
              <a:rPr lang="en-CA" dirty="0" smtClean="0"/>
              <a:t>structures</a:t>
            </a:r>
            <a:endParaRPr lang="en-CA" dirty="0"/>
          </a:p>
          <a:p>
            <a:pPr lvl="1"/>
            <a:r>
              <a:rPr lang="en-CA" dirty="0" smtClean="0"/>
              <a:t>Need detailed knowledge of file system format</a:t>
            </a:r>
          </a:p>
          <a:p>
            <a:pPr lvl="2"/>
            <a:r>
              <a:rPr lang="en-CA" dirty="0" smtClean="0"/>
              <a:t>To identify </a:t>
            </a:r>
            <a:r>
              <a:rPr lang="en-CA" dirty="0"/>
              <a:t>and interpret file system </a:t>
            </a:r>
            <a:r>
              <a:rPr lang="en-CA" dirty="0" smtClean="0"/>
              <a:t>structures</a:t>
            </a:r>
          </a:p>
          <a:p>
            <a:pPr lvl="1"/>
            <a:r>
              <a:rPr lang="en-CA" dirty="0" smtClean="0"/>
              <a:t>File </a:t>
            </a:r>
            <a:r>
              <a:rPr lang="en-CA" dirty="0"/>
              <a:t>system format is complex and poorly </a:t>
            </a:r>
            <a:r>
              <a:rPr lang="en-CA" dirty="0" smtClean="0"/>
              <a:t>documented</a:t>
            </a:r>
            <a:endParaRPr lang="en-CA" dirty="0"/>
          </a:p>
          <a:p>
            <a:pPr lvl="2"/>
            <a:r>
              <a:rPr lang="en-CA" dirty="0" smtClean="0"/>
              <a:t>Developed by experts</a:t>
            </a:r>
          </a:p>
          <a:p>
            <a:pPr lvl="1"/>
            <a:r>
              <a:rPr lang="en-CA" dirty="0" smtClean="0"/>
              <a:t>Emerging file systems frequently lack these applications</a:t>
            </a:r>
          </a:p>
          <a:p>
            <a:pPr lvl="2"/>
            <a:r>
              <a:rPr lang="en-CA" dirty="0" smtClean="0"/>
              <a:t>Impedes adoption</a:t>
            </a:r>
          </a:p>
          <a:p>
            <a:pPr marL="0" indent="0">
              <a:buNone/>
            </a:pPr>
            <a:endParaRPr lang="en-CA" dirty="0" smtClean="0"/>
          </a:p>
        </p:txBody>
      </p:sp>
      <p:sp>
        <p:nvSpPr>
          <p:cNvPr id="6" name="Slide Number Placeholder 5"/>
          <p:cNvSpPr>
            <a:spLocks noGrp="1"/>
          </p:cNvSpPr>
          <p:nvPr>
            <p:ph type="sldNum" sz="quarter" idx="12"/>
          </p:nvPr>
        </p:nvSpPr>
        <p:spPr/>
        <p:txBody>
          <a:bodyPr/>
          <a:lstStyle/>
          <a:p>
            <a:fld id="{7B2023C8-B124-43A9-8F92-0EEF5BAA9995}" type="slidenum">
              <a:rPr lang="en-CA" smtClean="0"/>
              <a:pPr/>
              <a:t>5</a:t>
            </a:fld>
            <a:endParaRPr lang="en-CA" dirty="0"/>
          </a:p>
        </p:txBody>
      </p:sp>
    </p:spTree>
    <p:extLst>
      <p:ext uri="{BB962C8B-B14F-4D97-AF65-F5344CB8AC3E}">
        <p14:creationId xmlns:p14="http://schemas.microsoft.com/office/powerpoint/2010/main" val="21257385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Goals and Challenges</a:t>
            </a:r>
            <a:endParaRPr lang="en-CA" dirty="0"/>
          </a:p>
        </p:txBody>
      </p:sp>
      <p:sp>
        <p:nvSpPr>
          <p:cNvPr id="3" name="Content Placeholder 2"/>
          <p:cNvSpPr>
            <a:spLocks noGrp="1"/>
          </p:cNvSpPr>
          <p:nvPr>
            <p:ph idx="1"/>
          </p:nvPr>
        </p:nvSpPr>
        <p:spPr/>
        <p:txBody>
          <a:bodyPr/>
          <a:lstStyle/>
          <a:p>
            <a:r>
              <a:rPr lang="en-CA" dirty="0" smtClean="0"/>
              <a:t>Goal</a:t>
            </a:r>
            <a:endParaRPr lang="en-CA" dirty="0"/>
          </a:p>
          <a:p>
            <a:pPr lvl="1"/>
            <a:r>
              <a:rPr lang="en-CA" dirty="0"/>
              <a:t>Provide </a:t>
            </a:r>
            <a:r>
              <a:rPr lang="en-CA" dirty="0" smtClean="0"/>
              <a:t>generic API </a:t>
            </a:r>
            <a:r>
              <a:rPr lang="en-CA" dirty="0"/>
              <a:t>for building </a:t>
            </a:r>
            <a:r>
              <a:rPr lang="en-CA" dirty="0" smtClean="0"/>
              <a:t>file system management applications</a:t>
            </a:r>
            <a:endParaRPr lang="en-CA" dirty="0"/>
          </a:p>
          <a:p>
            <a:pPr lvl="2"/>
            <a:r>
              <a:rPr lang="en-CA" dirty="0"/>
              <a:t>E.g. a defragmentation tool that works for all file </a:t>
            </a:r>
            <a:r>
              <a:rPr lang="en-CA" dirty="0" smtClean="0"/>
              <a:t>systems</a:t>
            </a:r>
          </a:p>
          <a:p>
            <a:r>
              <a:rPr lang="en-CA" dirty="0" smtClean="0"/>
              <a:t>Challenge</a:t>
            </a:r>
          </a:p>
          <a:p>
            <a:pPr lvl="1"/>
            <a:r>
              <a:rPr lang="en-CA" dirty="0" smtClean="0"/>
              <a:t>These </a:t>
            </a:r>
            <a:r>
              <a:rPr lang="en-CA" dirty="0"/>
              <a:t>applications require fine-grained control over metadata and data</a:t>
            </a:r>
          </a:p>
          <a:p>
            <a:pPr lvl="2"/>
            <a:r>
              <a:rPr lang="en-CA" dirty="0"/>
              <a:t>E.g. migrate data block to another physical </a:t>
            </a:r>
            <a:r>
              <a:rPr lang="en-CA" dirty="0" smtClean="0"/>
              <a:t>location</a:t>
            </a:r>
          </a:p>
          <a:p>
            <a:pPr lvl="1"/>
            <a:r>
              <a:rPr lang="en-CA" dirty="0" smtClean="0"/>
              <a:t>API needs to provide such control while being generic across file systems</a:t>
            </a:r>
          </a:p>
        </p:txBody>
      </p:sp>
      <p:sp>
        <p:nvSpPr>
          <p:cNvPr id="4" name="Slide Number Placeholder 3"/>
          <p:cNvSpPr>
            <a:spLocks noGrp="1"/>
          </p:cNvSpPr>
          <p:nvPr>
            <p:ph type="sldNum" sz="quarter" idx="12"/>
          </p:nvPr>
        </p:nvSpPr>
        <p:spPr/>
        <p:txBody>
          <a:bodyPr/>
          <a:lstStyle/>
          <a:p>
            <a:fld id="{7B2023C8-B124-43A9-8F92-0EEF5BAA9995}" type="slidenum">
              <a:rPr lang="en-CA" smtClean="0"/>
              <a:pPr/>
              <a:t>6</a:t>
            </a:fld>
            <a:endParaRPr lang="en-CA" dirty="0"/>
          </a:p>
        </p:txBody>
      </p:sp>
    </p:spTree>
    <p:extLst>
      <p:ext uri="{BB962C8B-B14F-4D97-AF65-F5344CB8AC3E}">
        <p14:creationId xmlns:p14="http://schemas.microsoft.com/office/powerpoint/2010/main" val="335045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Approach</a:t>
            </a:r>
            <a:endParaRPr lang="en-CA" dirty="0"/>
          </a:p>
        </p:txBody>
      </p:sp>
      <p:sp>
        <p:nvSpPr>
          <p:cNvPr id="3" name="Content Placeholder 2"/>
          <p:cNvSpPr>
            <a:spLocks noGrp="1"/>
          </p:cNvSpPr>
          <p:nvPr>
            <p:ph idx="1"/>
          </p:nvPr>
        </p:nvSpPr>
        <p:spPr/>
        <p:txBody>
          <a:bodyPr/>
          <a:lstStyle/>
          <a:p>
            <a:r>
              <a:rPr lang="en-CA" dirty="0" smtClean="0"/>
              <a:t>Design </a:t>
            </a:r>
            <a:r>
              <a:rPr lang="en-CA" dirty="0"/>
              <a:t>g</a:t>
            </a:r>
            <a:r>
              <a:rPr lang="en-CA" dirty="0" smtClean="0"/>
              <a:t>eneric API based on low-level file system abstractions</a:t>
            </a:r>
          </a:p>
          <a:p>
            <a:r>
              <a:rPr lang="en-CA" dirty="0" smtClean="0"/>
              <a:t>Applications operate on abstract file system objects</a:t>
            </a:r>
          </a:p>
          <a:p>
            <a:pPr lvl="1"/>
            <a:r>
              <a:rPr lang="en-CA" dirty="0" smtClean="0"/>
              <a:t>Blocks or extents, </a:t>
            </a:r>
            <a:r>
              <a:rPr lang="en-CA" dirty="0" err="1" smtClean="0"/>
              <a:t>inodes</a:t>
            </a:r>
            <a:r>
              <a:rPr lang="en-CA" dirty="0" smtClean="0"/>
              <a:t>, directory entries</a:t>
            </a:r>
          </a:p>
          <a:p>
            <a:r>
              <a:rPr lang="en-CA" dirty="0" smtClean="0"/>
              <a:t>These objects are accessed via abstract operations</a:t>
            </a:r>
          </a:p>
          <a:p>
            <a:pPr lvl="1"/>
            <a:r>
              <a:rPr lang="en-CA" dirty="0" smtClean="0"/>
              <a:t>E.g., Allocate, free</a:t>
            </a:r>
            <a:r>
              <a:rPr lang="en-CA" dirty="0"/>
              <a:t>, iterate, </a:t>
            </a:r>
            <a:r>
              <a:rPr lang="en-CA" dirty="0" smtClean="0"/>
              <a:t>map</a:t>
            </a:r>
          </a:p>
          <a:p>
            <a:r>
              <a:rPr lang="en-CA" dirty="0" smtClean="0"/>
              <a:t>Example: defragmentation tool</a:t>
            </a:r>
          </a:p>
          <a:p>
            <a:pPr lvl="1"/>
            <a:r>
              <a:rPr lang="en-CA" dirty="0" smtClean="0"/>
              <a:t>Finds fragmented blocks of a file</a:t>
            </a:r>
          </a:p>
          <a:p>
            <a:pPr lvl="2"/>
            <a:r>
              <a:rPr lang="en-CA" dirty="0" smtClean="0"/>
              <a:t>Iterates through logical to physical block mappings</a:t>
            </a:r>
          </a:p>
          <a:p>
            <a:pPr lvl="1"/>
            <a:r>
              <a:rPr lang="en-CA" dirty="0" smtClean="0"/>
              <a:t>Relocates them to contiguous extent</a:t>
            </a:r>
          </a:p>
          <a:p>
            <a:pPr lvl="2"/>
            <a:r>
              <a:rPr lang="en-CA" dirty="0" smtClean="0"/>
              <a:t>Requires allocation of contiguous extent and remapping of the file</a:t>
            </a:r>
          </a:p>
        </p:txBody>
      </p:sp>
      <p:sp>
        <p:nvSpPr>
          <p:cNvPr id="4" name="Slide Number Placeholder 3"/>
          <p:cNvSpPr>
            <a:spLocks noGrp="1"/>
          </p:cNvSpPr>
          <p:nvPr>
            <p:ph type="sldNum" sz="quarter" idx="12"/>
          </p:nvPr>
        </p:nvSpPr>
        <p:spPr/>
        <p:txBody>
          <a:bodyPr/>
          <a:lstStyle/>
          <a:p>
            <a:fld id="{7B2023C8-B124-43A9-8F92-0EEF5BAA9995}" type="slidenum">
              <a:rPr lang="en-CA" smtClean="0"/>
              <a:pPr/>
              <a:t>7</a:t>
            </a:fld>
            <a:endParaRPr lang="en-CA" dirty="0"/>
          </a:p>
        </p:txBody>
      </p:sp>
    </p:spTree>
    <p:extLst>
      <p:ext uri="{BB962C8B-B14F-4D97-AF65-F5344CB8AC3E}">
        <p14:creationId xmlns:p14="http://schemas.microsoft.com/office/powerpoint/2010/main" val="1399523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eVFS</a:t>
            </a:r>
            <a:r>
              <a:rPr lang="en-CA" dirty="0" smtClean="0"/>
              <a:t> Operations</a:t>
            </a:r>
            <a:endParaRPr lang="en-CA"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219705990"/>
              </p:ext>
            </p:extLst>
          </p:nvPr>
        </p:nvGraphicFramePr>
        <p:xfrm>
          <a:off x="684213" y="1516063"/>
          <a:ext cx="9992025" cy="4663440"/>
        </p:xfrm>
        <a:graphic>
          <a:graphicData uri="http://schemas.openxmlformats.org/drawingml/2006/table">
            <a:tbl>
              <a:tblPr firstRow="1" bandRow="1">
                <a:tableStyleId>{5940675A-B579-460E-94D1-54222C63F5DA}</a:tableStyleId>
              </a:tblPr>
              <a:tblGrid>
                <a:gridCol w="1376407">
                  <a:extLst>
                    <a:ext uri="{9D8B030D-6E8A-4147-A177-3AD203B41FA5}">
                      <a16:colId xmlns="" xmlns:a16="http://schemas.microsoft.com/office/drawing/2014/main" val="20000"/>
                    </a:ext>
                  </a:extLst>
                </a:gridCol>
                <a:gridCol w="3388710">
                  <a:extLst>
                    <a:ext uri="{9D8B030D-6E8A-4147-A177-3AD203B41FA5}">
                      <a16:colId xmlns="" xmlns:a16="http://schemas.microsoft.com/office/drawing/2014/main" val="20001"/>
                    </a:ext>
                  </a:extLst>
                </a:gridCol>
                <a:gridCol w="5226908">
                  <a:extLst>
                    <a:ext uri="{9D8B030D-6E8A-4147-A177-3AD203B41FA5}">
                      <a16:colId xmlns="" xmlns:a16="http://schemas.microsoft.com/office/drawing/2014/main" val="20002"/>
                    </a:ext>
                  </a:extLst>
                </a:gridCol>
              </a:tblGrid>
              <a:tr h="370840">
                <a:tc>
                  <a:txBody>
                    <a:bodyPr/>
                    <a:lstStyle/>
                    <a:p>
                      <a:r>
                        <a:rPr lang="en-CA" sz="2000" b="1" dirty="0" smtClean="0">
                          <a:solidFill>
                            <a:sysClr val="windowText" lastClr="000000"/>
                          </a:solidFill>
                        </a:rPr>
                        <a:t>FS Object</a:t>
                      </a:r>
                      <a:endParaRPr lang="en-CA" sz="2000" b="1"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b="1" dirty="0" smtClean="0">
                          <a:solidFill>
                            <a:sysClr val="windowText" lastClr="000000"/>
                          </a:solidFill>
                        </a:rPr>
                        <a:t>Operations</a:t>
                      </a:r>
                      <a:endParaRPr lang="en-CA" sz="2000" b="1"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b="1" dirty="0" smtClean="0">
                          <a:solidFill>
                            <a:sysClr val="windowText" lastClr="000000"/>
                          </a:solidFill>
                        </a:rPr>
                        <a:t>Description</a:t>
                      </a:r>
                      <a:endParaRPr lang="en-CA" sz="2000" b="1"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10000"/>
                  </a:ext>
                </a:extLst>
              </a:tr>
              <a:tr h="380136">
                <a:tc rowSpan="2">
                  <a:txBody>
                    <a:bodyPr/>
                    <a:lstStyle/>
                    <a:p>
                      <a:r>
                        <a:rPr lang="en-CA" sz="2000" dirty="0" smtClean="0">
                          <a:solidFill>
                            <a:sysClr val="windowText" lastClr="000000"/>
                          </a:solidFill>
                        </a:rPr>
                        <a:t>Global</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err="1" smtClean="0">
                          <a:solidFill>
                            <a:sysClr val="windowText" lastClr="000000"/>
                          </a:solidFill>
                        </a:rPr>
                        <a:t>super_make</a:t>
                      </a:r>
                      <a:endParaRPr lang="en-CA" sz="2000" dirty="0" smtClean="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Makes a new file system (</a:t>
                      </a:r>
                      <a:r>
                        <a:rPr lang="en-CA" sz="2000" dirty="0" err="1" smtClean="0">
                          <a:solidFill>
                            <a:sysClr val="windowText" lastClr="000000"/>
                          </a:solidFill>
                        </a:rPr>
                        <a:t>i.e</a:t>
                      </a:r>
                      <a:r>
                        <a:rPr lang="en-CA" sz="2000" dirty="0" smtClean="0">
                          <a:solidFill>
                            <a:sysClr val="windowText" lastClr="000000"/>
                          </a:solidFill>
                        </a:rPr>
                        <a:t>,</a:t>
                      </a:r>
                      <a:r>
                        <a:rPr lang="en-CA" sz="2000" i="1" baseline="0" dirty="0" smtClean="0">
                          <a:solidFill>
                            <a:sysClr val="windowText" lastClr="000000"/>
                          </a:solidFill>
                        </a:rPr>
                        <a:t> </a:t>
                      </a:r>
                      <a:r>
                        <a:rPr lang="en-CA" sz="2000" i="1" baseline="0" dirty="0" err="1" smtClean="0">
                          <a:solidFill>
                            <a:sysClr val="windowText" lastClr="000000"/>
                          </a:solidFill>
                        </a:rPr>
                        <a:t>mkfs</a:t>
                      </a:r>
                      <a:r>
                        <a:rPr lang="en-CA" sz="2000" i="0" baseline="0" dirty="0" smtClean="0">
                          <a:solidFill>
                            <a:sysClr val="windowText" lastClr="000000"/>
                          </a:solidFill>
                        </a:rPr>
                        <a:t>)</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80136">
                <a:tc vMerge="1">
                  <a:txBody>
                    <a:bodyPr/>
                    <a:lstStyle/>
                    <a:p>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err="1" smtClean="0">
                          <a:solidFill>
                            <a:sysClr val="windowText" lastClr="000000"/>
                          </a:solidFill>
                        </a:rPr>
                        <a:t>super_set</a:t>
                      </a:r>
                      <a:endParaRPr lang="en-CA" sz="2000" dirty="0" smtClean="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2000" dirty="0" smtClean="0">
                          <a:solidFill>
                            <a:schemeClr val="bg1"/>
                          </a:solidFill>
                        </a:rPr>
                        <a:t>Update file system settings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80136">
                <a:tc rowSpan="4">
                  <a:txBody>
                    <a:bodyPr/>
                    <a:lstStyle/>
                    <a:p>
                      <a:r>
                        <a:rPr lang="en-CA" sz="2000" dirty="0" smtClean="0">
                          <a:solidFill>
                            <a:sysClr val="windowText" lastClr="000000"/>
                          </a:solidFill>
                        </a:rPr>
                        <a:t>Extents</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err="1" smtClean="0">
                          <a:solidFill>
                            <a:sysClr val="windowText" lastClr="000000"/>
                          </a:solidFill>
                        </a:rPr>
                        <a:t>extent_alloc</a:t>
                      </a:r>
                      <a:r>
                        <a:rPr lang="en-CA" sz="2000" dirty="0" smtClean="0">
                          <a:solidFill>
                            <a:sysClr val="windowText" lastClr="000000"/>
                          </a:solidFill>
                        </a:rPr>
                        <a:t> / </a:t>
                      </a:r>
                      <a:r>
                        <a:rPr lang="en-CA" sz="2000" dirty="0" err="1" smtClean="0">
                          <a:solidFill>
                            <a:sysClr val="windowText" lastClr="000000"/>
                          </a:solidFill>
                        </a:rPr>
                        <a:t>extent_free</a:t>
                      </a:r>
                      <a:endParaRPr lang="en-CA" sz="2000" dirty="0" smtClean="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Allocate or</a:t>
                      </a:r>
                      <a:r>
                        <a:rPr lang="en-CA" sz="2000" baseline="0" dirty="0" smtClean="0">
                          <a:solidFill>
                            <a:sysClr val="windowText" lastClr="000000"/>
                          </a:solidFill>
                        </a:rPr>
                        <a:t> free an extent</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10001"/>
                  </a:ext>
                </a:extLst>
              </a:tr>
              <a:tr h="312852">
                <a:tc vMerge="1">
                  <a:txBody>
                    <a:bodyPr/>
                    <a:lstStyle/>
                    <a:p>
                      <a:endParaRPr lang="en-CA"/>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2000" dirty="0" err="1" smtClean="0">
                          <a:solidFill>
                            <a:sysClr val="windowText" lastClr="000000"/>
                          </a:solidFill>
                        </a:rPr>
                        <a:t>extent_iterate</a:t>
                      </a:r>
                      <a:endParaRPr lang="en-CA" sz="2000" dirty="0" smtClean="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Iterate through all extents used by </a:t>
                      </a:r>
                      <a:r>
                        <a:rPr lang="en-CA" sz="2000" dirty="0" err="1" smtClean="0">
                          <a:solidFill>
                            <a:sysClr val="windowText" lastClr="000000"/>
                          </a:solidFill>
                        </a:rPr>
                        <a:t>inode</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10002"/>
                  </a:ext>
                </a:extLst>
              </a:tr>
              <a:tr h="312852">
                <a:tc vMerge="1">
                  <a:txBody>
                    <a:bodyPr/>
                    <a:lstStyle/>
                    <a:p>
                      <a:endParaRPr lang="en-CA"/>
                    </a:p>
                  </a:txBody>
                  <a:tcPr/>
                </a:tc>
                <a:tc>
                  <a:txBody>
                    <a:bodyPr/>
                    <a:lstStyle/>
                    <a:p>
                      <a:r>
                        <a:rPr lang="en-CA" sz="2000" dirty="0" err="1" smtClean="0">
                          <a:solidFill>
                            <a:sysClr val="windowText" lastClr="000000"/>
                          </a:solidFill>
                        </a:rPr>
                        <a:t>freesp_iterate</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Iterate through all free space extents</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10003"/>
                  </a:ext>
                </a:extLst>
              </a:tr>
              <a:tr h="312852">
                <a:tc vMerge="1">
                  <a:txBody>
                    <a:bodyPr/>
                    <a:lstStyle/>
                    <a:p>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err="1" smtClean="0">
                          <a:solidFill>
                            <a:sysClr val="windowText" lastClr="000000"/>
                          </a:solidFill>
                        </a:rPr>
                        <a:t>extent_reverse</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Returns</a:t>
                      </a:r>
                      <a:r>
                        <a:rPr lang="en-CA" sz="2000" baseline="0" dirty="0" smtClean="0">
                          <a:solidFill>
                            <a:sysClr val="windowText" lastClr="000000"/>
                          </a:solidFill>
                        </a:rPr>
                        <a:t> all </a:t>
                      </a:r>
                      <a:r>
                        <a:rPr lang="en-CA" sz="2000" baseline="0" dirty="0" err="1" smtClean="0">
                          <a:solidFill>
                            <a:sysClr val="windowText" lastClr="000000"/>
                          </a:solidFill>
                        </a:rPr>
                        <a:t>inode</a:t>
                      </a:r>
                      <a:r>
                        <a:rPr lang="en-CA" sz="2000" baseline="0" dirty="0" smtClean="0">
                          <a:solidFill>
                            <a:sysClr val="windowText" lastClr="000000"/>
                          </a:solidFill>
                        </a:rPr>
                        <a:t> that maps to extent</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10004"/>
                  </a:ext>
                </a:extLst>
              </a:tr>
              <a:tr h="350520">
                <a:tc rowSpan="4">
                  <a:txBody>
                    <a:bodyPr/>
                    <a:lstStyle/>
                    <a:p>
                      <a:r>
                        <a:rPr lang="en-CA" sz="2000" dirty="0" err="1" smtClean="0">
                          <a:solidFill>
                            <a:sysClr val="windowText" lastClr="000000"/>
                          </a:solidFill>
                        </a:rPr>
                        <a:t>Inodes</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err="1" smtClean="0">
                          <a:solidFill>
                            <a:sysClr val="windowText" lastClr="000000"/>
                          </a:solidFill>
                        </a:rPr>
                        <a:t>inode_alloc</a:t>
                      </a:r>
                      <a:r>
                        <a:rPr lang="en-CA" sz="2000" dirty="0" smtClean="0">
                          <a:solidFill>
                            <a:sysClr val="windowText" lastClr="000000"/>
                          </a:solidFill>
                        </a:rPr>
                        <a:t> / </a:t>
                      </a:r>
                      <a:r>
                        <a:rPr lang="en-CA" sz="2000" dirty="0" err="1" smtClean="0">
                          <a:solidFill>
                            <a:sysClr val="windowText" lastClr="000000"/>
                          </a:solidFill>
                        </a:rPr>
                        <a:t>inode_free</a:t>
                      </a:r>
                      <a:endParaRPr lang="en-CA" sz="2000" dirty="0" smtClean="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2000" dirty="0" smtClean="0">
                          <a:solidFill>
                            <a:sysClr val="windowText" lastClr="000000"/>
                          </a:solidFill>
                        </a:rPr>
                        <a:t>Allocate or</a:t>
                      </a:r>
                      <a:r>
                        <a:rPr lang="en-CA" sz="2000" baseline="0" dirty="0" smtClean="0">
                          <a:solidFill>
                            <a:sysClr val="windowText" lastClr="000000"/>
                          </a:solidFill>
                        </a:rPr>
                        <a:t> free an </a:t>
                      </a:r>
                      <a:r>
                        <a:rPr lang="en-CA" sz="2000" baseline="0" dirty="0" err="1" smtClean="0">
                          <a:solidFill>
                            <a:sysClr val="windowText" lastClr="000000"/>
                          </a:solidFill>
                        </a:rPr>
                        <a:t>inode</a:t>
                      </a:r>
                      <a:endParaRPr lang="en-CA" sz="2000" dirty="0" smtClean="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10005"/>
                  </a:ext>
                </a:extLst>
              </a:tr>
              <a:tr h="350520">
                <a:tc vMerge="1">
                  <a:txBody>
                    <a:bodyPr/>
                    <a:lstStyle/>
                    <a:p>
                      <a:endParaRPr lang="en-CA"/>
                    </a:p>
                  </a:txBody>
                  <a:tcPr/>
                </a:tc>
                <a:tc>
                  <a:txBody>
                    <a:bodyPr/>
                    <a:lstStyle/>
                    <a:p>
                      <a:r>
                        <a:rPr lang="en-CA" sz="2000" dirty="0" err="1" smtClean="0">
                          <a:solidFill>
                            <a:sysClr val="windowText" lastClr="000000"/>
                          </a:solidFill>
                        </a:rPr>
                        <a:t>inode_read</a:t>
                      </a:r>
                      <a:r>
                        <a:rPr lang="en-CA" sz="2000" baseline="0" dirty="0" smtClean="0">
                          <a:solidFill>
                            <a:sysClr val="windowText" lastClr="000000"/>
                          </a:solidFill>
                        </a:rPr>
                        <a:t> / </a:t>
                      </a:r>
                      <a:r>
                        <a:rPr lang="en-CA" sz="2000" baseline="0" dirty="0" err="1" smtClean="0">
                          <a:solidFill>
                            <a:sysClr val="windowText" lastClr="000000"/>
                          </a:solidFill>
                        </a:rPr>
                        <a:t>inode</a:t>
                      </a:r>
                      <a:r>
                        <a:rPr lang="en-CA" sz="2000" baseline="0" dirty="0" smtClean="0">
                          <a:solidFill>
                            <a:sysClr val="windowText" lastClr="000000"/>
                          </a:solidFill>
                        </a:rPr>
                        <a:t> write</a:t>
                      </a:r>
                      <a:endParaRPr lang="en-CA" sz="2000" dirty="0" smtClean="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Same as VFS read/write, required</a:t>
                      </a:r>
                      <a:r>
                        <a:rPr lang="en-CA" sz="2000" baseline="0" dirty="0" smtClean="0">
                          <a:solidFill>
                            <a:sysClr val="windowText" lastClr="000000"/>
                          </a:solidFill>
                        </a:rPr>
                        <a:t> for accessing “mangled” data</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10006"/>
                  </a:ext>
                </a:extLst>
              </a:tr>
              <a:tr h="350520">
                <a:tc vMerge="1">
                  <a:txBody>
                    <a:bodyPr/>
                    <a:lstStyle/>
                    <a:p>
                      <a:endParaRPr lang="en-CA"/>
                    </a:p>
                  </a:txBody>
                  <a:tcPr/>
                </a:tc>
                <a:tc>
                  <a:txBody>
                    <a:bodyPr/>
                    <a:lstStyle/>
                    <a:p>
                      <a:r>
                        <a:rPr lang="en-CA" sz="2000" dirty="0" err="1" smtClean="0">
                          <a:solidFill>
                            <a:sysClr val="windowText" lastClr="000000"/>
                          </a:solidFill>
                        </a:rPr>
                        <a:t>inode_map</a:t>
                      </a:r>
                      <a:endParaRPr lang="en-CA" sz="2000" dirty="0" smtClean="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Maps physical extent</a:t>
                      </a:r>
                      <a:r>
                        <a:rPr lang="en-CA" sz="2000" baseline="0" dirty="0" smtClean="0">
                          <a:solidFill>
                            <a:sysClr val="windowText" lastClr="000000"/>
                          </a:solidFill>
                        </a:rPr>
                        <a:t> to logical file offset</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10007"/>
                  </a:ext>
                </a:extLst>
              </a:tr>
              <a:tr h="350520">
                <a:tc vMerge="1">
                  <a:txBody>
                    <a:bodyPr/>
                    <a:lstStyle/>
                    <a:p>
                      <a:endParaRPr lang="en-CA"/>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2000" dirty="0" err="1" smtClean="0">
                          <a:solidFill>
                            <a:sysClr val="windowText" lastClr="000000"/>
                          </a:solidFill>
                        </a:rPr>
                        <a:t>inode_iterate</a:t>
                      </a:r>
                      <a:endParaRPr lang="en-CA" sz="2000" dirty="0" smtClean="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Iterate through all allocated </a:t>
                      </a:r>
                      <a:r>
                        <a:rPr lang="en-CA" sz="2000" dirty="0" err="1" smtClean="0">
                          <a:solidFill>
                            <a:sysClr val="windowText" lastClr="000000"/>
                          </a:solidFill>
                        </a:rPr>
                        <a:t>inodes</a:t>
                      </a:r>
                      <a:r>
                        <a:rPr lang="en-CA" sz="2000" dirty="0" smtClean="0">
                          <a:solidFill>
                            <a:sysClr val="windowText" lastClr="000000"/>
                          </a:solidFill>
                        </a:rPr>
                        <a:t> </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10008"/>
                  </a:ext>
                </a:extLst>
              </a:tr>
            </a:tbl>
          </a:graphicData>
        </a:graphic>
      </p:graphicFrame>
      <p:sp>
        <p:nvSpPr>
          <p:cNvPr id="4" name="Slide Number Placeholder 3"/>
          <p:cNvSpPr>
            <a:spLocks noGrp="1"/>
          </p:cNvSpPr>
          <p:nvPr>
            <p:ph type="sldNum" sz="quarter" idx="12"/>
          </p:nvPr>
        </p:nvSpPr>
        <p:spPr/>
        <p:txBody>
          <a:bodyPr/>
          <a:lstStyle/>
          <a:p>
            <a:fld id="{7B2023C8-B124-43A9-8F92-0EEF5BAA9995}" type="slidenum">
              <a:rPr lang="en-CA" smtClean="0"/>
              <a:pPr/>
              <a:t>8</a:t>
            </a:fld>
            <a:endParaRPr lang="en-CA" dirty="0"/>
          </a:p>
        </p:txBody>
      </p:sp>
    </p:spTree>
    <p:extLst>
      <p:ext uri="{BB962C8B-B14F-4D97-AF65-F5344CB8AC3E}">
        <p14:creationId xmlns:p14="http://schemas.microsoft.com/office/powerpoint/2010/main" val="2611763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eVFS</a:t>
            </a:r>
            <a:r>
              <a:rPr lang="en-CA" dirty="0"/>
              <a:t> Operations</a:t>
            </a:r>
          </a:p>
        </p:txBody>
      </p:sp>
      <p:sp>
        <p:nvSpPr>
          <p:cNvPr id="3" name="Content Placeholder 2"/>
          <p:cNvSpPr>
            <a:spLocks noGrp="1"/>
          </p:cNvSpPr>
          <p:nvPr>
            <p:ph idx="1"/>
          </p:nvPr>
        </p:nvSpPr>
        <p:spPr>
          <a:xfrm>
            <a:off x="684211" y="4547286"/>
            <a:ext cx="10285797" cy="1624913"/>
          </a:xfrm>
        </p:spPr>
        <p:txBody>
          <a:bodyPr/>
          <a:lstStyle/>
          <a:p>
            <a:r>
              <a:rPr lang="en-CA" dirty="0" smtClean="0"/>
              <a:t>Crash consistency</a:t>
            </a:r>
          </a:p>
          <a:p>
            <a:pPr lvl="1"/>
            <a:r>
              <a:rPr lang="en-CA" dirty="0" smtClean="0"/>
              <a:t>Protects file system from corruption and data loss</a:t>
            </a:r>
          </a:p>
          <a:p>
            <a:pPr lvl="1"/>
            <a:r>
              <a:rPr lang="en-CA" dirty="0"/>
              <a:t>Lacking in most file system management </a:t>
            </a:r>
            <a:r>
              <a:rPr lang="en-CA" dirty="0" smtClean="0"/>
              <a:t>applications</a:t>
            </a:r>
          </a:p>
        </p:txBody>
      </p:sp>
      <p:sp>
        <p:nvSpPr>
          <p:cNvPr id="4" name="Slide Number Placeholder 3"/>
          <p:cNvSpPr>
            <a:spLocks noGrp="1"/>
          </p:cNvSpPr>
          <p:nvPr>
            <p:ph type="sldNum" sz="quarter" idx="12"/>
          </p:nvPr>
        </p:nvSpPr>
        <p:spPr/>
        <p:txBody>
          <a:bodyPr/>
          <a:lstStyle/>
          <a:p>
            <a:fld id="{7B2023C8-B124-43A9-8F92-0EEF5BAA9995}" type="slidenum">
              <a:rPr lang="en-CA" smtClean="0"/>
              <a:pPr/>
              <a:t>9</a:t>
            </a:fld>
            <a:endParaRPr lang="en-CA" dirty="0"/>
          </a:p>
        </p:txBody>
      </p:sp>
      <p:graphicFrame>
        <p:nvGraphicFramePr>
          <p:cNvPr id="5" name="Content Placeholder 4"/>
          <p:cNvGraphicFramePr>
            <a:graphicFrameLocks/>
          </p:cNvGraphicFramePr>
          <p:nvPr>
            <p:extLst>
              <p:ext uri="{D42A27DB-BD31-4B8C-83A1-F6EECF244321}">
                <p14:modId xmlns:p14="http://schemas.microsoft.com/office/powerpoint/2010/main" val="3555022945"/>
              </p:ext>
            </p:extLst>
          </p:nvPr>
        </p:nvGraphicFramePr>
        <p:xfrm>
          <a:off x="684213" y="1516063"/>
          <a:ext cx="9633679" cy="2773680"/>
        </p:xfrm>
        <a:graphic>
          <a:graphicData uri="http://schemas.openxmlformats.org/drawingml/2006/table">
            <a:tbl>
              <a:tblPr firstRow="1" bandRow="1">
                <a:tableStyleId>{5940675A-B579-460E-94D1-54222C63F5DA}</a:tableStyleId>
              </a:tblPr>
              <a:tblGrid>
                <a:gridCol w="1651214">
                  <a:extLst>
                    <a:ext uri="{9D8B030D-6E8A-4147-A177-3AD203B41FA5}">
                      <a16:colId xmlns="" xmlns:a16="http://schemas.microsoft.com/office/drawing/2014/main" val="20000"/>
                    </a:ext>
                  </a:extLst>
                </a:gridCol>
                <a:gridCol w="2545492">
                  <a:extLst>
                    <a:ext uri="{9D8B030D-6E8A-4147-A177-3AD203B41FA5}">
                      <a16:colId xmlns="" xmlns:a16="http://schemas.microsoft.com/office/drawing/2014/main" val="20001"/>
                    </a:ext>
                  </a:extLst>
                </a:gridCol>
                <a:gridCol w="5436973">
                  <a:extLst>
                    <a:ext uri="{9D8B030D-6E8A-4147-A177-3AD203B41FA5}">
                      <a16:colId xmlns="" xmlns:a16="http://schemas.microsoft.com/office/drawing/2014/main" val="20002"/>
                    </a:ext>
                  </a:extLst>
                </a:gridCol>
              </a:tblGrid>
              <a:tr h="370840">
                <a:tc>
                  <a:txBody>
                    <a:bodyPr/>
                    <a:lstStyle/>
                    <a:p>
                      <a:r>
                        <a:rPr lang="en-CA" sz="2000" b="1" dirty="0" smtClean="0">
                          <a:solidFill>
                            <a:sysClr val="windowText" lastClr="000000"/>
                          </a:solidFill>
                        </a:rPr>
                        <a:t>FS Object</a:t>
                      </a:r>
                      <a:endParaRPr lang="en-CA" sz="2000" b="1"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b="1" dirty="0" smtClean="0">
                          <a:solidFill>
                            <a:sysClr val="windowText" lastClr="000000"/>
                          </a:solidFill>
                        </a:rPr>
                        <a:t>Operations</a:t>
                      </a:r>
                      <a:endParaRPr lang="en-CA" sz="2000" b="1"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b="1" dirty="0" smtClean="0">
                          <a:solidFill>
                            <a:sysClr val="windowText" lastClr="000000"/>
                          </a:solidFill>
                        </a:rPr>
                        <a:t>Description</a:t>
                      </a:r>
                      <a:endParaRPr lang="en-CA" sz="2000" b="1"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10000"/>
                  </a:ext>
                </a:extLst>
              </a:tr>
              <a:tr h="350520">
                <a:tc rowSpan="3">
                  <a:txBody>
                    <a:bodyPr/>
                    <a:lstStyle/>
                    <a:p>
                      <a:r>
                        <a:rPr lang="en-CA" sz="2000" dirty="0" smtClean="0">
                          <a:solidFill>
                            <a:sysClr val="windowText" lastClr="000000"/>
                          </a:solidFill>
                        </a:rPr>
                        <a:t>Directory Entries</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err="1" smtClean="0">
                          <a:solidFill>
                            <a:sysClr val="windowText" lastClr="000000"/>
                          </a:solidFill>
                        </a:rPr>
                        <a:t>dirent_add</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Add an</a:t>
                      </a:r>
                      <a:r>
                        <a:rPr lang="en-CA" sz="2000" baseline="0" dirty="0" smtClean="0">
                          <a:solidFill>
                            <a:sysClr val="windowText" lastClr="000000"/>
                          </a:solidFill>
                        </a:rPr>
                        <a:t> </a:t>
                      </a:r>
                      <a:r>
                        <a:rPr lang="en-CA" sz="2000" dirty="0" smtClean="0">
                          <a:solidFill>
                            <a:sysClr val="windowText" lastClr="000000"/>
                          </a:solidFill>
                        </a:rPr>
                        <a:t>entry</a:t>
                      </a:r>
                      <a:r>
                        <a:rPr lang="en-CA" sz="2000" baseline="0" dirty="0" smtClean="0">
                          <a:solidFill>
                            <a:sysClr val="windowText" lastClr="000000"/>
                          </a:solidFill>
                        </a:rPr>
                        <a:t> to a directory </a:t>
                      </a:r>
                      <a:r>
                        <a:rPr lang="en-CA" sz="2000" baseline="0" dirty="0" err="1" smtClean="0">
                          <a:solidFill>
                            <a:sysClr val="windowText" lastClr="000000"/>
                          </a:solidFill>
                        </a:rPr>
                        <a:t>inode</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10009"/>
                  </a:ext>
                </a:extLst>
              </a:tr>
              <a:tr h="315810">
                <a:tc vMerge="1">
                  <a:txBody>
                    <a:bodyPr/>
                    <a:lstStyle/>
                    <a:p>
                      <a:endParaRPr lang="en-CA"/>
                    </a:p>
                  </a:txBody>
                  <a:tcPr/>
                </a:tc>
                <a:tc>
                  <a:txBody>
                    <a:bodyPr/>
                    <a:lstStyle/>
                    <a:p>
                      <a:r>
                        <a:rPr lang="en-CA" sz="2000" baseline="0" dirty="0" err="1" smtClean="0">
                          <a:solidFill>
                            <a:sysClr val="windowText" lastClr="000000"/>
                          </a:solidFill>
                        </a:rPr>
                        <a:t>dirent_remove</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2000" dirty="0" smtClean="0">
                          <a:solidFill>
                            <a:sysClr val="windowText" lastClr="000000"/>
                          </a:solidFill>
                        </a:rPr>
                        <a:t>Remove an</a:t>
                      </a:r>
                      <a:r>
                        <a:rPr lang="en-CA" sz="2000" baseline="0" dirty="0" smtClean="0">
                          <a:solidFill>
                            <a:sysClr val="windowText" lastClr="000000"/>
                          </a:solidFill>
                        </a:rPr>
                        <a:t> </a:t>
                      </a:r>
                      <a:r>
                        <a:rPr lang="en-CA" sz="2000" dirty="0" smtClean="0">
                          <a:solidFill>
                            <a:sysClr val="windowText" lastClr="000000"/>
                          </a:solidFill>
                        </a:rPr>
                        <a:t>entry</a:t>
                      </a:r>
                      <a:r>
                        <a:rPr lang="en-CA" sz="2000" baseline="0" dirty="0" smtClean="0">
                          <a:solidFill>
                            <a:sysClr val="windowText" lastClr="000000"/>
                          </a:solidFill>
                        </a:rPr>
                        <a:t> from directory </a:t>
                      </a:r>
                      <a:r>
                        <a:rPr lang="en-CA" sz="2000" baseline="0" dirty="0" err="1" smtClean="0">
                          <a:solidFill>
                            <a:sysClr val="windowText" lastClr="000000"/>
                          </a:solidFill>
                        </a:rPr>
                        <a:t>inode</a:t>
                      </a:r>
                      <a:endParaRPr lang="en-CA" sz="2000" dirty="0" smtClean="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67242">
                <a:tc vMerge="1">
                  <a:txBody>
                    <a:bodyPr/>
                    <a:lstStyle/>
                    <a:p>
                      <a:endParaRPr lang="en-CA"/>
                    </a:p>
                  </a:txBody>
                  <a:tcPr/>
                </a:tc>
                <a:tc>
                  <a:txBody>
                    <a:bodyPr/>
                    <a:lstStyle/>
                    <a:p>
                      <a:r>
                        <a:rPr lang="en-CA" sz="2000" dirty="0" err="1" smtClean="0">
                          <a:solidFill>
                            <a:sysClr val="windowText" lastClr="000000"/>
                          </a:solidFill>
                        </a:rPr>
                        <a:t>dirent_iterate</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Iterate through all entries</a:t>
                      </a:r>
                      <a:r>
                        <a:rPr lang="en-CA" sz="2000" baseline="0" dirty="0" smtClean="0">
                          <a:solidFill>
                            <a:sysClr val="windowText" lastClr="000000"/>
                          </a:solidFill>
                        </a:rPr>
                        <a:t> in directory</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10010"/>
                  </a:ext>
                </a:extLst>
              </a:tr>
              <a:tr h="267242">
                <a:tc rowSpan="3">
                  <a:txBody>
                    <a:bodyPr/>
                    <a:lstStyle/>
                    <a:p>
                      <a:r>
                        <a:rPr lang="en-CA" sz="2000" dirty="0" smtClean="0">
                          <a:solidFill>
                            <a:sysClr val="windowText" lastClr="000000"/>
                          </a:solidFill>
                        </a:rPr>
                        <a:t>Transaction</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err="1" smtClean="0">
                          <a:solidFill>
                            <a:sysClr val="windowText" lastClr="000000"/>
                          </a:solidFill>
                        </a:rPr>
                        <a:t>tx_begin</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3">
                  <a:txBody>
                    <a:bodyPr/>
                    <a:lstStyle/>
                    <a:p>
                      <a:r>
                        <a:rPr lang="en-CA" sz="2000" baseline="0" dirty="0" smtClean="0">
                          <a:solidFill>
                            <a:sysClr val="windowText" lastClr="000000"/>
                          </a:solidFill>
                        </a:rPr>
                        <a:t>Provide support for crash consistency </a:t>
                      </a:r>
                      <a:endParaRPr lang="en-CA" sz="2000" dirty="0">
                        <a:solidFill>
                          <a:sysClr val="windowText" lastClr="0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67242">
                <a:tc vMerge="1">
                  <a:txBody>
                    <a:bodyPr/>
                    <a:lstStyle/>
                    <a:p>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err="1" smtClean="0">
                          <a:solidFill>
                            <a:sysClr val="windowText" lastClr="000000"/>
                          </a:solidFill>
                        </a:rPr>
                        <a:t>tx_abort</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67242">
                <a:tc vMerge="1">
                  <a:txBody>
                    <a:bodyPr/>
                    <a:lstStyle/>
                    <a:p>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err="1" smtClean="0">
                          <a:solidFill>
                            <a:sysClr val="windowText" lastClr="000000"/>
                          </a:solidFill>
                        </a:rPr>
                        <a:t>tx_commit</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7589865"/>
      </p:ext>
    </p:extLst>
  </p:cSld>
  <p:clrMapOvr>
    <a:masterClrMapping/>
  </p:clrMapOvr>
</p:sld>
</file>

<file path=ppt/theme/theme1.xml><?xml version="1.0" encoding="utf-8"?>
<a:theme xmlns:a="http://schemas.openxmlformats.org/drawingml/2006/main" name="Slice">
  <a:themeElements>
    <a:clrScheme name="University of Toronto">
      <a:dk1>
        <a:srgbClr val="000000"/>
      </a:dk1>
      <a:lt1>
        <a:srgbClr val="FFFFFF"/>
      </a:lt1>
      <a:dk2>
        <a:srgbClr val="ACE9F8"/>
      </a:dk2>
      <a:lt2>
        <a:srgbClr val="0F486F"/>
      </a:lt2>
      <a:accent1>
        <a:srgbClr val="062958"/>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24695</TotalTime>
  <Words>4426</Words>
  <Application>Microsoft Office PowerPoint</Application>
  <PresentationFormat>Widescreen</PresentationFormat>
  <Paragraphs>469</Paragraphs>
  <Slides>28</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微軟正黑體</vt:lpstr>
      <vt:lpstr>Arial</vt:lpstr>
      <vt:lpstr>Calibri</vt:lpstr>
      <vt:lpstr>Century Gothic</vt:lpstr>
      <vt:lpstr>Courier New</vt:lpstr>
      <vt:lpstr>Wingdings 3</vt:lpstr>
      <vt:lpstr>Slice</vt:lpstr>
      <vt:lpstr>Breaking Apart the VFS for Managing File Systems</vt:lpstr>
      <vt:lpstr>File-System Management Applications</vt:lpstr>
      <vt:lpstr>Problem</vt:lpstr>
      <vt:lpstr>Problem</vt:lpstr>
      <vt:lpstr>Problem</vt:lpstr>
      <vt:lpstr>Goals and Challenges</vt:lpstr>
      <vt:lpstr>Approach</vt:lpstr>
      <vt:lpstr>eVFS Operations</vt:lpstr>
      <vt:lpstr>eVFS Operations</vt:lpstr>
      <vt:lpstr>eVFS Implementation</vt:lpstr>
      <vt:lpstr>Journal Implementation</vt:lpstr>
      <vt:lpstr>Journal Implementation</vt:lpstr>
      <vt:lpstr>Journal Implementation</vt:lpstr>
      <vt:lpstr>Journal Implementation</vt:lpstr>
      <vt:lpstr>Journal Implementation</vt:lpstr>
      <vt:lpstr>Journal Implementation</vt:lpstr>
      <vt:lpstr>Journal Implementation</vt:lpstr>
      <vt:lpstr>Journal Implementation</vt:lpstr>
      <vt:lpstr>File System Conversion Tool</vt:lpstr>
      <vt:lpstr>File System Conversion Tool</vt:lpstr>
      <vt:lpstr>File System Conversion Tool</vt:lpstr>
      <vt:lpstr>Benefits of Journaling</vt:lpstr>
      <vt:lpstr>Discussion</vt:lpstr>
      <vt:lpstr>Limitation</vt:lpstr>
      <vt:lpstr>Future Work</vt:lpstr>
      <vt:lpstr>Conclusion</vt:lpstr>
      <vt:lpstr>Breaking Apart the VFS for Managing File Systems </vt:lpstr>
      <vt:lpstr>Evaluation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 Sun</dc:creator>
  <cp:lastModifiedBy>Jack Sun</cp:lastModifiedBy>
  <cp:revision>577</cp:revision>
  <dcterms:created xsi:type="dcterms:W3CDTF">2018-01-30T09:02:25Z</dcterms:created>
  <dcterms:modified xsi:type="dcterms:W3CDTF">2018-07-08T17:56:55Z</dcterms:modified>
</cp:coreProperties>
</file>