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23"/>
  </p:notesMasterIdLst>
  <p:sldIdLst>
    <p:sldId id="256" r:id="rId2"/>
    <p:sldId id="288" r:id="rId3"/>
    <p:sldId id="290" r:id="rId4"/>
    <p:sldId id="289" r:id="rId5"/>
    <p:sldId id="340" r:id="rId6"/>
    <p:sldId id="341" r:id="rId7"/>
    <p:sldId id="354" r:id="rId8"/>
    <p:sldId id="355" r:id="rId9"/>
    <p:sldId id="356" r:id="rId10"/>
    <p:sldId id="344" r:id="rId11"/>
    <p:sldId id="353" r:id="rId12"/>
    <p:sldId id="345" r:id="rId13"/>
    <p:sldId id="346" r:id="rId14"/>
    <p:sldId id="352" r:id="rId15"/>
    <p:sldId id="348" r:id="rId16"/>
    <p:sldId id="349" r:id="rId17"/>
    <p:sldId id="350" r:id="rId18"/>
    <p:sldId id="351" r:id="rId19"/>
    <p:sldId id="343" r:id="rId20"/>
    <p:sldId id="332" r:id="rId21"/>
    <p:sldId id="347"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861541D-2620-421F-9E2E-648A24C65F11}">
          <p14:sldIdLst>
            <p14:sldId id="256"/>
            <p14:sldId id="288"/>
            <p14:sldId id="290"/>
            <p14:sldId id="289"/>
            <p14:sldId id="340"/>
            <p14:sldId id="341"/>
            <p14:sldId id="354"/>
            <p14:sldId id="355"/>
            <p14:sldId id="356"/>
            <p14:sldId id="344"/>
            <p14:sldId id="353"/>
            <p14:sldId id="345"/>
            <p14:sldId id="346"/>
            <p14:sldId id="352"/>
            <p14:sldId id="348"/>
            <p14:sldId id="349"/>
            <p14:sldId id="350"/>
            <p14:sldId id="351"/>
            <p14:sldId id="343"/>
            <p14:sldId id="332"/>
            <p14:sldId id="34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5615" autoAdjust="0"/>
  </p:normalViewPr>
  <p:slideViewPr>
    <p:cSldViewPr snapToGrid="0">
      <p:cViewPr varScale="1">
        <p:scale>
          <a:sx n="74" d="100"/>
          <a:sy n="74" d="100"/>
        </p:scale>
        <p:origin x="94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E:\home\fishy\Documents\Research\fast-2018\converter-result.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2081345459931567"/>
          <c:y val="5.9911271909187234E-2"/>
          <c:w val="0.53601315044091302"/>
          <c:h val="0.74735135135135133"/>
        </c:manualLayout>
      </c:layout>
      <c:lineChart>
        <c:grouping val="standard"/>
        <c:varyColors val="0"/>
        <c:ser>
          <c:idx val="0"/>
          <c:order val="0"/>
          <c:tx>
            <c:strRef>
              <c:f>Sheet1!$B$1</c:f>
              <c:strCache>
                <c:ptCount val="1"/>
                <c:pt idx="0">
                  <c:v>Copy Converter</c:v>
                </c:pt>
              </c:strCache>
            </c:strRef>
          </c:tx>
          <c:spPr>
            <a:ln w="28575" cap="rnd">
              <a:solidFill>
                <a:schemeClr val="accent6"/>
              </a:solidFill>
              <a:prstDash val="dash"/>
              <a:round/>
            </a:ln>
            <a:effectLst/>
          </c:spPr>
          <c:marker>
            <c:symbol val="square"/>
            <c:size val="6"/>
            <c:spPr>
              <a:solidFill>
                <a:schemeClr val="accent6"/>
              </a:solidFill>
              <a:ln w="9525">
                <a:solidFill>
                  <a:schemeClr val="accent6"/>
                </a:solidFill>
              </a:ln>
              <a:effectLst/>
            </c:spPr>
          </c:marker>
          <c:cat>
            <c:numRef>
              <c:f>Sheet1!$A$2:$A$5</c:f>
              <c:numCache>
                <c:formatCode>General</c:formatCode>
                <c:ptCount val="4"/>
                <c:pt idx="0">
                  <c:v>20000</c:v>
                </c:pt>
                <c:pt idx="1">
                  <c:v>5000</c:v>
                </c:pt>
                <c:pt idx="2">
                  <c:v>1000</c:v>
                </c:pt>
                <c:pt idx="3">
                  <c:v>100</c:v>
                </c:pt>
              </c:numCache>
            </c:numRef>
          </c:cat>
          <c:val>
            <c:numRef>
              <c:f>Sheet1!$B$2:$B$5</c:f>
              <c:numCache>
                <c:formatCode>General</c:formatCode>
                <c:ptCount val="4"/>
                <c:pt idx="0">
                  <c:v>188.17</c:v>
                </c:pt>
                <c:pt idx="1">
                  <c:v>190.28</c:v>
                </c:pt>
                <c:pt idx="2">
                  <c:v>192.74</c:v>
                </c:pt>
                <c:pt idx="3">
                  <c:v>195.11</c:v>
                </c:pt>
              </c:numCache>
            </c:numRef>
          </c:val>
          <c:smooth val="0"/>
          <c:extLst xmlns:c16r2="http://schemas.microsoft.com/office/drawing/2015/06/chart">
            <c:ext xmlns:c16="http://schemas.microsoft.com/office/drawing/2014/chart" uri="{C3380CC4-5D6E-409C-BE32-E72D297353CC}">
              <c16:uniqueId val="{00000000-9CC1-4262-BF0E-2ECA5CEA12BB}"/>
            </c:ext>
          </c:extLst>
        </c:ser>
        <c:ser>
          <c:idx val="2"/>
          <c:order val="1"/>
          <c:tx>
            <c:strRef>
              <c:f>Sheet1!$C$1</c:f>
              <c:strCache>
                <c:ptCount val="1"/>
                <c:pt idx="0">
                  <c:v>Spiffy Converter</c:v>
                </c:pt>
              </c:strCache>
            </c:strRef>
          </c:tx>
          <c:spPr>
            <a:ln w="28575" cap="rnd">
              <a:solidFill>
                <a:schemeClr val="tx2"/>
              </a:solidFill>
              <a:prstDash val="sysDot"/>
              <a:round/>
            </a:ln>
            <a:effectLst/>
          </c:spPr>
          <c:marker>
            <c:symbol val="diamond"/>
            <c:size val="6"/>
            <c:spPr>
              <a:solidFill>
                <a:schemeClr val="tx2"/>
              </a:solidFill>
              <a:ln w="9525">
                <a:solidFill>
                  <a:schemeClr val="tx2"/>
                </a:solidFill>
              </a:ln>
              <a:effectLst/>
            </c:spPr>
          </c:marker>
          <c:cat>
            <c:numRef>
              <c:f>Sheet1!$A$2:$A$5</c:f>
              <c:numCache>
                <c:formatCode>General</c:formatCode>
                <c:ptCount val="4"/>
                <c:pt idx="0">
                  <c:v>20000</c:v>
                </c:pt>
                <c:pt idx="1">
                  <c:v>5000</c:v>
                </c:pt>
                <c:pt idx="2">
                  <c:v>1000</c:v>
                </c:pt>
                <c:pt idx="3">
                  <c:v>100</c:v>
                </c:pt>
              </c:numCache>
            </c:numRef>
          </c:cat>
          <c:val>
            <c:numRef>
              <c:f>Sheet1!$C$2:$C$5</c:f>
              <c:numCache>
                <c:formatCode>0.00</c:formatCode>
                <c:ptCount val="4"/>
                <c:pt idx="0">
                  <c:v>7.03</c:v>
                </c:pt>
                <c:pt idx="1">
                  <c:v>4.01</c:v>
                </c:pt>
                <c:pt idx="2">
                  <c:v>3.84</c:v>
                </c:pt>
                <c:pt idx="3">
                  <c:v>3.71</c:v>
                </c:pt>
              </c:numCache>
            </c:numRef>
          </c:val>
          <c:smooth val="0"/>
          <c:extLst xmlns:c16r2="http://schemas.microsoft.com/office/drawing/2015/06/chart">
            <c:ext xmlns:c16="http://schemas.microsoft.com/office/drawing/2014/chart" uri="{C3380CC4-5D6E-409C-BE32-E72D297353CC}">
              <c16:uniqueId val="{00000002-9CC1-4262-BF0E-2ECA5CEA12BB}"/>
            </c:ext>
          </c:extLst>
        </c:ser>
        <c:dLbls>
          <c:showLegendKey val="0"/>
          <c:showVal val="0"/>
          <c:showCatName val="0"/>
          <c:showSerName val="0"/>
          <c:showPercent val="0"/>
          <c:showBubbleSize val="0"/>
        </c:dLbls>
        <c:marker val="1"/>
        <c:smooth val="0"/>
        <c:axId val="2091635856"/>
        <c:axId val="2091638576"/>
      </c:lineChart>
      <c:catAx>
        <c:axId val="2091635856"/>
        <c:scaling>
          <c:orientation val="minMax"/>
        </c:scaling>
        <c:delete val="0"/>
        <c:axPos val="b"/>
        <c:title>
          <c:tx>
            <c:rich>
              <a:bodyPr rot="0" spcFirstLastPara="1" vertOverflow="ellipsis" vert="horz" wrap="square" anchor="ctr" anchorCtr="1"/>
              <a:lstStyle/>
              <a:p>
                <a:pPr>
                  <a:defRPr sz="1800" b="0" i="0" u="none" strike="noStrike" kern="1200" baseline="0">
                    <a:solidFill>
                      <a:schemeClr val="bg1"/>
                    </a:solidFill>
                    <a:latin typeface="+mn-lt"/>
                    <a:ea typeface="+mn-ea"/>
                    <a:cs typeface="+mn-cs"/>
                  </a:defRPr>
                </a:pPr>
                <a:r>
                  <a:rPr lang="en-US" sz="1800" dirty="0"/>
                  <a:t># of </a:t>
                </a:r>
                <a:r>
                  <a:rPr lang="en-US" sz="1800" dirty="0" smtClean="0"/>
                  <a:t>files</a:t>
                </a:r>
                <a:endParaRPr lang="en-US" sz="1800" dirty="0"/>
              </a:p>
            </c:rich>
          </c:tx>
          <c:layout>
            <c:manualLayout>
              <c:xMode val="edge"/>
              <c:yMode val="edge"/>
              <c:x val="0.67198242241862016"/>
              <c:y val="0.84715656639011638"/>
            </c:manualLayout>
          </c:layout>
          <c:overlay val="0"/>
          <c:spPr>
            <a:noFill/>
            <a:ln>
              <a:noFill/>
            </a:ln>
            <a:effectLst/>
          </c:spPr>
          <c:txPr>
            <a:bodyPr rot="0" spcFirstLastPara="1" vertOverflow="ellipsis" vert="horz" wrap="square" anchor="ctr" anchorCtr="1"/>
            <a:lstStyle/>
            <a:p>
              <a:pPr>
                <a:defRPr sz="1800" b="0" i="0" u="none" strike="noStrike" kern="1200" baseline="0">
                  <a:solidFill>
                    <a:schemeClr val="bg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bg2">
                <a:lumMod val="10000"/>
              </a:schemeClr>
            </a:solidFill>
            <a:round/>
          </a:ln>
          <a:effectLst/>
        </c:spPr>
        <c:txPr>
          <a:bodyPr rot="-60000000" spcFirstLastPara="1" vertOverflow="ellipsis" vert="horz" wrap="square" anchor="ctr" anchorCtr="1"/>
          <a:lstStyle/>
          <a:p>
            <a:pPr>
              <a:defRPr sz="1800" b="0" i="0" u="none" strike="noStrike" kern="1200" baseline="0">
                <a:solidFill>
                  <a:schemeClr val="bg1"/>
                </a:solidFill>
                <a:latin typeface="+mn-lt"/>
                <a:ea typeface="+mn-ea"/>
                <a:cs typeface="+mn-cs"/>
              </a:defRPr>
            </a:pPr>
            <a:endParaRPr lang="en-US"/>
          </a:p>
        </c:txPr>
        <c:crossAx val="2091638576"/>
        <c:crosses val="autoZero"/>
        <c:auto val="0"/>
        <c:lblAlgn val="ctr"/>
        <c:lblOffset val="100"/>
        <c:noMultiLvlLbl val="0"/>
      </c:catAx>
      <c:valAx>
        <c:axId val="2091638576"/>
        <c:scaling>
          <c:logBase val="4"/>
          <c:orientation val="minMax"/>
        </c:scaling>
        <c:delete val="0"/>
        <c:axPos val="l"/>
        <c:majorGridlines>
          <c:spPr>
            <a:ln w="9525" cap="flat" cmpd="sng" algn="ctr">
              <a:solidFill>
                <a:schemeClr val="tx1">
                  <a:lumMod val="50000"/>
                </a:schemeClr>
              </a:solidFill>
              <a:round/>
            </a:ln>
            <a:effectLst/>
          </c:spPr>
        </c:majorGridlines>
        <c:title>
          <c:tx>
            <c:rich>
              <a:bodyPr rot="-5400000" spcFirstLastPara="1" vertOverflow="ellipsis" vert="horz" wrap="square" anchor="ctr" anchorCtr="1"/>
              <a:lstStyle/>
              <a:p>
                <a:pPr>
                  <a:defRPr sz="1800" b="0" i="0" u="none" strike="noStrike" kern="1200" baseline="0">
                    <a:solidFill>
                      <a:schemeClr val="bg1"/>
                    </a:solidFill>
                    <a:latin typeface="+mn-lt"/>
                    <a:ea typeface="+mn-ea"/>
                    <a:cs typeface="+mn-cs"/>
                  </a:defRPr>
                </a:pPr>
                <a:r>
                  <a:rPr lang="en-CA" sz="1800"/>
                  <a:t>seconds</a:t>
                </a:r>
              </a:p>
            </c:rich>
          </c:tx>
          <c:overlay val="0"/>
          <c:spPr>
            <a:noFill/>
            <a:ln>
              <a:noFill/>
            </a:ln>
            <a:effectLst/>
          </c:spPr>
          <c:txPr>
            <a:bodyPr rot="-5400000" spcFirstLastPara="1" vertOverflow="ellipsis" vert="horz" wrap="square" anchor="ctr" anchorCtr="1"/>
            <a:lstStyle/>
            <a:p>
              <a:pPr>
                <a:defRPr sz="1800" b="0" i="0" u="none" strike="noStrike" kern="1200" baseline="0">
                  <a:solidFill>
                    <a:schemeClr val="bg1"/>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800" b="0" i="0" u="none" strike="noStrike" kern="1200" baseline="0">
                <a:solidFill>
                  <a:schemeClr val="bg1"/>
                </a:solidFill>
                <a:latin typeface="+mn-lt"/>
                <a:ea typeface="+mn-ea"/>
                <a:cs typeface="+mn-cs"/>
              </a:defRPr>
            </a:pPr>
            <a:endParaRPr lang="en-US"/>
          </a:p>
        </c:txPr>
        <c:crossAx val="2091635856"/>
        <c:crosses val="autoZero"/>
        <c:crossBetween val="between"/>
      </c:valAx>
      <c:spPr>
        <a:solidFill>
          <a:schemeClr val="tx1"/>
        </a:solidFill>
        <a:ln>
          <a:solidFill>
            <a:schemeClr val="tx1">
              <a:lumMod val="50000"/>
            </a:schemeClr>
          </a:solidFill>
        </a:ln>
        <a:effectLst/>
      </c:spPr>
    </c:plotArea>
    <c:legend>
      <c:legendPos val="r"/>
      <c:layout>
        <c:manualLayout>
          <c:xMode val="edge"/>
          <c:yMode val="edge"/>
          <c:x val="0.70445091342517252"/>
          <c:y val="6.265615508636839E-2"/>
          <c:w val="0.26533503171365047"/>
          <c:h val="0.64145139331892442"/>
        </c:manualLayout>
      </c:layout>
      <c:overlay val="0"/>
      <c:spPr>
        <a:noFill/>
        <a:ln>
          <a:noFill/>
        </a:ln>
        <a:effectLst/>
      </c:spPr>
      <c:txPr>
        <a:bodyPr rot="0" spcFirstLastPara="1" vertOverflow="ellipsis" vert="horz" wrap="square" anchor="ctr" anchorCtr="1"/>
        <a:lstStyle/>
        <a:p>
          <a:pPr>
            <a:defRPr sz="1800" b="0" i="0" u="none" strike="noStrike" kern="1200" baseline="0">
              <a:solidFill>
                <a:schemeClr val="bg1"/>
              </a:solidFill>
              <a:latin typeface="+mn-lt"/>
              <a:ea typeface="+mn-ea"/>
              <a:cs typeface="+mn-cs"/>
            </a:defRPr>
          </a:pPr>
          <a:endParaRPr lang="en-US"/>
        </a:p>
      </c:txPr>
    </c:legend>
    <c:plotVisOnly val="1"/>
    <c:dispBlanksAs val="gap"/>
    <c:showDLblsOverMax val="0"/>
  </c:chart>
  <c:spPr>
    <a:noFill/>
    <a:ln>
      <a:noFill/>
    </a:ln>
    <a:effectLst/>
  </c:spPr>
  <c:txPr>
    <a:bodyPr/>
    <a:lstStyle/>
    <a:p>
      <a:pPr>
        <a:defRPr sz="1600">
          <a:solidFill>
            <a:schemeClr val="bg1"/>
          </a:solidFill>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68C5AD-71DD-4EC0-A413-C51DC95DD2ED}" type="datetimeFigureOut">
              <a:rPr lang="en-CA" smtClean="0"/>
              <a:t>2018-06-18</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5B5BF96-4013-477F-9949-176AD53AFF60}" type="slidenum">
              <a:rPr lang="en-CA" smtClean="0"/>
              <a:t>‹#›</a:t>
            </a:fld>
            <a:endParaRPr lang="en-CA"/>
          </a:p>
        </p:txBody>
      </p:sp>
    </p:spTree>
    <p:extLst>
      <p:ext uri="{BB962C8B-B14F-4D97-AF65-F5344CB8AC3E}">
        <p14:creationId xmlns:p14="http://schemas.microsoft.com/office/powerpoint/2010/main" val="27652219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B5B5BF96-4013-477F-9949-176AD53AFF60}" type="slidenum">
              <a:rPr lang="en-CA" smtClean="0"/>
              <a:t>1</a:t>
            </a:fld>
            <a:endParaRPr lang="en-CA"/>
          </a:p>
        </p:txBody>
      </p:sp>
    </p:spTree>
    <p:extLst>
      <p:ext uri="{BB962C8B-B14F-4D97-AF65-F5344CB8AC3E}">
        <p14:creationId xmlns:p14="http://schemas.microsoft.com/office/powerpoint/2010/main" val="28716424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Here,</a:t>
            </a:r>
            <a:r>
              <a:rPr lang="en-CA" baseline="0" dirty="0" smtClean="0"/>
              <a:t> we </a:t>
            </a:r>
            <a:r>
              <a:rPr lang="en-CA" dirty="0" smtClean="0"/>
              <a:t>evaluate</a:t>
            </a:r>
            <a:r>
              <a:rPr lang="en-CA" baseline="0" dirty="0" smtClean="0"/>
              <a:t> our conversion tool against a copy-based convertor. The copy converter copies file system contents to another local disk, reformats the source disk, and then copies everything back. This graph shows the time to convert a file system with 16GB of data, while varying the number of files in the file system. With fewer files in the file system, less metadata needs to be converted, which reduces the conversion time for our tool. The copy convertor performance is dominated by the size of the file system data, and doesn’t vary much for different numbers of files. In this log graph, we can see that the copy converter is 30-50 times slower than the Spiffy converter.</a:t>
            </a:r>
          </a:p>
        </p:txBody>
      </p:sp>
      <p:sp>
        <p:nvSpPr>
          <p:cNvPr id="4" name="Slide Number Placeholder 3"/>
          <p:cNvSpPr>
            <a:spLocks noGrp="1"/>
          </p:cNvSpPr>
          <p:nvPr>
            <p:ph type="sldNum" sz="quarter" idx="10"/>
          </p:nvPr>
        </p:nvSpPr>
        <p:spPr/>
        <p:txBody>
          <a:bodyPr/>
          <a:lstStyle/>
          <a:p>
            <a:fld id="{849A0A36-F84D-437B-B821-CB3EBADC1433}" type="slidenum">
              <a:rPr lang="en-CA" smtClean="0"/>
              <a:t>21</a:t>
            </a:fld>
            <a:endParaRPr lang="en-CA"/>
          </a:p>
        </p:txBody>
      </p:sp>
    </p:spTree>
    <p:extLst>
      <p:ext uri="{BB962C8B-B14F-4D97-AF65-F5344CB8AC3E}">
        <p14:creationId xmlns:p14="http://schemas.microsoft.com/office/powerpoint/2010/main" val="7726852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smtClean="0"/>
              <a:t>There is a</a:t>
            </a:r>
            <a:r>
              <a:rPr lang="en-CA" baseline="0" dirty="0" smtClean="0"/>
              <a:t> c</a:t>
            </a:r>
            <a:r>
              <a:rPr lang="en-CA" dirty="0" smtClean="0"/>
              <a:t>lass of applications that work with file system metadata that we call file-system management applications. Examples</a:t>
            </a:r>
            <a:r>
              <a:rPr lang="en-CA" baseline="0" dirty="0" smtClean="0"/>
              <a:t> of such  </a:t>
            </a:r>
            <a:r>
              <a:rPr lang="en-CA" dirty="0" smtClean="0"/>
              <a:t>applications</a:t>
            </a:r>
            <a:r>
              <a:rPr lang="en-CA" baseline="0" dirty="0" smtClean="0"/>
              <a:t> include a defragmentation tool, a data scrubber, or a file system resizing tool. These applications o</a:t>
            </a:r>
            <a:r>
              <a:rPr lang="en-CA" dirty="0" smtClean="0"/>
              <a:t>perate directly on file system metadata structures on</a:t>
            </a:r>
            <a:r>
              <a:rPr lang="en-CA" baseline="0" dirty="0" smtClean="0"/>
              <a:t> disk while bypassing the VFS layer. Therefore, writing file-system management applications </a:t>
            </a:r>
            <a:r>
              <a:rPr lang="en-CA" sz="1200" b="0" i="0" u="none" strike="noStrike" kern="1200" baseline="0" dirty="0" smtClean="0">
                <a:solidFill>
                  <a:schemeClr val="tx1"/>
                </a:solidFill>
                <a:latin typeface="+mn-lt"/>
                <a:ea typeface="+mn-ea"/>
                <a:cs typeface="+mn-cs"/>
              </a:rPr>
              <a:t>requires detailed understanding of the file system format, including the ability to identify and interpret file system structures. These applications are essential for the successful deployment of a file system, since, for example, system administrators will likely use a file system only if it comes with a comprehensive set of management applications.</a:t>
            </a:r>
            <a:endParaRPr lang="en-CA" dirty="0" smtClean="0"/>
          </a:p>
        </p:txBody>
      </p:sp>
      <p:sp>
        <p:nvSpPr>
          <p:cNvPr id="4" name="Slide Number Placeholder 3"/>
          <p:cNvSpPr>
            <a:spLocks noGrp="1"/>
          </p:cNvSpPr>
          <p:nvPr>
            <p:ph type="sldNum" sz="quarter" idx="10"/>
          </p:nvPr>
        </p:nvSpPr>
        <p:spPr/>
        <p:txBody>
          <a:bodyPr/>
          <a:lstStyle/>
          <a:p>
            <a:fld id="{849A0A36-F84D-437B-B821-CB3EBADC1433}" type="slidenum">
              <a:rPr lang="en-CA" smtClean="0"/>
              <a:t>2</a:t>
            </a:fld>
            <a:endParaRPr lang="en-CA"/>
          </a:p>
        </p:txBody>
      </p:sp>
    </p:spTree>
    <p:extLst>
      <p:ext uri="{BB962C8B-B14F-4D97-AF65-F5344CB8AC3E}">
        <p14:creationId xmlns:p14="http://schemas.microsoft.com/office/powerpoint/2010/main" val="40176276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However,</a:t>
            </a:r>
            <a:r>
              <a:rPr lang="en-CA" baseline="0" dirty="0" smtClean="0"/>
              <a:t> there are several problems with writing and deploying these tools. </a:t>
            </a:r>
            <a:r>
              <a:rPr lang="en-CA" dirty="0" smtClean="0"/>
              <a:t>Currently, these</a:t>
            </a:r>
            <a:r>
              <a:rPr lang="en-CA" baseline="0" dirty="0" smtClean="0"/>
              <a:t> tools have to be developed from scratch for</a:t>
            </a:r>
            <a:r>
              <a:rPr lang="en-CA" dirty="0" smtClean="0"/>
              <a:t> each file system.</a:t>
            </a:r>
            <a:r>
              <a:rPr lang="en-CA" baseline="0" dirty="0" smtClean="0"/>
              <a:t> Moreover,</a:t>
            </a:r>
            <a:r>
              <a:rPr lang="en-CA" dirty="0" smtClean="0"/>
              <a:t> these</a:t>
            </a:r>
            <a:r>
              <a:rPr lang="en-CA" baseline="0" dirty="0" smtClean="0"/>
              <a:t> tools require significant file system understanding, and are thus typically developed by </a:t>
            </a:r>
            <a:r>
              <a:rPr lang="en-CA" dirty="0" smtClean="0"/>
              <a:t>file system</a:t>
            </a:r>
            <a:r>
              <a:rPr lang="en-CA" baseline="0" dirty="0" smtClean="0"/>
              <a:t> </a:t>
            </a:r>
            <a:r>
              <a:rPr lang="en-CA" dirty="0" smtClean="0"/>
              <a:t>experts.</a:t>
            </a:r>
            <a:r>
              <a:rPr lang="en-CA" baseline="0" dirty="0" smtClean="0"/>
              <a:t> Even so, these tools have bugs, and these bugs can lead to system crashes, data corruption, and security vulnerability. </a:t>
            </a:r>
            <a:endParaRPr lang="en-CA" dirty="0"/>
          </a:p>
        </p:txBody>
      </p:sp>
      <p:sp>
        <p:nvSpPr>
          <p:cNvPr id="4" name="Slide Number Placeholder 3"/>
          <p:cNvSpPr>
            <a:spLocks noGrp="1"/>
          </p:cNvSpPr>
          <p:nvPr>
            <p:ph type="sldNum" sz="quarter" idx="10"/>
          </p:nvPr>
        </p:nvSpPr>
        <p:spPr/>
        <p:txBody>
          <a:bodyPr/>
          <a:lstStyle/>
          <a:p>
            <a:fld id="{B5B5BF96-4013-477F-9949-176AD53AFF60}" type="slidenum">
              <a:rPr lang="en-CA" smtClean="0"/>
              <a:t>3</a:t>
            </a:fld>
            <a:endParaRPr lang="en-CA"/>
          </a:p>
        </p:txBody>
      </p:sp>
    </p:spTree>
    <p:extLst>
      <p:ext uri="{BB962C8B-B14F-4D97-AF65-F5344CB8AC3E}">
        <p14:creationId xmlns:p14="http://schemas.microsoft.com/office/powerpoint/2010/main" val="23840179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smtClean="0"/>
              <a:t>The root cause of all these problems is that these</a:t>
            </a:r>
            <a:r>
              <a:rPr lang="en-CA" baseline="0" dirty="0" smtClean="0"/>
              <a:t> tools are inherently hard to write because the file system format is complex and poorly documented. These a</a:t>
            </a:r>
            <a:r>
              <a:rPr lang="en-CA" dirty="0" smtClean="0"/>
              <a:t>pplications require detailed knowledge </a:t>
            </a:r>
            <a:r>
              <a:rPr lang="en-CA" baseline="0" dirty="0" smtClean="0"/>
              <a:t>for traversing and processing file system metadata. Since different file systems use different metadata structures, an application cannot be reused across file systems. </a:t>
            </a:r>
          </a:p>
        </p:txBody>
      </p:sp>
      <p:sp>
        <p:nvSpPr>
          <p:cNvPr id="4" name="Slide Number Placeholder 3"/>
          <p:cNvSpPr>
            <a:spLocks noGrp="1"/>
          </p:cNvSpPr>
          <p:nvPr>
            <p:ph type="sldNum" sz="quarter" idx="10"/>
          </p:nvPr>
        </p:nvSpPr>
        <p:spPr/>
        <p:txBody>
          <a:bodyPr/>
          <a:lstStyle/>
          <a:p>
            <a:fld id="{B5B5BF96-4013-477F-9949-176AD53AFF60}" type="slidenum">
              <a:rPr lang="en-CA" smtClean="0"/>
              <a:t>4</a:t>
            </a:fld>
            <a:endParaRPr lang="en-CA"/>
          </a:p>
        </p:txBody>
      </p:sp>
    </p:spTree>
    <p:extLst>
      <p:ext uri="{BB962C8B-B14F-4D97-AF65-F5344CB8AC3E}">
        <p14:creationId xmlns:p14="http://schemas.microsoft.com/office/powerpoint/2010/main" val="42283268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The goal of this</a:t>
            </a:r>
            <a:r>
              <a:rPr lang="en-CA" baseline="0" dirty="0" smtClean="0"/>
              <a:t> paper is to design an interface that enables building truly generic file system management applications. Our vision is being able to build an application once, such as a defragmentation tool, and have it work for all file systems that supports this interface. The challenge with designing such an interface is the fact that these applications require fine-grained control over file system metadata and data. For example, a defragmentation needs to migrate data blocks, which is an operation that the current VFS API does not support. Also the interface needs to be generic so that it works across file systems. Therefore, we designed the </a:t>
            </a:r>
            <a:r>
              <a:rPr lang="en-CA" baseline="0" dirty="0" err="1" smtClean="0"/>
              <a:t>eVFS</a:t>
            </a:r>
            <a:r>
              <a:rPr lang="en-CA" baseline="0" dirty="0" smtClean="0"/>
              <a:t> interface, which breaks down regular VFS operations into fundamental operations while still maintaining its generality. </a:t>
            </a:r>
            <a:endParaRPr lang="en-CA" dirty="0"/>
          </a:p>
        </p:txBody>
      </p:sp>
      <p:sp>
        <p:nvSpPr>
          <p:cNvPr id="4" name="Slide Number Placeholder 3"/>
          <p:cNvSpPr>
            <a:spLocks noGrp="1"/>
          </p:cNvSpPr>
          <p:nvPr>
            <p:ph type="sldNum" sz="quarter" idx="10"/>
          </p:nvPr>
        </p:nvSpPr>
        <p:spPr/>
        <p:txBody>
          <a:bodyPr/>
          <a:lstStyle/>
          <a:p>
            <a:fld id="{B5B5BF96-4013-477F-9949-176AD53AFF60}" type="slidenum">
              <a:rPr lang="en-CA" smtClean="0"/>
              <a:t>5</a:t>
            </a:fld>
            <a:endParaRPr lang="en-CA"/>
          </a:p>
        </p:txBody>
      </p:sp>
    </p:spTree>
    <p:extLst>
      <p:ext uri="{BB962C8B-B14F-4D97-AF65-F5344CB8AC3E}">
        <p14:creationId xmlns:p14="http://schemas.microsoft.com/office/powerpoint/2010/main" val="11528163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Our insight with </a:t>
            </a:r>
            <a:r>
              <a:rPr lang="en-CA" dirty="0" err="1" smtClean="0"/>
              <a:t>eVFS</a:t>
            </a:r>
            <a:r>
              <a:rPr lang="en-CA" dirty="0" smtClean="0"/>
              <a:t> is that file system management</a:t>
            </a:r>
            <a:r>
              <a:rPr lang="en-CA" baseline="0" dirty="0" smtClean="0"/>
              <a:t> application operate on abstract file system objects, for example, blocks, </a:t>
            </a:r>
            <a:r>
              <a:rPr lang="en-CA" baseline="0" dirty="0" err="1" smtClean="0"/>
              <a:t>inodes</a:t>
            </a:r>
            <a:r>
              <a:rPr lang="en-CA" baseline="0" dirty="0" smtClean="0"/>
              <a:t>, and directory entries. Managing these objects require common operations such as allocation, iteration, and mapping to another object, such as mapping a directory entry to an </a:t>
            </a:r>
            <a:r>
              <a:rPr lang="en-CA" baseline="0" dirty="0" err="1" smtClean="0"/>
              <a:t>inode</a:t>
            </a:r>
            <a:r>
              <a:rPr lang="en-CA" baseline="0" dirty="0" smtClean="0"/>
              <a:t>. For example, a defragmentation tool first finds fragmented blocks of a file, which requires iterating through its logical to physical block mappings. Then, it needs to relocate the blocks to a contiguous extent, which requires allocation of an extent and remapping the file to the new extent.</a:t>
            </a:r>
            <a:endParaRPr lang="en-CA" dirty="0"/>
          </a:p>
        </p:txBody>
      </p:sp>
      <p:sp>
        <p:nvSpPr>
          <p:cNvPr id="4" name="Slide Number Placeholder 3"/>
          <p:cNvSpPr>
            <a:spLocks noGrp="1"/>
          </p:cNvSpPr>
          <p:nvPr>
            <p:ph type="sldNum" sz="quarter" idx="10"/>
          </p:nvPr>
        </p:nvSpPr>
        <p:spPr/>
        <p:txBody>
          <a:bodyPr/>
          <a:lstStyle/>
          <a:p>
            <a:fld id="{B5B5BF96-4013-477F-9949-176AD53AFF60}" type="slidenum">
              <a:rPr lang="en-CA" smtClean="0"/>
              <a:t>6</a:t>
            </a:fld>
            <a:endParaRPr lang="en-CA"/>
          </a:p>
        </p:txBody>
      </p:sp>
    </p:spTree>
    <p:extLst>
      <p:ext uri="{BB962C8B-B14F-4D97-AF65-F5344CB8AC3E}">
        <p14:creationId xmlns:p14="http://schemas.microsoft.com/office/powerpoint/2010/main" val="28238107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err="1" smtClean="0"/>
              <a:t>eVFS</a:t>
            </a:r>
            <a:r>
              <a:rPr lang="en-CA" dirty="0" smtClean="0"/>
              <a:t> also</a:t>
            </a:r>
            <a:r>
              <a:rPr lang="en-CA" baseline="0" dirty="0" smtClean="0"/>
              <a:t> provides transactional support, which is necessary because </a:t>
            </a:r>
            <a:r>
              <a:rPr lang="en-CA" baseline="0" dirty="0" err="1" smtClean="0"/>
              <a:t>evfs</a:t>
            </a:r>
            <a:r>
              <a:rPr lang="en-CA" baseline="0" dirty="0" smtClean="0"/>
              <a:t> operations can temporarily cause file system inconsistency. For example, resource leaks or partial update could occur on a power failure. Thus, our transactional support provides crash consistency, which protects the file system from corruption and data loss and makes </a:t>
            </a:r>
            <a:r>
              <a:rPr lang="en-CA" baseline="0" dirty="0" err="1" smtClean="0"/>
              <a:t>eVFS</a:t>
            </a:r>
            <a:r>
              <a:rPr lang="en-CA" baseline="0" dirty="0" smtClean="0"/>
              <a:t> applications more robust than existing file system management applications. </a:t>
            </a:r>
            <a:endParaRPr lang="en-CA" dirty="0"/>
          </a:p>
        </p:txBody>
      </p:sp>
      <p:sp>
        <p:nvSpPr>
          <p:cNvPr id="4" name="Slide Number Placeholder 3"/>
          <p:cNvSpPr>
            <a:spLocks noGrp="1"/>
          </p:cNvSpPr>
          <p:nvPr>
            <p:ph type="sldNum" sz="quarter" idx="10"/>
          </p:nvPr>
        </p:nvSpPr>
        <p:spPr/>
        <p:txBody>
          <a:bodyPr/>
          <a:lstStyle/>
          <a:p>
            <a:fld id="{B5B5BF96-4013-477F-9949-176AD53AFF60}" type="slidenum">
              <a:rPr lang="en-CA" smtClean="0"/>
              <a:t>10</a:t>
            </a:fld>
            <a:endParaRPr lang="en-CA"/>
          </a:p>
        </p:txBody>
      </p:sp>
    </p:spTree>
    <p:extLst>
      <p:ext uri="{BB962C8B-B14F-4D97-AF65-F5344CB8AC3E}">
        <p14:creationId xmlns:p14="http://schemas.microsoft.com/office/powerpoint/2010/main" val="3496596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CA" baseline="0" smtClean="0"/>
              <a:t>we </a:t>
            </a:r>
            <a:r>
              <a:rPr lang="en-CA" baseline="0" smtClean="0"/>
              <a:t>have built </a:t>
            </a:r>
            <a:r>
              <a:rPr lang="en-CA" baseline="0" dirty="0" smtClean="0"/>
              <a:t>a file system conversion tool that allows converting from one file system to another without moving any data blocks unless they would be overwritten by metadata that must be placed in a fixed location in the destination file system.</a:t>
            </a:r>
          </a:p>
          <a:p>
            <a:pPr marL="0" marR="0" indent="0" algn="l" defTabSz="914400" rtl="0" eaLnBrk="1" fontAlgn="auto" latinLnBrk="0" hangingPunct="1">
              <a:lnSpc>
                <a:spcPct val="100000"/>
              </a:lnSpc>
              <a:spcBef>
                <a:spcPts val="0"/>
              </a:spcBef>
              <a:spcAft>
                <a:spcPts val="0"/>
              </a:spcAft>
              <a:buClrTx/>
              <a:buSzTx/>
              <a:buFontTx/>
              <a:buNone/>
              <a:tabLst/>
              <a:defRPr/>
            </a:pPr>
            <a:r>
              <a:rPr lang="en-CA" baseline="0" dirty="0" smtClean="0"/>
              <a:t>Currently, the tools converts from Ext4 file systems to F2FS file systems. The generic code in this application has 504 lines. We read the Ext4 metadata into memory with 218 lines of code, and then generate corresponding F2Fs metadata with 1760 lines of code. Most of these lines are needed to initialize F2FS structures.</a:t>
            </a:r>
            <a:endParaRPr lang="en-CA" dirty="0" smtClean="0"/>
          </a:p>
          <a:p>
            <a:endParaRPr lang="en-CA" dirty="0"/>
          </a:p>
        </p:txBody>
      </p:sp>
      <p:sp>
        <p:nvSpPr>
          <p:cNvPr id="4" name="Slide Number Placeholder 3"/>
          <p:cNvSpPr>
            <a:spLocks noGrp="1"/>
          </p:cNvSpPr>
          <p:nvPr>
            <p:ph type="sldNum" sz="quarter" idx="10"/>
          </p:nvPr>
        </p:nvSpPr>
        <p:spPr/>
        <p:txBody>
          <a:bodyPr/>
          <a:lstStyle/>
          <a:p>
            <a:fld id="{B5B5BF96-4013-477F-9949-176AD53AFF60}" type="slidenum">
              <a:rPr lang="en-CA" smtClean="0"/>
              <a:t>11</a:t>
            </a:fld>
            <a:endParaRPr lang="en-CA"/>
          </a:p>
        </p:txBody>
      </p:sp>
    </p:spTree>
    <p:extLst>
      <p:ext uri="{BB962C8B-B14F-4D97-AF65-F5344CB8AC3E}">
        <p14:creationId xmlns:p14="http://schemas.microsoft.com/office/powerpoint/2010/main" val="39950756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Thank you, are</a:t>
            </a:r>
            <a:r>
              <a:rPr lang="en-CA" baseline="0" dirty="0" smtClean="0"/>
              <a:t> there any questions?</a:t>
            </a:r>
            <a:endParaRPr lang="en-CA" dirty="0"/>
          </a:p>
        </p:txBody>
      </p:sp>
      <p:sp>
        <p:nvSpPr>
          <p:cNvPr id="4" name="Slide Number Placeholder 3"/>
          <p:cNvSpPr>
            <a:spLocks noGrp="1"/>
          </p:cNvSpPr>
          <p:nvPr>
            <p:ph type="sldNum" sz="quarter" idx="10"/>
          </p:nvPr>
        </p:nvSpPr>
        <p:spPr/>
        <p:txBody>
          <a:bodyPr/>
          <a:lstStyle/>
          <a:p>
            <a:fld id="{B5B5BF96-4013-477F-9949-176AD53AFF60}" type="slidenum">
              <a:rPr lang="en-CA" smtClean="0"/>
              <a:t>20</a:t>
            </a:fld>
            <a:endParaRPr lang="en-CA"/>
          </a:p>
        </p:txBody>
      </p:sp>
    </p:spTree>
    <p:extLst>
      <p:ext uri="{BB962C8B-B14F-4D97-AF65-F5344CB8AC3E}">
        <p14:creationId xmlns:p14="http://schemas.microsoft.com/office/powerpoint/2010/main" val="4139925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lumMod val="90000"/>
            <a:lumOff val="1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4211" y="685800"/>
            <a:ext cx="9129091" cy="2167468"/>
          </a:xfrm>
        </p:spPr>
        <p:txBody>
          <a:bodyPr anchor="b">
            <a:normAutofit/>
          </a:bodyPr>
          <a:lstStyle>
            <a:lvl1pPr algn="l">
              <a:defRPr sz="5400" cap="none" baseline="0">
                <a:solidFill>
                  <a:schemeClr val="tx1"/>
                </a:solidFill>
                <a:effectLst/>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684212" y="3037337"/>
            <a:ext cx="7694630" cy="2753864"/>
          </a:xfrm>
        </p:spPr>
        <p:txBody>
          <a:bodyPr anchor="t">
            <a:normAutofit/>
          </a:bodyPr>
          <a:lstStyle>
            <a:lvl1pPr marL="0" indent="0" algn="l">
              <a:buNone/>
              <a:defRPr sz="2400" b="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0145D206-3748-4927-8C33-DF34FC1F64AB}" type="datetime1">
              <a:rPr lang="en-CA" smtClean="0"/>
              <a:t>2018-06-18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7B2023C8-B124-43A9-8F92-0EEF5BAA9995}" type="slidenum">
              <a:rPr lang="en-CA" smtClean="0"/>
              <a:t>‹#›</a:t>
            </a:fld>
            <a:endParaRPr lang="en-CA"/>
          </a:p>
        </p:txBody>
      </p:sp>
      <p:grpSp>
        <p:nvGrpSpPr>
          <p:cNvPr id="7" name="Group 6"/>
          <p:cNvGrpSpPr/>
          <p:nvPr userDrawn="1"/>
        </p:nvGrpSpPr>
        <p:grpSpPr>
          <a:xfrm rot="16200000" flipH="1" flipV="1">
            <a:off x="9096637" y="3762638"/>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722710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Date Placeholder 2"/>
          <p:cNvSpPr>
            <a:spLocks noGrp="1"/>
          </p:cNvSpPr>
          <p:nvPr>
            <p:ph type="dt" sz="half" idx="10"/>
          </p:nvPr>
        </p:nvSpPr>
        <p:spPr/>
        <p:txBody>
          <a:bodyPr/>
          <a:lstStyle/>
          <a:p>
            <a:fld id="{C89DCB4F-0D89-4D46-BA02-4EEC06F0D222}" type="datetime1">
              <a:rPr lang="en-CA" smtClean="0"/>
              <a:t>2018-06-18</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7B2023C8-B124-43A9-8F92-0EEF5BAA9995}" type="slidenum">
              <a:rPr lang="en-CA" smtClean="0"/>
              <a:t>‹#›</a:t>
            </a:fld>
            <a:endParaRPr lang="en-CA"/>
          </a:p>
        </p:txBody>
      </p:sp>
    </p:spTree>
    <p:extLst>
      <p:ext uri="{BB962C8B-B14F-4D97-AF65-F5344CB8AC3E}">
        <p14:creationId xmlns:p14="http://schemas.microsoft.com/office/powerpoint/2010/main" val="28032953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C2696F7-A71E-484D-AC3A-CE094204994B}" type="datetime1">
              <a:rPr lang="en-CA" smtClean="0"/>
              <a:t>2018-06-18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7B2023C8-B124-43A9-8F92-0EEF5BAA9995}" type="slidenum">
              <a:rPr lang="en-CA" smtClean="0"/>
              <a:t>‹#›</a:t>
            </a:fld>
            <a:endParaRPr lang="en-CA"/>
          </a:p>
        </p:txBody>
      </p:sp>
    </p:spTree>
    <p:extLst>
      <p:ext uri="{BB962C8B-B14F-4D97-AF65-F5344CB8AC3E}">
        <p14:creationId xmlns:p14="http://schemas.microsoft.com/office/powerpoint/2010/main" val="24989586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F2026A3-D9E4-42EE-8898-5602D67646A6}" type="datetime1">
              <a:rPr lang="en-CA" smtClean="0"/>
              <a:t>2018-06-18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7B2023C8-B124-43A9-8F92-0EEF5BAA9995}" type="slidenum">
              <a:rPr lang="en-CA" smtClean="0"/>
              <a:t>‹#›</a:t>
            </a:fld>
            <a:endParaRPr lang="en-CA"/>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7867062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82851CE-B33E-4D8E-B913-47C489FB1326}" type="datetime1">
              <a:rPr lang="en-CA" smtClean="0"/>
              <a:t>2018-06-18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7B2023C8-B124-43A9-8F92-0EEF5BAA9995}" type="slidenum">
              <a:rPr lang="en-CA" smtClean="0"/>
              <a:t>‹#›</a:t>
            </a:fld>
            <a:endParaRPr lang="en-CA"/>
          </a:p>
        </p:txBody>
      </p:sp>
    </p:spTree>
    <p:extLst>
      <p:ext uri="{BB962C8B-B14F-4D97-AF65-F5344CB8AC3E}">
        <p14:creationId xmlns:p14="http://schemas.microsoft.com/office/powerpoint/2010/main" val="38685798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0249205-445A-4022-8550-E0423D1698F6}" type="datetime1">
              <a:rPr lang="en-CA" smtClean="0"/>
              <a:t>2018-06-18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7B2023C8-B124-43A9-8F92-0EEF5BAA9995}" type="slidenum">
              <a:rPr lang="en-CA" smtClean="0"/>
              <a:t>‹#›</a:t>
            </a:fld>
            <a:endParaRPr lang="en-CA"/>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2530154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928CFC7-231B-411E-A147-D21C0786264A}" type="datetime1">
              <a:rPr lang="en-CA" smtClean="0"/>
              <a:t>2018-06-18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7B2023C8-B124-43A9-8F92-0EEF5BAA9995}" type="slidenum">
              <a:rPr lang="en-CA" smtClean="0"/>
              <a:t>‹#›</a:t>
            </a:fld>
            <a:endParaRPr lang="en-CA"/>
          </a:p>
        </p:txBody>
      </p:sp>
    </p:spTree>
    <p:extLst>
      <p:ext uri="{BB962C8B-B14F-4D97-AF65-F5344CB8AC3E}">
        <p14:creationId xmlns:p14="http://schemas.microsoft.com/office/powerpoint/2010/main" val="19026641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E4A103E-C7C6-4893-8576-55DC8ED846C7}" type="datetime1">
              <a:rPr lang="en-CA" smtClean="0"/>
              <a:t>2018-06-18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7B2023C8-B124-43A9-8F92-0EEF5BAA9995}" type="slidenum">
              <a:rPr lang="en-CA" smtClean="0"/>
              <a:t>‹#›</a:t>
            </a:fld>
            <a:endParaRPr lang="en-CA"/>
          </a:p>
        </p:txBody>
      </p:sp>
    </p:spTree>
    <p:extLst>
      <p:ext uri="{BB962C8B-B14F-4D97-AF65-F5344CB8AC3E}">
        <p14:creationId xmlns:p14="http://schemas.microsoft.com/office/powerpoint/2010/main" val="44703613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79FAEEE-621B-4F9D-B0C9-9282EED4D31D}" type="datetime1">
              <a:rPr lang="en-CA" smtClean="0"/>
              <a:t>2018-06-18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7B2023C8-B124-43A9-8F92-0EEF5BAA9995}" type="slidenum">
              <a:rPr lang="en-CA" smtClean="0"/>
              <a:t>‹#›</a:t>
            </a:fld>
            <a:endParaRPr lang="en-CA"/>
          </a:p>
        </p:txBody>
      </p:sp>
    </p:spTree>
    <p:extLst>
      <p:ext uri="{BB962C8B-B14F-4D97-AF65-F5344CB8AC3E}">
        <p14:creationId xmlns:p14="http://schemas.microsoft.com/office/powerpoint/2010/main" val="2899141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4212" y="170"/>
            <a:ext cx="10285796" cy="1507067"/>
          </a:xfrm>
        </p:spPr>
        <p:txBody>
          <a:bodyPr>
            <a:normAutofit/>
          </a:bodyPr>
          <a:lstStyle>
            <a:lvl1pPr>
              <a:defRPr sz="4000" b="1" cap="none" baseline="0"/>
            </a:lvl1pPr>
          </a:lstStyle>
          <a:p>
            <a:r>
              <a:rPr lang="en-US" dirty="0" smtClean="0"/>
              <a:t>Click to edit Master title style</a:t>
            </a:r>
            <a:endParaRPr lang="en-US" dirty="0"/>
          </a:p>
        </p:txBody>
      </p:sp>
      <p:sp>
        <p:nvSpPr>
          <p:cNvPr id="3" name="Content Placeholder 2"/>
          <p:cNvSpPr>
            <a:spLocks noGrp="1"/>
          </p:cNvSpPr>
          <p:nvPr>
            <p:ph idx="1"/>
          </p:nvPr>
        </p:nvSpPr>
        <p:spPr>
          <a:xfrm>
            <a:off x="684211" y="1515358"/>
            <a:ext cx="10285797" cy="4656842"/>
          </a:xfrm>
        </p:spPr>
        <p:txBody>
          <a:bodyPr anchor="t">
            <a:noAutofit/>
          </a:bodyPr>
          <a:lstStyle>
            <a:lvl1pPr>
              <a:defRPr sz="2400"/>
            </a:lvl1pPr>
            <a:lvl2pPr>
              <a:defRPr sz="2000"/>
            </a:lvl2pPr>
            <a:lvl3pPr>
              <a:defRPr sz="18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D6AD7D9F-39FD-4B95-A4F0-514D658B152C}" type="datetime1">
              <a:rPr lang="en-CA" smtClean="0"/>
              <a:t>2018-06-18</a:t>
            </a:fld>
            <a:endParaRPr lang="en-CA"/>
          </a:p>
        </p:txBody>
      </p:sp>
      <p:sp>
        <p:nvSpPr>
          <p:cNvPr id="5" name="Footer Placeholder 4"/>
          <p:cNvSpPr>
            <a:spLocks noGrp="1"/>
          </p:cNvSpPr>
          <p:nvPr>
            <p:ph type="ftr" sz="quarter" idx="11"/>
          </p:nvPr>
        </p:nvSpPr>
        <p:spPr>
          <a:xfrm>
            <a:off x="684212" y="6172200"/>
            <a:ext cx="10285796" cy="365125"/>
          </a:xfrm>
        </p:spPr>
        <p:txBody>
          <a:bodyPr/>
          <a:lstStyle>
            <a:lvl1pPr>
              <a:defRPr sz="1200"/>
            </a:lvl1pPr>
          </a:lstStyle>
          <a:p>
            <a:endParaRPr lang="en-CA" dirty="0"/>
          </a:p>
        </p:txBody>
      </p:sp>
      <p:sp>
        <p:nvSpPr>
          <p:cNvPr id="6" name="Slide Number Placeholder 5"/>
          <p:cNvSpPr>
            <a:spLocks noGrp="1"/>
          </p:cNvSpPr>
          <p:nvPr>
            <p:ph type="sldNum" sz="quarter" idx="12"/>
          </p:nvPr>
        </p:nvSpPr>
        <p:spPr>
          <a:xfrm>
            <a:off x="10970008" y="6049645"/>
            <a:ext cx="753625" cy="487680"/>
          </a:xfrm>
        </p:spPr>
        <p:txBody>
          <a:bodyPr/>
          <a:lstStyle>
            <a:lvl1pPr>
              <a:defRPr sz="2000"/>
            </a:lvl1pPr>
          </a:lstStyle>
          <a:p>
            <a:fld id="{7B2023C8-B124-43A9-8F92-0EEF5BAA9995}" type="slidenum">
              <a:rPr lang="en-CA" smtClean="0"/>
              <a:pPr/>
              <a:t>‹#›</a:t>
            </a:fld>
            <a:endParaRPr lang="en-CA" dirty="0"/>
          </a:p>
        </p:txBody>
      </p:sp>
    </p:spTree>
    <p:extLst>
      <p:ext uri="{BB962C8B-B14F-4D97-AF65-F5344CB8AC3E}">
        <p14:creationId xmlns:p14="http://schemas.microsoft.com/office/powerpoint/2010/main" val="26828991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accent1">
            <a:lumMod val="90000"/>
            <a:lumOff val="1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5400" b="0" cap="none" baseline="0">
                <a:solidFill>
                  <a:schemeClr val="tx1"/>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lvl1pPr>
              <a:defRPr>
                <a:solidFill>
                  <a:schemeClr val="tx1"/>
                </a:solidFill>
              </a:defRPr>
            </a:lvl1pPr>
          </a:lstStyle>
          <a:p>
            <a:fld id="{7D257ED4-7149-4100-B966-397E56D6DA55}" type="datetime1">
              <a:rPr lang="en-CA" smtClean="0"/>
              <a:pPr/>
              <a:t>2018-06-18</a:t>
            </a:fld>
            <a:endParaRPr lang="en-CA"/>
          </a:p>
        </p:txBody>
      </p:sp>
      <p:sp>
        <p:nvSpPr>
          <p:cNvPr id="5" name="Footer Placeholder 4"/>
          <p:cNvSpPr>
            <a:spLocks noGrp="1"/>
          </p:cNvSpPr>
          <p:nvPr>
            <p:ph type="ftr" sz="quarter" idx="11"/>
          </p:nvPr>
        </p:nvSpPr>
        <p:spPr/>
        <p:txBody>
          <a:bodyPr/>
          <a:lstStyle>
            <a:lvl1pPr>
              <a:defRPr>
                <a:solidFill>
                  <a:schemeClr val="tx1"/>
                </a:solidFill>
              </a:defRPr>
            </a:lvl1pPr>
          </a:lstStyle>
          <a:p>
            <a:endParaRPr lang="en-CA"/>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7B2023C8-B124-43A9-8F92-0EEF5BAA9995}" type="slidenum">
              <a:rPr lang="en-CA" smtClean="0"/>
              <a:pPr/>
              <a:t>‹#›</a:t>
            </a:fld>
            <a:endParaRPr lang="en-CA"/>
          </a:p>
        </p:txBody>
      </p:sp>
      <p:grpSp>
        <p:nvGrpSpPr>
          <p:cNvPr id="7" name="Group 6"/>
          <p:cNvGrpSpPr/>
          <p:nvPr userDrawn="1"/>
        </p:nvGrpSpPr>
        <p:grpSpPr>
          <a:xfrm rot="16200000">
            <a:off x="9093845" y="-109806"/>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23380944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4211" y="1515361"/>
            <a:ext cx="5123089" cy="4656839"/>
          </a:xfrm>
        </p:spPr>
        <p:txBody>
          <a:bodyPr>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5808133" y="1515362"/>
            <a:ext cx="4934479" cy="4656838"/>
          </a:xfrm>
        </p:spPr>
        <p:txBody>
          <a:bodyPr>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p>
            <a:fld id="{9ACE3152-893D-476F-92C8-DC87664CFA37}" type="datetime1">
              <a:rPr lang="en-CA" smtClean="0"/>
              <a:t>2018-06-18</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7B2023C8-B124-43A9-8F92-0EEF5BAA9995}" type="slidenum">
              <a:rPr lang="en-CA" smtClean="0"/>
              <a:t>‹#›</a:t>
            </a:fld>
            <a:endParaRPr lang="en-CA"/>
          </a:p>
        </p:txBody>
      </p:sp>
    </p:spTree>
    <p:extLst>
      <p:ext uri="{BB962C8B-B14F-4D97-AF65-F5344CB8AC3E}">
        <p14:creationId xmlns:p14="http://schemas.microsoft.com/office/powerpoint/2010/main" val="1541667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972080" y="1515357"/>
            <a:ext cx="4649787" cy="576262"/>
          </a:xfrm>
        </p:spPr>
        <p:txBody>
          <a:bodyPr anchor="b">
            <a:noAutofit/>
          </a:bodyPr>
          <a:lstStyle>
            <a:lvl1pPr marL="0" indent="0">
              <a:buNone/>
              <a:defRPr sz="24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684211" y="2100086"/>
            <a:ext cx="4937655" cy="4072114"/>
          </a:xfrm>
        </p:spPr>
        <p:txBody>
          <a:bodyPr anchor="t">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035939" y="1523824"/>
            <a:ext cx="4665134" cy="576262"/>
          </a:xfrm>
        </p:spPr>
        <p:txBody>
          <a:bodyPr anchor="b">
            <a:noAutofit/>
          </a:bodyPr>
          <a:lstStyle>
            <a:lvl1pPr marL="0" indent="0">
              <a:buNone/>
              <a:defRPr sz="24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5763418" y="2100086"/>
            <a:ext cx="4929188" cy="4072114"/>
          </a:xfrm>
        </p:spPr>
        <p:txBody>
          <a:bodyPr anchor="t">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6"/>
          <p:cNvSpPr>
            <a:spLocks noGrp="1"/>
          </p:cNvSpPr>
          <p:nvPr>
            <p:ph type="dt" sz="half" idx="10"/>
          </p:nvPr>
        </p:nvSpPr>
        <p:spPr/>
        <p:txBody>
          <a:bodyPr/>
          <a:lstStyle/>
          <a:p>
            <a:fld id="{CB2930E9-C17A-4D90-BAE8-42423BBE919E}" type="datetime1">
              <a:rPr lang="en-CA" smtClean="0"/>
              <a:t>2018-06-18</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7B2023C8-B124-43A9-8F92-0EEF5BAA9995}" type="slidenum">
              <a:rPr lang="en-CA" smtClean="0"/>
              <a:t>‹#›</a:t>
            </a:fld>
            <a:endParaRPr lang="en-CA"/>
          </a:p>
        </p:txBody>
      </p:sp>
    </p:spTree>
    <p:extLst>
      <p:ext uri="{BB962C8B-B14F-4D97-AF65-F5344CB8AC3E}">
        <p14:creationId xmlns:p14="http://schemas.microsoft.com/office/powerpoint/2010/main" val="3696048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2659AD7-8F94-4BFD-9315-264212F1BDBC}" type="datetime1">
              <a:rPr lang="en-CA" smtClean="0"/>
              <a:t>2018-06-18</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7B2023C8-B124-43A9-8F92-0EEF5BAA9995}" type="slidenum">
              <a:rPr lang="en-CA" smtClean="0"/>
              <a:t>‹#›</a:t>
            </a:fld>
            <a:endParaRPr lang="en-CA"/>
          </a:p>
        </p:txBody>
      </p:sp>
    </p:spTree>
    <p:extLst>
      <p:ext uri="{BB962C8B-B14F-4D97-AF65-F5344CB8AC3E}">
        <p14:creationId xmlns:p14="http://schemas.microsoft.com/office/powerpoint/2010/main" val="4092938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A852F67-5290-4349-8ADA-9B77C8B30CA1}" type="datetime1">
              <a:rPr lang="en-CA" smtClean="0"/>
              <a:t>2018-06-18</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7B2023C8-B124-43A9-8F92-0EEF5BAA9995}" type="slidenum">
              <a:rPr lang="en-CA" smtClean="0"/>
              <a:t>‹#›</a:t>
            </a:fld>
            <a:endParaRPr lang="en-CA"/>
          </a:p>
        </p:txBody>
      </p:sp>
    </p:spTree>
    <p:extLst>
      <p:ext uri="{BB962C8B-B14F-4D97-AF65-F5344CB8AC3E}">
        <p14:creationId xmlns:p14="http://schemas.microsoft.com/office/powerpoint/2010/main" val="33575096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AA9F9A6-54E7-4285-928E-6A5CE63E658D}" type="datetime1">
              <a:rPr lang="en-CA" smtClean="0"/>
              <a:t>2018-06-18</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7B2023C8-B124-43A9-8F92-0EEF5BAA9995}" type="slidenum">
              <a:rPr lang="en-CA" smtClean="0"/>
              <a:t>‹#›</a:t>
            </a:fld>
            <a:endParaRPr lang="en-CA"/>
          </a:p>
        </p:txBody>
      </p:sp>
    </p:spTree>
    <p:extLst>
      <p:ext uri="{BB962C8B-B14F-4D97-AF65-F5344CB8AC3E}">
        <p14:creationId xmlns:p14="http://schemas.microsoft.com/office/powerpoint/2010/main" val="40604949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A9DADFC-E42D-4E18-8E7A-1F87E4DC64CF}" type="datetime1">
              <a:rPr lang="en-CA" smtClean="0"/>
              <a:t>2018-06-18</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7B2023C8-B124-43A9-8F92-0EEF5BAA9995}" type="slidenum">
              <a:rPr lang="en-CA" smtClean="0"/>
              <a:t>‹#›</a:t>
            </a:fld>
            <a:endParaRPr lang="en-CA"/>
          </a:p>
        </p:txBody>
      </p:sp>
    </p:spTree>
    <p:extLst>
      <p:ext uri="{BB962C8B-B14F-4D97-AF65-F5344CB8AC3E}">
        <p14:creationId xmlns:p14="http://schemas.microsoft.com/office/powerpoint/2010/main" val="13551032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7" name="Group 6"/>
          <p:cNvGrpSpPr/>
          <p:nvPr/>
        </p:nvGrpSpPr>
        <p:grpSpPr>
          <a:xfrm rot="16200000">
            <a:off x="9093845" y="-109806"/>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2"/>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2"/>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2"/>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2"/>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2"/>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170"/>
            <a:ext cx="8534400" cy="1507067"/>
          </a:xfrm>
          <a:prstGeom prst="rect">
            <a:avLst/>
          </a:prstGeom>
          <a:effectLst/>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684211" y="1515358"/>
            <a:ext cx="10285797" cy="4656841"/>
          </a:xfrm>
          <a:prstGeom prst="rect">
            <a:avLst/>
          </a:prstGeom>
        </p:spPr>
        <p:txBody>
          <a:bodyPr vert="horz" lIns="91440" tIns="45720" rIns="91440" bIns="45720" rtlCol="0" anchor="t">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1"/>
                </a:solidFill>
                <a:effectLst/>
                <a:latin typeface="+mn-lt"/>
              </a:defRPr>
            </a:lvl1pPr>
          </a:lstStyle>
          <a:p>
            <a:fld id="{1046A6BF-9417-477F-B83E-822B9F56EF48}" type="datetime1">
              <a:rPr lang="en-CA" smtClean="0"/>
              <a:t>2018-06-18</a:t>
            </a:fld>
            <a:endParaRPr lang="en-CA"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1"/>
                </a:solidFill>
                <a:effectLst/>
                <a:latin typeface="+mn-lt"/>
              </a:defRPr>
            </a:lvl1pPr>
          </a:lstStyle>
          <a:p>
            <a:endParaRPr lang="en-CA"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2000" b="0" i="0">
                <a:solidFill>
                  <a:schemeClr val="bg1"/>
                </a:solidFill>
                <a:effectLst/>
                <a:latin typeface="+mn-lt"/>
              </a:defRPr>
            </a:lvl1pPr>
          </a:lstStyle>
          <a:p>
            <a:fld id="{7B2023C8-B124-43A9-8F92-0EEF5BAA9995}" type="slidenum">
              <a:rPr lang="en-CA" smtClean="0"/>
              <a:pPr/>
              <a:t>‹#›</a:t>
            </a:fld>
            <a:endParaRPr lang="en-CA" dirty="0"/>
          </a:p>
        </p:txBody>
      </p:sp>
    </p:spTree>
    <p:extLst>
      <p:ext uri="{BB962C8B-B14F-4D97-AF65-F5344CB8AC3E}">
        <p14:creationId xmlns:p14="http://schemas.microsoft.com/office/powerpoint/2010/main" val="22053811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hdr="0" ftr="0" dt="0"/>
  <p:txStyles>
    <p:titleStyle>
      <a:lvl1pPr algn="l" defTabSz="457200" rtl="0" eaLnBrk="1" latinLnBrk="0" hangingPunct="1">
        <a:spcBef>
          <a:spcPct val="0"/>
        </a:spcBef>
        <a:buNone/>
        <a:defRPr lang="en-US" sz="4000" b="1" kern="1200" cap="none" baseline="0" dirty="0" smtClean="0">
          <a:ln w="3175" cmpd="sng">
            <a:noFill/>
          </a:ln>
          <a:solidFill>
            <a:schemeClr val="bg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80000"/>
        <a:buFont typeface="Wingdings 3" panose="05040102010807070707" pitchFamily="18" charset="2"/>
        <a:buChar char=""/>
        <a:defRPr sz="2400" kern="1200" cap="none">
          <a:solidFill>
            <a:schemeClr val="bg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80000"/>
        <a:buFont typeface="Wingdings 3" panose="05040102010807070707" pitchFamily="18" charset="2"/>
        <a:buChar char=""/>
        <a:defRPr sz="2000" kern="1200" cap="none">
          <a:solidFill>
            <a:schemeClr val="bg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80000"/>
        <a:buFont typeface="Wingdings 3" panose="05040102010807070707" pitchFamily="18" charset="2"/>
        <a:buChar char=""/>
        <a:defRPr sz="1800" kern="1200" cap="none">
          <a:solidFill>
            <a:schemeClr val="bg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80000"/>
        <a:buFont typeface="Wingdings 3" panose="05040102010807070707" pitchFamily="18" charset="2"/>
        <a:buChar char=""/>
        <a:defRPr sz="1600" kern="1200" cap="none">
          <a:solidFill>
            <a:schemeClr val="bg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80000"/>
        <a:buFont typeface="Wingdings 3" panose="05040102010807070707" pitchFamily="18" charset="2"/>
        <a:buChar char=""/>
        <a:defRPr sz="1600" kern="1200" cap="none">
          <a:solidFill>
            <a:schemeClr val="bg1"/>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4211" y="707066"/>
            <a:ext cx="9129091" cy="2167468"/>
          </a:xfrm>
        </p:spPr>
        <p:txBody>
          <a:bodyPr anchor="t">
            <a:normAutofit/>
          </a:bodyPr>
          <a:lstStyle/>
          <a:p>
            <a:r>
              <a:rPr lang="en-CA" dirty="0"/>
              <a:t>Breaking Apart the VFS for Managing File Systems</a:t>
            </a:r>
          </a:p>
        </p:txBody>
      </p:sp>
      <p:sp>
        <p:nvSpPr>
          <p:cNvPr id="3" name="Subtitle 2"/>
          <p:cNvSpPr>
            <a:spLocks noGrp="1"/>
          </p:cNvSpPr>
          <p:nvPr>
            <p:ph type="subTitle" idx="1"/>
          </p:nvPr>
        </p:nvSpPr>
        <p:spPr>
          <a:xfrm>
            <a:off x="684211" y="3037337"/>
            <a:ext cx="8863825" cy="2753864"/>
          </a:xfrm>
        </p:spPr>
        <p:txBody>
          <a:bodyPr/>
          <a:lstStyle/>
          <a:p>
            <a:r>
              <a:rPr lang="en-CA" dirty="0" err="1"/>
              <a:t>Kuei</a:t>
            </a:r>
            <a:r>
              <a:rPr lang="en-CA" dirty="0"/>
              <a:t> </a:t>
            </a:r>
            <a:r>
              <a:rPr lang="en-CA" dirty="0" smtClean="0"/>
              <a:t>(Jack) Sun</a:t>
            </a:r>
            <a:r>
              <a:rPr lang="en-CA" dirty="0"/>
              <a:t>, Matthew </a:t>
            </a:r>
            <a:r>
              <a:rPr lang="en-CA" dirty="0" err="1"/>
              <a:t>Lakier</a:t>
            </a:r>
            <a:r>
              <a:rPr lang="en-CA" dirty="0"/>
              <a:t>, Angela </a:t>
            </a:r>
            <a:r>
              <a:rPr lang="en-CA" dirty="0" err="1"/>
              <a:t>Demke</a:t>
            </a:r>
            <a:r>
              <a:rPr lang="en-CA" dirty="0"/>
              <a:t> Brown, and </a:t>
            </a:r>
            <a:r>
              <a:rPr lang="en-CA" dirty="0" err="1"/>
              <a:t>Ashvin</a:t>
            </a:r>
            <a:r>
              <a:rPr lang="en-CA" dirty="0"/>
              <a:t> </a:t>
            </a:r>
            <a:r>
              <a:rPr lang="en-CA" dirty="0" err="1" smtClean="0"/>
              <a:t>Goel</a:t>
            </a:r>
            <a:endParaRPr lang="en-CA" dirty="0" smtClean="0"/>
          </a:p>
          <a:p>
            <a:endParaRPr lang="en-CA" dirty="0" smtClean="0"/>
          </a:p>
          <a:p>
            <a:r>
              <a:rPr lang="en-CA" i="1" dirty="0" smtClean="0"/>
              <a:t>University of Toronto</a:t>
            </a:r>
          </a:p>
          <a:p>
            <a:r>
              <a:rPr lang="en-CA" dirty="0" err="1" smtClean="0"/>
              <a:t>HotStorage</a:t>
            </a:r>
            <a:r>
              <a:rPr lang="en-CA" dirty="0" smtClean="0"/>
              <a:t> ‘18, Boston, MA.</a:t>
            </a:r>
            <a:endParaRPr lang="en-CA" dirty="0"/>
          </a:p>
        </p:txBody>
      </p:sp>
    </p:spTree>
    <p:extLst>
      <p:ext uri="{BB962C8B-B14F-4D97-AF65-F5344CB8AC3E}">
        <p14:creationId xmlns:p14="http://schemas.microsoft.com/office/powerpoint/2010/main" val="298973681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Transactional Support</a:t>
            </a:r>
            <a:endParaRPr lang="en-CA" dirty="0"/>
          </a:p>
        </p:txBody>
      </p:sp>
      <p:sp>
        <p:nvSpPr>
          <p:cNvPr id="3" name="Content Placeholder 2"/>
          <p:cNvSpPr>
            <a:spLocks noGrp="1"/>
          </p:cNvSpPr>
          <p:nvPr>
            <p:ph idx="1"/>
          </p:nvPr>
        </p:nvSpPr>
        <p:spPr/>
        <p:txBody>
          <a:bodyPr/>
          <a:lstStyle/>
          <a:p>
            <a:r>
              <a:rPr lang="en-CA" dirty="0" err="1" smtClean="0"/>
              <a:t>eVFS</a:t>
            </a:r>
            <a:r>
              <a:rPr lang="en-CA" dirty="0" smtClean="0"/>
              <a:t> operations can temporarily cause file system inconsistency</a:t>
            </a:r>
          </a:p>
          <a:p>
            <a:pPr lvl="1"/>
            <a:r>
              <a:rPr lang="en-CA" dirty="0" smtClean="0"/>
              <a:t>E.g. </a:t>
            </a:r>
            <a:r>
              <a:rPr lang="en-CA" dirty="0"/>
              <a:t>r</a:t>
            </a:r>
            <a:r>
              <a:rPr lang="en-CA" dirty="0" smtClean="0"/>
              <a:t>esource leaks, partial update</a:t>
            </a:r>
          </a:p>
          <a:p>
            <a:pPr lvl="1"/>
            <a:endParaRPr lang="en-CA" dirty="0" smtClean="0"/>
          </a:p>
          <a:p>
            <a:r>
              <a:rPr lang="en-CA" dirty="0" smtClean="0"/>
              <a:t>Transactional support</a:t>
            </a:r>
          </a:p>
          <a:p>
            <a:pPr lvl="1"/>
            <a:r>
              <a:rPr lang="en-CA" dirty="0" smtClean="0"/>
              <a:t>Provides crash consistency</a:t>
            </a:r>
          </a:p>
          <a:p>
            <a:pPr lvl="2"/>
            <a:r>
              <a:rPr lang="en-CA" dirty="0" smtClean="0"/>
              <a:t>Protects file system from corruption and data loss</a:t>
            </a:r>
          </a:p>
          <a:p>
            <a:pPr lvl="2"/>
            <a:r>
              <a:rPr lang="en-CA" dirty="0"/>
              <a:t>Lacking in most file system management </a:t>
            </a:r>
            <a:r>
              <a:rPr lang="en-CA" dirty="0" smtClean="0"/>
              <a:t>applications</a:t>
            </a:r>
          </a:p>
          <a:p>
            <a:pPr marL="457200" lvl="1" indent="0">
              <a:buNone/>
            </a:pPr>
            <a:endParaRPr lang="en-CA" dirty="0" smtClean="0"/>
          </a:p>
          <a:p>
            <a:pPr lvl="1"/>
            <a:endParaRPr lang="en-CA" dirty="0"/>
          </a:p>
        </p:txBody>
      </p:sp>
      <p:sp>
        <p:nvSpPr>
          <p:cNvPr id="4" name="Slide Number Placeholder 3"/>
          <p:cNvSpPr>
            <a:spLocks noGrp="1"/>
          </p:cNvSpPr>
          <p:nvPr>
            <p:ph type="sldNum" sz="quarter" idx="12"/>
          </p:nvPr>
        </p:nvSpPr>
        <p:spPr/>
        <p:txBody>
          <a:bodyPr/>
          <a:lstStyle/>
          <a:p>
            <a:fld id="{7B2023C8-B124-43A9-8F92-0EEF5BAA9995}" type="slidenum">
              <a:rPr lang="en-CA" smtClean="0"/>
              <a:pPr/>
              <a:t>10</a:t>
            </a:fld>
            <a:endParaRPr lang="en-CA" dirty="0"/>
          </a:p>
        </p:txBody>
      </p:sp>
    </p:spTree>
    <p:extLst>
      <p:ext uri="{BB962C8B-B14F-4D97-AF65-F5344CB8AC3E}">
        <p14:creationId xmlns:p14="http://schemas.microsoft.com/office/powerpoint/2010/main" val="2575898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File System Conversion Tool</a:t>
            </a:r>
            <a:endParaRPr lang="en-CA" dirty="0"/>
          </a:p>
        </p:txBody>
      </p:sp>
      <p:sp>
        <p:nvSpPr>
          <p:cNvPr id="3" name="Content Placeholder 2"/>
          <p:cNvSpPr>
            <a:spLocks noGrp="1"/>
          </p:cNvSpPr>
          <p:nvPr>
            <p:ph idx="1"/>
          </p:nvPr>
        </p:nvSpPr>
        <p:spPr/>
        <p:txBody>
          <a:bodyPr/>
          <a:lstStyle/>
          <a:p>
            <a:r>
              <a:rPr lang="en-CA" dirty="0" smtClean="0"/>
              <a:t>Converts one file system to another while minimizing copying</a:t>
            </a:r>
            <a:br>
              <a:rPr lang="en-CA" dirty="0" smtClean="0"/>
            </a:br>
            <a:r>
              <a:rPr lang="en-CA" dirty="0" smtClean="0"/>
              <a:t>data </a:t>
            </a:r>
            <a:r>
              <a:rPr lang="en-CA" dirty="0" smtClean="0"/>
              <a:t>blocks</a:t>
            </a:r>
          </a:p>
          <a:p>
            <a:r>
              <a:rPr lang="en-CA" dirty="0" smtClean="0"/>
              <a:t>Previous version built using Spiffy</a:t>
            </a:r>
          </a:p>
          <a:p>
            <a:pPr lvl="1"/>
            <a:r>
              <a:rPr lang="en-CA" dirty="0" smtClean="0"/>
              <a:t>Spiffy provides library for type-safe parsing and serialization</a:t>
            </a:r>
          </a:p>
          <a:p>
            <a:pPr lvl="2"/>
            <a:r>
              <a:rPr lang="en-CA" dirty="0"/>
              <a:t>O</a:t>
            </a:r>
            <a:r>
              <a:rPr lang="en-CA" dirty="0" smtClean="0"/>
              <a:t>nly knows the types of file system structures and not their semantics</a:t>
            </a:r>
          </a:p>
          <a:p>
            <a:pPr lvl="3"/>
            <a:r>
              <a:rPr lang="en-CA" dirty="0" smtClean="0"/>
              <a:t>i.e., Spiffy can parse an </a:t>
            </a:r>
            <a:r>
              <a:rPr lang="en-CA" dirty="0" err="1" smtClean="0"/>
              <a:t>inode</a:t>
            </a:r>
            <a:r>
              <a:rPr lang="en-CA" dirty="0" smtClean="0"/>
              <a:t> structure but does not know its significance</a:t>
            </a:r>
          </a:p>
          <a:p>
            <a:pPr lvl="1"/>
            <a:r>
              <a:rPr lang="en-CA" dirty="0" smtClean="0"/>
              <a:t>Application still require significant file system specific code</a:t>
            </a:r>
          </a:p>
          <a:p>
            <a:pPr marL="457200" lvl="1" indent="0">
              <a:buNone/>
            </a:pPr>
            <a:endParaRPr lang="en-CA" dirty="0" smtClean="0"/>
          </a:p>
          <a:p>
            <a:endParaRPr lang="en-CA" dirty="0" smtClean="0"/>
          </a:p>
        </p:txBody>
      </p:sp>
      <p:sp>
        <p:nvSpPr>
          <p:cNvPr id="4" name="Slide Number Placeholder 3"/>
          <p:cNvSpPr>
            <a:spLocks noGrp="1"/>
          </p:cNvSpPr>
          <p:nvPr>
            <p:ph type="sldNum" sz="quarter" idx="12"/>
          </p:nvPr>
        </p:nvSpPr>
        <p:spPr/>
        <p:txBody>
          <a:bodyPr/>
          <a:lstStyle/>
          <a:p>
            <a:fld id="{7B2023C8-B124-43A9-8F92-0EEF5BAA9995}" type="slidenum">
              <a:rPr lang="en-CA" smtClean="0"/>
              <a:pPr/>
              <a:t>11</a:t>
            </a:fld>
            <a:endParaRPr lang="en-CA" dirty="0"/>
          </a:p>
        </p:txBody>
      </p:sp>
    </p:spTree>
    <p:extLst>
      <p:ext uri="{BB962C8B-B14F-4D97-AF65-F5344CB8AC3E}">
        <p14:creationId xmlns:p14="http://schemas.microsoft.com/office/powerpoint/2010/main" val="299657243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File System Conversion Tool</a:t>
            </a:r>
            <a:endParaRPr lang="en-CA" dirty="0"/>
          </a:p>
        </p:txBody>
      </p:sp>
      <p:sp>
        <p:nvSpPr>
          <p:cNvPr id="3" name="Content Placeholder 2"/>
          <p:cNvSpPr>
            <a:spLocks noGrp="1"/>
          </p:cNvSpPr>
          <p:nvPr>
            <p:ph idx="1"/>
          </p:nvPr>
        </p:nvSpPr>
        <p:spPr/>
        <p:txBody>
          <a:bodyPr/>
          <a:lstStyle/>
          <a:p>
            <a:r>
              <a:rPr lang="en-CA" dirty="0" smtClean="0"/>
              <a:t>Built generic file system conversion tool using </a:t>
            </a:r>
            <a:r>
              <a:rPr lang="en-CA" dirty="0" err="1" smtClean="0"/>
              <a:t>eVFS</a:t>
            </a:r>
            <a:endParaRPr lang="en-CA" dirty="0" smtClean="0"/>
          </a:p>
          <a:p>
            <a:pPr lvl="1"/>
            <a:r>
              <a:rPr lang="en-CA" dirty="0" smtClean="0"/>
              <a:t>Requires 224 LOC</a:t>
            </a:r>
          </a:p>
          <a:p>
            <a:pPr lvl="2"/>
            <a:r>
              <a:rPr lang="en-CA" dirty="0" smtClean="0"/>
              <a:t>Supports any pair of file systems</a:t>
            </a:r>
          </a:p>
          <a:p>
            <a:pPr lvl="1"/>
            <a:r>
              <a:rPr lang="en-CA" dirty="0" err="1" smtClean="0"/>
              <a:t>Spiffy’s</a:t>
            </a:r>
            <a:r>
              <a:rPr lang="en-CA" dirty="0" smtClean="0"/>
              <a:t> conversion tool requires 2502 LOC</a:t>
            </a:r>
          </a:p>
          <a:p>
            <a:pPr lvl="2"/>
            <a:r>
              <a:rPr lang="en-CA" dirty="0" smtClean="0"/>
              <a:t>Supports only Ext4 to F2FS</a:t>
            </a:r>
          </a:p>
          <a:p>
            <a:pPr marL="457200" lvl="1" indent="0">
              <a:buNone/>
            </a:pPr>
            <a:endParaRPr lang="en-CA" dirty="0" smtClean="0"/>
          </a:p>
          <a:p>
            <a:r>
              <a:rPr lang="en-CA" dirty="0" smtClean="0"/>
              <a:t>Implemented </a:t>
            </a:r>
            <a:r>
              <a:rPr lang="en-CA" dirty="0" err="1" smtClean="0"/>
              <a:t>eVFS</a:t>
            </a:r>
            <a:r>
              <a:rPr lang="en-CA" dirty="0" smtClean="0"/>
              <a:t> API for Ext4 and F2FS using Spiffy</a:t>
            </a:r>
          </a:p>
          <a:p>
            <a:pPr lvl="1"/>
            <a:r>
              <a:rPr lang="en-CA" dirty="0" err="1" smtClean="0"/>
              <a:t>eVFS</a:t>
            </a:r>
            <a:r>
              <a:rPr lang="en-CA" dirty="0" smtClean="0"/>
              <a:t> converter is as robust as Spiffy converter</a:t>
            </a:r>
          </a:p>
          <a:p>
            <a:pPr lvl="1"/>
            <a:r>
              <a:rPr lang="en-CA" dirty="0" err="1" smtClean="0"/>
              <a:t>eVFS</a:t>
            </a:r>
            <a:r>
              <a:rPr lang="en-CA" dirty="0" smtClean="0"/>
              <a:t> implementation can be reused by other applications</a:t>
            </a:r>
            <a:endParaRPr lang="en-CA" dirty="0"/>
          </a:p>
        </p:txBody>
      </p:sp>
      <p:sp>
        <p:nvSpPr>
          <p:cNvPr id="4" name="Slide Number Placeholder 3"/>
          <p:cNvSpPr>
            <a:spLocks noGrp="1"/>
          </p:cNvSpPr>
          <p:nvPr>
            <p:ph type="sldNum" sz="quarter" idx="12"/>
          </p:nvPr>
        </p:nvSpPr>
        <p:spPr/>
        <p:txBody>
          <a:bodyPr/>
          <a:lstStyle/>
          <a:p>
            <a:fld id="{7B2023C8-B124-43A9-8F92-0EEF5BAA9995}" type="slidenum">
              <a:rPr lang="en-CA" smtClean="0"/>
              <a:pPr/>
              <a:t>12</a:t>
            </a:fld>
            <a:endParaRPr lang="en-CA" dirty="0"/>
          </a:p>
        </p:txBody>
      </p:sp>
    </p:spTree>
    <p:extLst>
      <p:ext uri="{BB962C8B-B14F-4D97-AF65-F5344CB8AC3E}">
        <p14:creationId xmlns:p14="http://schemas.microsoft.com/office/powerpoint/2010/main" val="1902039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Journaling</a:t>
            </a:r>
            <a:endParaRPr lang="en-CA" dirty="0"/>
          </a:p>
        </p:txBody>
      </p:sp>
      <p:sp>
        <p:nvSpPr>
          <p:cNvPr id="3" name="Content Placeholder 2"/>
          <p:cNvSpPr>
            <a:spLocks noGrp="1"/>
          </p:cNvSpPr>
          <p:nvPr>
            <p:ph idx="1"/>
          </p:nvPr>
        </p:nvSpPr>
        <p:spPr/>
        <p:txBody>
          <a:bodyPr/>
          <a:lstStyle/>
          <a:p>
            <a:r>
              <a:rPr lang="en-CA" dirty="0" smtClean="0"/>
              <a:t>Added journaling to file system conversion tool</a:t>
            </a:r>
          </a:p>
          <a:p>
            <a:pPr lvl="1"/>
            <a:r>
              <a:rPr lang="en-CA" dirty="0" smtClean="0"/>
              <a:t>Provides crash consistency</a:t>
            </a:r>
          </a:p>
          <a:p>
            <a:pPr lvl="1"/>
            <a:r>
              <a:rPr lang="en-CA" dirty="0" smtClean="0"/>
              <a:t>Small performance overhead of 20%</a:t>
            </a:r>
          </a:p>
          <a:p>
            <a:pPr lvl="1"/>
            <a:r>
              <a:rPr lang="en-CA" dirty="0" smtClean="0"/>
              <a:t>Reduces memory overhead of file system conversion tool</a:t>
            </a:r>
          </a:p>
          <a:p>
            <a:pPr lvl="2"/>
            <a:r>
              <a:rPr lang="en-CA" dirty="0" smtClean="0"/>
              <a:t>With journaling, old file system can be read while writing the new file system</a:t>
            </a:r>
          </a:p>
          <a:p>
            <a:pPr lvl="2"/>
            <a:r>
              <a:rPr lang="en-CA" dirty="0" smtClean="0"/>
              <a:t>Without journaling, old file system may be clobbered by new file system</a:t>
            </a:r>
          </a:p>
          <a:p>
            <a:pPr lvl="3"/>
            <a:r>
              <a:rPr lang="en-CA" dirty="0" smtClean="0"/>
              <a:t>Must read entire old file system content into memory before writing new file system</a:t>
            </a:r>
            <a:endParaRPr lang="en-CA" dirty="0"/>
          </a:p>
        </p:txBody>
      </p:sp>
      <p:sp>
        <p:nvSpPr>
          <p:cNvPr id="4" name="Slide Number Placeholder 3"/>
          <p:cNvSpPr>
            <a:spLocks noGrp="1"/>
          </p:cNvSpPr>
          <p:nvPr>
            <p:ph type="sldNum" sz="quarter" idx="12"/>
          </p:nvPr>
        </p:nvSpPr>
        <p:spPr/>
        <p:txBody>
          <a:bodyPr/>
          <a:lstStyle/>
          <a:p>
            <a:fld id="{7B2023C8-B124-43A9-8F92-0EEF5BAA9995}" type="slidenum">
              <a:rPr lang="en-CA" smtClean="0"/>
              <a:pPr/>
              <a:t>13</a:t>
            </a:fld>
            <a:endParaRPr lang="en-CA" dirty="0"/>
          </a:p>
        </p:txBody>
      </p:sp>
    </p:spTree>
    <p:extLst>
      <p:ext uri="{BB962C8B-B14F-4D97-AF65-F5344CB8AC3E}">
        <p14:creationId xmlns:p14="http://schemas.microsoft.com/office/powerpoint/2010/main" val="25727121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Implementation</a:t>
            </a:r>
            <a:endParaRPr lang="en-CA" dirty="0"/>
          </a:p>
        </p:txBody>
      </p:sp>
      <p:sp>
        <p:nvSpPr>
          <p:cNvPr id="3" name="Content Placeholder 2"/>
          <p:cNvSpPr>
            <a:spLocks noGrp="1"/>
          </p:cNvSpPr>
          <p:nvPr>
            <p:ph idx="1"/>
          </p:nvPr>
        </p:nvSpPr>
        <p:spPr/>
        <p:txBody>
          <a:bodyPr/>
          <a:lstStyle/>
          <a:p>
            <a:r>
              <a:rPr lang="en-CA" dirty="0" smtClean="0"/>
              <a:t>Variable-sized redo journal</a:t>
            </a:r>
          </a:p>
          <a:p>
            <a:pPr lvl="1"/>
            <a:r>
              <a:rPr lang="en-CA" dirty="0" smtClean="0"/>
              <a:t>Placed in free space of both source and destination file system</a:t>
            </a:r>
          </a:p>
          <a:p>
            <a:pPr lvl="1"/>
            <a:r>
              <a:rPr lang="en-CA" dirty="0" smtClean="0"/>
              <a:t>Enables recovery since journal not used by either file system</a:t>
            </a:r>
          </a:p>
          <a:p>
            <a:pPr lvl="1"/>
            <a:r>
              <a:rPr lang="en-CA" dirty="0" smtClean="0"/>
              <a:t>Conversion aborts if journal runs out of free space</a:t>
            </a:r>
          </a:p>
          <a:p>
            <a:r>
              <a:rPr lang="en-CA" dirty="0" smtClean="0"/>
              <a:t>Optimization</a:t>
            </a:r>
          </a:p>
          <a:p>
            <a:pPr lvl="1"/>
            <a:r>
              <a:rPr lang="en-CA" dirty="0" smtClean="0"/>
              <a:t>Does not journal if no overwrite occurs</a:t>
            </a:r>
          </a:p>
          <a:p>
            <a:pPr lvl="2"/>
            <a:r>
              <a:rPr lang="en-CA" dirty="0" smtClean="0"/>
              <a:t>May need to relocate journal blocks </a:t>
            </a:r>
          </a:p>
          <a:p>
            <a:pPr lvl="1"/>
            <a:endParaRPr lang="en-CA" dirty="0"/>
          </a:p>
        </p:txBody>
      </p:sp>
      <p:sp>
        <p:nvSpPr>
          <p:cNvPr id="4" name="Slide Number Placeholder 3"/>
          <p:cNvSpPr>
            <a:spLocks noGrp="1"/>
          </p:cNvSpPr>
          <p:nvPr>
            <p:ph type="sldNum" sz="quarter" idx="12"/>
          </p:nvPr>
        </p:nvSpPr>
        <p:spPr/>
        <p:txBody>
          <a:bodyPr/>
          <a:lstStyle/>
          <a:p>
            <a:fld id="{7B2023C8-B124-43A9-8F92-0EEF5BAA9995}" type="slidenum">
              <a:rPr lang="en-CA" smtClean="0"/>
              <a:pPr/>
              <a:t>14</a:t>
            </a:fld>
            <a:endParaRPr lang="en-CA" dirty="0"/>
          </a:p>
        </p:txBody>
      </p:sp>
    </p:spTree>
    <p:extLst>
      <p:ext uri="{BB962C8B-B14F-4D97-AF65-F5344CB8AC3E}">
        <p14:creationId xmlns:p14="http://schemas.microsoft.com/office/powerpoint/2010/main" val="27591388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Commit Word</a:t>
            </a:r>
            <a:endParaRPr lang="en-CA" dirty="0"/>
          </a:p>
        </p:txBody>
      </p:sp>
      <p:sp>
        <p:nvSpPr>
          <p:cNvPr id="4" name="Slide Number Placeholder 3"/>
          <p:cNvSpPr>
            <a:spLocks noGrp="1"/>
          </p:cNvSpPr>
          <p:nvPr>
            <p:ph type="sldNum" sz="quarter" idx="12"/>
          </p:nvPr>
        </p:nvSpPr>
        <p:spPr/>
        <p:txBody>
          <a:bodyPr/>
          <a:lstStyle/>
          <a:p>
            <a:fld id="{7B2023C8-B124-43A9-8F92-0EEF5BAA9995}" type="slidenum">
              <a:rPr lang="en-CA" smtClean="0"/>
              <a:pPr/>
              <a:t>15</a:t>
            </a:fld>
            <a:endParaRPr lang="en-CA" dirty="0"/>
          </a:p>
        </p:txBody>
      </p:sp>
      <p:sp>
        <p:nvSpPr>
          <p:cNvPr id="3" name="Content Placeholder 2"/>
          <p:cNvSpPr>
            <a:spLocks noGrp="1"/>
          </p:cNvSpPr>
          <p:nvPr>
            <p:ph idx="1"/>
          </p:nvPr>
        </p:nvSpPr>
        <p:spPr>
          <a:xfrm>
            <a:off x="684212" y="1515358"/>
            <a:ext cx="7824598" cy="4656842"/>
          </a:xfrm>
        </p:spPr>
        <p:txBody>
          <a:bodyPr/>
          <a:lstStyle/>
          <a:p>
            <a:r>
              <a:rPr lang="en-CA" dirty="0" smtClean="0"/>
              <a:t>Purpose</a:t>
            </a:r>
          </a:p>
          <a:p>
            <a:pPr lvl="1"/>
            <a:r>
              <a:rPr lang="en-CA" dirty="0" smtClean="0"/>
              <a:t>To locate the journal on recovery</a:t>
            </a:r>
          </a:p>
          <a:p>
            <a:pPr lvl="1"/>
            <a:r>
              <a:rPr lang="en-CA" dirty="0" smtClean="0"/>
              <a:t>Points to first journal descriptor block</a:t>
            </a:r>
          </a:p>
          <a:p>
            <a:r>
              <a:rPr lang="en-CA" dirty="0" smtClean="0"/>
              <a:t>Must be placed at fixed, known location</a:t>
            </a:r>
          </a:p>
          <a:p>
            <a:pPr lvl="1"/>
            <a:r>
              <a:rPr lang="en-CA" dirty="0" smtClean="0"/>
              <a:t>Currently placed inside the MBR area</a:t>
            </a:r>
          </a:p>
          <a:p>
            <a:pPr lvl="2"/>
            <a:r>
              <a:rPr lang="en-CA" dirty="0" smtClean="0"/>
              <a:t>Area unused if not boot partition</a:t>
            </a:r>
          </a:p>
          <a:p>
            <a:r>
              <a:rPr lang="en-CA" dirty="0" smtClean="0"/>
              <a:t>Written atomically to disk when transaction commits</a:t>
            </a:r>
          </a:p>
          <a:p>
            <a:pPr lvl="2"/>
            <a:endParaRPr lang="en-CA" dirty="0"/>
          </a:p>
        </p:txBody>
      </p:sp>
      <p:pic>
        <p:nvPicPr>
          <p:cNvPr id="6" name="Content Placeholder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08809" y="1447640"/>
            <a:ext cx="2461199" cy="4602005"/>
          </a:xfrm>
          <a:prstGeom prst="rect">
            <a:avLst/>
          </a:prstGeom>
        </p:spPr>
      </p:pic>
    </p:spTree>
    <p:extLst>
      <p:ext uri="{BB962C8B-B14F-4D97-AF65-F5344CB8AC3E}">
        <p14:creationId xmlns:p14="http://schemas.microsoft.com/office/powerpoint/2010/main" val="9083004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1. Write to Free Space</a:t>
            </a:r>
            <a:endParaRPr lang="en-CA" dirty="0"/>
          </a:p>
        </p:txBody>
      </p:sp>
      <p:sp>
        <p:nvSpPr>
          <p:cNvPr id="4" name="Slide Number Placeholder 3"/>
          <p:cNvSpPr>
            <a:spLocks noGrp="1"/>
          </p:cNvSpPr>
          <p:nvPr>
            <p:ph type="sldNum" sz="quarter" idx="12"/>
          </p:nvPr>
        </p:nvSpPr>
        <p:spPr/>
        <p:txBody>
          <a:bodyPr/>
          <a:lstStyle/>
          <a:p>
            <a:fld id="{7B2023C8-B124-43A9-8F92-0EEF5BAA9995}" type="slidenum">
              <a:rPr lang="en-CA" smtClean="0"/>
              <a:pPr/>
              <a:t>16</a:t>
            </a:fld>
            <a:endParaRPr lang="en-CA" dirty="0"/>
          </a:p>
        </p:txBody>
      </p:sp>
      <p:sp>
        <p:nvSpPr>
          <p:cNvPr id="3" name="Content Placeholder 2"/>
          <p:cNvSpPr>
            <a:spLocks noGrp="1"/>
          </p:cNvSpPr>
          <p:nvPr>
            <p:ph idx="1"/>
          </p:nvPr>
        </p:nvSpPr>
        <p:spPr>
          <a:xfrm>
            <a:off x="684212" y="1515358"/>
            <a:ext cx="5909771" cy="4656842"/>
          </a:xfrm>
        </p:spPr>
        <p:txBody>
          <a:bodyPr/>
          <a:lstStyle/>
          <a:p>
            <a:r>
              <a:rPr lang="en-CA" dirty="0" smtClean="0"/>
              <a:t>If write to free space, skip journaling</a:t>
            </a:r>
          </a:p>
          <a:p>
            <a:r>
              <a:rPr lang="en-CA" dirty="0" smtClean="0"/>
              <a:t>OK because no overwrite occurs</a:t>
            </a:r>
          </a:p>
          <a:p>
            <a:r>
              <a:rPr lang="en-CA" dirty="0" smtClean="0"/>
              <a:t>Journaling layer must </a:t>
            </a:r>
            <a:r>
              <a:rPr lang="en-CA" dirty="0" err="1" smtClean="0"/>
              <a:t>upcall</a:t>
            </a:r>
            <a:r>
              <a:rPr lang="en-CA" dirty="0" smtClean="0"/>
              <a:t> to the file system to know which blocks are free</a:t>
            </a:r>
          </a:p>
          <a:p>
            <a:r>
              <a:rPr lang="en-CA" dirty="0" err="1" smtClean="0"/>
              <a:t>eVFS</a:t>
            </a:r>
            <a:r>
              <a:rPr lang="en-CA" dirty="0" smtClean="0"/>
              <a:t> provides API for querying allocation status of blocks</a:t>
            </a:r>
            <a:endParaRPr lang="en-CA" dirty="0"/>
          </a:p>
        </p:txBody>
      </p:sp>
      <p:pic>
        <p:nvPicPr>
          <p:cNvPr id="6" name="Content Placeholder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4288" y="1515358"/>
            <a:ext cx="4195721" cy="2636127"/>
          </a:xfrm>
          <a:prstGeom prst="rect">
            <a:avLst/>
          </a:prstGeom>
        </p:spPr>
      </p:pic>
    </p:spTree>
    <p:extLst>
      <p:ext uri="{BB962C8B-B14F-4D97-AF65-F5344CB8AC3E}">
        <p14:creationId xmlns:p14="http://schemas.microsoft.com/office/powerpoint/2010/main" val="6976776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2. Write to Allocated Space</a:t>
            </a:r>
            <a:endParaRPr lang="en-CA" dirty="0"/>
          </a:p>
        </p:txBody>
      </p:sp>
      <p:sp>
        <p:nvSpPr>
          <p:cNvPr id="4" name="Slide Number Placeholder 3"/>
          <p:cNvSpPr>
            <a:spLocks noGrp="1"/>
          </p:cNvSpPr>
          <p:nvPr>
            <p:ph type="sldNum" sz="quarter" idx="12"/>
          </p:nvPr>
        </p:nvSpPr>
        <p:spPr/>
        <p:txBody>
          <a:bodyPr/>
          <a:lstStyle/>
          <a:p>
            <a:fld id="{7B2023C8-B124-43A9-8F92-0EEF5BAA9995}" type="slidenum">
              <a:rPr lang="en-CA" smtClean="0"/>
              <a:pPr/>
              <a:t>17</a:t>
            </a:fld>
            <a:endParaRPr lang="en-CA" dirty="0"/>
          </a:p>
        </p:txBody>
      </p:sp>
      <p:sp>
        <p:nvSpPr>
          <p:cNvPr id="3" name="Content Placeholder 2"/>
          <p:cNvSpPr>
            <a:spLocks noGrp="1"/>
          </p:cNvSpPr>
          <p:nvPr>
            <p:ph idx="1"/>
          </p:nvPr>
        </p:nvSpPr>
        <p:spPr>
          <a:xfrm>
            <a:off x="684212" y="1515358"/>
            <a:ext cx="5909771" cy="4656842"/>
          </a:xfrm>
        </p:spPr>
        <p:txBody>
          <a:bodyPr/>
          <a:lstStyle/>
          <a:p>
            <a:r>
              <a:rPr lang="en-CA" dirty="0" smtClean="0"/>
              <a:t>If overwrite of source file system will occur, the block must first be journaled</a:t>
            </a:r>
          </a:p>
          <a:p>
            <a:r>
              <a:rPr lang="en-CA" dirty="0" smtClean="0"/>
              <a:t>After commit, journal blocks are </a:t>
            </a:r>
            <a:r>
              <a:rPr lang="en-CA" dirty="0" err="1" smtClean="0"/>
              <a:t>checkpointed</a:t>
            </a:r>
            <a:r>
              <a:rPr lang="en-CA" dirty="0" smtClean="0"/>
              <a:t> to their final location</a:t>
            </a:r>
          </a:p>
          <a:p>
            <a:r>
              <a:rPr lang="en-CA" dirty="0" err="1" smtClean="0"/>
              <a:t>Checkpointing</a:t>
            </a:r>
            <a:r>
              <a:rPr lang="en-CA" dirty="0" smtClean="0"/>
              <a:t> can be restarted upon power failure</a:t>
            </a:r>
          </a:p>
          <a:p>
            <a:pPr lvl="1"/>
            <a:r>
              <a:rPr lang="en-CA" dirty="0" smtClean="0"/>
              <a:t>Ensures failure atomicity</a:t>
            </a:r>
            <a:endParaRPr lang="en-CA" dirty="0"/>
          </a:p>
        </p:txBody>
      </p:sp>
      <p:pic>
        <p:nvPicPr>
          <p:cNvPr id="6" name="Content Placeholder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2408" y="1507237"/>
            <a:ext cx="4197600" cy="2899658"/>
          </a:xfrm>
          <a:prstGeom prst="rect">
            <a:avLst/>
          </a:prstGeom>
        </p:spPr>
      </p:pic>
    </p:spTree>
    <p:extLst>
      <p:ext uri="{BB962C8B-B14F-4D97-AF65-F5344CB8AC3E}">
        <p14:creationId xmlns:p14="http://schemas.microsoft.com/office/powerpoint/2010/main" val="40555847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3. Write to Journal</a:t>
            </a:r>
            <a:endParaRPr lang="en-CA" dirty="0"/>
          </a:p>
        </p:txBody>
      </p:sp>
      <p:sp>
        <p:nvSpPr>
          <p:cNvPr id="4" name="Slide Number Placeholder 3"/>
          <p:cNvSpPr>
            <a:spLocks noGrp="1"/>
          </p:cNvSpPr>
          <p:nvPr>
            <p:ph type="sldNum" sz="quarter" idx="12"/>
          </p:nvPr>
        </p:nvSpPr>
        <p:spPr/>
        <p:txBody>
          <a:bodyPr/>
          <a:lstStyle/>
          <a:p>
            <a:fld id="{7B2023C8-B124-43A9-8F92-0EEF5BAA9995}" type="slidenum">
              <a:rPr lang="en-CA" smtClean="0"/>
              <a:pPr/>
              <a:t>18</a:t>
            </a:fld>
            <a:endParaRPr lang="en-CA" dirty="0"/>
          </a:p>
        </p:txBody>
      </p:sp>
      <p:sp>
        <p:nvSpPr>
          <p:cNvPr id="3" name="Content Placeholder 2"/>
          <p:cNvSpPr>
            <a:spLocks noGrp="1"/>
          </p:cNvSpPr>
          <p:nvPr>
            <p:ph idx="1"/>
          </p:nvPr>
        </p:nvSpPr>
        <p:spPr>
          <a:xfrm>
            <a:off x="684212" y="1515358"/>
            <a:ext cx="6088196" cy="4656842"/>
          </a:xfrm>
        </p:spPr>
        <p:txBody>
          <a:bodyPr/>
          <a:lstStyle/>
          <a:p>
            <a:r>
              <a:rPr lang="en-US" dirty="0" smtClean="0"/>
              <a:t>Must remap journal blocks to new free space before writing data</a:t>
            </a:r>
          </a:p>
          <a:p>
            <a:r>
              <a:rPr lang="en-CA" dirty="0" smtClean="0"/>
              <a:t>Journaling not necessary because not overwriting allocated space</a:t>
            </a:r>
          </a:p>
          <a:p>
            <a:pPr lvl="1"/>
            <a:r>
              <a:rPr lang="en-CA" dirty="0" smtClean="0"/>
              <a:t>i.e. journal area </a:t>
            </a:r>
            <a:r>
              <a:rPr lang="en-CA" b="1" dirty="0" smtClean="0"/>
              <a:t>NOT</a:t>
            </a:r>
            <a:r>
              <a:rPr lang="en-CA" dirty="0" smtClean="0"/>
              <a:t> considered allocated to the file system</a:t>
            </a:r>
            <a:endParaRPr lang="en-CA" dirty="0"/>
          </a:p>
        </p:txBody>
      </p:sp>
      <p:pic>
        <p:nvPicPr>
          <p:cNvPr id="6" name="Content Placeholder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2408" y="1515358"/>
            <a:ext cx="4197600" cy="2913466"/>
          </a:xfrm>
          <a:prstGeom prst="rect">
            <a:avLst/>
          </a:prstGeom>
        </p:spPr>
      </p:pic>
    </p:spTree>
    <p:extLst>
      <p:ext uri="{BB962C8B-B14F-4D97-AF65-F5344CB8AC3E}">
        <p14:creationId xmlns:p14="http://schemas.microsoft.com/office/powerpoint/2010/main" val="9887285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Future Work</a:t>
            </a:r>
            <a:endParaRPr lang="en-CA" dirty="0"/>
          </a:p>
        </p:txBody>
      </p:sp>
      <p:sp>
        <p:nvSpPr>
          <p:cNvPr id="3" name="Content Placeholder 2"/>
          <p:cNvSpPr>
            <a:spLocks noGrp="1"/>
          </p:cNvSpPr>
          <p:nvPr>
            <p:ph idx="1"/>
          </p:nvPr>
        </p:nvSpPr>
        <p:spPr/>
        <p:txBody>
          <a:bodyPr/>
          <a:lstStyle/>
          <a:p>
            <a:r>
              <a:rPr lang="en-CA" dirty="0"/>
              <a:t>Online Support for </a:t>
            </a:r>
            <a:r>
              <a:rPr lang="en-CA" dirty="0" err="1"/>
              <a:t>eVFS</a:t>
            </a:r>
            <a:endParaRPr lang="en-CA" dirty="0"/>
          </a:p>
          <a:p>
            <a:pPr lvl="1"/>
            <a:r>
              <a:rPr lang="en-CA" dirty="0" smtClean="0"/>
              <a:t>Current </a:t>
            </a:r>
            <a:r>
              <a:rPr lang="en-CA" dirty="0" smtClean="0"/>
              <a:t>implementation works for offline only</a:t>
            </a:r>
          </a:p>
          <a:p>
            <a:r>
              <a:rPr lang="en-CA" dirty="0" smtClean="0"/>
              <a:t>Goal</a:t>
            </a:r>
          </a:p>
          <a:p>
            <a:pPr lvl="1"/>
            <a:r>
              <a:rPr lang="en-CA" dirty="0" smtClean="0"/>
              <a:t>Provide online transactional support for </a:t>
            </a:r>
            <a:r>
              <a:rPr lang="en-CA" dirty="0" err="1" smtClean="0"/>
              <a:t>eVFS</a:t>
            </a:r>
            <a:r>
              <a:rPr lang="en-CA" dirty="0" smtClean="0"/>
              <a:t> operations</a:t>
            </a:r>
          </a:p>
          <a:p>
            <a:pPr lvl="2"/>
            <a:r>
              <a:rPr lang="en-CA" dirty="0" smtClean="0"/>
              <a:t>Ensure existing applications </a:t>
            </a:r>
            <a:r>
              <a:rPr lang="en-CA" dirty="0" smtClean="0"/>
              <a:t>remain </a:t>
            </a:r>
            <a:r>
              <a:rPr lang="en-CA" dirty="0" smtClean="0"/>
              <a:t>unaffected by </a:t>
            </a:r>
            <a:r>
              <a:rPr lang="en-CA" dirty="0" err="1" smtClean="0"/>
              <a:t>eVFS</a:t>
            </a:r>
            <a:r>
              <a:rPr lang="en-CA" dirty="0" smtClean="0"/>
              <a:t> applications</a:t>
            </a:r>
          </a:p>
          <a:p>
            <a:pPr lvl="2"/>
            <a:r>
              <a:rPr lang="en-CA" dirty="0" smtClean="0"/>
              <a:t>Minimize changes to existing file system implementation</a:t>
            </a:r>
          </a:p>
          <a:p>
            <a:r>
              <a:rPr lang="en-CA" dirty="0" smtClean="0"/>
              <a:t>Idea</a:t>
            </a:r>
          </a:p>
          <a:p>
            <a:pPr lvl="1"/>
            <a:r>
              <a:rPr lang="en-CA" dirty="0" smtClean="0"/>
              <a:t>Reuse file system’s locking protocols to ensure atomicity</a:t>
            </a:r>
          </a:p>
          <a:p>
            <a:pPr lvl="2"/>
            <a:r>
              <a:rPr lang="en-CA" dirty="0" smtClean="0"/>
              <a:t>Existing applications should not see inconsistent file system state</a:t>
            </a:r>
          </a:p>
        </p:txBody>
      </p:sp>
      <p:sp>
        <p:nvSpPr>
          <p:cNvPr id="4" name="Slide Number Placeholder 3"/>
          <p:cNvSpPr>
            <a:spLocks noGrp="1"/>
          </p:cNvSpPr>
          <p:nvPr>
            <p:ph type="sldNum" sz="quarter" idx="12"/>
          </p:nvPr>
        </p:nvSpPr>
        <p:spPr/>
        <p:txBody>
          <a:bodyPr/>
          <a:lstStyle/>
          <a:p>
            <a:fld id="{7B2023C8-B124-43A9-8F92-0EEF5BAA9995}" type="slidenum">
              <a:rPr lang="en-CA" smtClean="0"/>
              <a:pPr/>
              <a:t>19</a:t>
            </a:fld>
            <a:endParaRPr lang="en-CA" dirty="0"/>
          </a:p>
        </p:txBody>
      </p:sp>
    </p:spTree>
    <p:extLst>
      <p:ext uri="{BB962C8B-B14F-4D97-AF65-F5344CB8AC3E}">
        <p14:creationId xmlns:p14="http://schemas.microsoft.com/office/powerpoint/2010/main" val="12747977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Introduction</a:t>
            </a:r>
            <a:endParaRPr lang="en-CA" dirty="0"/>
          </a:p>
        </p:txBody>
      </p:sp>
      <p:sp>
        <p:nvSpPr>
          <p:cNvPr id="3" name="Content Placeholder 2"/>
          <p:cNvSpPr>
            <a:spLocks noGrp="1"/>
          </p:cNvSpPr>
          <p:nvPr>
            <p:ph idx="1"/>
          </p:nvPr>
        </p:nvSpPr>
        <p:spPr/>
        <p:txBody>
          <a:bodyPr/>
          <a:lstStyle/>
          <a:p>
            <a:r>
              <a:rPr lang="en-CA" dirty="0" smtClean="0"/>
              <a:t>File-system management applications</a:t>
            </a:r>
          </a:p>
          <a:p>
            <a:pPr lvl="1"/>
            <a:r>
              <a:rPr lang="en-CA" dirty="0" smtClean="0"/>
              <a:t>E.g. defragmentation tool, data scrubber, file system resizing tool</a:t>
            </a:r>
          </a:p>
          <a:p>
            <a:pPr lvl="1"/>
            <a:r>
              <a:rPr lang="en-CA" dirty="0" smtClean="0"/>
              <a:t>Operate directly on file system metadata structures</a:t>
            </a:r>
          </a:p>
          <a:p>
            <a:pPr lvl="2"/>
            <a:r>
              <a:rPr lang="en-CA" dirty="0" smtClean="0"/>
              <a:t>Require detailed knowledge of file system format on disk</a:t>
            </a:r>
          </a:p>
          <a:p>
            <a:pPr lvl="2"/>
            <a:r>
              <a:rPr lang="en-CA" dirty="0" smtClean="0"/>
              <a:t>Bypass VFS layer</a:t>
            </a:r>
          </a:p>
          <a:p>
            <a:pPr lvl="1"/>
            <a:r>
              <a:rPr lang="en-CA" dirty="0" smtClean="0"/>
              <a:t>Essential for successful deployment of file system</a:t>
            </a:r>
          </a:p>
        </p:txBody>
      </p:sp>
      <p:sp>
        <p:nvSpPr>
          <p:cNvPr id="4" name="Slide Number Placeholder 3"/>
          <p:cNvSpPr>
            <a:spLocks noGrp="1"/>
          </p:cNvSpPr>
          <p:nvPr>
            <p:ph type="sldNum" sz="quarter" idx="12"/>
          </p:nvPr>
        </p:nvSpPr>
        <p:spPr/>
        <p:txBody>
          <a:bodyPr/>
          <a:lstStyle/>
          <a:p>
            <a:fld id="{7B2023C8-B124-43A9-8F92-0EEF5BAA9995}" type="slidenum">
              <a:rPr lang="en-CA" smtClean="0"/>
              <a:pPr/>
              <a:t>2</a:t>
            </a:fld>
            <a:endParaRPr lang="en-CA" dirty="0"/>
          </a:p>
        </p:txBody>
      </p:sp>
    </p:spTree>
    <p:extLst>
      <p:ext uri="{BB962C8B-B14F-4D97-AF65-F5344CB8AC3E}">
        <p14:creationId xmlns:p14="http://schemas.microsoft.com/office/powerpoint/2010/main" val="178890286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84211" y="927279"/>
            <a:ext cx="9225333" cy="2665927"/>
          </a:xfrm>
        </p:spPr>
        <p:txBody>
          <a:bodyPr>
            <a:normAutofit/>
          </a:bodyPr>
          <a:lstStyle/>
          <a:p>
            <a:r>
              <a:rPr lang="en-CA" b="1" dirty="0"/>
              <a:t>Breaking Apart the VFS for Managing File </a:t>
            </a:r>
            <a:r>
              <a:rPr lang="en-CA" b="1" dirty="0" smtClean="0"/>
              <a:t>Systems</a:t>
            </a:r>
            <a:br>
              <a:rPr lang="en-CA" b="1" dirty="0" smtClean="0"/>
            </a:br>
            <a:endParaRPr lang="en-CA" b="1" dirty="0"/>
          </a:p>
        </p:txBody>
      </p:sp>
      <p:sp>
        <p:nvSpPr>
          <p:cNvPr id="6" name="Text Placeholder 5"/>
          <p:cNvSpPr>
            <a:spLocks noGrp="1"/>
          </p:cNvSpPr>
          <p:nvPr>
            <p:ph type="body" idx="1"/>
          </p:nvPr>
        </p:nvSpPr>
        <p:spPr>
          <a:xfrm>
            <a:off x="684213" y="4649276"/>
            <a:ext cx="10391618" cy="1576946"/>
          </a:xfrm>
        </p:spPr>
        <p:txBody>
          <a:bodyPr/>
          <a:lstStyle/>
          <a:p>
            <a:endParaRPr lang="en-CA" dirty="0" smtClean="0"/>
          </a:p>
          <a:p>
            <a:pPr algn="r"/>
            <a:r>
              <a:rPr lang="en-CA" dirty="0" smtClean="0"/>
              <a:t>Presented by </a:t>
            </a:r>
            <a:r>
              <a:rPr lang="en-CA" dirty="0" err="1" smtClean="0"/>
              <a:t>Kuei</a:t>
            </a:r>
            <a:r>
              <a:rPr lang="en-CA" dirty="0" smtClean="0"/>
              <a:t> (Jack) Sun</a:t>
            </a:r>
            <a:endParaRPr lang="en-CA" dirty="0"/>
          </a:p>
        </p:txBody>
      </p:sp>
      <p:sp>
        <p:nvSpPr>
          <p:cNvPr id="4" name="Slide Number Placeholder 3"/>
          <p:cNvSpPr>
            <a:spLocks noGrp="1"/>
          </p:cNvSpPr>
          <p:nvPr>
            <p:ph type="sldNum" sz="quarter" idx="12"/>
          </p:nvPr>
        </p:nvSpPr>
        <p:spPr/>
        <p:txBody>
          <a:bodyPr/>
          <a:lstStyle/>
          <a:p>
            <a:fld id="{7B2023C8-B124-43A9-8F92-0EEF5BAA9995}" type="slidenum">
              <a:rPr lang="en-CA" smtClean="0"/>
              <a:pPr/>
              <a:t>20</a:t>
            </a:fld>
            <a:endParaRPr lang="en-CA" dirty="0"/>
          </a:p>
        </p:txBody>
      </p:sp>
      <p:sp>
        <p:nvSpPr>
          <p:cNvPr id="2" name="Rectangle 1"/>
          <p:cNvSpPr/>
          <p:nvPr/>
        </p:nvSpPr>
        <p:spPr>
          <a:xfrm>
            <a:off x="684210" y="3588846"/>
            <a:ext cx="3153694" cy="646331"/>
          </a:xfrm>
          <a:prstGeom prst="rect">
            <a:avLst/>
          </a:prstGeom>
        </p:spPr>
        <p:txBody>
          <a:bodyPr wrap="square">
            <a:spAutoFit/>
          </a:bodyPr>
          <a:lstStyle/>
          <a:p>
            <a:r>
              <a:rPr lang="en-CA" sz="3600" dirty="0"/>
              <a:t>Questions?</a:t>
            </a:r>
          </a:p>
        </p:txBody>
      </p:sp>
    </p:spTree>
    <p:extLst>
      <p:ext uri="{BB962C8B-B14F-4D97-AF65-F5344CB8AC3E}">
        <p14:creationId xmlns:p14="http://schemas.microsoft.com/office/powerpoint/2010/main" val="360951287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Evaluation: Ext4 to F2FS Converter</a:t>
            </a:r>
            <a:endParaRPr lang="en-CA" dirty="0"/>
          </a:p>
        </p:txBody>
      </p:sp>
      <p:sp>
        <p:nvSpPr>
          <p:cNvPr id="3" name="Content Placeholder 2"/>
          <p:cNvSpPr>
            <a:spLocks noGrp="1"/>
          </p:cNvSpPr>
          <p:nvPr>
            <p:ph idx="1"/>
          </p:nvPr>
        </p:nvSpPr>
        <p:spPr/>
        <p:txBody>
          <a:bodyPr/>
          <a:lstStyle/>
          <a:p>
            <a:r>
              <a:rPr lang="en-CA" dirty="0" smtClean="0"/>
              <a:t>Compare copy-based converter vs. Spiffy converter</a:t>
            </a:r>
          </a:p>
          <a:p>
            <a:pPr lvl="1"/>
            <a:r>
              <a:rPr lang="en-CA" dirty="0" smtClean="0"/>
              <a:t>Copy converter copies data to local disk, reformat, then copies back</a:t>
            </a:r>
          </a:p>
          <a:p>
            <a:r>
              <a:rPr lang="en-CA" dirty="0" smtClean="0"/>
              <a:t>Converts 64GB file system with 16GB of data on SSD</a:t>
            </a:r>
          </a:p>
          <a:p>
            <a:endParaRPr lang="en-CA" dirty="0" smtClean="0"/>
          </a:p>
          <a:p>
            <a:endParaRPr lang="en-CA" dirty="0" smtClean="0"/>
          </a:p>
          <a:p>
            <a:endParaRPr lang="en-CA" dirty="0" smtClean="0"/>
          </a:p>
          <a:p>
            <a:endParaRPr lang="en-CA" dirty="0" smtClean="0"/>
          </a:p>
          <a:p>
            <a:endParaRPr lang="en-CA" dirty="0" smtClean="0"/>
          </a:p>
          <a:p>
            <a:endParaRPr lang="en-CA" dirty="0" smtClean="0"/>
          </a:p>
          <a:p>
            <a:r>
              <a:rPr lang="en-CA" dirty="0" smtClean="0"/>
              <a:t>Copy converter 30~50 times slower</a:t>
            </a:r>
          </a:p>
        </p:txBody>
      </p:sp>
      <p:sp>
        <p:nvSpPr>
          <p:cNvPr id="6" name="Slide Number Placeholder 5"/>
          <p:cNvSpPr>
            <a:spLocks noGrp="1"/>
          </p:cNvSpPr>
          <p:nvPr>
            <p:ph type="sldNum" sz="quarter" idx="12"/>
          </p:nvPr>
        </p:nvSpPr>
        <p:spPr/>
        <p:txBody>
          <a:bodyPr/>
          <a:lstStyle/>
          <a:p>
            <a:fld id="{7B2023C8-B124-43A9-8F92-0EEF5BAA9995}" type="slidenum">
              <a:rPr lang="en-CA" smtClean="0"/>
              <a:pPr/>
              <a:t>21</a:t>
            </a:fld>
            <a:endParaRPr lang="en-CA" dirty="0"/>
          </a:p>
        </p:txBody>
      </p:sp>
      <p:graphicFrame>
        <p:nvGraphicFramePr>
          <p:cNvPr id="7" name="Chart 6"/>
          <p:cNvGraphicFramePr>
            <a:graphicFrameLocks/>
          </p:cNvGraphicFramePr>
          <p:nvPr>
            <p:extLst/>
          </p:nvPr>
        </p:nvGraphicFramePr>
        <p:xfrm>
          <a:off x="1676516" y="3019426"/>
          <a:ext cx="7634725" cy="2492374"/>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59912364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Problem</a:t>
            </a:r>
            <a:endParaRPr lang="en-CA" dirty="0"/>
          </a:p>
        </p:txBody>
      </p:sp>
      <p:sp>
        <p:nvSpPr>
          <p:cNvPr id="3" name="Content Placeholder 2"/>
          <p:cNvSpPr>
            <a:spLocks noGrp="1"/>
          </p:cNvSpPr>
          <p:nvPr>
            <p:ph idx="1"/>
          </p:nvPr>
        </p:nvSpPr>
        <p:spPr/>
        <p:txBody>
          <a:bodyPr/>
          <a:lstStyle/>
          <a:p>
            <a:r>
              <a:rPr lang="en-CA" dirty="0" smtClean="0"/>
              <a:t>Tools have to be developed from scratch for each file system</a:t>
            </a:r>
          </a:p>
          <a:p>
            <a:r>
              <a:rPr lang="en-CA" dirty="0" smtClean="0"/>
              <a:t>Tools developed only by experts</a:t>
            </a:r>
          </a:p>
          <a:p>
            <a:r>
              <a:rPr lang="en-CA" dirty="0" smtClean="0"/>
              <a:t>Development requires significant engineering effort</a:t>
            </a:r>
          </a:p>
          <a:p>
            <a:r>
              <a:rPr lang="en-CA" dirty="0" smtClean="0"/>
              <a:t>Young file systems frequently lack some of these tools</a:t>
            </a:r>
          </a:p>
          <a:p>
            <a:pPr lvl="1"/>
            <a:r>
              <a:rPr lang="en-CA" dirty="0" smtClean="0"/>
              <a:t>Slows adoption and maturity of these file systems</a:t>
            </a:r>
            <a:endParaRPr lang="en-CA" dirty="0" smtClean="0"/>
          </a:p>
          <a:p>
            <a:pPr marL="0" indent="0">
              <a:buNone/>
            </a:pPr>
            <a:endParaRPr lang="en-CA" dirty="0" smtClean="0"/>
          </a:p>
        </p:txBody>
      </p:sp>
      <p:sp>
        <p:nvSpPr>
          <p:cNvPr id="6" name="Slide Number Placeholder 5"/>
          <p:cNvSpPr>
            <a:spLocks noGrp="1"/>
          </p:cNvSpPr>
          <p:nvPr>
            <p:ph type="sldNum" sz="quarter" idx="12"/>
          </p:nvPr>
        </p:nvSpPr>
        <p:spPr/>
        <p:txBody>
          <a:bodyPr/>
          <a:lstStyle/>
          <a:p>
            <a:fld id="{7B2023C8-B124-43A9-8F92-0EEF5BAA9995}" type="slidenum">
              <a:rPr lang="en-CA" smtClean="0"/>
              <a:pPr/>
              <a:t>3</a:t>
            </a:fld>
            <a:endParaRPr lang="en-CA" dirty="0"/>
          </a:p>
        </p:txBody>
      </p:sp>
    </p:spTree>
    <p:extLst>
      <p:ext uri="{BB962C8B-B14F-4D97-AF65-F5344CB8AC3E}">
        <p14:creationId xmlns:p14="http://schemas.microsoft.com/office/powerpoint/2010/main" val="36832523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Root Cause</a:t>
            </a:r>
            <a:endParaRPr lang="en-CA" dirty="0"/>
          </a:p>
        </p:txBody>
      </p:sp>
      <p:sp>
        <p:nvSpPr>
          <p:cNvPr id="3" name="Content Placeholder 2"/>
          <p:cNvSpPr>
            <a:spLocks noGrp="1"/>
          </p:cNvSpPr>
          <p:nvPr>
            <p:ph idx="1"/>
          </p:nvPr>
        </p:nvSpPr>
        <p:spPr/>
        <p:txBody>
          <a:bodyPr/>
          <a:lstStyle/>
          <a:p>
            <a:r>
              <a:rPr lang="en-CA" dirty="0" smtClean="0"/>
              <a:t>File-system applications are difficult to write</a:t>
            </a:r>
          </a:p>
          <a:p>
            <a:pPr lvl="1"/>
            <a:r>
              <a:rPr lang="en-CA" dirty="0" smtClean="0"/>
              <a:t>File system format complex and often poorly documented</a:t>
            </a:r>
          </a:p>
          <a:p>
            <a:pPr lvl="1"/>
            <a:r>
              <a:rPr lang="en-CA" dirty="0" smtClean="0"/>
              <a:t>Require detailed knowledge of format</a:t>
            </a:r>
          </a:p>
          <a:p>
            <a:pPr lvl="1"/>
            <a:r>
              <a:rPr lang="en-CA" dirty="0" smtClean="0"/>
              <a:t>Cannot be reused across file </a:t>
            </a:r>
            <a:r>
              <a:rPr lang="en-CA" dirty="0" smtClean="0"/>
              <a:t>systems</a:t>
            </a:r>
            <a:endParaRPr lang="en-CA" dirty="0" smtClean="0"/>
          </a:p>
        </p:txBody>
      </p:sp>
      <p:sp>
        <p:nvSpPr>
          <p:cNvPr id="5" name="Slide Number Placeholder 4"/>
          <p:cNvSpPr>
            <a:spLocks noGrp="1"/>
          </p:cNvSpPr>
          <p:nvPr>
            <p:ph type="sldNum" sz="quarter" idx="12"/>
          </p:nvPr>
        </p:nvSpPr>
        <p:spPr/>
        <p:txBody>
          <a:bodyPr/>
          <a:lstStyle/>
          <a:p>
            <a:fld id="{7B2023C8-B124-43A9-8F92-0EEF5BAA9995}" type="slidenum">
              <a:rPr lang="en-CA" smtClean="0"/>
              <a:pPr/>
              <a:t>4</a:t>
            </a:fld>
            <a:endParaRPr lang="en-CA" dirty="0"/>
          </a:p>
        </p:txBody>
      </p:sp>
    </p:spTree>
    <p:extLst>
      <p:ext uri="{BB962C8B-B14F-4D97-AF65-F5344CB8AC3E}">
        <p14:creationId xmlns:p14="http://schemas.microsoft.com/office/powerpoint/2010/main" val="90541028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Extended Virtual File System (</a:t>
            </a:r>
            <a:r>
              <a:rPr lang="en-CA" dirty="0" err="1" smtClean="0"/>
              <a:t>eVFS</a:t>
            </a:r>
            <a:r>
              <a:rPr lang="en-CA" dirty="0" smtClean="0"/>
              <a:t>)</a:t>
            </a:r>
            <a:endParaRPr lang="en-CA" dirty="0"/>
          </a:p>
        </p:txBody>
      </p:sp>
      <p:sp>
        <p:nvSpPr>
          <p:cNvPr id="3" name="Content Placeholder 2"/>
          <p:cNvSpPr>
            <a:spLocks noGrp="1"/>
          </p:cNvSpPr>
          <p:nvPr>
            <p:ph idx="1"/>
          </p:nvPr>
        </p:nvSpPr>
        <p:spPr/>
        <p:txBody>
          <a:bodyPr/>
          <a:lstStyle/>
          <a:p>
            <a:r>
              <a:rPr lang="en-CA" dirty="0" smtClean="0"/>
              <a:t>Goal</a:t>
            </a:r>
            <a:endParaRPr lang="en-CA" dirty="0"/>
          </a:p>
          <a:p>
            <a:pPr lvl="1"/>
            <a:r>
              <a:rPr lang="en-CA" dirty="0"/>
              <a:t>Provide </a:t>
            </a:r>
            <a:r>
              <a:rPr lang="en-CA" dirty="0" smtClean="0"/>
              <a:t>generic API </a:t>
            </a:r>
            <a:r>
              <a:rPr lang="en-CA" dirty="0"/>
              <a:t>for building </a:t>
            </a:r>
            <a:r>
              <a:rPr lang="en-CA" dirty="0" smtClean="0"/>
              <a:t>file system management applications</a:t>
            </a:r>
            <a:endParaRPr lang="en-CA" dirty="0"/>
          </a:p>
          <a:p>
            <a:pPr lvl="1"/>
            <a:r>
              <a:rPr lang="en-CA" dirty="0"/>
              <a:t>E.g. a defragmentation tool that works for all file </a:t>
            </a:r>
            <a:r>
              <a:rPr lang="en-CA" dirty="0" smtClean="0"/>
              <a:t>systems</a:t>
            </a:r>
          </a:p>
          <a:p>
            <a:r>
              <a:rPr lang="en-CA" dirty="0" smtClean="0"/>
              <a:t>Challenge</a:t>
            </a:r>
            <a:endParaRPr lang="en-CA" dirty="0"/>
          </a:p>
          <a:p>
            <a:pPr lvl="1"/>
            <a:r>
              <a:rPr lang="en-CA" dirty="0" smtClean="0"/>
              <a:t>These applications require fine-grained control over metadata and data</a:t>
            </a:r>
          </a:p>
          <a:p>
            <a:pPr lvl="2"/>
            <a:r>
              <a:rPr lang="en-CA" dirty="0" smtClean="0"/>
              <a:t>E.g. migrate data block to another physical location</a:t>
            </a:r>
          </a:p>
          <a:p>
            <a:pPr lvl="1"/>
            <a:r>
              <a:rPr lang="en-CA" dirty="0" smtClean="0"/>
              <a:t>Existing </a:t>
            </a:r>
            <a:r>
              <a:rPr lang="en-CA" dirty="0"/>
              <a:t>VFS API </a:t>
            </a:r>
            <a:r>
              <a:rPr lang="en-CA" dirty="0" smtClean="0"/>
              <a:t>does not support this</a:t>
            </a:r>
          </a:p>
          <a:p>
            <a:r>
              <a:rPr lang="en-CA" dirty="0" err="1" smtClean="0"/>
              <a:t>eVFS</a:t>
            </a:r>
            <a:r>
              <a:rPr lang="en-CA" dirty="0" smtClean="0"/>
              <a:t> interface</a:t>
            </a:r>
            <a:endParaRPr lang="en-CA" dirty="0"/>
          </a:p>
          <a:p>
            <a:pPr lvl="1"/>
            <a:r>
              <a:rPr lang="en-CA" dirty="0" smtClean="0"/>
              <a:t>Provides generic, fine-grained abstraction for working with file systems</a:t>
            </a:r>
          </a:p>
          <a:p>
            <a:pPr lvl="1"/>
            <a:endParaRPr lang="en-CA" dirty="0"/>
          </a:p>
        </p:txBody>
      </p:sp>
      <p:sp>
        <p:nvSpPr>
          <p:cNvPr id="4" name="Slide Number Placeholder 3"/>
          <p:cNvSpPr>
            <a:spLocks noGrp="1"/>
          </p:cNvSpPr>
          <p:nvPr>
            <p:ph type="sldNum" sz="quarter" idx="12"/>
          </p:nvPr>
        </p:nvSpPr>
        <p:spPr/>
        <p:txBody>
          <a:bodyPr/>
          <a:lstStyle/>
          <a:p>
            <a:fld id="{7B2023C8-B124-43A9-8F92-0EEF5BAA9995}" type="slidenum">
              <a:rPr lang="en-CA" smtClean="0"/>
              <a:pPr/>
              <a:t>5</a:t>
            </a:fld>
            <a:endParaRPr lang="en-CA" dirty="0"/>
          </a:p>
        </p:txBody>
      </p:sp>
    </p:spTree>
    <p:extLst>
      <p:ext uri="{BB962C8B-B14F-4D97-AF65-F5344CB8AC3E}">
        <p14:creationId xmlns:p14="http://schemas.microsoft.com/office/powerpoint/2010/main" val="3350458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Application Requirement</a:t>
            </a:r>
            <a:endParaRPr lang="en-CA" dirty="0"/>
          </a:p>
        </p:txBody>
      </p:sp>
      <p:sp>
        <p:nvSpPr>
          <p:cNvPr id="3" name="Content Placeholder 2"/>
          <p:cNvSpPr>
            <a:spLocks noGrp="1"/>
          </p:cNvSpPr>
          <p:nvPr>
            <p:ph idx="1"/>
          </p:nvPr>
        </p:nvSpPr>
        <p:spPr/>
        <p:txBody>
          <a:bodyPr/>
          <a:lstStyle/>
          <a:p>
            <a:r>
              <a:rPr lang="en-CA" dirty="0" smtClean="0"/>
              <a:t>Operate on abstract file system objects</a:t>
            </a:r>
          </a:p>
          <a:p>
            <a:pPr lvl="1"/>
            <a:r>
              <a:rPr lang="en-CA" dirty="0" smtClean="0"/>
              <a:t>File system objects</a:t>
            </a:r>
          </a:p>
          <a:p>
            <a:pPr lvl="2"/>
            <a:r>
              <a:rPr lang="en-CA" dirty="0" smtClean="0"/>
              <a:t>E.g. blocks, </a:t>
            </a:r>
            <a:r>
              <a:rPr lang="en-CA" dirty="0" err="1" smtClean="0"/>
              <a:t>inodes</a:t>
            </a:r>
            <a:r>
              <a:rPr lang="en-CA" dirty="0" smtClean="0"/>
              <a:t>, directory entries, etc.</a:t>
            </a:r>
          </a:p>
          <a:p>
            <a:pPr lvl="1"/>
            <a:r>
              <a:rPr lang="en-CA" dirty="0"/>
              <a:t>Operations</a:t>
            </a:r>
          </a:p>
          <a:p>
            <a:pPr lvl="2"/>
            <a:r>
              <a:rPr lang="en-CA" dirty="0"/>
              <a:t>E.g. allocate, free, iterate, map, etc</a:t>
            </a:r>
            <a:r>
              <a:rPr lang="en-CA" dirty="0" smtClean="0"/>
              <a:t>.</a:t>
            </a:r>
          </a:p>
          <a:p>
            <a:r>
              <a:rPr lang="en-CA" dirty="0" smtClean="0"/>
              <a:t>E.g. defragmentation tool</a:t>
            </a:r>
          </a:p>
          <a:p>
            <a:pPr lvl="1"/>
            <a:r>
              <a:rPr lang="en-CA" dirty="0" smtClean="0"/>
              <a:t>Finds fragmented blocks of a file</a:t>
            </a:r>
          </a:p>
          <a:p>
            <a:pPr lvl="2"/>
            <a:r>
              <a:rPr lang="en-CA" dirty="0" smtClean="0"/>
              <a:t>Iterates through logical to physical block mappings</a:t>
            </a:r>
          </a:p>
          <a:p>
            <a:pPr lvl="1"/>
            <a:r>
              <a:rPr lang="en-CA" dirty="0" smtClean="0"/>
              <a:t>Relocates them to contiguous extent</a:t>
            </a:r>
          </a:p>
          <a:p>
            <a:pPr lvl="2"/>
            <a:r>
              <a:rPr lang="en-CA" dirty="0" smtClean="0"/>
              <a:t>Requires allocation of contiguous extent and remapping of the file</a:t>
            </a:r>
            <a:endParaRPr lang="en-CA" dirty="0"/>
          </a:p>
        </p:txBody>
      </p:sp>
      <p:sp>
        <p:nvSpPr>
          <p:cNvPr id="4" name="Slide Number Placeholder 3"/>
          <p:cNvSpPr>
            <a:spLocks noGrp="1"/>
          </p:cNvSpPr>
          <p:nvPr>
            <p:ph type="sldNum" sz="quarter" idx="12"/>
          </p:nvPr>
        </p:nvSpPr>
        <p:spPr/>
        <p:txBody>
          <a:bodyPr/>
          <a:lstStyle/>
          <a:p>
            <a:fld id="{7B2023C8-B124-43A9-8F92-0EEF5BAA9995}" type="slidenum">
              <a:rPr lang="en-CA" smtClean="0"/>
              <a:pPr/>
              <a:t>6</a:t>
            </a:fld>
            <a:endParaRPr lang="en-CA" dirty="0"/>
          </a:p>
        </p:txBody>
      </p:sp>
    </p:spTree>
    <p:extLst>
      <p:ext uri="{BB962C8B-B14F-4D97-AF65-F5344CB8AC3E}">
        <p14:creationId xmlns:p14="http://schemas.microsoft.com/office/powerpoint/2010/main" val="13995238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Extent Operations</a:t>
            </a:r>
            <a:endParaRPr lang="en-CA" dirty="0"/>
          </a:p>
        </p:txBody>
      </p:sp>
      <p:sp>
        <p:nvSpPr>
          <p:cNvPr id="3" name="Content Placeholder 2"/>
          <p:cNvSpPr>
            <a:spLocks noGrp="1"/>
          </p:cNvSpPr>
          <p:nvPr>
            <p:ph idx="1"/>
          </p:nvPr>
        </p:nvSpPr>
        <p:spPr/>
        <p:txBody>
          <a:bodyPr/>
          <a:lstStyle/>
          <a:p>
            <a:r>
              <a:rPr lang="en-CA" dirty="0" smtClean="0"/>
              <a:t>Operations for working with free and allocated space</a:t>
            </a:r>
          </a:p>
          <a:p>
            <a:r>
              <a:rPr lang="en-CA" dirty="0" err="1" smtClean="0"/>
              <a:t>extent_alloc</a:t>
            </a:r>
            <a:r>
              <a:rPr lang="en-CA" dirty="0" smtClean="0"/>
              <a:t> / </a:t>
            </a:r>
            <a:r>
              <a:rPr lang="en-CA" dirty="0" err="1" smtClean="0"/>
              <a:t>extent_free</a:t>
            </a:r>
            <a:endParaRPr lang="en-CA" dirty="0" smtClean="0"/>
          </a:p>
          <a:p>
            <a:pPr lvl="1"/>
            <a:r>
              <a:rPr lang="en-CA" dirty="0" smtClean="0"/>
              <a:t>Allocate and free an extent</a:t>
            </a:r>
          </a:p>
          <a:p>
            <a:r>
              <a:rPr lang="en-CA" dirty="0" err="1" smtClean="0"/>
              <a:t>extent_reverse</a:t>
            </a:r>
            <a:endParaRPr lang="en-CA" dirty="0" smtClean="0"/>
          </a:p>
          <a:p>
            <a:pPr lvl="1"/>
            <a:r>
              <a:rPr lang="en-CA" dirty="0" smtClean="0"/>
              <a:t>Returns a list of </a:t>
            </a:r>
            <a:r>
              <a:rPr lang="en-CA" dirty="0" err="1" smtClean="0"/>
              <a:t>inodes</a:t>
            </a:r>
            <a:r>
              <a:rPr lang="en-CA" dirty="0" smtClean="0"/>
              <a:t> that reference the extent</a:t>
            </a:r>
          </a:p>
          <a:p>
            <a:r>
              <a:rPr lang="en-CA" dirty="0" err="1" smtClean="0"/>
              <a:t>extent_iterate</a:t>
            </a:r>
            <a:endParaRPr lang="en-CA" dirty="0" smtClean="0"/>
          </a:p>
          <a:p>
            <a:pPr lvl="1"/>
            <a:r>
              <a:rPr lang="en-CA" dirty="0" smtClean="0"/>
              <a:t>Returns a list of extents mapped to an </a:t>
            </a:r>
            <a:r>
              <a:rPr lang="en-CA" dirty="0" err="1" smtClean="0"/>
              <a:t>inode</a:t>
            </a:r>
            <a:endParaRPr lang="en-CA" dirty="0" smtClean="0"/>
          </a:p>
          <a:p>
            <a:r>
              <a:rPr lang="en-CA" dirty="0" err="1"/>
              <a:t>freesp_iterate</a:t>
            </a:r>
            <a:endParaRPr lang="en-CA" dirty="0"/>
          </a:p>
          <a:p>
            <a:pPr lvl="1"/>
            <a:r>
              <a:rPr lang="en-CA" dirty="0"/>
              <a:t>Iterates through free space of the file </a:t>
            </a:r>
            <a:r>
              <a:rPr lang="en-CA" dirty="0" smtClean="0"/>
              <a:t>system</a:t>
            </a:r>
            <a:br>
              <a:rPr lang="en-CA" dirty="0" smtClean="0"/>
            </a:br>
            <a:r>
              <a:rPr lang="en-CA" dirty="0" smtClean="0"/>
              <a:t>	</a:t>
            </a:r>
            <a:endParaRPr lang="en-CA" dirty="0"/>
          </a:p>
        </p:txBody>
      </p:sp>
      <p:sp>
        <p:nvSpPr>
          <p:cNvPr id="4" name="Slide Number Placeholder 3"/>
          <p:cNvSpPr>
            <a:spLocks noGrp="1"/>
          </p:cNvSpPr>
          <p:nvPr>
            <p:ph type="sldNum" sz="quarter" idx="12"/>
          </p:nvPr>
        </p:nvSpPr>
        <p:spPr/>
        <p:txBody>
          <a:bodyPr/>
          <a:lstStyle/>
          <a:p>
            <a:fld id="{7B2023C8-B124-43A9-8F92-0EEF5BAA9995}" type="slidenum">
              <a:rPr lang="en-CA" smtClean="0"/>
              <a:pPr/>
              <a:t>7</a:t>
            </a:fld>
            <a:endParaRPr lang="en-CA" dirty="0"/>
          </a:p>
        </p:txBody>
      </p:sp>
    </p:spTree>
    <p:extLst>
      <p:ext uri="{BB962C8B-B14F-4D97-AF65-F5344CB8AC3E}">
        <p14:creationId xmlns:p14="http://schemas.microsoft.com/office/powerpoint/2010/main" val="139695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err="1" smtClean="0"/>
              <a:t>Inode</a:t>
            </a:r>
            <a:r>
              <a:rPr lang="en-CA" dirty="0" smtClean="0"/>
              <a:t> Operations</a:t>
            </a:r>
            <a:endParaRPr lang="en-CA" dirty="0"/>
          </a:p>
        </p:txBody>
      </p:sp>
      <p:sp>
        <p:nvSpPr>
          <p:cNvPr id="3" name="Content Placeholder 2"/>
          <p:cNvSpPr>
            <a:spLocks noGrp="1"/>
          </p:cNvSpPr>
          <p:nvPr>
            <p:ph idx="1"/>
          </p:nvPr>
        </p:nvSpPr>
        <p:spPr/>
        <p:txBody>
          <a:bodyPr/>
          <a:lstStyle/>
          <a:p>
            <a:r>
              <a:rPr lang="en-CA" dirty="0" smtClean="0"/>
              <a:t>Operations for working with </a:t>
            </a:r>
            <a:r>
              <a:rPr lang="en-CA" dirty="0" err="1" smtClean="0"/>
              <a:t>inode</a:t>
            </a:r>
            <a:r>
              <a:rPr lang="en-CA" dirty="0" smtClean="0"/>
              <a:t> structures</a:t>
            </a:r>
          </a:p>
          <a:p>
            <a:r>
              <a:rPr lang="en-CA" dirty="0" err="1" smtClean="0"/>
              <a:t>inode_alloc</a:t>
            </a:r>
            <a:r>
              <a:rPr lang="en-CA" dirty="0" smtClean="0"/>
              <a:t> / </a:t>
            </a:r>
            <a:r>
              <a:rPr lang="en-CA" dirty="0" err="1" smtClean="0"/>
              <a:t>inode_free</a:t>
            </a:r>
            <a:endParaRPr lang="en-CA" dirty="0" smtClean="0"/>
          </a:p>
          <a:p>
            <a:pPr lvl="1"/>
            <a:r>
              <a:rPr lang="en-CA" dirty="0" smtClean="0"/>
              <a:t>Allocate and free an </a:t>
            </a:r>
            <a:r>
              <a:rPr lang="en-CA" dirty="0" err="1" smtClean="0"/>
              <a:t>inode</a:t>
            </a:r>
            <a:endParaRPr lang="en-CA" dirty="0" smtClean="0"/>
          </a:p>
          <a:p>
            <a:r>
              <a:rPr lang="en-CA" dirty="0" err="1" smtClean="0"/>
              <a:t>inode_read</a:t>
            </a:r>
            <a:r>
              <a:rPr lang="en-CA" dirty="0" smtClean="0"/>
              <a:t> / </a:t>
            </a:r>
            <a:r>
              <a:rPr lang="en-CA" dirty="0" err="1" smtClean="0"/>
              <a:t>inode_write</a:t>
            </a:r>
            <a:endParaRPr lang="en-CA" dirty="0" smtClean="0"/>
          </a:p>
          <a:p>
            <a:pPr lvl="1"/>
            <a:r>
              <a:rPr lang="en-CA" dirty="0" smtClean="0"/>
              <a:t>Same as VFS read and write</a:t>
            </a:r>
          </a:p>
          <a:p>
            <a:r>
              <a:rPr lang="en-CA" dirty="0" err="1" smtClean="0"/>
              <a:t>inode_map</a:t>
            </a:r>
            <a:r>
              <a:rPr lang="en-CA" dirty="0" smtClean="0"/>
              <a:t> </a:t>
            </a:r>
          </a:p>
          <a:p>
            <a:pPr lvl="1"/>
            <a:r>
              <a:rPr lang="en-CA" dirty="0" smtClean="0"/>
              <a:t>Maps one or more extents to logical file offset</a:t>
            </a:r>
          </a:p>
          <a:p>
            <a:r>
              <a:rPr lang="en-CA" dirty="0" err="1" smtClean="0"/>
              <a:t>inode_iterate</a:t>
            </a:r>
            <a:endParaRPr lang="en-CA" dirty="0"/>
          </a:p>
          <a:p>
            <a:pPr lvl="1"/>
            <a:r>
              <a:rPr lang="en-CA" dirty="0"/>
              <a:t>Iterates through </a:t>
            </a:r>
            <a:r>
              <a:rPr lang="en-CA" dirty="0" smtClean="0"/>
              <a:t>allocated </a:t>
            </a:r>
            <a:r>
              <a:rPr lang="en-CA" dirty="0" err="1" smtClean="0"/>
              <a:t>inodes</a:t>
            </a:r>
            <a:r>
              <a:rPr lang="en-CA" dirty="0" smtClean="0"/>
              <a:t> in the file system</a:t>
            </a:r>
            <a:br>
              <a:rPr lang="en-CA" dirty="0" smtClean="0"/>
            </a:br>
            <a:r>
              <a:rPr lang="en-CA" dirty="0" smtClean="0"/>
              <a:t>	</a:t>
            </a:r>
            <a:endParaRPr lang="en-CA" dirty="0"/>
          </a:p>
        </p:txBody>
      </p:sp>
      <p:sp>
        <p:nvSpPr>
          <p:cNvPr id="4" name="Slide Number Placeholder 3"/>
          <p:cNvSpPr>
            <a:spLocks noGrp="1"/>
          </p:cNvSpPr>
          <p:nvPr>
            <p:ph type="sldNum" sz="quarter" idx="12"/>
          </p:nvPr>
        </p:nvSpPr>
        <p:spPr/>
        <p:txBody>
          <a:bodyPr/>
          <a:lstStyle/>
          <a:p>
            <a:fld id="{7B2023C8-B124-43A9-8F92-0EEF5BAA9995}" type="slidenum">
              <a:rPr lang="en-CA" smtClean="0"/>
              <a:pPr/>
              <a:t>8</a:t>
            </a:fld>
            <a:endParaRPr lang="en-CA" dirty="0"/>
          </a:p>
        </p:txBody>
      </p:sp>
    </p:spTree>
    <p:extLst>
      <p:ext uri="{BB962C8B-B14F-4D97-AF65-F5344CB8AC3E}">
        <p14:creationId xmlns:p14="http://schemas.microsoft.com/office/powerpoint/2010/main" val="10771459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Other Operations</a:t>
            </a:r>
            <a:endParaRPr lang="en-CA" dirty="0"/>
          </a:p>
        </p:txBody>
      </p:sp>
      <p:sp>
        <p:nvSpPr>
          <p:cNvPr id="3" name="Content Placeholder 2"/>
          <p:cNvSpPr>
            <a:spLocks noGrp="1"/>
          </p:cNvSpPr>
          <p:nvPr>
            <p:ph idx="1"/>
          </p:nvPr>
        </p:nvSpPr>
        <p:spPr/>
        <p:txBody>
          <a:bodyPr/>
          <a:lstStyle/>
          <a:p>
            <a:r>
              <a:rPr lang="en-CA" dirty="0" err="1" smtClean="0"/>
              <a:t>dirent_add</a:t>
            </a:r>
            <a:r>
              <a:rPr lang="en-CA" dirty="0" smtClean="0"/>
              <a:t> / </a:t>
            </a:r>
            <a:r>
              <a:rPr lang="en-CA" dirty="0" err="1" smtClean="0"/>
              <a:t>dirent_remove</a:t>
            </a:r>
            <a:endParaRPr lang="en-CA" dirty="0" smtClean="0"/>
          </a:p>
          <a:p>
            <a:pPr lvl="1"/>
            <a:r>
              <a:rPr lang="en-CA" dirty="0" smtClean="0"/>
              <a:t>Add or remove directory entries from a directory </a:t>
            </a:r>
            <a:r>
              <a:rPr lang="en-CA" dirty="0" err="1" smtClean="0"/>
              <a:t>inode</a:t>
            </a:r>
            <a:endParaRPr lang="en-CA" dirty="0" smtClean="0"/>
          </a:p>
          <a:p>
            <a:r>
              <a:rPr lang="en-CA" dirty="0" err="1" smtClean="0"/>
              <a:t>dirent_iterate</a:t>
            </a:r>
            <a:endParaRPr lang="en-CA" dirty="0" smtClean="0"/>
          </a:p>
          <a:p>
            <a:pPr lvl="1"/>
            <a:r>
              <a:rPr lang="en-CA" dirty="0" smtClean="0"/>
              <a:t>Iterate through directory entries of a directory </a:t>
            </a:r>
            <a:r>
              <a:rPr lang="en-CA" dirty="0" err="1" smtClean="0"/>
              <a:t>inode</a:t>
            </a:r>
            <a:endParaRPr lang="en-CA" dirty="0" smtClean="0"/>
          </a:p>
          <a:p>
            <a:r>
              <a:rPr lang="en-CA" dirty="0" err="1" smtClean="0"/>
              <a:t>super_make</a:t>
            </a:r>
            <a:endParaRPr lang="en-CA" dirty="0" smtClean="0"/>
          </a:p>
          <a:p>
            <a:pPr lvl="1"/>
            <a:r>
              <a:rPr lang="en-CA" dirty="0" smtClean="0"/>
              <a:t>Make a new file system (same as </a:t>
            </a:r>
            <a:r>
              <a:rPr lang="en-CA" dirty="0" err="1" smtClean="0"/>
              <a:t>mkfs</a:t>
            </a:r>
            <a:r>
              <a:rPr lang="en-CA" dirty="0" smtClean="0"/>
              <a:t>)</a:t>
            </a:r>
          </a:p>
          <a:p>
            <a:r>
              <a:rPr lang="en-CA" dirty="0" err="1" smtClean="0"/>
              <a:t>super_set</a:t>
            </a:r>
            <a:endParaRPr lang="en-CA" dirty="0" smtClean="0"/>
          </a:p>
          <a:p>
            <a:pPr lvl="1"/>
            <a:r>
              <a:rPr lang="en-CA" dirty="0" smtClean="0"/>
              <a:t>Update file system settings (e.g. enable/disable features)</a:t>
            </a:r>
          </a:p>
          <a:p>
            <a:pPr lvl="1"/>
            <a:endParaRPr lang="en-CA" dirty="0"/>
          </a:p>
        </p:txBody>
      </p:sp>
      <p:sp>
        <p:nvSpPr>
          <p:cNvPr id="4" name="Slide Number Placeholder 3"/>
          <p:cNvSpPr>
            <a:spLocks noGrp="1"/>
          </p:cNvSpPr>
          <p:nvPr>
            <p:ph type="sldNum" sz="quarter" idx="12"/>
          </p:nvPr>
        </p:nvSpPr>
        <p:spPr/>
        <p:txBody>
          <a:bodyPr/>
          <a:lstStyle/>
          <a:p>
            <a:fld id="{7B2023C8-B124-43A9-8F92-0EEF5BAA9995}" type="slidenum">
              <a:rPr lang="en-CA" smtClean="0"/>
              <a:pPr/>
              <a:t>9</a:t>
            </a:fld>
            <a:endParaRPr lang="en-CA" dirty="0"/>
          </a:p>
        </p:txBody>
      </p:sp>
    </p:spTree>
    <p:extLst>
      <p:ext uri="{BB962C8B-B14F-4D97-AF65-F5344CB8AC3E}">
        <p14:creationId xmlns:p14="http://schemas.microsoft.com/office/powerpoint/2010/main" val="1813784538"/>
      </p:ext>
    </p:extLst>
  </p:cSld>
  <p:clrMapOvr>
    <a:masterClrMapping/>
  </p:clrMapOvr>
</p:sld>
</file>

<file path=ppt/theme/theme1.xml><?xml version="1.0" encoding="utf-8"?>
<a:theme xmlns:a="http://schemas.openxmlformats.org/drawingml/2006/main" name="Slice">
  <a:themeElements>
    <a:clrScheme name="University of Toronto">
      <a:dk1>
        <a:srgbClr val="000000"/>
      </a:dk1>
      <a:lt1>
        <a:srgbClr val="FFFFFF"/>
      </a:lt1>
      <a:dk2>
        <a:srgbClr val="ACE9F8"/>
      </a:dk2>
      <a:lt2>
        <a:srgbClr val="0F486F"/>
      </a:lt2>
      <a:accent1>
        <a:srgbClr val="062958"/>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14277</TotalTime>
  <Words>1742</Words>
  <Application>Microsoft Office PowerPoint</Application>
  <PresentationFormat>Widescreen</PresentationFormat>
  <Paragraphs>203</Paragraphs>
  <Slides>21</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Calibri</vt:lpstr>
      <vt:lpstr>Century Gothic</vt:lpstr>
      <vt:lpstr>Wingdings 3</vt:lpstr>
      <vt:lpstr>Slice</vt:lpstr>
      <vt:lpstr>Breaking Apart the VFS for Managing File Systems</vt:lpstr>
      <vt:lpstr>Introduction</vt:lpstr>
      <vt:lpstr>Problem</vt:lpstr>
      <vt:lpstr>Root Cause</vt:lpstr>
      <vt:lpstr>Extended Virtual File System (eVFS)</vt:lpstr>
      <vt:lpstr>Application Requirement</vt:lpstr>
      <vt:lpstr>Extent Operations</vt:lpstr>
      <vt:lpstr>Inode Operations</vt:lpstr>
      <vt:lpstr>Other Operations</vt:lpstr>
      <vt:lpstr>Transactional Support</vt:lpstr>
      <vt:lpstr>File System Conversion Tool</vt:lpstr>
      <vt:lpstr>File System Conversion Tool</vt:lpstr>
      <vt:lpstr>Journaling</vt:lpstr>
      <vt:lpstr>Implementation</vt:lpstr>
      <vt:lpstr>Commit Word</vt:lpstr>
      <vt:lpstr>1. Write to Free Space</vt:lpstr>
      <vt:lpstr>2. Write to Allocated Space</vt:lpstr>
      <vt:lpstr>3. Write to Journal</vt:lpstr>
      <vt:lpstr>Future Work</vt:lpstr>
      <vt:lpstr>Breaking Apart the VFS for Managing File Systems </vt:lpstr>
      <vt:lpstr>Evaluation: Ext4 to F2FS Converter</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Jack Sun</dc:creator>
  <cp:lastModifiedBy>Jack Sun</cp:lastModifiedBy>
  <cp:revision>466</cp:revision>
  <dcterms:created xsi:type="dcterms:W3CDTF">2018-01-30T09:02:25Z</dcterms:created>
  <dcterms:modified xsi:type="dcterms:W3CDTF">2018-06-19T17:29:13Z</dcterms:modified>
</cp:coreProperties>
</file>