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88" r:id="rId3"/>
    <p:sldId id="290" r:id="rId4"/>
    <p:sldId id="385" r:id="rId5"/>
    <p:sldId id="383" r:id="rId6"/>
    <p:sldId id="340" r:id="rId7"/>
    <p:sldId id="341" r:id="rId8"/>
    <p:sldId id="369" r:id="rId9"/>
    <p:sldId id="386" r:id="rId10"/>
    <p:sldId id="344" r:id="rId11"/>
    <p:sldId id="372" r:id="rId12"/>
    <p:sldId id="352" r:id="rId13"/>
    <p:sldId id="376" r:id="rId14"/>
    <p:sldId id="378" r:id="rId15"/>
    <p:sldId id="377" r:id="rId16"/>
    <p:sldId id="379" r:id="rId17"/>
    <p:sldId id="380" r:id="rId18"/>
    <p:sldId id="381" r:id="rId19"/>
    <p:sldId id="382" r:id="rId20"/>
    <p:sldId id="353" r:id="rId21"/>
    <p:sldId id="366" r:id="rId22"/>
    <p:sldId id="368" r:id="rId23"/>
    <p:sldId id="373" r:id="rId24"/>
    <p:sldId id="358" r:id="rId25"/>
    <p:sldId id="384" r:id="rId26"/>
    <p:sldId id="343" r:id="rId27"/>
    <p:sldId id="370" r:id="rId28"/>
    <p:sldId id="332" r:id="rId29"/>
    <p:sldId id="347" r:id="rId30"/>
    <p:sldId id="361" r:id="rId31"/>
    <p:sldId id="362" r:id="rId32"/>
    <p:sldId id="363"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85"/>
            <p14:sldId id="383"/>
            <p14:sldId id="340"/>
            <p14:sldId id="341"/>
            <p14:sldId id="369"/>
            <p14:sldId id="386"/>
            <p14:sldId id="344"/>
            <p14:sldId id="372"/>
            <p14:sldId id="352"/>
            <p14:sldId id="376"/>
            <p14:sldId id="378"/>
            <p14:sldId id="377"/>
            <p14:sldId id="379"/>
            <p14:sldId id="380"/>
            <p14:sldId id="381"/>
            <p14:sldId id="382"/>
            <p14:sldId id="353"/>
            <p14:sldId id="366"/>
            <p14:sldId id="368"/>
            <p14:sldId id="373"/>
            <p14:sldId id="358"/>
            <p14:sldId id="384"/>
            <p14:sldId id="343"/>
            <p14:sldId id="370"/>
            <p14:sldId id="332"/>
            <p14:sldId id="347"/>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35" autoAdjust="0"/>
  </p:normalViewPr>
  <p:slideViewPr>
    <p:cSldViewPr snapToGrid="0">
      <p:cViewPr varScale="1">
        <p:scale>
          <a:sx n="78" d="100"/>
          <a:sy n="78"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542709312"/>
        <c:axId val="-542708224"/>
      </c:lineChart>
      <c:catAx>
        <c:axId val="-54270931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542708224"/>
        <c:crosses val="autoZero"/>
        <c:auto val="0"/>
        <c:lblAlgn val="ctr"/>
        <c:lblOffset val="100"/>
        <c:noMultiLvlLbl val="0"/>
      </c:catAx>
      <c:valAx>
        <c:axId val="-542708224"/>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542709312"/>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a:t>
            </a:r>
            <a:r>
              <a:rPr lang="en-CA" baseline="0" dirty="0" err="1" smtClean="0"/>
              <a:t>evfs</a:t>
            </a:r>
            <a:r>
              <a:rPr lang="en-CA" baseline="0" smtClean="0"/>
              <a:t> supports </a:t>
            </a:r>
            <a:r>
              <a:rPr lang="en-CA" baseline="0" dirty="0" smtClean="0"/>
              <a:t>adding and removing directory entries for a directory </a:t>
            </a:r>
            <a:r>
              <a:rPr lang="en-CA" baseline="0" dirty="0" err="1" smtClean="0"/>
              <a:t>inode</a:t>
            </a:r>
            <a:r>
              <a:rPr lang="en-CA" baseline="0" dirty="0" smtClean="0"/>
              <a:t>, as well as iterating through directory entries inside a directory.</a:t>
            </a:r>
            <a:endParaRPr lang="en-CA" dirty="0" smtClean="0"/>
          </a:p>
          <a:p>
            <a:endParaRPr lang="en-CA" dirty="0" smtClean="0"/>
          </a:p>
          <a:p>
            <a:r>
              <a:rPr lang="en-CA" dirty="0" err="1" smtClean="0"/>
              <a:t>eVFS</a:t>
            </a:r>
            <a:r>
              <a:rPr lang="en-CA" dirty="0" smtClean="0"/>
              <a:t> </a:t>
            </a:r>
            <a:r>
              <a:rPr lang="en-CA" dirty="0" smtClean="0"/>
              <a:t>also</a:t>
            </a:r>
            <a:r>
              <a:rPr lang="en-CA" baseline="0" dirty="0" smtClean="0"/>
              <a:t> provides support for crash consistency via the transaction begin/commit interface. This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3496596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Currently, this conversion tool is able to convert from Ext4 or </a:t>
            </a:r>
            <a:r>
              <a:rPr lang="en-CA" baseline="0" dirty="0" err="1" smtClean="0"/>
              <a:t>Btrfs</a:t>
            </a:r>
            <a:r>
              <a:rPr lang="en-CA" baseline="0" dirty="0" smtClean="0"/>
              <a:t> file systems to the log-structured F2FS file system. This was made possible by implementing the read side API for Ext4 and </a:t>
            </a:r>
            <a:r>
              <a:rPr lang="en-CA" baseline="0" dirty="0" err="1" smtClean="0"/>
              <a:t>Btrfs</a:t>
            </a:r>
            <a:r>
              <a:rPr lang="en-CA" baseline="0" dirty="0" smtClean="0"/>
              <a:t>, and the write side API for F2FS. It is important to note that since </a:t>
            </a:r>
            <a:r>
              <a:rPr lang="en-CA" baseline="0" dirty="0" err="1" smtClean="0"/>
              <a:t>evfs</a:t>
            </a:r>
            <a:r>
              <a:rPr lang="en-CA" baseline="0" dirty="0" smtClean="0"/>
              <a:t> is a generic API, these implementation can be reused by other applications, such as the defragmentation tool.</a:t>
            </a:r>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These</a:t>
            </a:r>
            <a:r>
              <a:rPr lang="en-CA" baseline="0" dirty="0" smtClean="0"/>
              <a:t> applications are used by system administrators to maintain and optimize 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We will discuss this in more detail on a later slide. On line 4, we begin the conversion by creating a new file system on disk. Note that since the transaction is journaled, no overwrite of the existing file </a:t>
            </a:r>
            <a:r>
              <a:rPr lang="en-CA" baseline="0" dirty="0" err="1" smtClean="0"/>
              <a:t>sytem</a:t>
            </a:r>
            <a:r>
              <a:rPr lang="en-CA" baseline="0" dirty="0" smtClean="0"/>
              <a:t>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a nutshell, process regular file iterates</a:t>
            </a:r>
            <a:r>
              <a:rPr lang="en-CA" baseline="0" dirty="0" smtClean="0"/>
              <a:t> through all the extents mapped to the </a:t>
            </a:r>
            <a:r>
              <a:rPr lang="en-CA" baseline="0" dirty="0" err="1" smtClean="0"/>
              <a:t>inode</a:t>
            </a:r>
            <a:r>
              <a:rPr lang="en-CA" baseline="0" dirty="0" smtClean="0"/>
              <a:t> and recreates it on the new file system. It does so by first allocating the extents on the new file system, as shown on line 3, and then recreate the mapping of each extent to the new </a:t>
            </a:r>
            <a:r>
              <a:rPr lang="en-CA" baseline="0" dirty="0" err="1" smtClean="0"/>
              <a:t>inode</a:t>
            </a:r>
            <a:r>
              <a:rPr lang="en-CA" baseline="0" dirty="0" smtClean="0"/>
              <a:t>, as shown on line 4.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our implementation of the journal.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Journaling provides crash</a:t>
            </a:r>
            <a:r>
              <a:rPr lang="en-CA" baseline="0" dirty="0" smtClean="0"/>
              <a:t> consistency to the conversion tool in the event of power failures and helps avoid file system corruption and data loss. During our evaluation, we find that our journaling implementation has a small overhead of at most 20%, which is a small price to pay considering the danger of data loss during file system conversion. </a:t>
            </a:r>
            <a:r>
              <a:rPr lang="en-CA" baseline="0" dirty="0" err="1" smtClean="0"/>
              <a:t>Concidentally</a:t>
            </a:r>
            <a:r>
              <a:rPr lang="en-CA" baseline="0" dirty="0" smtClean="0"/>
              <a:t>, this also reduces the memory overhead of the conversion tool. When journaling is enabled, we are able to read the old file system while writing the new file system since before the transaction is committed, the old file system is still intact and not overwritten. However, without journaling, the old file </a:t>
            </a:r>
            <a:r>
              <a:rPr lang="en-CA" baseline="0" dirty="0" err="1" smtClean="0"/>
              <a:t>sytem</a:t>
            </a:r>
            <a:r>
              <a:rPr lang="en-CA" baseline="0" dirty="0" smtClean="0"/>
              <a:t> may be overwritten by the new file system and therefore our previous version of the conversion tool had to read the entire old file system metadata into memory before writing out the new 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90980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 discuss some current limitation for this work. First,</a:t>
            </a:r>
            <a:r>
              <a:rPr lang="en-CA" baseline="0" dirty="0" smtClean="0"/>
              <a:t> the conversion process is not perfect if the new file system does not support some features in the old file system, which can result in loss of information. For example, Ext4 </a:t>
            </a:r>
            <a:r>
              <a:rPr lang="en-CA" baseline="0" dirty="0" err="1" smtClean="0"/>
              <a:t>oes</a:t>
            </a:r>
            <a:r>
              <a:rPr lang="en-CA" baseline="0" dirty="0" smtClean="0"/>
              <a:t> not support immutable snapshots, so converting from </a:t>
            </a:r>
            <a:r>
              <a:rPr lang="en-CA" baseline="0" dirty="0" err="1" smtClean="0"/>
              <a:t>btrfs</a:t>
            </a:r>
            <a:r>
              <a:rPr lang="en-CA" baseline="0" dirty="0" smtClean="0"/>
              <a:t> to ext4 will result in a copy of the snapshot being made. Next,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Lastly,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713085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requires exclusive access to the file system.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26</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28</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29</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file system management applications operate </a:t>
            </a:r>
            <a:r>
              <a:rPr lang="en-CA" dirty="0" smtClean="0"/>
              <a:t>directly on file system metadata structures</a:t>
            </a:r>
            <a:r>
              <a:rPr lang="en-CA" baseline="0" dirty="0" smtClean="0"/>
              <a:t> on disk. For example, </a:t>
            </a:r>
            <a:r>
              <a:rPr lang="en-CA" dirty="0" smtClean="0"/>
              <a:t>a defragmentation tool moves extents of a fragmented </a:t>
            </a:r>
            <a:r>
              <a:rPr lang="en-CA" baseline="0" dirty="0" smtClean="0"/>
              <a:t>file </a:t>
            </a:r>
            <a:r>
              <a:rPr lang="en-CA" baseline="0" dirty="0" smtClean="0"/>
              <a:t>into larger, contiguous extents</a:t>
            </a:r>
            <a:r>
              <a:rPr lang="en-CA" baseline="0" dirty="0" smtClean="0"/>
              <a:t>.</a:t>
            </a: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B-tree-based structures to store its metadata. In order to defragment a file, for example,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71765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work is to design an interface that enables building generic file system management applications. For example, we would like to build a single defragmentation tool that works for all file systems that support this generic interface.</a:t>
            </a:r>
          </a:p>
          <a:p>
            <a:endParaRPr lang="en-CA" baseline="0" dirty="0" smtClean="0"/>
          </a:p>
          <a:p>
            <a:r>
              <a:rPr lang="en-CA" baseline="0" dirty="0" smtClean="0"/>
              <a:t>The challenge is that these applications require fine-grained control over file system metadata and data, such as the ability to migrate data blocks to another physical location, which appears to be a file system specific operation, and yet our API needs to provide such control while being able to work across diverse file systems.</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a:t>
            </a:r>
            <a:r>
              <a:rPr lang="en-CA" baseline="0" dirty="0" smtClean="0"/>
              <a:t>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example, a defragmentation tool can find the fragmented blocks of a file by iterating through the file’s logical to physical block mappings. Then, it can relocate the fragmented blocks to a contiguous extent, which requires allocating an extent, copying the blocks, and remapping the file’s logical blocks to the new 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335487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As</a:t>
            </a:r>
            <a:r>
              <a:rPr lang="en-CA" baseline="0" dirty="0" smtClean="0"/>
              <a:t> a first step, </a:t>
            </a:r>
            <a:r>
              <a:rPr lang="en-CA" baseline="0" dirty="0" err="1" smtClean="0"/>
              <a:t>evfs</a:t>
            </a:r>
            <a:r>
              <a:rPr lang="en-CA" baseline="0" dirty="0" smtClean="0"/>
              <a:t> requires the programmer to call </a:t>
            </a:r>
            <a:r>
              <a:rPr lang="en-CA" baseline="0" dirty="0" err="1" smtClean="0"/>
              <a:t>fs_open</a:t>
            </a:r>
            <a:r>
              <a:rPr lang="en-CA" baseline="0" dirty="0" smtClean="0"/>
              <a:t> to open a device before invoking operations on individual file system objects. The programmer can choose to open the device as a specific file system or for </a:t>
            </a:r>
            <a:r>
              <a:rPr lang="en-CA" baseline="0" dirty="0" err="1" smtClean="0"/>
              <a:t>evfs</a:t>
            </a:r>
            <a:r>
              <a:rPr lang="en-CA" baseline="0" dirty="0" smtClean="0"/>
              <a:t> to automatically detect the current file system type on disk. </a:t>
            </a:r>
            <a:r>
              <a:rPr lang="en-CA" baseline="0" dirty="0" err="1" smtClean="0"/>
              <a:t>super_make</a:t>
            </a:r>
            <a:r>
              <a:rPr lang="en-CA" baseline="0" dirty="0" smtClean="0"/>
              <a:t> enables making a new file system on the device, which performs the same task as </a:t>
            </a:r>
            <a:r>
              <a:rPr lang="en-CA" baseline="0" dirty="0" err="1" smtClean="0"/>
              <a:t>mkfs</a:t>
            </a:r>
            <a:r>
              <a:rPr lang="en-CA" baseline="0" dirty="0" smtClean="0"/>
              <a:t>. </a:t>
            </a:r>
            <a:r>
              <a:rPr lang="en-CA" baseline="0" dirty="0" err="1" smtClean="0"/>
              <a:t>super_set</a:t>
            </a:r>
            <a:r>
              <a:rPr lang="en-CA" baseline="0" dirty="0" smtClean="0"/>
              <a:t> allows the programmer to change file system settings, such as updating the label of the file system or toggling certain features of the file system.</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file system</a:t>
            </a:r>
            <a:r>
              <a:rPr lang="en-CA" baseline="0" dirty="0" smtClean="0"/>
              <a:t> management tools require the ability to control the physical layout of the data blocks on disk, for example, defragmentation tools and garbage collectors need to move data blocks from one physical location to another. As such, </a:t>
            </a:r>
            <a:r>
              <a:rPr lang="en-CA" baseline="0" dirty="0" err="1" smtClean="0"/>
              <a:t>evfs</a:t>
            </a:r>
            <a:r>
              <a:rPr lang="en-CA" baseline="0" dirty="0" smtClean="0"/>
              <a:t> provides fine-grained API for managing extents. First, we support the basic operation of allocating and freeing extents. Next, we support iterating through a list of extents mapped to an </a:t>
            </a:r>
            <a:r>
              <a:rPr lang="en-CA" baseline="0" dirty="0" err="1" smtClean="0"/>
              <a:t>inode</a:t>
            </a:r>
            <a:r>
              <a:rPr lang="en-CA" baseline="0" dirty="0" smtClean="0"/>
              <a:t>, which is required for defragmentation to relocate scattered extents into a large contiguous one. Free space iterate allows for iterating through a list of extents that are currently free in the file system. This function allows applications to make smart decisions such as whether to start garbage collection. Last, we support file systems with copy-on-write semantics by exposing whether an extent is private to an </a:t>
            </a:r>
            <a:r>
              <a:rPr lang="en-CA" baseline="0" dirty="0" err="1" smtClean="0"/>
              <a:t>inode</a:t>
            </a:r>
            <a:r>
              <a:rPr lang="en-CA" baseline="0" dirty="0" smtClean="0"/>
              <a:t> or shared by multiple </a:t>
            </a:r>
            <a:r>
              <a:rPr lang="en-CA" baseline="0" dirty="0" err="1" smtClean="0"/>
              <a:t>inodes</a:t>
            </a:r>
            <a:r>
              <a:rPr lang="en-CA" baseline="0" dirty="0" smtClean="0"/>
              <a:t>.</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works with </a:t>
            </a:r>
            <a:r>
              <a:rPr lang="en-CA" baseline="0" dirty="0" err="1" smtClean="0"/>
              <a:t>inode</a:t>
            </a:r>
            <a:r>
              <a:rPr lang="en-CA" baseline="0" dirty="0" smtClean="0"/>
              <a:t> structures. </a:t>
            </a:r>
            <a:r>
              <a:rPr lang="en-CA" baseline="0" dirty="0" err="1" smtClean="0"/>
              <a:t>Inode</a:t>
            </a:r>
            <a:r>
              <a:rPr lang="en-CA" baseline="0" dirty="0" smtClean="0"/>
              <a:t> </a:t>
            </a:r>
            <a:r>
              <a:rPr lang="en-CA" baseline="0" dirty="0" err="1" smtClean="0"/>
              <a:t>alloc</a:t>
            </a:r>
            <a:r>
              <a:rPr lang="en-CA" baseline="0" dirty="0" smtClean="0"/>
              <a:t> and </a:t>
            </a:r>
            <a:r>
              <a:rPr lang="en-CA" baseline="0" dirty="0" err="1" smtClean="0"/>
              <a:t>inode</a:t>
            </a:r>
            <a:r>
              <a:rPr lang="en-CA" baseline="0" dirty="0" smtClean="0"/>
              <a:t> free allocates and frees an </a:t>
            </a:r>
            <a:r>
              <a:rPr lang="en-CA" baseline="0" dirty="0" err="1" smtClean="0"/>
              <a:t>inode</a:t>
            </a:r>
            <a:r>
              <a:rPr lang="en-CA" baseline="0" dirty="0" smtClean="0"/>
              <a:t>, respectively. </a:t>
            </a:r>
            <a:r>
              <a:rPr lang="en-CA" baseline="0" dirty="0" err="1" smtClean="0"/>
              <a:t>Inode</a:t>
            </a:r>
            <a:r>
              <a:rPr lang="en-CA" baseline="0" dirty="0" smtClean="0"/>
              <a:t> read and </a:t>
            </a:r>
            <a:r>
              <a:rPr lang="en-CA" baseline="0" dirty="0" err="1" smtClean="0"/>
              <a:t>inode</a:t>
            </a:r>
            <a:r>
              <a:rPr lang="en-CA" baseline="0" dirty="0" smtClean="0"/>
              <a:t> write provides the same functionality as VFS read and write, and are necessary for reading from or writing to </a:t>
            </a:r>
            <a:r>
              <a:rPr lang="en-CA" baseline="0" dirty="0" err="1" smtClean="0"/>
              <a:t>inlined</a:t>
            </a:r>
            <a:r>
              <a:rPr lang="en-CA" baseline="0" dirty="0" smtClean="0"/>
              <a:t> data. </a:t>
            </a:r>
            <a:r>
              <a:rPr lang="en-CA" baseline="0" dirty="0" err="1" smtClean="0"/>
              <a:t>inode</a:t>
            </a:r>
            <a:r>
              <a:rPr lang="en-CA" baseline="0" dirty="0" smtClean="0"/>
              <a:t> map enables mapping a physical extent to a logical file offset. Lastly, </a:t>
            </a:r>
            <a:r>
              <a:rPr lang="en-CA" baseline="0" dirty="0" err="1" smtClean="0"/>
              <a:t>inode</a:t>
            </a:r>
            <a:r>
              <a:rPr lang="en-CA" baseline="0" dirty="0" smtClean="0"/>
              <a:t> iterate allows the programmer to iterate through all allocated </a:t>
            </a:r>
            <a:r>
              <a:rPr lang="en-CA" baseline="0" dirty="0" err="1" smtClean="0"/>
              <a:t>inodes</a:t>
            </a:r>
            <a:r>
              <a:rPr lang="en-CA" baseline="0" dirty="0" smtClean="0"/>
              <a:t> in the file system.</a:t>
            </a:r>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57614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2018-07-04</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2018-07-04</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2018-07-04</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eVFS</a:t>
            </a:r>
            <a:r>
              <a:rPr lang="en-CA" dirty="0"/>
              <a:t> Operations</a:t>
            </a:r>
            <a:endParaRPr lang="en-CA" dirty="0"/>
          </a:p>
        </p:txBody>
      </p:sp>
      <p:sp>
        <p:nvSpPr>
          <p:cNvPr id="3" name="Content Placeholder 2"/>
          <p:cNvSpPr>
            <a:spLocks noGrp="1"/>
          </p:cNvSpPr>
          <p:nvPr>
            <p:ph idx="1"/>
          </p:nvPr>
        </p:nvSpPr>
        <p:spPr>
          <a:xfrm>
            <a:off x="684211" y="4547286"/>
            <a:ext cx="10285797" cy="1624913"/>
          </a:xfrm>
        </p:spPr>
        <p:txBody>
          <a:bodyPr/>
          <a:lstStyle/>
          <a:p>
            <a:r>
              <a:rPr lang="en-CA" dirty="0" smtClean="0"/>
              <a:t>Crash consistency</a:t>
            </a:r>
          </a:p>
          <a:p>
            <a:pPr lvl="1"/>
            <a:r>
              <a:rPr lang="en-CA" dirty="0" smtClean="0"/>
              <a:t>Protects </a:t>
            </a:r>
            <a:r>
              <a:rPr lang="en-CA" dirty="0" smtClean="0"/>
              <a:t>file system from corruption and data loss</a:t>
            </a:r>
          </a:p>
          <a:p>
            <a:pPr lvl="1"/>
            <a:r>
              <a:rPr lang="en-CA" dirty="0"/>
              <a:t>Lacking in most file system management </a:t>
            </a:r>
            <a:r>
              <a:rPr lang="en-CA" dirty="0" smtClean="0"/>
              <a:t>applications</a:t>
            </a: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graphicFrame>
        <p:nvGraphicFramePr>
          <p:cNvPr id="5" name="Content Placeholder 4"/>
          <p:cNvGraphicFramePr>
            <a:graphicFrameLocks/>
          </p:cNvGraphicFramePr>
          <p:nvPr>
            <p:extLst>
              <p:ext uri="{D42A27DB-BD31-4B8C-83A1-F6EECF244321}">
                <p14:modId xmlns:p14="http://schemas.microsoft.com/office/powerpoint/2010/main" val="3555022945"/>
              </p:ext>
            </p:extLst>
          </p:nvPr>
        </p:nvGraphicFramePr>
        <p:xfrm>
          <a:off x="684213" y="1516063"/>
          <a:ext cx="9633679" cy="2773680"/>
        </p:xfrm>
        <a:graphic>
          <a:graphicData uri="http://schemas.openxmlformats.org/drawingml/2006/table">
            <a:tbl>
              <a:tblPr firstRow="1" bandRow="1">
                <a:tableStyleId>{5940675A-B579-460E-94D1-54222C63F5DA}</a:tableStyleId>
              </a:tblPr>
              <a:tblGrid>
                <a:gridCol w="1651214">
                  <a:extLst>
                    <a:ext uri="{9D8B030D-6E8A-4147-A177-3AD203B41FA5}">
                      <a16:colId xmlns:a16="http://schemas.microsoft.com/office/drawing/2014/main" xmlns="" val="20000"/>
                    </a:ext>
                  </a:extLst>
                </a:gridCol>
                <a:gridCol w="2545492">
                  <a:extLst>
                    <a:ext uri="{9D8B030D-6E8A-4147-A177-3AD203B41FA5}">
                      <a16:colId xmlns:a16="http://schemas.microsoft.com/office/drawing/2014/main" xmlns="" val="20001"/>
                    </a:ext>
                  </a:extLst>
                </a:gridCol>
                <a:gridCol w="5436973">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50520">
                <a:tc rowSpan="3">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a:t>
                      </a:r>
                      <a:r>
                        <a:rPr lang="en-CA" sz="2000" dirty="0" smtClean="0">
                          <a:solidFill>
                            <a:sysClr val="windowText" lastClr="000000"/>
                          </a:solidFill>
                        </a:rPr>
                        <a:t>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a:t>
                      </a:r>
                      <a:r>
                        <a:rPr lang="en-CA" sz="2000" baseline="0" dirty="0" smtClean="0">
                          <a:solidFill>
                            <a:sysClr val="windowText" lastClr="000000"/>
                          </a:solidFill>
                        </a:rPr>
                        <a:t>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9"/>
                  </a:ext>
                </a:extLst>
              </a:tr>
              <a:tr h="315810">
                <a:tc vMerge="1">
                  <a:txBody>
                    <a:bodyPr/>
                    <a:lstStyle/>
                    <a:p>
                      <a:endParaRPr lang="en-CA"/>
                    </a:p>
                  </a:txBody>
                  <a:tcPr/>
                </a:tc>
                <a:tc>
                  <a:txBody>
                    <a:bodyPr/>
                    <a:lstStyle/>
                    <a:p>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Remove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from directory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10"/>
                  </a:ext>
                </a:extLst>
              </a:tr>
              <a:tr h="267242">
                <a:tc rowSpan="3">
                  <a:txBody>
                    <a:bodyPr/>
                    <a:lstStyle/>
                    <a:p>
                      <a:r>
                        <a:rPr lang="en-CA" sz="2000" dirty="0" smtClean="0">
                          <a:solidFill>
                            <a:sysClr val="windowText" lastClr="000000"/>
                          </a:solidFill>
                        </a:rPr>
                        <a:t>Transaction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tx_begin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r>
                        <a:rPr lang="en-CA" sz="2000" baseline="0" dirty="0" smtClean="0">
                          <a:solidFill>
                            <a:sysClr val="windowText" lastClr="000000"/>
                          </a:solidFill>
                        </a:rPr>
                        <a:t>Provide support for crash consistency </a:t>
                      </a:r>
                      <a:endParaRPr lang="en-CA" sz="2000" dirty="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tx_abort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tx_commit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58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A robust parsing and serialization library for file system data structures</a:t>
            </a:r>
          </a:p>
          <a:p>
            <a:pPr lvl="1"/>
            <a:r>
              <a:rPr lang="en-CA" dirty="0" smtClean="0"/>
              <a:t>Generated from annotated data structures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a16="http://schemas.microsoft.com/office/drawing/2014/main" xmlns="" val="20000"/>
                    </a:ext>
                  </a:extLst>
                </a:gridCol>
                <a:gridCol w="2807594">
                  <a:extLst>
                    <a:ext uri="{9D8B030D-6E8A-4147-A177-3AD203B41FA5}">
                      <a16:colId xmlns:a16="http://schemas.microsoft.com/office/drawing/2014/main" xmlns="" val="20001"/>
                    </a:ext>
                  </a:extLst>
                </a:gridCol>
                <a:gridCol w="2640169">
                  <a:extLst>
                    <a:ext uri="{9D8B030D-6E8A-4147-A177-3AD203B41FA5}">
                      <a16:colId xmlns:a16="http://schemas.microsoft.com/office/drawing/2014/main" xmlns=""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xmlns=""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798011" y="0"/>
            <a:ext cx="3393989" cy="3138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Used by system administrators</a:t>
            </a:r>
          </a:p>
          <a:p>
            <a:pPr lvl="1"/>
            <a:r>
              <a:rPr lang="en-CA" dirty="0" smtClean="0"/>
              <a:t>To </a:t>
            </a:r>
            <a:r>
              <a:rPr lang="en-CA" dirty="0" smtClean="0"/>
              <a:t>maintain </a:t>
            </a:r>
            <a:r>
              <a:rPr lang="en-CA" dirty="0" smtClean="0"/>
              <a:t>and optimize their file </a:t>
            </a:r>
            <a:r>
              <a:rPr lang="en-CA" dirty="0" smtClean="0"/>
              <a:t>systems</a:t>
            </a:r>
          </a:p>
          <a:p>
            <a:r>
              <a:rPr lang="en-CA" dirty="0" smtClean="0"/>
              <a:t>Examples</a:t>
            </a:r>
            <a:endParaRPr lang="en-CA" dirty="0" smtClean="0"/>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endParaRPr lang="en-CA" dirty="0" smtClean="0"/>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grpSp>
        <p:nvGrpSpPr>
          <p:cNvPr id="5" name="Group 4"/>
          <p:cNvGrpSpPr>
            <a:grpSpLocks noChangeAspect="1"/>
          </p:cNvGrpSpPr>
          <p:nvPr/>
        </p:nvGrpSpPr>
        <p:grpSpPr>
          <a:xfrm rot="16200000">
            <a:off x="9761138" y="-89138"/>
            <a:ext cx="2341724" cy="2520000"/>
            <a:chOff x="9206969" y="2963333"/>
            <a:chExt cx="2981858" cy="3208867"/>
          </a:xfrm>
        </p:grpSpPr>
        <p:cxnSp>
          <p:nvCxnSpPr>
            <p:cNvPr id="6" name="Straight Connector 5"/>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cxnSp>
        <p:nvCxnSpPr>
          <p:cNvPr id="6" name="Straight Arrow Connector 5"/>
          <p:cNvCxnSpPr/>
          <p:nvPr/>
        </p:nvCxnSpPr>
        <p:spPr>
          <a:xfrm>
            <a:off x="2695580" y="2571338"/>
            <a:ext cx="6330725"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5542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386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28265"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4629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47480" y="2951708"/>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sp>
        <p:nvSpPr>
          <p:cNvPr id="20" name="TextBox 19"/>
          <p:cNvSpPr txBox="1"/>
          <p:nvPr/>
        </p:nvSpPr>
        <p:spPr>
          <a:xfrm>
            <a:off x="3821848" y="2951708"/>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sp>
        <p:nvSpPr>
          <p:cNvPr id="21" name="TextBox 20"/>
          <p:cNvSpPr txBox="1"/>
          <p:nvPr/>
        </p:nvSpPr>
        <p:spPr>
          <a:xfrm>
            <a:off x="7778507" y="2951708"/>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sp>
        <p:nvSpPr>
          <p:cNvPr id="22" name="TextBox 21"/>
          <p:cNvSpPr txBox="1"/>
          <p:nvPr/>
        </p:nvSpPr>
        <p:spPr>
          <a:xfrm>
            <a:off x="6810441" y="2951708"/>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sp>
        <p:nvSpPr>
          <p:cNvPr id="23" name="TextBox 22"/>
          <p:cNvSpPr txBox="1"/>
          <p:nvPr/>
        </p:nvSpPr>
        <p:spPr>
          <a:xfrm>
            <a:off x="1467313" y="3460593"/>
            <a:ext cx="3877985"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File-level API</a:t>
            </a:r>
          </a:p>
          <a:p>
            <a:pPr marL="285750" indent="-285750">
              <a:buFont typeface="Arial" panose="020B0604020202020204" pitchFamily="34" charset="0"/>
              <a:buChar char="•"/>
            </a:pPr>
            <a:r>
              <a:rPr lang="en-CA" sz="2400" dirty="0" smtClean="0">
                <a:solidFill>
                  <a:schemeClr val="bg1"/>
                </a:solidFill>
              </a:rPr>
              <a:t>Supports all file systems</a:t>
            </a:r>
            <a:endParaRPr lang="en-CA" sz="2400" dirty="0">
              <a:solidFill>
                <a:schemeClr val="bg1"/>
              </a:solidFill>
            </a:endParaRPr>
          </a:p>
        </p:txBody>
      </p:sp>
      <p:sp>
        <p:nvSpPr>
          <p:cNvPr id="7" name="TextBox 6"/>
          <p:cNvSpPr txBox="1"/>
          <p:nvPr/>
        </p:nvSpPr>
        <p:spPr>
          <a:xfrm>
            <a:off x="472490" y="2109673"/>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7" name="TextBox 26"/>
          <p:cNvSpPr txBox="1"/>
          <p:nvPr/>
        </p:nvSpPr>
        <p:spPr>
          <a:xfrm>
            <a:off x="9326823" y="2114158"/>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72908" y="5403819"/>
            <a:ext cx="4261103"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File object API</a:t>
            </a:r>
          </a:p>
          <a:p>
            <a:pPr marL="285750" indent="-285750">
              <a:buFont typeface="Arial" panose="020B0604020202020204" pitchFamily="34" charset="0"/>
              <a:buChar char="•"/>
            </a:pPr>
            <a:r>
              <a:rPr lang="en-CA" sz="2400" dirty="0" smtClean="0">
                <a:solidFill>
                  <a:schemeClr val="bg1"/>
                </a:solidFill>
              </a:rPr>
              <a:t>Supports most file systems</a:t>
            </a:r>
            <a:endParaRPr lang="en-CA" sz="2400" dirty="0">
              <a:solidFill>
                <a:schemeClr val="bg1"/>
              </a:solidFill>
            </a:endParaRPr>
          </a:p>
        </p:txBody>
      </p:sp>
      <p:sp>
        <p:nvSpPr>
          <p:cNvPr id="29" name="TextBox 28"/>
          <p:cNvSpPr txBox="1"/>
          <p:nvPr/>
        </p:nvSpPr>
        <p:spPr>
          <a:xfrm>
            <a:off x="4765202" y="4161030"/>
            <a:ext cx="4530407" cy="1200329"/>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Data structure API</a:t>
            </a:r>
          </a:p>
          <a:p>
            <a:pPr marL="285750" indent="-285750">
              <a:buFont typeface="Arial" panose="020B0604020202020204" pitchFamily="34" charset="0"/>
              <a:buChar char="•"/>
            </a:pPr>
            <a:r>
              <a:rPr lang="en-CA" sz="2400" dirty="0" smtClean="0">
                <a:solidFill>
                  <a:schemeClr val="bg1"/>
                </a:solidFill>
              </a:rPr>
              <a:t>Robust parsing, serialization</a:t>
            </a:r>
          </a:p>
          <a:p>
            <a:pPr marL="285750" indent="-285750">
              <a:buFont typeface="Arial" panose="020B0604020202020204" pitchFamily="34" charset="0"/>
              <a:buChar char="•"/>
            </a:pPr>
            <a:r>
              <a:rPr lang="en-CA" sz="2400" dirty="0" smtClean="0">
                <a:solidFill>
                  <a:schemeClr val="bg1"/>
                </a:solidFill>
              </a:rPr>
              <a:t>File-system specific</a:t>
            </a:r>
            <a:endParaRPr lang="en-CA" sz="2400" dirty="0">
              <a:solidFill>
                <a:schemeClr val="bg1"/>
              </a:solidFill>
            </a:endParaRPr>
          </a:p>
        </p:txBody>
      </p:sp>
      <p:sp>
        <p:nvSpPr>
          <p:cNvPr id="30" name="TextBox 29"/>
          <p:cNvSpPr txBox="1"/>
          <p:nvPr/>
        </p:nvSpPr>
        <p:spPr>
          <a:xfrm>
            <a:off x="7896192" y="5218648"/>
            <a:ext cx="3259226"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No API</a:t>
            </a:r>
          </a:p>
          <a:p>
            <a:pPr marL="285750" indent="-285750">
              <a:buFont typeface="Arial" panose="020B0604020202020204" pitchFamily="34" charset="0"/>
              <a:buChar char="•"/>
            </a:pPr>
            <a:r>
              <a:rPr lang="en-CA" sz="2400" dirty="0" smtClean="0">
                <a:solidFill>
                  <a:schemeClr val="bg1"/>
                </a:solidFill>
              </a:rPr>
              <a:t>File-system specific</a:t>
            </a:r>
            <a:endParaRPr lang="en-CA" sz="2400" dirty="0">
              <a:solidFill>
                <a:schemeClr val="bg1"/>
              </a:solidFill>
            </a:endParaRPr>
          </a:p>
        </p:txBody>
      </p:sp>
    </p:spTree>
    <p:extLst>
      <p:ext uri="{BB962C8B-B14F-4D97-AF65-F5344CB8AC3E}">
        <p14:creationId xmlns:p14="http://schemas.microsoft.com/office/powerpoint/2010/main" val="317144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Limitations</a:t>
            </a:r>
            <a:endParaRPr lang="en-CA" dirty="0"/>
          </a:p>
        </p:txBody>
      </p:sp>
      <p:sp>
        <p:nvSpPr>
          <p:cNvPr id="3" name="Content Placeholder 2"/>
          <p:cNvSpPr>
            <a:spLocks noGrp="1"/>
          </p:cNvSpPr>
          <p:nvPr>
            <p:ph idx="1"/>
          </p:nvPr>
        </p:nvSpPr>
        <p:spPr/>
        <p:txBody>
          <a:bodyPr/>
          <a:lstStyle/>
          <a:p>
            <a:r>
              <a:rPr lang="en-CA" dirty="0" smtClean="0"/>
              <a:t>File system may only support a subset of </a:t>
            </a:r>
            <a:r>
              <a:rPr lang="en-CA" dirty="0" err="1" smtClean="0"/>
              <a:t>eVFS</a:t>
            </a:r>
            <a:endParaRPr lang="en-CA" dirty="0" smtClean="0"/>
          </a:p>
          <a:p>
            <a:pPr lvl="1"/>
            <a:r>
              <a:rPr lang="en-CA" dirty="0" smtClean="0"/>
              <a:t>E.g. Ext4 cannot efficiently implement reverse mapping of extent to </a:t>
            </a:r>
            <a:r>
              <a:rPr lang="en-CA" dirty="0" err="1" smtClean="0"/>
              <a:t>inodes</a:t>
            </a:r>
            <a:endParaRPr lang="en-CA" dirty="0" smtClean="0"/>
          </a:p>
          <a:p>
            <a:r>
              <a:rPr lang="en-CA" dirty="0" smtClean="0"/>
              <a:t>Does not support file-system specific tools</a:t>
            </a:r>
          </a:p>
          <a:p>
            <a:pPr lvl="1"/>
            <a:r>
              <a:rPr lang="en-CA" dirty="0" smtClean="0"/>
              <a:t>E.g. file system checkers operate on file-system specific structures</a:t>
            </a:r>
          </a:p>
          <a:p>
            <a:pPr lvl="1"/>
            <a:r>
              <a:rPr lang="en-CA" dirty="0" smtClean="0"/>
              <a:t>E.g. </a:t>
            </a:r>
            <a:r>
              <a:rPr lang="en-CA" dirty="0" err="1" smtClean="0"/>
              <a:t>eVFS</a:t>
            </a:r>
            <a:r>
              <a:rPr lang="en-CA" dirty="0" smtClean="0"/>
              <a:t> does not support </a:t>
            </a:r>
            <a:r>
              <a:rPr lang="en-CA" dirty="0" err="1" smtClean="0"/>
              <a:t>Btrfs</a:t>
            </a:r>
            <a:r>
              <a:rPr lang="en-CA" dirty="0" smtClean="0"/>
              <a:t> RAID and volume manager</a:t>
            </a:r>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274981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remain 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dirty="0" smtClean="0"/>
              <a:t>Works across </a:t>
            </a:r>
            <a:r>
              <a:rPr lang="en-CA" smtClean="0"/>
              <a:t>file systems</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28</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29</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Word</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30</a:t>
            </a:fld>
            <a:endParaRPr lang="en-CA" dirty="0"/>
          </a:p>
        </p:txBody>
      </p:sp>
      <p:sp>
        <p:nvSpPr>
          <p:cNvPr id="3" name="Content Placeholder 2"/>
          <p:cNvSpPr>
            <a:spLocks noGrp="1"/>
          </p:cNvSpPr>
          <p:nvPr>
            <p:ph idx="1"/>
          </p:nvPr>
        </p:nvSpPr>
        <p:spPr>
          <a:xfrm>
            <a:off x="684212" y="1515358"/>
            <a:ext cx="7824598" cy="4656842"/>
          </a:xfrm>
        </p:spPr>
        <p:txBody>
          <a:bodyPr/>
          <a:lstStyle/>
          <a:p>
            <a:r>
              <a:rPr lang="en-CA" dirty="0" smtClean="0"/>
              <a:t>Purpose</a:t>
            </a:r>
          </a:p>
          <a:p>
            <a:pPr lvl="1"/>
            <a:r>
              <a:rPr lang="en-CA" dirty="0" smtClean="0"/>
              <a:t>To locate the journal on recovery</a:t>
            </a:r>
          </a:p>
          <a:p>
            <a:pPr lvl="1"/>
            <a:r>
              <a:rPr lang="en-CA" dirty="0" smtClean="0"/>
              <a:t>Points to first journal descriptor block</a:t>
            </a:r>
          </a:p>
          <a:p>
            <a:r>
              <a:rPr lang="en-CA" dirty="0" smtClean="0"/>
              <a:t>Must be placed at fixed, known location</a:t>
            </a:r>
          </a:p>
          <a:p>
            <a:pPr lvl="1"/>
            <a:r>
              <a:rPr lang="en-CA" dirty="0" smtClean="0"/>
              <a:t>Currently placed inside the MBR area</a:t>
            </a:r>
          </a:p>
          <a:p>
            <a:pPr lvl="2"/>
            <a:r>
              <a:rPr lang="en-CA" dirty="0" smtClean="0"/>
              <a:t>Area unused if not boot partition</a:t>
            </a:r>
          </a:p>
          <a:p>
            <a:r>
              <a:rPr lang="en-CA" dirty="0" smtClean="0"/>
              <a:t>Written atomically to disk when transaction commits</a:t>
            </a:r>
          </a:p>
          <a:p>
            <a:pPr lvl="2"/>
            <a:endParaRPr lang="en-CA" dirty="0"/>
          </a:p>
        </p:txBody>
      </p:sp>
      <p:pic>
        <p:nvPicPr>
          <p:cNvPr id="6"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809" y="1447640"/>
            <a:ext cx="2461199" cy="4602005"/>
          </a:xfrm>
          <a:prstGeom prst="rect">
            <a:avLst/>
          </a:prstGeom>
        </p:spPr>
      </p:pic>
    </p:spTree>
    <p:extLst>
      <p:ext uri="{BB962C8B-B14F-4D97-AF65-F5344CB8AC3E}">
        <p14:creationId xmlns:p14="http://schemas.microsoft.com/office/powerpoint/2010/main" val="1260835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Write to Free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31</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write to free space, skip journaling</a:t>
            </a:r>
          </a:p>
          <a:p>
            <a:r>
              <a:rPr lang="en-CA" dirty="0" smtClean="0"/>
              <a:t>OK because no overwrite occurs</a:t>
            </a:r>
          </a:p>
          <a:p>
            <a:r>
              <a:rPr lang="en-CA" dirty="0" smtClean="0"/>
              <a:t>Journaling layer must </a:t>
            </a:r>
            <a:r>
              <a:rPr lang="en-CA" dirty="0" err="1" smtClean="0"/>
              <a:t>upcall</a:t>
            </a:r>
            <a:r>
              <a:rPr lang="en-CA" dirty="0" smtClean="0"/>
              <a:t> to the file system to know which blocks are free</a:t>
            </a:r>
          </a:p>
          <a:p>
            <a:r>
              <a:rPr lang="en-CA" dirty="0" err="1" smtClean="0"/>
              <a:t>eVFS</a:t>
            </a:r>
            <a:r>
              <a:rPr lang="en-CA" dirty="0" smtClean="0"/>
              <a:t> provides API for querying allocation status of blocks</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88" y="1515358"/>
            <a:ext cx="4195721" cy="2636127"/>
          </a:xfrm>
          <a:prstGeom prst="rect">
            <a:avLst/>
          </a:prstGeom>
        </p:spPr>
      </p:pic>
    </p:spTree>
    <p:extLst>
      <p:ext uri="{BB962C8B-B14F-4D97-AF65-F5344CB8AC3E}">
        <p14:creationId xmlns:p14="http://schemas.microsoft.com/office/powerpoint/2010/main" val="2821319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Write to Allocated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32</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overwrite of source file system will occur, the block must first be journaled</a:t>
            </a:r>
          </a:p>
          <a:p>
            <a:r>
              <a:rPr lang="en-CA" dirty="0" smtClean="0"/>
              <a:t>After commit, journal blocks are </a:t>
            </a:r>
            <a:r>
              <a:rPr lang="en-CA" dirty="0" err="1" smtClean="0"/>
              <a:t>checkpointed</a:t>
            </a:r>
            <a:r>
              <a:rPr lang="en-CA" dirty="0" smtClean="0"/>
              <a:t> to their final location</a:t>
            </a:r>
          </a:p>
          <a:p>
            <a:r>
              <a:rPr lang="en-CA" dirty="0" err="1" smtClean="0"/>
              <a:t>Checkpointing</a:t>
            </a:r>
            <a:r>
              <a:rPr lang="en-CA" dirty="0" smtClean="0"/>
              <a:t> can be restarted upon power failure</a:t>
            </a:r>
          </a:p>
          <a:p>
            <a:pPr lvl="1"/>
            <a:r>
              <a:rPr lang="en-CA" dirty="0" smtClean="0"/>
              <a:t>Ensures failure atomicity</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07237"/>
            <a:ext cx="4197600" cy="2899658"/>
          </a:xfrm>
          <a:prstGeom prst="rect">
            <a:avLst/>
          </a:prstGeom>
        </p:spPr>
      </p:pic>
    </p:spTree>
    <p:extLst>
      <p:ext uri="{BB962C8B-B14F-4D97-AF65-F5344CB8AC3E}">
        <p14:creationId xmlns:p14="http://schemas.microsoft.com/office/powerpoint/2010/main" val="417192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Write to Journal</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33</a:t>
            </a:fld>
            <a:endParaRPr lang="en-CA" dirty="0"/>
          </a:p>
        </p:txBody>
      </p:sp>
      <p:sp>
        <p:nvSpPr>
          <p:cNvPr id="3" name="Content Placeholder 2"/>
          <p:cNvSpPr>
            <a:spLocks noGrp="1"/>
          </p:cNvSpPr>
          <p:nvPr>
            <p:ph idx="1"/>
          </p:nvPr>
        </p:nvSpPr>
        <p:spPr>
          <a:xfrm>
            <a:off x="684212" y="1515358"/>
            <a:ext cx="6088196" cy="4656842"/>
          </a:xfrm>
        </p:spPr>
        <p:txBody>
          <a:bodyPr/>
          <a:lstStyle/>
          <a:p>
            <a:r>
              <a:rPr lang="en-US" dirty="0" smtClean="0"/>
              <a:t>Must remap journal blocks to new free space before writing data</a:t>
            </a:r>
          </a:p>
          <a:p>
            <a:r>
              <a:rPr lang="en-CA" dirty="0" smtClean="0"/>
              <a:t>Journaling not necessary because not overwriting allocated space</a:t>
            </a:r>
          </a:p>
          <a:p>
            <a:pPr lvl="1"/>
            <a:r>
              <a:rPr lang="en-CA" dirty="0" smtClean="0"/>
              <a:t>i.e. journal area </a:t>
            </a:r>
            <a:r>
              <a:rPr lang="en-CA" b="1" dirty="0" smtClean="0"/>
              <a:t>NOT</a:t>
            </a:r>
            <a:r>
              <a:rPr lang="en-CA" dirty="0" smtClean="0"/>
              <a:t> considered allocated to the file system</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15358"/>
            <a:ext cx="4197600" cy="2913466"/>
          </a:xfrm>
          <a:prstGeom prst="rect">
            <a:avLst/>
          </a:prstGeom>
        </p:spPr>
      </p:pic>
    </p:spTree>
    <p:extLst>
      <p:ext uri="{BB962C8B-B14F-4D97-AF65-F5344CB8AC3E}">
        <p14:creationId xmlns:p14="http://schemas.microsoft.com/office/powerpoint/2010/main" val="4284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a:xfrm>
            <a:off x="684211" y="1515358"/>
            <a:ext cx="10285797" cy="2299035"/>
          </a:xfrm>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grpSp>
        <p:nvGrpSpPr>
          <p:cNvPr id="5" name="Group 4"/>
          <p:cNvGrpSpPr>
            <a:grpSpLocks noChangeAspect="1"/>
          </p:cNvGrpSpPr>
          <p:nvPr/>
        </p:nvGrpSpPr>
        <p:grpSpPr>
          <a:xfrm>
            <a:off x="1570116" y="4188799"/>
            <a:ext cx="2905067" cy="2348526"/>
            <a:chOff x="763445" y="1207568"/>
            <a:chExt cx="6634123" cy="5346238"/>
          </a:xfrm>
        </p:grpSpPr>
        <p:sp>
          <p:nvSpPr>
            <p:cNvPr id="7" name="Rectangle 6"/>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block</a:t>
              </a:r>
            </a:p>
            <a:p>
              <a:pPr algn="ctr"/>
              <a:r>
                <a:rPr lang="en-CA" altLang="zh-TW" sz="600" dirty="0" smtClean="0">
                  <a:solidFill>
                    <a:schemeClr val="bg1"/>
                  </a:solidFill>
                </a:rPr>
                <a:t>bitmap</a:t>
              </a:r>
              <a:endParaRPr lang="zh-TW" altLang="en-US" sz="600" dirty="0">
                <a:solidFill>
                  <a:schemeClr val="bg1"/>
                </a:solidFill>
              </a:endParaRPr>
            </a:p>
          </p:txBody>
        </p:sp>
        <p:cxnSp>
          <p:nvCxnSpPr>
            <p:cNvPr id="8" name="Straight Arrow Connector 7"/>
            <p:cNvCxnSpPr/>
            <p:nvPr/>
          </p:nvCxnSpPr>
          <p:spPr>
            <a:xfrm>
              <a:off x="1342857" y="1880888"/>
              <a:ext cx="0" cy="458985"/>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super</a:t>
              </a:r>
            </a:p>
            <a:p>
              <a:pPr algn="ctr"/>
              <a:r>
                <a:rPr lang="en-CA" altLang="zh-TW" sz="600" dirty="0" smtClean="0">
                  <a:solidFill>
                    <a:schemeClr val="bg1"/>
                  </a:solidFill>
                </a:rPr>
                <a:t>block</a:t>
              </a:r>
              <a:endParaRPr lang="zh-TW" altLang="en-US" sz="600" dirty="0">
                <a:solidFill>
                  <a:schemeClr val="bg1"/>
                </a:solidFill>
              </a:endParaRPr>
            </a:p>
          </p:txBody>
        </p:sp>
        <p:sp>
          <p:nvSpPr>
            <p:cNvPr id="10" name="Rectangle 9"/>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ext4 journal</a:t>
              </a:r>
              <a:endParaRPr lang="zh-TW" altLang="en-US" sz="600" dirty="0">
                <a:solidFill>
                  <a:schemeClr val="bg1"/>
                </a:solidFill>
              </a:endParaRPr>
            </a:p>
          </p:txBody>
        </p:sp>
        <p:cxnSp>
          <p:nvCxnSpPr>
            <p:cNvPr id="11" name="Straight Arrow Connector 10"/>
            <p:cNvCxnSpPr>
              <a:stCxn id="9" idx="3"/>
              <a:endCxn id="10" idx="1"/>
            </p:cNvCxnSpPr>
            <p:nvPr/>
          </p:nvCxnSpPr>
          <p:spPr>
            <a:xfrm>
              <a:off x="1866663" y="1543652"/>
              <a:ext cx="1564318" cy="0"/>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3" name="Rectangle 12"/>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1"/>
                  </a:solidFill>
                </a:rPr>
                <a:t>block group descriptor table</a:t>
              </a:r>
              <a:endParaRPr lang="en-US" sz="600" dirty="0">
                <a:solidFill>
                  <a:schemeClr val="bg1"/>
                </a:solidFill>
              </a:endParaRPr>
            </a:p>
          </p:txBody>
        </p:sp>
        <p:cxnSp>
          <p:nvCxnSpPr>
            <p:cNvPr id="14" name="Straight Arrow Connector 96"/>
            <p:cNvCxnSpPr>
              <a:stCxn id="32" idx="2"/>
              <a:endCxn id="7" idx="0"/>
            </p:cNvCxnSpPr>
            <p:nvPr/>
          </p:nvCxnSpPr>
          <p:spPr>
            <a:xfrm rot="5400000">
              <a:off x="1884057" y="2787380"/>
              <a:ext cx="902880" cy="1964333"/>
            </a:xfrm>
            <a:prstGeom prst="bentConnector3">
              <a:avLst>
                <a:gd name="adj1" fmla="val 27846"/>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6" name="Rectangle 15"/>
            <p:cNvSpPr/>
            <p:nvPr/>
          </p:nvSpPr>
          <p:spPr>
            <a:xfrm>
              <a:off x="3515339" y="4394403"/>
              <a:ext cx="928379" cy="5940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bg1"/>
                  </a:solidFill>
                </a:rPr>
                <a:t>inode</a:t>
              </a:r>
              <a:r>
                <a:rPr lang="en-US" sz="600" dirty="0" smtClean="0">
                  <a:solidFill>
                    <a:schemeClr val="bg1"/>
                  </a:solidFill>
                </a:rPr>
                <a:t> table</a:t>
              </a:r>
              <a:endParaRPr lang="en-US" sz="600" dirty="0">
                <a:solidFill>
                  <a:schemeClr val="bg1"/>
                </a:solidFill>
              </a:endParaRPr>
            </a:p>
          </p:txBody>
        </p:sp>
        <p:cxnSp>
          <p:nvCxnSpPr>
            <p:cNvPr id="17" name="Straight Arrow Connector 96"/>
            <p:cNvCxnSpPr>
              <a:stCxn id="31" idx="2"/>
              <a:endCxn id="29" idx="0"/>
            </p:cNvCxnSpPr>
            <p:nvPr/>
          </p:nvCxnSpPr>
          <p:spPr>
            <a:xfrm rot="5400000">
              <a:off x="2721207" y="3283390"/>
              <a:ext cx="921780" cy="953413"/>
            </a:xfrm>
            <a:prstGeom prst="bentConnector3">
              <a:avLst>
                <a:gd name="adj1" fmla="val 50000"/>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cxnSp>
          <p:nvCxnSpPr>
            <p:cNvPr id="19" name="Straight Arrow Connector 96"/>
            <p:cNvCxnSpPr/>
            <p:nvPr/>
          </p:nvCxnSpPr>
          <p:spPr>
            <a:xfrm>
              <a:off x="3958346" y="3289053"/>
              <a:ext cx="0" cy="929962"/>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a:t>
              </a:r>
              <a:r>
                <a:rPr lang="en-US" altLang="zh-TW" sz="600" dirty="0" err="1" smtClean="0">
                  <a:solidFill>
                    <a:schemeClr val="tx1"/>
                  </a:solidFill>
                </a:rPr>
                <a:t>reg</a:t>
              </a:r>
              <a:r>
                <a:rPr lang="en-US" altLang="zh-TW" sz="600" dirty="0" smtClean="0">
                  <a:solidFill>
                    <a:schemeClr val="tx1"/>
                  </a:solidFill>
                </a:rPr>
                <a:t> file)</a:t>
              </a:r>
              <a:endParaRPr lang="zh-TW" altLang="en-US" sz="600" dirty="0">
                <a:solidFill>
                  <a:schemeClr val="tx1"/>
                </a:solidFill>
              </a:endParaRPr>
            </a:p>
          </p:txBody>
        </p:sp>
        <p:sp>
          <p:nvSpPr>
            <p:cNvPr id="21" name="Rounded Rectangle 20"/>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(directory)</a:t>
              </a:r>
              <a:endParaRPr lang="zh-TW" altLang="en-US" sz="600" dirty="0">
                <a:solidFill>
                  <a:schemeClr val="tx1"/>
                </a:solidFill>
              </a:endParaRPr>
            </a:p>
          </p:txBody>
        </p:sp>
        <p:sp>
          <p:nvSpPr>
            <p:cNvPr id="22" name="TextBox 21"/>
            <p:cNvSpPr txBox="1"/>
            <p:nvPr/>
          </p:nvSpPr>
          <p:spPr>
            <a:xfrm>
              <a:off x="5998270" y="2579741"/>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3" name="TextBox 22"/>
            <p:cNvSpPr txBox="1"/>
            <p:nvPr/>
          </p:nvSpPr>
          <p:spPr>
            <a:xfrm>
              <a:off x="6800145" y="4506735"/>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4" name="Rectangle 23"/>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dir</a:t>
              </a:r>
              <a:endParaRPr lang="en-CA" altLang="zh-TW" sz="600" dirty="0" smtClean="0">
                <a:solidFill>
                  <a:schemeClr val="bg1"/>
                </a:solidFill>
              </a:endParaRPr>
            </a:p>
            <a:p>
              <a:pPr algn="ctr"/>
              <a:r>
                <a:rPr lang="en-CA" altLang="zh-TW" sz="600" dirty="0" smtClean="0">
                  <a:solidFill>
                    <a:schemeClr val="bg1"/>
                  </a:solidFill>
                </a:rPr>
                <a:t>block</a:t>
              </a:r>
              <a:endParaRPr lang="zh-TW" altLang="en-US" sz="600" dirty="0">
                <a:solidFill>
                  <a:schemeClr val="bg1"/>
                </a:solidFill>
              </a:endParaRPr>
            </a:p>
          </p:txBody>
        </p:sp>
        <p:cxnSp>
          <p:nvCxnSpPr>
            <p:cNvPr id="25" name="Straight Arrow Connector 96"/>
            <p:cNvCxnSpPr>
              <a:stCxn id="21" idx="2"/>
              <a:endCxn id="24" idx="0"/>
            </p:cNvCxnSpPr>
            <p:nvPr/>
          </p:nvCxnSpPr>
          <p:spPr>
            <a:xfrm flipH="1">
              <a:off x="6168537" y="5089178"/>
              <a:ext cx="3" cy="726417"/>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5400000">
              <a:off x="5043353" y="3194064"/>
              <a:ext cx="327375" cy="584384"/>
              <a:chOff x="27236633" y="9932056"/>
              <a:chExt cx="578250" cy="990600"/>
            </a:xfrm>
          </p:grpSpPr>
          <p:cxnSp>
            <p:nvCxnSpPr>
              <p:cNvPr id="33" name="Straight Arrow Connector 32"/>
              <p:cNvCxnSpPr/>
              <p:nvPr/>
            </p:nvCxnSpPr>
            <p:spPr>
              <a:xfrm>
                <a:off x="27236633" y="104273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236633" y="109226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36633" y="99320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data</a:t>
              </a:r>
            </a:p>
            <a:p>
              <a:pPr algn="ctr"/>
              <a:r>
                <a:rPr lang="en-CA" altLang="zh-TW" sz="600" dirty="0" smtClean="0">
                  <a:solidFill>
                    <a:schemeClr val="bg1"/>
                  </a:solidFill>
                </a:rPr>
                <a:t>block</a:t>
              </a:r>
              <a:endParaRPr lang="zh-TW" altLang="en-US" sz="600" dirty="0">
                <a:solidFill>
                  <a:schemeClr val="bg1"/>
                </a:solidFill>
              </a:endParaRPr>
            </a:p>
          </p:txBody>
        </p:sp>
        <p:cxnSp>
          <p:nvCxnSpPr>
            <p:cNvPr id="28" name="Straight Arrow Connector 96"/>
            <p:cNvCxnSpPr>
              <a:stCxn id="20" idx="2"/>
              <a:endCxn id="27" idx="0"/>
            </p:cNvCxnSpPr>
            <p:nvPr/>
          </p:nvCxnSpPr>
          <p:spPr>
            <a:xfrm>
              <a:off x="4926412" y="5089178"/>
              <a:ext cx="1" cy="736548"/>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inode</a:t>
              </a:r>
              <a:endParaRPr lang="en-CA" altLang="zh-TW" sz="600" dirty="0" smtClean="0">
                <a:solidFill>
                  <a:schemeClr val="bg1"/>
                </a:solidFill>
              </a:endParaRPr>
            </a:p>
            <a:p>
              <a:pPr algn="ctr"/>
              <a:r>
                <a:rPr lang="en-CA" altLang="zh-TW" sz="600" dirty="0" smtClean="0">
                  <a:solidFill>
                    <a:schemeClr val="bg1"/>
                  </a:solidFill>
                </a:rPr>
                <a:t>bitmap</a:t>
              </a:r>
              <a:endParaRPr lang="zh-TW" altLang="en-US" sz="600" dirty="0">
                <a:solidFill>
                  <a:schemeClr val="bg1"/>
                </a:solidFill>
              </a:endParaRPr>
            </a:p>
          </p:txBody>
        </p:sp>
        <p:grpSp>
          <p:nvGrpSpPr>
            <p:cNvPr id="30" name="Group 29"/>
            <p:cNvGrpSpPr/>
            <p:nvPr/>
          </p:nvGrpSpPr>
          <p:grpSpPr>
            <a:xfrm>
              <a:off x="2948918" y="2415923"/>
              <a:ext cx="1419770" cy="902183"/>
              <a:chOff x="2529818" y="2415923"/>
              <a:chExt cx="1419770" cy="902183"/>
            </a:xfrm>
          </p:grpSpPr>
          <p:sp>
            <p:nvSpPr>
              <p:cNvPr id="31" name="Rounded Rectangle 30"/>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sp>
            <p:nvSpPr>
              <p:cNvPr id="32" name="Rectangle 31"/>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
              </a:p>
            </p:txBody>
          </p:sp>
        </p:grpSp>
      </p:grpSp>
      <p:sp>
        <p:nvSpPr>
          <p:cNvPr id="36" name="TextBox 35"/>
          <p:cNvSpPr txBox="1"/>
          <p:nvPr/>
        </p:nvSpPr>
        <p:spPr>
          <a:xfrm>
            <a:off x="1451372" y="3823674"/>
            <a:ext cx="2485621" cy="369332"/>
          </a:xfrm>
          <a:prstGeom prst="rect">
            <a:avLst/>
          </a:prstGeom>
          <a:noFill/>
        </p:spPr>
        <p:txBody>
          <a:bodyPr wrap="square" rtlCol="0">
            <a:spAutoFit/>
          </a:bodyPr>
          <a:lstStyle/>
          <a:p>
            <a:r>
              <a:rPr lang="en-CA" b="1" dirty="0" smtClean="0">
                <a:solidFill>
                  <a:schemeClr val="bg1"/>
                </a:solidFill>
              </a:rPr>
              <a:t>Ext4 File System</a:t>
            </a:r>
            <a:endParaRPr lang="en-CA" b="1" dirty="0">
              <a:solidFill>
                <a:schemeClr val="bg1"/>
              </a:solidFill>
            </a:endParaRPr>
          </a:p>
        </p:txBody>
      </p:sp>
      <p:grpSp>
        <p:nvGrpSpPr>
          <p:cNvPr id="64" name="Group 63"/>
          <p:cNvGrpSpPr/>
          <p:nvPr/>
        </p:nvGrpSpPr>
        <p:grpSpPr>
          <a:xfrm>
            <a:off x="6468119" y="4185674"/>
            <a:ext cx="2212311" cy="2347200"/>
            <a:chOff x="6501268" y="4025756"/>
            <a:chExt cx="2212311" cy="2347200"/>
          </a:xfrm>
        </p:grpSpPr>
        <p:grpSp>
          <p:nvGrpSpPr>
            <p:cNvPr id="37" name="Group 36"/>
            <p:cNvGrpSpPr>
              <a:grpSpLocks noChangeAspect="1"/>
            </p:cNvGrpSpPr>
            <p:nvPr/>
          </p:nvGrpSpPr>
          <p:grpSpPr>
            <a:xfrm>
              <a:off x="6501268" y="4025756"/>
              <a:ext cx="2212311" cy="2347200"/>
              <a:chOff x="6696455" y="1856754"/>
              <a:chExt cx="4418733" cy="4688151"/>
            </a:xfrm>
          </p:grpSpPr>
          <p:sp>
            <p:nvSpPr>
              <p:cNvPr id="38" name="Rectangle 37"/>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super</a:t>
                </a:r>
              </a:p>
              <a:p>
                <a:pPr algn="ctr"/>
                <a:r>
                  <a:rPr lang="en-CA" altLang="zh-TW" sz="700" dirty="0" smtClean="0">
                    <a:solidFill>
                      <a:schemeClr val="bg1"/>
                    </a:solidFill>
                  </a:rPr>
                  <a:t>block</a:t>
                </a:r>
                <a:endParaRPr lang="zh-TW" altLang="en-US" sz="700" dirty="0">
                  <a:solidFill>
                    <a:schemeClr val="bg1"/>
                  </a:solidFill>
                </a:endParaRPr>
              </a:p>
            </p:txBody>
          </p:sp>
          <p:sp>
            <p:nvSpPr>
              <p:cNvPr id="39" name="Rectangle 3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tree of trees</a:t>
                </a:r>
                <a:endParaRPr lang="zh-TW" altLang="en-US" sz="700" dirty="0">
                  <a:solidFill>
                    <a:schemeClr val="bg1"/>
                  </a:solidFill>
                </a:endParaRPr>
              </a:p>
            </p:txBody>
          </p:sp>
          <p:sp>
            <p:nvSpPr>
              <p:cNvPr id="40" name="Rectangle 3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chunk</a:t>
                </a:r>
              </a:p>
              <a:p>
                <a:pPr algn="ctr"/>
                <a:r>
                  <a:rPr lang="en-CA" altLang="zh-TW" sz="700" dirty="0" smtClean="0">
                    <a:solidFill>
                      <a:schemeClr val="bg1"/>
                    </a:solidFill>
                  </a:rPr>
                  <a:t>tree</a:t>
                </a:r>
                <a:endParaRPr lang="zh-TW" altLang="en-US" sz="700" dirty="0">
                  <a:solidFill>
                    <a:schemeClr val="bg1"/>
                  </a:solidFill>
                </a:endParaRPr>
              </a:p>
            </p:txBody>
          </p:sp>
          <p:sp>
            <p:nvSpPr>
              <p:cNvPr id="41" name="Rectangle 4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fs</a:t>
                </a:r>
              </a:p>
              <a:p>
                <a:pPr algn="ctr"/>
                <a:r>
                  <a:rPr lang="en-CA" altLang="zh-TW" sz="700" dirty="0" smtClean="0">
                    <a:solidFill>
                      <a:schemeClr val="bg1"/>
                    </a:solidFill>
                  </a:rPr>
                  <a:t>tree</a:t>
                </a:r>
                <a:endParaRPr lang="zh-TW" altLang="en-US" sz="700" dirty="0">
                  <a:solidFill>
                    <a:schemeClr val="bg1"/>
                  </a:solidFill>
                </a:endParaRPr>
              </a:p>
            </p:txBody>
          </p:sp>
          <p:sp>
            <p:nvSpPr>
              <p:cNvPr id="42" name="Rectangle 4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extent</a:t>
                </a:r>
              </a:p>
              <a:p>
                <a:pPr algn="ctr"/>
                <a:r>
                  <a:rPr lang="en-CA" altLang="zh-TW" sz="700" dirty="0" smtClean="0">
                    <a:solidFill>
                      <a:schemeClr val="bg1"/>
                    </a:solidFill>
                  </a:rPr>
                  <a:t>tree</a:t>
                </a:r>
                <a:endParaRPr lang="zh-TW" altLang="en-US" sz="700" dirty="0">
                  <a:solidFill>
                    <a:schemeClr val="bg1"/>
                  </a:solidFill>
                </a:endParaRPr>
              </a:p>
            </p:txBody>
          </p:sp>
          <p:sp>
            <p:nvSpPr>
              <p:cNvPr id="43" name="TextBox 42"/>
              <p:cNvSpPr txBox="1"/>
              <p:nvPr/>
            </p:nvSpPr>
            <p:spPr>
              <a:xfrm>
                <a:off x="10438981" y="3461355"/>
                <a:ext cx="676207" cy="553261"/>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cxnSp>
            <p:nvCxnSpPr>
              <p:cNvPr id="44" name="Straight Arrow Connector 43"/>
              <p:cNvCxnSpPr>
                <a:stCxn id="38" idx="2"/>
                <a:endCxn id="39" idx="0"/>
              </p:cNvCxnSpPr>
              <p:nvPr/>
            </p:nvCxnSpPr>
            <p:spPr>
              <a:xfrm>
                <a:off x="9048994" y="2447302"/>
                <a:ext cx="0"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2" idx="0"/>
              </p:cNvCxnSpPr>
              <p:nvPr/>
            </p:nvCxnSpPr>
            <p:spPr>
              <a:xfrm flipH="1">
                <a:off x="7179551" y="3315173"/>
                <a:ext cx="1869443"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a:endCxn id="40" idx="0"/>
              </p:cNvCxnSpPr>
              <p:nvPr/>
            </p:nvCxnSpPr>
            <p:spPr>
              <a:xfrm flipH="1">
                <a:off x="8434025" y="3315173"/>
                <a:ext cx="614969"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a:off x="9048994" y="3315173"/>
                <a:ext cx="629057"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p:cNvCxnSpPr>
              <p:nvPr/>
            </p:nvCxnSpPr>
            <p:spPr>
              <a:xfrm>
                <a:off x="9048994" y="3315173"/>
                <a:ext cx="1679107" cy="27608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41813" y="4676513"/>
                <a:ext cx="3778154" cy="1868392"/>
                <a:chOff x="6585047" y="4502525"/>
                <a:chExt cx="3778154" cy="1868392"/>
              </a:xfrm>
            </p:grpSpPr>
            <p:grpSp>
              <p:nvGrpSpPr>
                <p:cNvPr id="51" name="Group 50"/>
                <p:cNvGrpSpPr/>
                <p:nvPr/>
              </p:nvGrpSpPr>
              <p:grpSpPr>
                <a:xfrm>
                  <a:off x="6736342" y="4653552"/>
                  <a:ext cx="3408240" cy="1509934"/>
                  <a:chOff x="6736342" y="4653552"/>
                  <a:chExt cx="3408240" cy="1509934"/>
                </a:xfrm>
              </p:grpSpPr>
              <p:sp>
                <p:nvSpPr>
                  <p:cNvPr id="53" name="Rectangle 52"/>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node</a:t>
                    </a:r>
                    <a:endParaRPr lang="zh-TW" altLang="en-US" sz="700" dirty="0">
                      <a:solidFill>
                        <a:schemeClr val="bg1"/>
                      </a:solidFill>
                    </a:endParaRPr>
                  </a:p>
                </p:txBody>
              </p:sp>
              <p:sp>
                <p:nvSpPr>
                  <p:cNvPr id="54" name="Rectangle 53"/>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5" name="Rectangle 54"/>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6" name="Rectangle 5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cxnSp>
                <p:nvCxnSpPr>
                  <p:cNvPr id="57" name="Straight Arrow Connector 56"/>
                  <p:cNvCxnSpPr>
                    <a:stCxn id="53" idx="2"/>
                    <a:endCxn id="54" idx="0"/>
                  </p:cNvCxnSpPr>
                  <p:nvPr/>
                </p:nvCxnSpPr>
                <p:spPr>
                  <a:xfrm flipH="1">
                    <a:off x="7219438" y="5244100"/>
                    <a:ext cx="1214587"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a:off x="8434025" y="5244100"/>
                    <a:ext cx="0"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a:endCxn id="56" idx="0"/>
                  </p:cNvCxnSpPr>
                  <p:nvPr/>
                </p:nvCxnSpPr>
                <p:spPr>
                  <a:xfrm>
                    <a:off x="8434025" y="5244100"/>
                    <a:ext cx="1227461"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00"/>
                </a:p>
              </p:txBody>
            </p:sp>
          </p:grpSp>
        </p:grpSp>
        <p:cxnSp>
          <p:nvCxnSpPr>
            <p:cNvPr id="60" name="Straight Connector 59"/>
            <p:cNvCxnSpPr/>
            <p:nvPr/>
          </p:nvCxnSpPr>
          <p:spPr>
            <a:xfrm flipH="1">
              <a:off x="6523977" y="5189794"/>
              <a:ext cx="605364" cy="247721"/>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13081" y="5189793"/>
              <a:ext cx="802491" cy="247722"/>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337121" y="3815721"/>
            <a:ext cx="2485621" cy="369332"/>
          </a:xfrm>
          <a:prstGeom prst="rect">
            <a:avLst/>
          </a:prstGeom>
          <a:noFill/>
        </p:spPr>
        <p:txBody>
          <a:bodyPr wrap="square" rtlCol="0">
            <a:spAutoFit/>
          </a:bodyPr>
          <a:lstStyle/>
          <a:p>
            <a:r>
              <a:rPr lang="en-CA" b="1" dirty="0" err="1" smtClean="0">
                <a:solidFill>
                  <a:schemeClr val="bg1"/>
                </a:solidFill>
              </a:rPr>
              <a:t>Btrfs</a:t>
            </a:r>
            <a:r>
              <a:rPr lang="en-CA" b="1" dirty="0" smtClean="0">
                <a:solidFill>
                  <a:schemeClr val="bg1"/>
                </a:solidFill>
              </a:rPr>
              <a:t> </a:t>
            </a:r>
            <a:r>
              <a:rPr lang="en-CA" b="1" dirty="0" smtClean="0">
                <a:solidFill>
                  <a:schemeClr val="bg1"/>
                </a:solidFill>
              </a:rPr>
              <a:t>File System</a:t>
            </a:r>
            <a:endParaRPr lang="en-CA" b="1" dirty="0">
              <a:solidFill>
                <a:schemeClr val="bg1"/>
              </a:solidFill>
            </a:endParaRPr>
          </a:p>
        </p:txBody>
      </p:sp>
    </p:spTree>
    <p:extLst>
      <p:ext uri="{BB962C8B-B14F-4D97-AF65-F5344CB8AC3E}">
        <p14:creationId xmlns:p14="http://schemas.microsoft.com/office/powerpoint/2010/main" val="12460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experts</a:t>
            </a:r>
          </a:p>
          <a:p>
            <a:pPr lvl="1"/>
            <a:r>
              <a:rPr lang="en-CA" dirty="0" smtClean="0"/>
              <a:t>Emerging file systems frequently lack these applications</a:t>
            </a:r>
          </a:p>
          <a:p>
            <a:pPr lvl="2"/>
            <a:r>
              <a:rPr lang="en-CA" dirty="0" smtClean="0"/>
              <a:t>Impedes adoption</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on abstract file system objects</a:t>
            </a:r>
          </a:p>
          <a:p>
            <a:pPr lvl="1"/>
            <a:r>
              <a:rPr lang="en-CA" dirty="0" smtClean="0"/>
              <a:t>Blocks or extents, </a:t>
            </a:r>
            <a:r>
              <a:rPr lang="en-CA" dirty="0" err="1" smtClean="0"/>
              <a:t>inodes</a:t>
            </a:r>
            <a:r>
              <a:rPr lang="en-CA" dirty="0" smtClean="0"/>
              <a:t>, directory entries</a:t>
            </a:r>
          </a:p>
          <a:p>
            <a:r>
              <a:rPr lang="en-CA" dirty="0" smtClean="0"/>
              <a:t>These objects are accessed via abstract operations</a:t>
            </a:r>
          </a:p>
          <a:p>
            <a:pPr lvl="1"/>
            <a:r>
              <a:rPr lang="en-CA" dirty="0" smtClean="0"/>
              <a:t>E.g., Allocate, free</a:t>
            </a:r>
            <a:r>
              <a:rPr lang="en-CA" dirty="0"/>
              <a:t>, iterate, </a:t>
            </a:r>
            <a:r>
              <a:rPr lang="en-CA" dirty="0" smtClean="0"/>
              <a:t>map</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Operation</a:t>
            </a:r>
            <a:endParaRPr lang="en-CA" dirty="0"/>
          </a:p>
        </p:txBody>
      </p:sp>
      <p:sp>
        <p:nvSpPr>
          <p:cNvPr id="3" name="Content Placeholder 2"/>
          <p:cNvSpPr>
            <a:spLocks noGrp="1"/>
          </p:cNvSpPr>
          <p:nvPr>
            <p:ph idx="1"/>
          </p:nvPr>
        </p:nvSpPr>
        <p:spPr/>
        <p:txBody>
          <a:bodyPr/>
          <a:lstStyle/>
          <a:p>
            <a:r>
              <a:rPr lang="en-CA" dirty="0" err="1"/>
              <a:t>fs_open</a:t>
            </a:r>
            <a:endParaRPr lang="en-CA" dirty="0"/>
          </a:p>
          <a:p>
            <a:pPr lvl="1"/>
            <a:r>
              <a:rPr lang="en-CA" dirty="0"/>
              <a:t>Opens device for file </a:t>
            </a:r>
            <a:r>
              <a:rPr lang="en-CA" dirty="0" smtClean="0"/>
              <a:t>system</a:t>
            </a:r>
          </a:p>
          <a:p>
            <a:pPr lvl="1"/>
            <a:r>
              <a:rPr lang="en-CA" dirty="0" smtClean="0"/>
              <a:t>Can specify target file system, or auto detect</a:t>
            </a:r>
            <a:endParaRPr lang="en-CA" dirty="0"/>
          </a:p>
          <a:p>
            <a:r>
              <a:rPr lang="en-CA" dirty="0" err="1"/>
              <a:t>super_make</a:t>
            </a:r>
            <a:endParaRPr lang="en-CA" dirty="0"/>
          </a:p>
          <a:p>
            <a:pPr lvl="1"/>
            <a:r>
              <a:rPr lang="en-CA" dirty="0"/>
              <a:t>Makes a new file system (same as </a:t>
            </a:r>
            <a:r>
              <a:rPr lang="en-CA" dirty="0" err="1"/>
              <a:t>mkfs</a:t>
            </a:r>
            <a:r>
              <a:rPr lang="en-CA" dirty="0" smtClean="0"/>
              <a:t>)</a:t>
            </a:r>
          </a:p>
          <a:p>
            <a:r>
              <a:rPr lang="en-CA" dirty="0" err="1" smtClean="0"/>
              <a:t>super_set</a:t>
            </a:r>
            <a:endParaRPr lang="en-CA" dirty="0" smtClean="0"/>
          </a:p>
          <a:p>
            <a:pPr lvl="1"/>
            <a:r>
              <a:rPr lang="en-CA" dirty="0" smtClean="0"/>
              <a:t>Update file system settings (e.g., label, features)</a:t>
            </a:r>
            <a:endParaRPr lang="en-CA" dirty="0"/>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198441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9705990"/>
              </p:ext>
            </p:extLst>
          </p:nvPr>
        </p:nvGraphicFramePr>
        <p:xfrm>
          <a:off x="684213" y="1516063"/>
          <a:ext cx="9992025" cy="4663440"/>
        </p:xfrm>
        <a:graphic>
          <a:graphicData uri="http://schemas.openxmlformats.org/drawingml/2006/table">
            <a:tbl>
              <a:tblPr firstRow="1" bandRow="1">
                <a:tableStyleId>{5940675A-B579-460E-94D1-54222C63F5DA}</a:tableStyleId>
              </a:tblPr>
              <a:tblGrid>
                <a:gridCol w="1376407">
                  <a:extLst>
                    <a:ext uri="{9D8B030D-6E8A-4147-A177-3AD203B41FA5}">
                      <a16:colId xmlns:a16="http://schemas.microsoft.com/office/drawing/2014/main" xmlns="" val="20000"/>
                    </a:ext>
                  </a:extLst>
                </a:gridCol>
                <a:gridCol w="3388710">
                  <a:extLst>
                    <a:ext uri="{9D8B030D-6E8A-4147-A177-3AD203B41FA5}">
                      <a16:colId xmlns:a16="http://schemas.microsoft.com/office/drawing/2014/main" xmlns="" val="20001"/>
                    </a:ext>
                  </a:extLst>
                </a:gridCol>
                <a:gridCol w="5226908">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80136">
                <a:tc rowSpan="2">
                  <a:txBody>
                    <a:bodyPr/>
                    <a:lstStyle/>
                    <a:p>
                      <a:r>
                        <a:rPr lang="en-CA" sz="2000" dirty="0" smtClean="0">
                          <a:solidFill>
                            <a:sysClr val="windowText" lastClr="000000"/>
                          </a:solidFill>
                        </a:rPr>
                        <a:t>Global</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super_make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Makes a new file system (</a:t>
                      </a:r>
                      <a:r>
                        <a:rPr lang="en-CA" sz="2000" dirty="0" err="1" smtClean="0">
                          <a:solidFill>
                            <a:sysClr val="windowText" lastClr="000000"/>
                          </a:solidFill>
                        </a:rPr>
                        <a:t>i.e</a:t>
                      </a:r>
                      <a:r>
                        <a:rPr lang="en-CA" sz="2000" dirty="0" smtClean="0">
                          <a:solidFill>
                            <a:sysClr val="windowText" lastClr="000000"/>
                          </a:solidFill>
                        </a:rPr>
                        <a:t>,</a:t>
                      </a:r>
                      <a:r>
                        <a:rPr lang="en-CA" sz="2000" i="1" baseline="0" dirty="0" smtClean="0">
                          <a:solidFill>
                            <a:sysClr val="windowText" lastClr="000000"/>
                          </a:solidFill>
                        </a:rPr>
                        <a:t> </a:t>
                      </a:r>
                      <a:r>
                        <a:rPr lang="en-CA" sz="2000" i="1" baseline="0" dirty="0" err="1" smtClean="0">
                          <a:solidFill>
                            <a:sysClr val="windowText" lastClr="000000"/>
                          </a:solidFill>
                        </a:rPr>
                        <a:t>mkfs</a:t>
                      </a:r>
                      <a:r>
                        <a:rPr lang="en-CA" sz="2000" i="0" baseline="0" dirty="0" smtClean="0">
                          <a:solidFill>
                            <a:sysClr val="windowText" lastClr="000000"/>
                          </a:solidFill>
                        </a:rPr>
                        <a: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super_set</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chemeClr val="bg1"/>
                          </a:solidFill>
                        </a:rPr>
                        <a:t>Update file system settings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spTree>
    <p:extLst>
      <p:ext uri="{BB962C8B-B14F-4D97-AF65-F5344CB8AC3E}">
        <p14:creationId xmlns:p14="http://schemas.microsoft.com/office/powerpoint/2010/main" val="2611763132"/>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23446</TotalTime>
  <Words>5345</Words>
  <Application>Microsoft Office PowerPoint</Application>
  <PresentationFormat>Widescreen</PresentationFormat>
  <Paragraphs>494</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Problem</vt:lpstr>
      <vt:lpstr>Problem</vt:lpstr>
      <vt:lpstr>Goals and Challenges</vt:lpstr>
      <vt:lpstr>Approach</vt:lpstr>
      <vt:lpstr>File System Operation</vt:lpstr>
      <vt:lpstr>eVFS Operations</vt:lpstr>
      <vt:lpstr>eVFS Operations</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Limitations</vt:lpstr>
      <vt:lpstr>Future Work</vt:lpstr>
      <vt:lpstr>Conclusion</vt:lpstr>
      <vt:lpstr>Breaking Apart the VFS for Managing File Systems </vt:lpstr>
      <vt:lpstr>Evaluation</vt:lpstr>
      <vt:lpstr>Commit Word</vt:lpstr>
      <vt:lpstr>1. Write to Free Space</vt:lpstr>
      <vt:lpstr>2. Write to Allocated Space</vt:lpstr>
      <vt:lpstr>3. Write to Journal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560</cp:revision>
  <dcterms:created xsi:type="dcterms:W3CDTF">2018-01-30T09:02:25Z</dcterms:created>
  <dcterms:modified xsi:type="dcterms:W3CDTF">2018-07-05T20:24:25Z</dcterms:modified>
</cp:coreProperties>
</file>