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88" r:id="rId3"/>
    <p:sldId id="290" r:id="rId4"/>
    <p:sldId id="385" r:id="rId5"/>
    <p:sldId id="383" r:id="rId6"/>
    <p:sldId id="340" r:id="rId7"/>
    <p:sldId id="341" r:id="rId8"/>
    <p:sldId id="386" r:id="rId9"/>
    <p:sldId id="344" r:id="rId10"/>
    <p:sldId id="372" r:id="rId11"/>
    <p:sldId id="352" r:id="rId12"/>
    <p:sldId id="376" r:id="rId13"/>
    <p:sldId id="378" r:id="rId14"/>
    <p:sldId id="377" r:id="rId15"/>
    <p:sldId id="379" r:id="rId16"/>
    <p:sldId id="380" r:id="rId17"/>
    <p:sldId id="381" r:id="rId18"/>
    <p:sldId id="382" r:id="rId19"/>
    <p:sldId id="353" r:id="rId20"/>
    <p:sldId id="366" r:id="rId21"/>
    <p:sldId id="368" r:id="rId22"/>
    <p:sldId id="373" r:id="rId23"/>
    <p:sldId id="388" r:id="rId24"/>
    <p:sldId id="389" r:id="rId25"/>
    <p:sldId id="343" r:id="rId26"/>
    <p:sldId id="370" r:id="rId27"/>
    <p:sldId id="332"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290"/>
            <p14:sldId id="385"/>
            <p14:sldId id="383"/>
            <p14:sldId id="340"/>
            <p14:sldId id="341"/>
            <p14:sldId id="386"/>
            <p14:sldId id="344"/>
            <p14:sldId id="372"/>
            <p14:sldId id="352"/>
            <p14:sldId id="376"/>
            <p14:sldId id="378"/>
            <p14:sldId id="377"/>
            <p14:sldId id="379"/>
            <p14:sldId id="380"/>
            <p14:sldId id="381"/>
            <p14:sldId id="382"/>
            <p14:sldId id="353"/>
            <p14:sldId id="366"/>
            <p14:sldId id="368"/>
            <p14:sldId id="373"/>
            <p14:sldId id="388"/>
            <p14:sldId id="389"/>
            <p14:sldId id="343"/>
            <p14:sldId id="370"/>
            <p14:sldId id="332"/>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72" autoAdjust="0"/>
  </p:normalViewPr>
  <p:slideViewPr>
    <p:cSldViewPr snapToGrid="0">
      <p:cViewPr varScale="1">
        <p:scale>
          <a:sx n="33" d="100"/>
          <a:sy n="33" d="100"/>
        </p:scale>
        <p:origin x="20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xmlns:c16r2="http://schemas.microsoft.com/office/drawing/2015/06/char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xmlns:c16r2="http://schemas.microsoft.com/office/drawing/2015/06/char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306746176"/>
        <c:axId val="306746960"/>
      </c:lineChart>
      <c:catAx>
        <c:axId val="30674617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306746960"/>
        <c:crosses val="autoZero"/>
        <c:auto val="0"/>
        <c:lblAlgn val="ctr"/>
        <c:lblOffset val="100"/>
        <c:noMultiLvlLbl val="0"/>
      </c:catAx>
      <c:valAx>
        <c:axId val="306746960"/>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306746176"/>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2018-07-09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We have currently implemented the </a:t>
            </a:r>
            <a:r>
              <a:rPr lang="en-CA" baseline="0" dirty="0" err="1" smtClean="0"/>
              <a:t>evfs</a:t>
            </a:r>
            <a:r>
              <a:rPr lang="en-CA" baseline="0" dirty="0" smtClean="0"/>
              <a:t> interface for three file systems as user space libraries. They are implemented in C++ using the Spiffy framework. The Spiffy framework allows file system experts to annotate the on-disk data structures of their file systems. In turn, Spiffy can automatically generate a robust parsing and serialization library that provides type-safe access for annotated file system data structures.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At the moment we have implemented the read-side API for Ext4 and </a:t>
            </a:r>
            <a:r>
              <a:rPr lang="en-CA" baseline="0" dirty="0" err="1" smtClean="0"/>
              <a:t>Btrfs</a:t>
            </a:r>
            <a:r>
              <a:rPr lang="en-CA" baseline="0" dirty="0" smtClean="0"/>
              <a:t>, and the write-side API for F2FS. As you will see shortly, this enables us to perform in-place conversion from one file system to another.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97845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provide crash</a:t>
            </a:r>
            <a:r>
              <a:rPr lang="en-CA" baseline="0" dirty="0" smtClean="0"/>
              <a:t> consistency support for arbitrary file systems, even the file system that does not natively support it, for example, FAT32 or Ext2, we implemented a journal that works independent of the file system. </a:t>
            </a:r>
          </a:p>
          <a:p>
            <a:r>
              <a:rPr lang="en-CA" dirty="0" smtClean="0"/>
              <a:t>Our journaling implementation is a variable-sized redo log with a</a:t>
            </a:r>
            <a:r>
              <a:rPr lang="en-CA" baseline="0" dirty="0" smtClean="0"/>
              <a:t> novel approach. We place the journal in the free space that is not used by either the old or the new file system state. This enables recovery since the space used by the journal would not be overwritten by the new file system state. If at any point we run out of free space, then we abort the transaction and the old file system is left untouched. This journaling code is written in 1350 lines of code. Now, we will show you the journaling operations and our novel optimization to reduce the total number of blocks journaled.</a:t>
            </a:r>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336757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Under normal operation, when</a:t>
            </a:r>
            <a:r>
              <a:rPr lang="en-CA" baseline="0" dirty="0" smtClean="0"/>
              <a:t> a new block will be overwriting a used block, then we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12</a:t>
            </a:fld>
            <a:endParaRPr lang="en-CA"/>
          </a:p>
        </p:txBody>
      </p:sp>
    </p:spTree>
    <p:extLst>
      <p:ext uri="{BB962C8B-B14F-4D97-AF65-F5344CB8AC3E}">
        <p14:creationId xmlns:p14="http://schemas.microsoft.com/office/powerpoint/2010/main" val="168804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 the block in</a:t>
            </a:r>
            <a:r>
              <a:rPr lang="en-CA" baseline="0" dirty="0" smtClean="0"/>
              <a:t> the free space of both file systems. When the transaction commits, we will checkpoint the new block to its final destination.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13</a:t>
            </a:fld>
            <a:endParaRPr lang="en-CA"/>
          </a:p>
        </p:txBody>
      </p:sp>
    </p:spTree>
    <p:extLst>
      <p:ext uri="{BB962C8B-B14F-4D97-AF65-F5344CB8AC3E}">
        <p14:creationId xmlns:p14="http://schemas.microsoft.com/office/powerpoint/2010/main" val="2397683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if the new block is written to free space, then we will …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14</a:t>
            </a:fld>
            <a:endParaRPr lang="en-CA"/>
          </a:p>
        </p:txBody>
      </p:sp>
    </p:spTree>
    <p:extLst>
      <p:ext uri="{BB962C8B-B14F-4D97-AF65-F5344CB8AC3E}">
        <p14:creationId xmlns:p14="http://schemas.microsoft.com/office/powerpoint/2010/main" val="152865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 journal the block,</a:t>
            </a:r>
            <a:r>
              <a:rPr lang="en-CA" baseline="0" dirty="0" smtClean="0"/>
              <a:t> and let it be written to the final destination immediately before commit occurs.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15</a:t>
            </a:fld>
            <a:endParaRPr lang="en-CA"/>
          </a:p>
        </p:txBody>
      </p:sp>
    </p:spTree>
    <p:extLst>
      <p:ext uri="{BB962C8B-B14F-4D97-AF65-F5344CB8AC3E}">
        <p14:creationId xmlns:p14="http://schemas.microsoft.com/office/powerpoint/2010/main" val="190391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this optimization causes a complication when the new block is to be written to a location currently used by the journal. Since the journal is placed in free space, writing the block to the journal does not overwrite the old file system state. However, we need to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16</a:t>
            </a:fld>
            <a:endParaRPr lang="en-CA"/>
          </a:p>
        </p:txBody>
      </p:sp>
    </p:spTree>
    <p:extLst>
      <p:ext uri="{BB962C8B-B14F-4D97-AF65-F5344CB8AC3E}">
        <p14:creationId xmlns:p14="http://schemas.microsoft.com/office/powerpoint/2010/main" val="3040241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Relocate the journal block and</a:t>
            </a:r>
            <a:r>
              <a:rPr lang="en-CA" baseline="0" dirty="0" smtClean="0"/>
              <a:t> update the journal descriptors before allowing the new block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17</a:t>
            </a:fld>
            <a:endParaRPr lang="en-CA"/>
          </a:p>
        </p:txBody>
      </p:sp>
    </p:spTree>
    <p:extLst>
      <p:ext uri="{BB962C8B-B14F-4D97-AF65-F5344CB8AC3E}">
        <p14:creationId xmlns:p14="http://schemas.microsoft.com/office/powerpoint/2010/main" val="3068075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be written directly to its final</a:t>
            </a:r>
            <a:r>
              <a:rPr lang="en-CA" baseline="0" dirty="0" smtClean="0"/>
              <a:t> location, as shown in the diagram.</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18</a:t>
            </a:fld>
            <a:endParaRPr lang="en-CA"/>
          </a:p>
        </p:txBody>
      </p:sp>
    </p:spTree>
    <p:extLst>
      <p:ext uri="{BB962C8B-B14F-4D97-AF65-F5344CB8AC3E}">
        <p14:creationId xmlns:p14="http://schemas.microsoft.com/office/powerpoint/2010/main" val="301913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Now, we describe an application that we built using the </a:t>
            </a:r>
            <a:r>
              <a:rPr lang="en-CA" baseline="0" dirty="0" err="1" smtClean="0"/>
              <a:t>evfs</a:t>
            </a:r>
            <a:r>
              <a:rPr lang="en-CA" baseline="0" dirty="0" smtClean="0"/>
              <a:t> </a:t>
            </a:r>
            <a:r>
              <a:rPr lang="en-CA" baseline="0" dirty="0" err="1" smtClean="0"/>
              <a:t>api</a:t>
            </a:r>
            <a:r>
              <a:rPr lang="en-CA" baseline="0" dirty="0" smtClean="0"/>
              <a:t>, which is an in-place file system conversion tool that allows converting from one file system to another without the need to copy the data to a backup device first. It also keeps data blocks in their original locations as much as possible. As such, the entire conversion process can be very fast – up to 50 times faster than copy-based conversion, which involves copying data to a backup device, reformat the disk, and then copying the data back.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conversion tool is written generically using </a:t>
            </a:r>
            <a:r>
              <a:rPr lang="en-CA" baseline="0" dirty="0" err="1" smtClean="0"/>
              <a:t>evfs</a:t>
            </a:r>
            <a:r>
              <a:rPr lang="en-CA" baseline="0" dirty="0" smtClean="0"/>
              <a:t> operations, thus requiring only 224 lines of code. It also supports any pair of file systems that implements the </a:t>
            </a:r>
            <a:r>
              <a:rPr lang="en-CA" baseline="0" dirty="0" err="1" smtClean="0"/>
              <a:t>evfs</a:t>
            </a:r>
            <a:r>
              <a:rPr lang="en-CA" baseline="0" dirty="0" smtClean="0"/>
              <a:t> </a:t>
            </a:r>
            <a:r>
              <a:rPr lang="en-CA" baseline="0" dirty="0" err="1" smtClean="0"/>
              <a:t>api</a:t>
            </a:r>
            <a:r>
              <a:rPr lang="en-CA" baseline="0" dirty="0" smtClean="0"/>
              <a:t>. Currently, our </a:t>
            </a:r>
            <a:r>
              <a:rPr lang="en-CA" baseline="0" dirty="0" err="1" smtClean="0"/>
              <a:t>evfs</a:t>
            </a:r>
            <a:r>
              <a:rPr lang="en-CA" baseline="0" dirty="0" smtClean="0"/>
              <a:t> implementation enables conversion from Ext4 and </a:t>
            </a:r>
            <a:r>
              <a:rPr lang="en-CA" baseline="0" dirty="0" err="1" smtClean="0"/>
              <a:t>Btrfs</a:t>
            </a:r>
            <a:r>
              <a:rPr lang="en-CA" baseline="0" dirty="0" smtClean="0"/>
              <a:t> to F2FS.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It is important to note that the </a:t>
            </a:r>
            <a:r>
              <a:rPr lang="en-CA" baseline="0" dirty="0" smtClean="0"/>
              <a:t>conversion process is not perfect if the destination file system does not support some features in the source file system, which can result in loss of information. For example, Ext4 does not support immutable snapshots, so converting from </a:t>
            </a:r>
            <a:r>
              <a:rPr lang="en-CA" baseline="0" dirty="0" err="1" smtClean="0"/>
              <a:t>btrfs</a:t>
            </a:r>
            <a:r>
              <a:rPr lang="en-CA" baseline="0" dirty="0" smtClean="0"/>
              <a:t> to ext4 will result in a copy of the snapshot being made.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Next, we show how the conversion tool uses the </a:t>
            </a:r>
            <a:r>
              <a:rPr lang="en-CA" baseline="0" dirty="0" err="1" smtClean="0"/>
              <a:t>evfs</a:t>
            </a:r>
            <a:r>
              <a:rPr lang="en-CA" baseline="0" dirty="0" smtClean="0"/>
              <a:t> interface to implement generic conversion.</a:t>
            </a:r>
          </a:p>
        </p:txBody>
      </p:sp>
      <p:sp>
        <p:nvSpPr>
          <p:cNvPr id="4" name="Slide Number Placeholder 3"/>
          <p:cNvSpPr>
            <a:spLocks noGrp="1"/>
          </p:cNvSpPr>
          <p:nvPr>
            <p:ph type="sldNum" sz="quarter" idx="10"/>
          </p:nvPr>
        </p:nvSpPr>
        <p:spPr/>
        <p:txBody>
          <a:bodyPr/>
          <a:lstStyle/>
          <a:p>
            <a:fld id="{B5B5BF96-4013-477F-9949-176AD53AFF60}" type="slidenum">
              <a:rPr lang="en-CA" smtClean="0"/>
              <a:t>19</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applications. These</a:t>
            </a:r>
            <a:r>
              <a:rPr lang="en-CA" baseline="0" dirty="0" smtClean="0"/>
              <a:t> applications are used by system administrators to maintain, optimize, and administer their file systems. For example, a defragmentation tool rearranges physical blocks used by files into contiguous extents to optimize read and write performance. A resizing tool helps with changing the size of a file system. A garbage collector helps reclaim space used by stale file system metadata and data, and is critical to the usability of log-structured and copy-on-write file systems. A file-system aware scrubber reduces the overhead of detecting and correcting data corruption. Similarly, a file system upgrade tool can upgrade a file system without reformatting the disk.</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These applications are essential for successful and wide deployments of file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we must</a:t>
            </a:r>
            <a:r>
              <a:rPr lang="en-CA" baseline="0" dirty="0" smtClean="0"/>
              <a:t> open the device for reading and writing. On line 1, we open the existing file system as read only. On the next line, we open the same device, except this time as an unformatted device. Next, we start a transaction on the new file system, which activates journaling, and allows the conversion process to be crash consistent in the event of power failures. On line 4, we begin the conversion by creating a new file system on disk. Note that since the transaction is journaled, no overwrite of the existing file system will occur until the transaction commits. On line 5, we iterate through all </a:t>
            </a:r>
            <a:r>
              <a:rPr lang="en-CA" baseline="0" dirty="0" err="1" smtClean="0"/>
              <a:t>inodes</a:t>
            </a:r>
            <a:r>
              <a:rPr lang="en-CA" baseline="0" dirty="0" smtClean="0"/>
              <a:t> of the old file system and recreate it on the new file system. We then do something different depending on whether the </a:t>
            </a:r>
            <a:r>
              <a:rPr lang="en-CA" baseline="0" dirty="0" err="1" smtClean="0"/>
              <a:t>inode</a:t>
            </a:r>
            <a:r>
              <a:rPr lang="en-CA" baseline="0" dirty="0" smtClean="0"/>
              <a:t> is a regular file, directory, or symbolic link. If any error occur during conversion, such as running out of memory, then we abort the transaction. Otherwise, we commit the transaction once all </a:t>
            </a:r>
            <a:r>
              <a:rPr lang="en-CA" baseline="0" dirty="0" err="1" smtClean="0"/>
              <a:t>inodes</a:t>
            </a:r>
            <a:r>
              <a:rPr lang="en-CA" baseline="0" dirty="0" smtClean="0"/>
              <a:t> have been processed. Now, we look at how process regular file works.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1543496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process regular file can do one of two things when recreating the associated metadata for</a:t>
            </a:r>
            <a:r>
              <a:rPr lang="en-CA" baseline="0" dirty="0" smtClean="0"/>
              <a:t> the destination file system. First, as shown on line 1, if the </a:t>
            </a:r>
            <a:r>
              <a:rPr lang="en-CA" baseline="0" dirty="0" err="1" smtClean="0"/>
              <a:t>inode</a:t>
            </a:r>
            <a:r>
              <a:rPr lang="en-CA" baseline="0" dirty="0" smtClean="0"/>
              <a:t> contains </a:t>
            </a:r>
            <a:r>
              <a:rPr lang="en-CA" baseline="0" dirty="0" err="1" smtClean="0"/>
              <a:t>inlined</a:t>
            </a:r>
            <a:r>
              <a:rPr lang="en-CA" baseline="0" dirty="0" smtClean="0"/>
              <a:t>, compressed, or otherwise “mangled data”, where the data inside the data block cannot be directly used by the destination file system, then the entire file must be read out through normal VFS read and written back.</a:t>
            </a:r>
          </a:p>
          <a:p>
            <a:r>
              <a:rPr lang="en-CA" baseline="0" dirty="0" smtClean="0"/>
              <a:t>Otherwise, we can avoid copying data blocks by</a:t>
            </a:r>
            <a:r>
              <a:rPr lang="en-CA" dirty="0" smtClean="0"/>
              <a:t> iterating</a:t>
            </a:r>
            <a:r>
              <a:rPr lang="en-CA" baseline="0" dirty="0" smtClean="0"/>
              <a:t> through all the extents mapped to the </a:t>
            </a:r>
            <a:r>
              <a:rPr lang="en-CA" baseline="0" dirty="0" err="1" smtClean="0"/>
              <a:t>inode</a:t>
            </a:r>
            <a:r>
              <a:rPr lang="en-CA" baseline="0" dirty="0" smtClean="0"/>
              <a:t> and recreates </a:t>
            </a:r>
            <a:r>
              <a:rPr lang="en-CA" baseline="0" dirty="0" smtClean="0"/>
              <a:t>just the metadata </a:t>
            </a:r>
            <a:r>
              <a:rPr lang="en-CA" baseline="0" dirty="0" smtClean="0"/>
              <a:t>on the destination file system. It does so by first allocating the extents on the destination file </a:t>
            </a:r>
            <a:r>
              <a:rPr lang="en-CA" baseline="0" dirty="0" smtClean="0"/>
              <a:t>system, </a:t>
            </a:r>
            <a:r>
              <a:rPr lang="en-CA" baseline="0" dirty="0" smtClean="0"/>
              <a:t>as shown on line </a:t>
            </a:r>
            <a:r>
              <a:rPr lang="en-CA" baseline="0" dirty="0" smtClean="0"/>
              <a:t>4. Note that the function does not wipe or otherwise change the content of the extent. Next, the </a:t>
            </a:r>
            <a:r>
              <a:rPr lang="en-CA" baseline="0" smtClean="0"/>
              <a:t>conversion tool recreate </a:t>
            </a:r>
            <a:r>
              <a:rPr lang="en-CA" baseline="0" dirty="0" smtClean="0"/>
              <a:t>the mapping of each extent to the new </a:t>
            </a:r>
            <a:r>
              <a:rPr lang="en-CA" baseline="0" dirty="0" err="1" smtClean="0"/>
              <a:t>inode</a:t>
            </a:r>
            <a:r>
              <a:rPr lang="en-CA" baseline="0" dirty="0" smtClean="0"/>
              <a:t>, as shown on line 5. Similar process occurs for recreating directory entries and symbolic links, using the </a:t>
            </a:r>
            <a:r>
              <a:rPr lang="en-CA" baseline="0" dirty="0" err="1" smtClean="0"/>
              <a:t>evfs</a:t>
            </a:r>
            <a:r>
              <a:rPr lang="en-CA" baseline="0" dirty="0" smtClean="0"/>
              <a:t> </a:t>
            </a:r>
            <a:r>
              <a:rPr lang="en-CA" baseline="0" dirty="0" err="1" smtClean="0"/>
              <a:t>api</a:t>
            </a:r>
            <a:r>
              <a:rPr lang="en-CA" baseline="0" dirty="0" smtClean="0"/>
              <a:t> as described earlier. Next, we’ll discuss how journaling reduces the memory overhead of the conversion tool.</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21</a:t>
            </a:fld>
            <a:endParaRPr lang="en-CA"/>
          </a:p>
        </p:txBody>
      </p:sp>
    </p:spTree>
    <p:extLst>
      <p:ext uri="{BB962C8B-B14F-4D97-AF65-F5344CB8AC3E}">
        <p14:creationId xmlns:p14="http://schemas.microsoft.com/office/powerpoint/2010/main" val="572129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Journaling provides crash consistency during the conversion process. </a:t>
            </a:r>
            <a:r>
              <a:rPr lang="en-CA" baseline="0" dirty="0" smtClean="0"/>
              <a:t>During our evaluation, we find that our journaling implementation has a small overhead of at most 20%, which is a small price to pay considering the danger of data loss during file system conversion. </a:t>
            </a:r>
            <a:r>
              <a:rPr lang="en-CA" sz="1200" b="0" i="0" kern="1200" dirty="0" smtClean="0">
                <a:solidFill>
                  <a:schemeClr val="tx1"/>
                </a:solidFill>
                <a:effectLst/>
                <a:latin typeface="+mn-lt"/>
                <a:ea typeface="+mn-ea"/>
                <a:cs typeface="+mn-cs"/>
              </a:rPr>
              <a:t>Coincidentally, the journal-based implementation </a:t>
            </a:r>
            <a:r>
              <a:rPr lang="en-CA" baseline="0" dirty="0" smtClean="0"/>
              <a:t>also reduces the memory overhead of the conversion tool. When journaling is enabled, we are able to read the source file system while writing the destination file system since before the transaction is committed, the source file system is still intact and not overwritten. However, without journaling, the source file system may be overwritten by the destination file system and therefore our previous version of the conversion tool had to read the entire source file system metadata into memory before writing out the destination file system, which would require </a:t>
            </a:r>
            <a:r>
              <a:rPr lang="en-CA" baseline="0" dirty="0" smtClean="0"/>
              <a:t>excessive </a:t>
            </a:r>
            <a:r>
              <a:rPr lang="en-CA" baseline="0" dirty="0" smtClean="0"/>
              <a:t>amount of memory for very large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22</a:t>
            </a:fld>
            <a:endParaRPr lang="en-CA"/>
          </a:p>
        </p:txBody>
      </p:sp>
    </p:spTree>
    <p:extLst>
      <p:ext uri="{BB962C8B-B14F-4D97-AF65-F5344CB8AC3E}">
        <p14:creationId xmlns:p14="http://schemas.microsoft.com/office/powerpoint/2010/main" val="180261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we</a:t>
            </a:r>
            <a:r>
              <a:rPr lang="en-CA" baseline="0" dirty="0" smtClean="0"/>
              <a:t> discuss the main take away of our work in terms of design trade offs. On the leftmost side in this diagram, we have VFS, which provides the most generic API and is able to support all file systems. However, it provides the least control, and thus can only work for applications that operate at the file level. </a:t>
            </a:r>
          </a:p>
          <a:p>
            <a:r>
              <a:rPr lang="en-CA" sz="1200" b="0" i="0" kern="1200" dirty="0" smtClean="0">
                <a:solidFill>
                  <a:schemeClr val="tx1"/>
                </a:solidFill>
                <a:effectLst/>
                <a:latin typeface="+mn-lt"/>
                <a:ea typeface="+mn-ea"/>
                <a:cs typeface="+mn-cs"/>
              </a:rPr>
              <a:t>On the other side, manually-written file-system management applications </a:t>
            </a:r>
            <a:r>
              <a:rPr lang="en-CA" baseline="0" dirty="0" smtClean="0"/>
              <a:t>are file system specific and provides full control to the programmer at the cost of complexity and lack of generality. In between, we have Spiffy, which provides type-safe access to data structures and it simplifies traversal of the file system tree. However, it only knows about the types of data structures but not the semantics, such as the meaning of an </a:t>
            </a:r>
            <a:r>
              <a:rPr lang="en-CA" baseline="0" dirty="0" err="1" smtClean="0"/>
              <a:t>inode</a:t>
            </a:r>
            <a:r>
              <a:rPr lang="en-CA" baseline="0" dirty="0" smtClean="0"/>
              <a:t>, making it still file system specific. Therefore, we </a:t>
            </a:r>
            <a:r>
              <a:rPr lang="en-CA" baseline="0" dirty="0" smtClean="0"/>
              <a:t>arrive </a:t>
            </a:r>
            <a:r>
              <a:rPr lang="en-CA" baseline="0" dirty="0" smtClean="0"/>
              <a:t>at </a:t>
            </a:r>
            <a:r>
              <a:rPr lang="en-CA" baseline="0" dirty="0" err="1" smtClean="0"/>
              <a:t>evfs</a:t>
            </a:r>
            <a:r>
              <a:rPr lang="en-CA" baseline="0" dirty="0" smtClean="0"/>
              <a:t>, which provides file object based API and can support most file systems and applications, with the following exceptions.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23</a:t>
            </a:fld>
            <a:endParaRPr lang="en-CA"/>
          </a:p>
        </p:txBody>
      </p:sp>
    </p:spTree>
    <p:extLst>
      <p:ext uri="{BB962C8B-B14F-4D97-AF65-F5344CB8AC3E}">
        <p14:creationId xmlns:p14="http://schemas.microsoft.com/office/powerpoint/2010/main" val="2154125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First, some file system may only support a subset of the </a:t>
            </a:r>
            <a:r>
              <a:rPr lang="en-CA" baseline="0" dirty="0" err="1" smtClean="0"/>
              <a:t>evfs</a:t>
            </a:r>
            <a:r>
              <a:rPr lang="en-CA" baseline="0" dirty="0" smtClean="0"/>
              <a:t> </a:t>
            </a:r>
            <a:r>
              <a:rPr lang="en-CA" baseline="0" dirty="0" err="1" smtClean="0"/>
              <a:t>api</a:t>
            </a:r>
            <a:r>
              <a:rPr lang="en-CA" baseline="0" dirty="0" smtClean="0"/>
              <a:t>. For example, Ext4 does not track </a:t>
            </a:r>
            <a:r>
              <a:rPr lang="en-CA" baseline="0" dirty="0" err="1" smtClean="0"/>
              <a:t>backpointers</a:t>
            </a:r>
            <a:r>
              <a:rPr lang="en-CA" baseline="0" dirty="0" smtClean="0"/>
              <a:t> from extents to </a:t>
            </a:r>
            <a:r>
              <a:rPr lang="en-CA" baseline="0" dirty="0" err="1" smtClean="0"/>
              <a:t>inodes</a:t>
            </a:r>
            <a:r>
              <a:rPr lang="en-CA" baseline="0" dirty="0" smtClean="0"/>
              <a:t> so it cannot efficiently implement reverse mapping of extents to </a:t>
            </a:r>
            <a:r>
              <a:rPr lang="en-CA" baseline="0" dirty="0" err="1" smtClean="0"/>
              <a:t>inodes</a:t>
            </a:r>
            <a:r>
              <a:rPr lang="en-CA" baseline="0" dirty="0" smtClean="0"/>
              <a:t>. Second, </a:t>
            </a:r>
            <a:r>
              <a:rPr lang="en-CA" baseline="0" dirty="0" err="1" smtClean="0"/>
              <a:t>evfs</a:t>
            </a:r>
            <a:r>
              <a:rPr lang="en-CA" baseline="0" dirty="0" smtClean="0"/>
              <a:t> can only operate on abstract file system objects so it cannot support file system </a:t>
            </a:r>
            <a:r>
              <a:rPr lang="en-CA" baseline="0" dirty="0" err="1" smtClean="0"/>
              <a:t>specifc</a:t>
            </a:r>
            <a:r>
              <a:rPr lang="en-CA" baseline="0" dirty="0" smtClean="0"/>
              <a:t> tools such as a file system checker, which operates on file system specific structures. </a:t>
            </a:r>
            <a:r>
              <a:rPr lang="en-CA" baseline="0" dirty="0" err="1" smtClean="0"/>
              <a:t>evfs</a:t>
            </a:r>
            <a:r>
              <a:rPr lang="en-CA" baseline="0" dirty="0" smtClean="0"/>
              <a:t> also does not support RAID and volume managers, since its interface does not expose such feature.</a:t>
            </a:r>
            <a:endParaRPr lang="en-CA" dirty="0" smtClean="0"/>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24</a:t>
            </a:fld>
            <a:endParaRPr lang="en-CA"/>
          </a:p>
        </p:txBody>
      </p:sp>
    </p:spTree>
    <p:extLst>
      <p:ext uri="{BB962C8B-B14F-4D97-AF65-F5344CB8AC3E}">
        <p14:creationId xmlns:p14="http://schemas.microsoft.com/office/powerpoint/2010/main" val="2824008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Our current implementation of the </a:t>
            </a:r>
            <a:r>
              <a:rPr lang="en-CA" baseline="0" dirty="0" err="1" smtClean="0"/>
              <a:t>evfs</a:t>
            </a:r>
            <a:r>
              <a:rPr lang="en-CA" baseline="0" dirty="0" smtClean="0"/>
              <a:t> </a:t>
            </a:r>
            <a:r>
              <a:rPr lang="en-CA" baseline="0" dirty="0" err="1" smtClean="0"/>
              <a:t>api</a:t>
            </a:r>
            <a:r>
              <a:rPr lang="en-CA" baseline="0" dirty="0" smtClean="0"/>
              <a:t> is for offline use only, which has exclusive access to the file system and does not have to deal with concurrency. We wish to implement the API for online use, while the file system is mounted and in use by other existing VFS applications. Our goal is to provide transactional support for </a:t>
            </a:r>
            <a:r>
              <a:rPr lang="en-CA" baseline="0" dirty="0" err="1" smtClean="0"/>
              <a:t>evfs</a:t>
            </a:r>
            <a:r>
              <a:rPr lang="en-CA" baseline="0" dirty="0" smtClean="0"/>
              <a:t> operations so that existing applications can remain unaffected by applications using the </a:t>
            </a:r>
            <a:r>
              <a:rPr lang="en-CA" baseline="0" dirty="0" err="1" smtClean="0"/>
              <a:t>evfs</a:t>
            </a:r>
            <a:r>
              <a:rPr lang="en-CA" baseline="0" dirty="0" smtClean="0"/>
              <a:t> interface. As a secondary goal, we wish to minimize the changes made to the existing file system implementation so that we are not rewriting the whole file system code. Our idea is to reuse the file system’s locking protocol to ensure atomicity so that other applications do not see inconsistent intermediate file system states while </a:t>
            </a:r>
            <a:r>
              <a:rPr lang="en-CA" baseline="0" dirty="0" err="1" smtClean="0"/>
              <a:t>evfs</a:t>
            </a:r>
            <a:r>
              <a:rPr lang="en-CA" baseline="0" dirty="0" smtClean="0"/>
              <a:t> operations are executing within a transaction.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25</a:t>
            </a:fld>
            <a:endParaRPr lang="en-CA"/>
          </a:p>
        </p:txBody>
      </p:sp>
    </p:spTree>
    <p:extLst>
      <p:ext uri="{BB962C8B-B14F-4D97-AF65-F5344CB8AC3E}">
        <p14:creationId xmlns:p14="http://schemas.microsoft.com/office/powerpoint/2010/main" val="385176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conclusion, we have designed</a:t>
            </a:r>
            <a:r>
              <a:rPr lang="en-CA" baseline="0" dirty="0" smtClean="0"/>
              <a:t> and implemented the </a:t>
            </a:r>
            <a:r>
              <a:rPr lang="en-CA" baseline="0" dirty="0" err="1" smtClean="0"/>
              <a:t>evfs</a:t>
            </a:r>
            <a:r>
              <a:rPr lang="en-CA" baseline="0" dirty="0" smtClean="0"/>
              <a:t> </a:t>
            </a:r>
            <a:r>
              <a:rPr lang="en-CA" baseline="0" dirty="0" err="1" smtClean="0"/>
              <a:t>api</a:t>
            </a:r>
            <a:r>
              <a:rPr lang="en-CA" baseline="0" dirty="0" smtClean="0"/>
              <a:t>. The </a:t>
            </a:r>
            <a:r>
              <a:rPr lang="en-CA" baseline="0" dirty="0" err="1" smtClean="0"/>
              <a:t>evfs</a:t>
            </a:r>
            <a:r>
              <a:rPr lang="en-CA" baseline="0" dirty="0" smtClean="0"/>
              <a:t> API operates on abstract file system objects and supports fine-grained operations on these objects. It enables file system management applications to be written generically, and just once, and be able to work for all file systems that implements the </a:t>
            </a:r>
            <a:r>
              <a:rPr lang="en-CA" baseline="0" dirty="0" err="1" smtClean="0"/>
              <a:t>evfs</a:t>
            </a:r>
            <a:r>
              <a:rPr lang="en-CA" baseline="0" dirty="0" smtClean="0"/>
              <a:t> </a:t>
            </a:r>
            <a:r>
              <a:rPr lang="en-CA" baseline="0" dirty="0" err="1" smtClean="0"/>
              <a:t>api</a:t>
            </a:r>
            <a:r>
              <a:rPr lang="en-CA" baseline="0" smtClean="0"/>
              <a:t>.</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26</a:t>
            </a:fld>
            <a:endParaRPr lang="en-CA"/>
          </a:p>
        </p:txBody>
      </p:sp>
    </p:spTree>
    <p:extLst>
      <p:ext uri="{BB962C8B-B14F-4D97-AF65-F5344CB8AC3E}">
        <p14:creationId xmlns:p14="http://schemas.microsoft.com/office/powerpoint/2010/main" val="4196742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27</a:t>
            </a:fld>
            <a:endParaRPr lang="en-CA"/>
          </a:p>
        </p:txBody>
      </p:sp>
    </p:spTree>
    <p:extLst>
      <p:ext uri="{BB962C8B-B14F-4D97-AF65-F5344CB8AC3E}">
        <p14:creationId xmlns:p14="http://schemas.microsoft.com/office/powerpoint/2010/main" val="413992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28</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file system management applications operate </a:t>
            </a:r>
            <a:r>
              <a:rPr lang="en-CA" dirty="0" smtClean="0"/>
              <a:t>directly on file system metadata structures</a:t>
            </a:r>
            <a:r>
              <a:rPr lang="en-CA" baseline="0" dirty="0" smtClean="0"/>
              <a:t> on disk. For example, </a:t>
            </a:r>
            <a:r>
              <a:rPr lang="en-CA" dirty="0" smtClean="0"/>
              <a:t>a defragmentation tool moves extents of a fragmented </a:t>
            </a:r>
            <a:r>
              <a:rPr lang="en-CA" baseline="0" dirty="0" smtClean="0"/>
              <a:t>file into larger, contiguous extents.</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problem is that developing these applications requires significant engineering effort. T</a:t>
            </a:r>
            <a:r>
              <a:rPr lang="en-CA" dirty="0" smtClean="0"/>
              <a:t>hese</a:t>
            </a:r>
            <a:r>
              <a:rPr lang="en-CA" baseline="0" dirty="0" smtClean="0"/>
              <a:t> applications have to be developed from scratch for</a:t>
            </a:r>
            <a:r>
              <a:rPr lang="en-CA" dirty="0" smtClean="0"/>
              <a:t> each file system</a:t>
            </a:r>
            <a:r>
              <a:rPr lang="en-CA" baseline="0" dirty="0" smtClean="0"/>
              <a:t> because each file system has its own set of unique data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this slide shows the format of the Ext4 and the </a:t>
            </a:r>
            <a:r>
              <a:rPr lang="en-CA" dirty="0" err="1" smtClean="0"/>
              <a:t>Btrfs</a:t>
            </a:r>
            <a:r>
              <a:rPr lang="en-CA" dirty="0" smtClean="0"/>
              <a:t> file systems. Ext4</a:t>
            </a:r>
            <a:r>
              <a:rPr lang="en-CA" baseline="0" dirty="0" smtClean="0"/>
              <a:t> uses array-based structures, such as the </a:t>
            </a:r>
            <a:r>
              <a:rPr lang="en-CA" baseline="0" dirty="0" err="1" smtClean="0"/>
              <a:t>inode</a:t>
            </a:r>
            <a:r>
              <a:rPr lang="en-CA" baseline="0" dirty="0" smtClean="0"/>
              <a:t> table, and block and </a:t>
            </a:r>
            <a:r>
              <a:rPr lang="en-CA" baseline="0" dirty="0" err="1" smtClean="0"/>
              <a:t>inode</a:t>
            </a:r>
            <a:r>
              <a:rPr lang="en-CA" baseline="0" dirty="0" smtClean="0"/>
              <a:t> bitmaps, to store it metadata. In contrast, the </a:t>
            </a:r>
            <a:r>
              <a:rPr lang="en-CA" baseline="0" dirty="0" err="1" smtClean="0"/>
              <a:t>Btrfs</a:t>
            </a:r>
            <a:r>
              <a:rPr lang="en-CA" baseline="0" dirty="0" smtClean="0"/>
              <a:t> file system uses B-tree-based structures to store its metadata. In order to defragment a file, for example, we need to traverse and modify totally different data structures in these file systems.</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271765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As we have seen, writing these applications </a:t>
            </a:r>
            <a:r>
              <a:rPr lang="en-CA" sz="1200" b="0" i="0" u="none" strike="noStrike" kern="1200" baseline="0" dirty="0" smtClean="0">
                <a:solidFill>
                  <a:schemeClr val="tx1"/>
                </a:solidFill>
                <a:latin typeface="+mn-lt"/>
                <a:ea typeface="+mn-ea"/>
                <a:cs typeface="+mn-cs"/>
              </a:rPr>
              <a:t>requires detailed understanding of the file system format so as to identify and interpret the file system data structures. Unfortunately, this format is complex and poorly documented, and so these applications can only be </a:t>
            </a:r>
            <a:r>
              <a:rPr lang="en-CA" baseline="0" dirty="0" smtClean="0"/>
              <a:t>developed by </a:t>
            </a:r>
            <a:r>
              <a:rPr lang="en-CA" dirty="0" smtClean="0"/>
              <a:t>file system</a:t>
            </a:r>
            <a:r>
              <a:rPr lang="en-CA" baseline="0" dirty="0" smtClean="0"/>
              <a:t> </a:t>
            </a:r>
            <a:r>
              <a:rPr lang="en-CA" dirty="0" smtClean="0"/>
              <a:t>experts. As such, emerging file systems often</a:t>
            </a:r>
            <a:r>
              <a:rPr lang="en-CA" baseline="0" dirty="0" smtClean="0"/>
              <a:t> do not have these applications, which slows down their adoption.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40069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work is to design an interface that enables building generic file system management applications. For example, we would like to build a single defragmentation tool that works for all file systems that support this generic interface.</a:t>
            </a:r>
          </a:p>
          <a:p>
            <a:endParaRPr lang="en-CA" baseline="0" dirty="0" smtClean="0"/>
          </a:p>
          <a:p>
            <a:r>
              <a:rPr lang="en-CA" baseline="0" dirty="0" smtClean="0"/>
              <a:t>The challenge is that these applications require fine-grained control over file system metadata and data, such as the ability to migrate data blocks to another physical location, which appears to be a file system specific operation, and yet our API needs to provide such control while being able to work across diverse file systems.</a:t>
            </a:r>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As we have seen, it is hard to define a generic API based on individual file system structures. Instead, we design an API based on low-level file system abstractions. Our insight is that file system management applications operate on common file system objects, for example, blocks, </a:t>
            </a:r>
            <a:r>
              <a:rPr lang="en-CA" baseline="0" dirty="0" err="1" smtClean="0"/>
              <a:t>inodes</a:t>
            </a:r>
            <a:r>
              <a:rPr lang="en-CA" baseline="0" dirty="0" smtClean="0"/>
              <a:t>, and directory entries. Managing these objects require operations such as allocating and freeing them, iterating over them, and mapping an object to another, such as mapping a directory entry to an </a:t>
            </a:r>
            <a:r>
              <a:rPr lang="en-CA" baseline="0" dirty="0" err="1" smtClean="0"/>
              <a:t>inode</a:t>
            </a:r>
            <a:r>
              <a:rPr lang="en-CA" baseline="0" dirty="0" smtClean="0"/>
              <a:t>. </a:t>
            </a:r>
          </a:p>
          <a:p>
            <a:endParaRPr lang="en-CA" baseline="0" dirty="0" smtClean="0"/>
          </a:p>
          <a:p>
            <a:r>
              <a:rPr lang="en-CA" baseline="0" dirty="0" smtClean="0"/>
              <a:t>For example, a defragmentation tool can find the fragmented blocks of a file by iterating through the file’s logical to physical block mappings. Then, it can relocate the fragmented blocks to a contiguous extent, which requires allocating an extent, copying the blocks, and remapping the file’s logical blocks to the new extent.</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7</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generic API is shown in this table. We</a:t>
            </a:r>
            <a:r>
              <a:rPr lang="en-CA" baseline="0" dirty="0" smtClean="0"/>
              <a:t> call this API, </a:t>
            </a:r>
            <a:r>
              <a:rPr lang="en-CA" dirty="0" err="1" smtClean="0"/>
              <a:t>eVFS</a:t>
            </a:r>
            <a:r>
              <a:rPr lang="en-CA" dirty="0" smtClean="0"/>
              <a:t> or</a:t>
            </a:r>
            <a:r>
              <a:rPr lang="en-CA" baseline="0" dirty="0" smtClean="0"/>
              <a:t> the </a:t>
            </a:r>
            <a:r>
              <a:rPr lang="en-CA" dirty="0" smtClean="0"/>
              <a:t>Extended VFS Interface,</a:t>
            </a:r>
            <a:r>
              <a:rPr lang="en-CA" baseline="0" dirty="0" smtClean="0"/>
              <a:t> because it provides fine-grained control over file system objects. Many of these operations are already implemented by file systems, but not exposed at the VFS layer, and hence we think of </a:t>
            </a:r>
            <a:r>
              <a:rPr lang="en-CA" baseline="0" dirty="0" err="1" smtClean="0"/>
              <a:t>eVFS</a:t>
            </a:r>
            <a:r>
              <a:rPr lang="en-CA" baseline="0" dirty="0" smtClean="0"/>
              <a:t> as splitting the VFS into fine-grained operations.</a:t>
            </a:r>
          </a:p>
          <a:p>
            <a:r>
              <a:rPr lang="en-CA" sz="1200" b="0" i="0" kern="1200" dirty="0" smtClean="0">
                <a:solidFill>
                  <a:schemeClr val="tx1"/>
                </a:solidFill>
                <a:effectLst/>
                <a:latin typeface="+mn-lt"/>
                <a:ea typeface="+mn-ea"/>
                <a:cs typeface="+mn-cs"/>
              </a:rPr>
              <a:t>The EVFS API operates on four types of objects, the global file system, extents, </a:t>
            </a:r>
            <a:r>
              <a:rPr lang="en-CA" sz="1200" b="0" i="0" kern="1200" dirty="0" err="1" smtClean="0">
                <a:solidFill>
                  <a:schemeClr val="tx1"/>
                </a:solidFill>
                <a:effectLst/>
                <a:latin typeface="+mn-lt"/>
                <a:ea typeface="+mn-ea"/>
                <a:cs typeface="+mn-cs"/>
              </a:rPr>
              <a:t>inodes</a:t>
            </a:r>
            <a:r>
              <a:rPr lang="en-CA" sz="1200" b="0" i="0" kern="1200" dirty="0" smtClean="0">
                <a:solidFill>
                  <a:schemeClr val="tx1"/>
                </a:solidFill>
                <a:effectLst/>
                <a:latin typeface="+mn-lt"/>
                <a:ea typeface="+mn-ea"/>
                <a:cs typeface="+mn-cs"/>
              </a:rPr>
              <a:t>, and directories. The global file system operations  provide</a:t>
            </a:r>
            <a:r>
              <a:rPr lang="en-CA" baseline="0" dirty="0" smtClean="0"/>
              <a:t> the ability to make a new file system on a device, or update the settings of an existing file system, such as changing the label or toggling file system features. </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Many file system</a:t>
            </a:r>
            <a:r>
              <a:rPr lang="en-CA" baseline="0" dirty="0" smtClean="0"/>
              <a:t> management tools require the ability to control the physical layout of the data blocks on disk, for example, defragmentation tools and garbage collectors need to move data blocks from one physical location to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As such, </a:t>
            </a:r>
            <a:r>
              <a:rPr lang="en-CA" sz="1200" b="0" i="0" kern="1200" dirty="0" smtClean="0">
                <a:solidFill>
                  <a:schemeClr val="tx1"/>
                </a:solidFill>
                <a:effectLst/>
                <a:latin typeface="+mn-lt"/>
                <a:ea typeface="+mn-ea"/>
                <a:cs typeface="+mn-cs"/>
              </a:rPr>
              <a:t>The EVFS API provides several fine-grained operations for managing extents such as allocating and freeing extents. </a:t>
            </a:r>
            <a:r>
              <a:rPr lang="en-CA" sz="1200" b="0" i="0" kern="1200" dirty="0" err="1" smtClean="0">
                <a:solidFill>
                  <a:schemeClr val="tx1"/>
                </a:solidFill>
                <a:effectLst/>
                <a:latin typeface="+mn-lt"/>
                <a:ea typeface="+mn-ea"/>
                <a:cs typeface="+mn-cs"/>
              </a:rPr>
              <a:t>Evfs</a:t>
            </a:r>
            <a:r>
              <a:rPr lang="en-CA" sz="1200" b="0" i="0" kern="1200" dirty="0" smtClean="0">
                <a:solidFill>
                  <a:schemeClr val="tx1"/>
                </a:solidFill>
                <a:effectLst/>
                <a:latin typeface="+mn-lt"/>
                <a:ea typeface="+mn-ea"/>
                <a:cs typeface="+mn-cs"/>
              </a:rPr>
              <a:t> also provides support for iterating </a:t>
            </a:r>
            <a:r>
              <a:rPr lang="en-CA" baseline="0" dirty="0" smtClean="0"/>
              <a:t>through a list of extents mapped to an </a:t>
            </a:r>
            <a:r>
              <a:rPr lang="en-CA" baseline="0" dirty="0" err="1" smtClean="0"/>
              <a:t>inode</a:t>
            </a:r>
            <a:r>
              <a:rPr lang="en-CA" baseline="0" dirty="0" smtClean="0"/>
              <a:t>, which is required for defragmentation to relocate scattered extents into a large contiguous one. </a:t>
            </a:r>
            <a:r>
              <a:rPr lang="en-CA" baseline="0" dirty="0" err="1" smtClean="0"/>
              <a:t>Evfs</a:t>
            </a:r>
            <a:r>
              <a:rPr lang="en-CA" baseline="0" dirty="0" smtClean="0"/>
              <a:t> also provide support for iterating through a list of extents that are currently free in the file system. This function allows applications to make smart decisions such as whether to start garbage collection. </a:t>
            </a:r>
            <a:r>
              <a:rPr lang="en-CA" sz="1200" b="0" i="0" kern="1200" dirty="0" smtClean="0">
                <a:solidFill>
                  <a:schemeClr val="tx1"/>
                </a:solidFill>
                <a:effectLst/>
                <a:latin typeface="+mn-lt"/>
                <a:ea typeface="+mn-ea"/>
                <a:cs typeface="+mn-cs"/>
              </a:rPr>
              <a:t>Last, we support file systems with copy-on-write semantics by providing the </a:t>
            </a:r>
            <a:r>
              <a:rPr lang="en-CA" sz="1200" b="0" i="0" kern="1200" dirty="0" err="1" smtClean="0">
                <a:solidFill>
                  <a:schemeClr val="tx1"/>
                </a:solidFill>
                <a:effectLst/>
                <a:latin typeface="+mn-lt"/>
                <a:ea typeface="+mn-ea"/>
                <a:cs typeface="+mn-cs"/>
              </a:rPr>
              <a:t>extent_reverse</a:t>
            </a:r>
            <a:r>
              <a:rPr lang="en-CA" sz="1200" b="0" i="0" kern="1200" dirty="0" smtClean="0">
                <a:solidFill>
                  <a:schemeClr val="tx1"/>
                </a:solidFill>
                <a:effectLst/>
                <a:latin typeface="+mn-lt"/>
                <a:ea typeface="+mn-ea"/>
                <a:cs typeface="+mn-cs"/>
              </a:rPr>
              <a:t> API function that returns all </a:t>
            </a:r>
            <a:r>
              <a:rPr lang="en-CA" sz="1200" b="0" i="0" kern="1200" dirty="0" err="1" smtClean="0">
                <a:solidFill>
                  <a:schemeClr val="tx1"/>
                </a:solidFill>
                <a:effectLst/>
                <a:latin typeface="+mn-lt"/>
                <a:ea typeface="+mn-ea"/>
                <a:cs typeface="+mn-cs"/>
              </a:rPr>
              <a:t>inodes</a:t>
            </a:r>
            <a:r>
              <a:rPr lang="en-CA" sz="1200" b="0" i="0" kern="1200" dirty="0" smtClean="0">
                <a:solidFill>
                  <a:schemeClr val="tx1"/>
                </a:solidFill>
                <a:effectLst/>
                <a:latin typeface="+mn-lt"/>
                <a:ea typeface="+mn-ea"/>
                <a:cs typeface="+mn-cs"/>
              </a:rPr>
              <a:t> that map to an extent.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 there are operations which</a:t>
            </a:r>
            <a:r>
              <a:rPr lang="en-CA" baseline="0" dirty="0" smtClean="0"/>
              <a:t> work with </a:t>
            </a:r>
            <a:r>
              <a:rPr lang="en-CA" baseline="0" dirty="0" err="1" smtClean="0"/>
              <a:t>inode</a:t>
            </a:r>
            <a:r>
              <a:rPr lang="en-CA" baseline="0" dirty="0" smtClean="0"/>
              <a:t> structures, such as allocating and freeing an </a:t>
            </a:r>
            <a:r>
              <a:rPr lang="en-CA" baseline="0" dirty="0" err="1" smtClean="0"/>
              <a:t>inode</a:t>
            </a:r>
            <a:r>
              <a:rPr lang="en-CA" baseline="0" dirty="0" smtClean="0"/>
              <a:t>. </a:t>
            </a:r>
            <a:r>
              <a:rPr lang="en-CA" baseline="0" dirty="0" err="1" smtClean="0"/>
              <a:t>Inode</a:t>
            </a:r>
            <a:r>
              <a:rPr lang="en-CA" baseline="0" dirty="0" smtClean="0"/>
              <a:t> read and </a:t>
            </a:r>
            <a:r>
              <a:rPr lang="en-CA" baseline="0" dirty="0" err="1" smtClean="0"/>
              <a:t>inode</a:t>
            </a:r>
            <a:r>
              <a:rPr lang="en-CA" baseline="0" dirty="0" smtClean="0"/>
              <a:t> write provide the same functionality as VFS read and write, and are necessary for reading from or writing to </a:t>
            </a:r>
            <a:r>
              <a:rPr lang="en-CA" baseline="0" dirty="0" err="1" smtClean="0"/>
              <a:t>inlined</a:t>
            </a:r>
            <a:r>
              <a:rPr lang="en-CA" baseline="0" dirty="0" smtClean="0"/>
              <a:t>, compressed, or encrypted data. </a:t>
            </a:r>
            <a:r>
              <a:rPr lang="en-CA" baseline="0" dirty="0" err="1" smtClean="0"/>
              <a:t>inode</a:t>
            </a:r>
            <a:r>
              <a:rPr lang="en-CA" baseline="0" dirty="0" smtClean="0"/>
              <a:t> map enables mapping a physical extent to a logical file offset. </a:t>
            </a:r>
            <a:r>
              <a:rPr lang="en-CA" baseline="0" dirty="0" err="1" smtClean="0"/>
              <a:t>Evfs</a:t>
            </a:r>
            <a:r>
              <a:rPr lang="en-CA" baseline="0" dirty="0" smtClean="0"/>
              <a:t> also support iterating through all allocated </a:t>
            </a:r>
            <a:r>
              <a:rPr lang="en-CA" baseline="0" dirty="0" err="1" smtClean="0"/>
              <a:t>inodes</a:t>
            </a:r>
            <a:r>
              <a:rPr lang="en-CA" baseline="0" dirty="0" smtClean="0"/>
              <a:t> in the file system.</a:t>
            </a:r>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8</a:t>
            </a:fld>
            <a:endParaRPr lang="en-CA"/>
          </a:p>
        </p:txBody>
      </p:sp>
    </p:spTree>
    <p:extLst>
      <p:ext uri="{BB962C8B-B14F-4D97-AF65-F5344CB8AC3E}">
        <p14:creationId xmlns:p14="http://schemas.microsoft.com/office/powerpoint/2010/main" val="57614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For directory entries,</a:t>
            </a:r>
            <a:r>
              <a:rPr lang="en-CA" baseline="0" dirty="0" smtClean="0"/>
              <a:t> </a:t>
            </a:r>
            <a:r>
              <a:rPr lang="en-CA" baseline="0" dirty="0" err="1" smtClean="0"/>
              <a:t>evfs</a:t>
            </a:r>
            <a:r>
              <a:rPr lang="en-CA" baseline="0" dirty="0" smtClean="0"/>
              <a:t> supports adding and removing entries for a directory </a:t>
            </a:r>
            <a:r>
              <a:rPr lang="en-CA" baseline="0" dirty="0" err="1" smtClean="0"/>
              <a:t>inode</a:t>
            </a:r>
            <a:r>
              <a:rPr lang="en-CA" baseline="0" dirty="0" smtClean="0"/>
              <a:t>, as well as iterating through directory entries inside a directory.</a:t>
            </a:r>
            <a:endParaRPr lang="en-CA" dirty="0" smtClean="0"/>
          </a:p>
          <a:p>
            <a:r>
              <a:rPr lang="en-CA" dirty="0" err="1" smtClean="0"/>
              <a:t>eVFS</a:t>
            </a:r>
            <a:r>
              <a:rPr lang="en-CA" dirty="0" smtClean="0"/>
              <a:t> also</a:t>
            </a:r>
            <a:r>
              <a:rPr lang="en-CA" baseline="0" dirty="0" smtClean="0"/>
              <a:t> provides support for crash consistency via the transaction begin/commit interface. This protects 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9</a:t>
            </a:fld>
            <a:endParaRPr lang="en-CA"/>
          </a:p>
        </p:txBody>
      </p:sp>
    </p:spTree>
    <p:extLst>
      <p:ext uri="{BB962C8B-B14F-4D97-AF65-F5344CB8AC3E}">
        <p14:creationId xmlns:p14="http://schemas.microsoft.com/office/powerpoint/2010/main" val="349659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2018-07-09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2018-07-09</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2018-07-09</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2018-07-09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2018-07-09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2018-07-09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2018-07-09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2018-07-09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2018-07-09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2018-07-09</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Implementation</a:t>
            </a:r>
            <a:endParaRPr lang="en-CA" dirty="0"/>
          </a:p>
        </p:txBody>
      </p:sp>
      <p:sp>
        <p:nvSpPr>
          <p:cNvPr id="3" name="Content Placeholder 2"/>
          <p:cNvSpPr>
            <a:spLocks noGrp="1"/>
          </p:cNvSpPr>
          <p:nvPr>
            <p:ph idx="1"/>
          </p:nvPr>
        </p:nvSpPr>
        <p:spPr/>
        <p:txBody>
          <a:bodyPr/>
          <a:lstStyle/>
          <a:p>
            <a:r>
              <a:rPr lang="en-CA" dirty="0" smtClean="0"/>
              <a:t>Written in C++ using Spiffy</a:t>
            </a:r>
          </a:p>
          <a:p>
            <a:r>
              <a:rPr lang="en-CA" dirty="0" smtClean="0"/>
              <a:t>Spiffy</a:t>
            </a:r>
          </a:p>
          <a:p>
            <a:pPr lvl="1"/>
            <a:r>
              <a:rPr lang="en-CA" dirty="0" smtClean="0"/>
              <a:t>Library generated </a:t>
            </a:r>
            <a:r>
              <a:rPr lang="en-CA" dirty="0"/>
              <a:t>from annotated </a:t>
            </a:r>
            <a:r>
              <a:rPr lang="en-CA" dirty="0" smtClean="0"/>
              <a:t>file system data </a:t>
            </a:r>
            <a:r>
              <a:rPr lang="en-CA" dirty="0"/>
              <a:t>structures</a:t>
            </a:r>
          </a:p>
          <a:p>
            <a:pPr lvl="1"/>
            <a:r>
              <a:rPr lang="en-CA" dirty="0" smtClean="0"/>
              <a:t>Robust parsing and serialization routines for type-safe access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896745039"/>
              </p:ext>
            </p:extLst>
          </p:nvPr>
        </p:nvGraphicFramePr>
        <p:xfrm>
          <a:off x="2342725" y="3843779"/>
          <a:ext cx="6968767" cy="1854200"/>
        </p:xfrm>
        <a:graphic>
          <a:graphicData uri="http://schemas.openxmlformats.org/drawingml/2006/table">
            <a:tbl>
              <a:tblPr firstRow="1" bandRow="1">
                <a:tableStyleId>{5940675A-B579-460E-94D1-54222C63F5DA}</a:tableStyleId>
              </a:tblPr>
              <a:tblGrid>
                <a:gridCol w="1521004">
                  <a:extLst>
                    <a:ext uri="{9D8B030D-6E8A-4147-A177-3AD203B41FA5}">
                      <a16:colId xmlns="" xmlns:a16="http://schemas.microsoft.com/office/drawing/2014/main" val="20000"/>
                    </a:ext>
                  </a:extLst>
                </a:gridCol>
                <a:gridCol w="2807594">
                  <a:extLst>
                    <a:ext uri="{9D8B030D-6E8A-4147-A177-3AD203B41FA5}">
                      <a16:colId xmlns="" xmlns:a16="http://schemas.microsoft.com/office/drawing/2014/main" val="20001"/>
                    </a:ext>
                  </a:extLst>
                </a:gridCol>
                <a:gridCol w="2640169">
                  <a:extLst>
                    <a:ext uri="{9D8B030D-6E8A-4147-A177-3AD203B41FA5}">
                      <a16:colId xmlns="" xmlns:a16="http://schemas.microsoft.com/office/drawing/2014/main" val="20002"/>
                    </a:ext>
                  </a:extLst>
                </a:gridCol>
              </a:tblGrid>
              <a:tr h="370840">
                <a:tc>
                  <a:txBody>
                    <a:bodyPr/>
                    <a:lstStyle/>
                    <a:p>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CA" b="1" dirty="0" smtClean="0">
                          <a:solidFill>
                            <a:sysClr val="windowText" lastClr="000000"/>
                          </a:solidFill>
                        </a:rPr>
                        <a:t>Lines of Code</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a:p>
                  </a:txBody>
                  <a:tcPr/>
                </a:tc>
                <a:extLst>
                  <a:ext uri="{0D108BD9-81ED-4DB2-BD59-A6C34878D82A}">
                    <a16:rowId xmlns="" xmlns:a16="http://schemas.microsoft.com/office/drawing/2014/main" val="10000"/>
                  </a:ext>
                </a:extLst>
              </a:tr>
              <a:tr h="370840">
                <a:tc>
                  <a:txBody>
                    <a:bodyPr/>
                    <a:lstStyle/>
                    <a:p>
                      <a:pPr algn="ctr"/>
                      <a:r>
                        <a:rPr lang="en-CA" b="1" dirty="0" smtClean="0">
                          <a:solidFill>
                            <a:sysClr val="windowText" lastClr="000000"/>
                          </a:solidFill>
                        </a:rPr>
                        <a:t>File</a:t>
                      </a:r>
                      <a:r>
                        <a:rPr lang="en-CA" b="1" baseline="0" dirty="0" smtClean="0">
                          <a:solidFill>
                            <a:sysClr val="windowText" lastClr="000000"/>
                          </a:solidFill>
                        </a:rPr>
                        <a:t> System</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Read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Write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ctr"/>
                      <a:r>
                        <a:rPr lang="en-CA" dirty="0" smtClean="0">
                          <a:solidFill>
                            <a:sysClr val="windowText" lastClr="000000"/>
                          </a:solidFill>
                        </a:rPr>
                        <a:t>Ext4</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666</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pPr algn="ctr"/>
                      <a:r>
                        <a:rPr lang="en-CA" dirty="0" err="1" smtClean="0">
                          <a:solidFill>
                            <a:sysClr val="windowText" lastClr="000000"/>
                          </a:solidFill>
                        </a:rPr>
                        <a:t>Btrfs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583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pPr algn="ctr"/>
                      <a:r>
                        <a:rPr lang="en-CA" dirty="0" smtClean="0">
                          <a:solidFill>
                            <a:sysClr val="windowText" lastClr="000000"/>
                          </a:solidFill>
                        </a:rPr>
                        <a:t>F2FS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199</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1953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715646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Transaction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8" name="Rectangle 17"/>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9" name="TextBox 18"/>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6" name="Rectangle 15"/>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3" name="Group 12"/>
            <p:cNvGrpSpPr/>
            <p:nvPr/>
          </p:nvGrpSpPr>
          <p:grpSpPr>
            <a:xfrm>
              <a:off x="8784210" y="2921280"/>
              <a:ext cx="1424501" cy="369332"/>
              <a:chOff x="8784210" y="2040910"/>
              <a:chExt cx="1424501" cy="369332"/>
            </a:xfrm>
          </p:grpSpPr>
          <p:sp>
            <p:nvSpPr>
              <p:cNvPr id="14" name="Rectangle 13"/>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5" name="TextBox 14"/>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759138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644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0" name="Straight Arrow Connector 9"/>
          <p:cNvCxnSpPr>
            <a:stCxn id="8" idx="2"/>
          </p:cNvCxnSpPr>
          <p:nvPr/>
        </p:nvCxnSpPr>
        <p:spPr>
          <a:xfrm>
            <a:off x="680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604210" y="2083977"/>
            <a:ext cx="2349433" cy="1249702"/>
            <a:chOff x="8784210" y="2040910"/>
            <a:chExt cx="2349433" cy="1249702"/>
          </a:xfrm>
        </p:grpSpPr>
        <p:grpSp>
          <p:nvGrpSpPr>
            <p:cNvPr id="12" name="Group 11"/>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3" name="Group 12"/>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322130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13" name="Elbow Connector 12"/>
          <p:cNvCxnSpPr/>
          <p:nvPr/>
        </p:nvCxnSpPr>
        <p:spPr>
          <a:xfrm rot="5400000" flipH="1" flipV="1">
            <a:off x="4655872" y="3169645"/>
            <a:ext cx="12700" cy="4320000"/>
          </a:xfrm>
          <a:prstGeom prst="bentConnector3">
            <a:avLst>
              <a:gd name="adj1" fmla="val 3321126"/>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88050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7862"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8" name="Straight Arrow Connector 17"/>
          <p:cNvCxnSpPr>
            <a:stCxn id="17" idx="2"/>
          </p:cNvCxnSpPr>
          <p:nvPr/>
        </p:nvCxnSpPr>
        <p:spPr>
          <a:xfrm>
            <a:off x="8967862"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604210" y="2083977"/>
            <a:ext cx="2349433" cy="1249702"/>
            <a:chOff x="8784210" y="2040910"/>
            <a:chExt cx="2349433" cy="1249702"/>
          </a:xfrm>
        </p:grpSpPr>
        <p:grpSp>
          <p:nvGrpSpPr>
            <p:cNvPr id="20" name="Group 19"/>
            <p:cNvGrpSpPr/>
            <p:nvPr/>
          </p:nvGrpSpPr>
          <p:grpSpPr>
            <a:xfrm>
              <a:off x="8784210" y="2040910"/>
              <a:ext cx="2221193" cy="369332"/>
              <a:chOff x="8784210" y="2040910"/>
              <a:chExt cx="2221193" cy="369332"/>
            </a:xfrm>
          </p:grpSpPr>
          <p:sp>
            <p:nvSpPr>
              <p:cNvPr id="27" name="Rectangle 26"/>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21" name="Group 20"/>
            <p:cNvGrpSpPr/>
            <p:nvPr/>
          </p:nvGrpSpPr>
          <p:grpSpPr>
            <a:xfrm>
              <a:off x="8784210" y="2481095"/>
              <a:ext cx="2349433" cy="369332"/>
              <a:chOff x="8784210" y="2040910"/>
              <a:chExt cx="2349433" cy="369332"/>
            </a:xfrm>
          </p:grpSpPr>
          <p:sp>
            <p:nvSpPr>
              <p:cNvPr id="25" name="Rectangle 2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6" name="TextBox 2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22" name="Group 21"/>
            <p:cNvGrpSpPr/>
            <p:nvPr/>
          </p:nvGrpSpPr>
          <p:grpSpPr>
            <a:xfrm>
              <a:off x="8784210" y="2921280"/>
              <a:ext cx="1424501" cy="369332"/>
              <a:chOff x="8784210" y="2040910"/>
              <a:chExt cx="1424501" cy="369332"/>
            </a:xfrm>
          </p:grpSpPr>
          <p:sp>
            <p:nvSpPr>
              <p:cNvPr id="23" name="Rectangle 22"/>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64810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36382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216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journal</a:t>
            </a: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a:stCxn id="24" idx="2"/>
            <a:endCxn id="8" idx="0"/>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11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8" name="Elbow Connector 27"/>
          <p:cNvCxnSpPr/>
          <p:nvPr/>
        </p:nvCxnSpPr>
        <p:spPr>
          <a:xfrm rot="5400000">
            <a:off x="6077860" y="4609645"/>
            <a:ext cx="12700" cy="2880000"/>
          </a:xfrm>
          <a:prstGeom prst="bentConnector3">
            <a:avLst>
              <a:gd name="adj1" fmla="val 2509858"/>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1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Tree>
    <p:extLst>
      <p:ext uri="{BB962C8B-B14F-4D97-AF65-F5344CB8AC3E}">
        <p14:creationId xmlns:p14="http://schemas.microsoft.com/office/powerpoint/2010/main" val="2660953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In-place conversion from one file system to another</a:t>
            </a:r>
          </a:p>
          <a:p>
            <a:pPr lvl="1"/>
            <a:r>
              <a:rPr lang="en-CA" dirty="0" smtClean="0"/>
              <a:t>No backup device necessary</a:t>
            </a:r>
          </a:p>
          <a:p>
            <a:pPr lvl="1"/>
            <a:r>
              <a:rPr lang="en-CA" dirty="0" smtClean="0"/>
              <a:t>Keeps data blocks in original location as much as possible</a:t>
            </a:r>
          </a:p>
          <a:p>
            <a:pPr lvl="1"/>
            <a:r>
              <a:rPr lang="en-CA" dirty="0" smtClean="0"/>
              <a:t>30 to 50 times faster than copy-based conversion</a:t>
            </a:r>
          </a:p>
          <a:p>
            <a:r>
              <a:rPr lang="en-CA" dirty="0" smtClean="0"/>
              <a:t>Written generically using </a:t>
            </a:r>
            <a:r>
              <a:rPr lang="en-CA" dirty="0" err="1" smtClean="0"/>
              <a:t>eVFS</a:t>
            </a:r>
            <a:endParaRPr lang="en-CA" dirty="0" smtClean="0"/>
          </a:p>
          <a:p>
            <a:pPr lvl="1"/>
            <a:r>
              <a:rPr lang="en-CA" dirty="0" smtClean="0"/>
              <a:t>Requires only </a:t>
            </a:r>
            <a:r>
              <a:rPr lang="en-CA" dirty="0"/>
              <a:t>224 LOC</a:t>
            </a:r>
          </a:p>
          <a:p>
            <a:pPr lvl="1"/>
            <a:r>
              <a:rPr lang="en-CA" dirty="0" smtClean="0"/>
              <a:t>Supports </a:t>
            </a:r>
            <a:r>
              <a:rPr lang="en-CA" dirty="0"/>
              <a:t>any pair of file </a:t>
            </a:r>
            <a:r>
              <a:rPr lang="en-CA" dirty="0" smtClean="0"/>
              <a:t>systems</a:t>
            </a:r>
          </a:p>
          <a:p>
            <a:r>
              <a:rPr lang="en-CA" dirty="0"/>
              <a:t>Conversion may result in loss of information</a:t>
            </a:r>
          </a:p>
          <a:p>
            <a:pPr lvl="1"/>
            <a:r>
              <a:rPr lang="en-CA" dirty="0"/>
              <a:t>E.g. Ext4 does not support immutable snapshots</a:t>
            </a:r>
          </a:p>
          <a:p>
            <a:pPr lvl="1"/>
            <a:r>
              <a:rPr lang="en-CA" dirty="0"/>
              <a:t>Convert from </a:t>
            </a:r>
            <a:r>
              <a:rPr lang="en-CA" dirty="0" err="1"/>
              <a:t>Btrfs</a:t>
            </a:r>
            <a:r>
              <a:rPr lang="en-CA" dirty="0"/>
              <a:t> to Ext4 will result in a copy of snapshot</a:t>
            </a:r>
          </a:p>
          <a:p>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798011" y="0"/>
            <a:ext cx="3393989" cy="3138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File-System Management Applications</a:t>
            </a:r>
            <a:endParaRPr lang="en-CA" dirty="0"/>
          </a:p>
        </p:txBody>
      </p:sp>
      <p:sp>
        <p:nvSpPr>
          <p:cNvPr id="3" name="Content Placeholder 2"/>
          <p:cNvSpPr>
            <a:spLocks noGrp="1"/>
          </p:cNvSpPr>
          <p:nvPr>
            <p:ph idx="1"/>
          </p:nvPr>
        </p:nvSpPr>
        <p:spPr>
          <a:xfrm>
            <a:off x="684211" y="1505833"/>
            <a:ext cx="10285797" cy="4656842"/>
          </a:xfrm>
        </p:spPr>
        <p:txBody>
          <a:bodyPr/>
          <a:lstStyle/>
          <a:p>
            <a:r>
              <a:rPr lang="en-CA" dirty="0" smtClean="0"/>
              <a:t>Used by system administrators</a:t>
            </a:r>
          </a:p>
          <a:p>
            <a:pPr lvl="1"/>
            <a:r>
              <a:rPr lang="en-CA" dirty="0" smtClean="0"/>
              <a:t>To maintain, optimize, and administer their file systems</a:t>
            </a:r>
          </a:p>
          <a:p>
            <a:r>
              <a:rPr lang="en-CA" dirty="0" smtClean="0"/>
              <a:t>Examples</a:t>
            </a:r>
          </a:p>
          <a:p>
            <a:pPr lvl="1"/>
            <a:r>
              <a:rPr lang="en-CA" dirty="0"/>
              <a:t>Defragmentation Tool</a:t>
            </a:r>
          </a:p>
          <a:p>
            <a:pPr lvl="1"/>
            <a:r>
              <a:rPr lang="en-CA" dirty="0" smtClean="0"/>
              <a:t>File </a:t>
            </a:r>
            <a:r>
              <a:rPr lang="en-CA" dirty="0"/>
              <a:t>System Resizing </a:t>
            </a:r>
            <a:r>
              <a:rPr lang="en-CA" dirty="0" smtClean="0"/>
              <a:t>Tool</a:t>
            </a:r>
            <a:endParaRPr lang="en-CA" dirty="0"/>
          </a:p>
          <a:p>
            <a:pPr lvl="1"/>
            <a:r>
              <a:rPr lang="en-CA" dirty="0"/>
              <a:t>Garbage Collector</a:t>
            </a:r>
          </a:p>
          <a:p>
            <a:pPr lvl="1"/>
            <a:r>
              <a:rPr lang="en-CA" dirty="0" smtClean="0"/>
              <a:t>File </a:t>
            </a:r>
            <a:r>
              <a:rPr lang="en-CA" dirty="0"/>
              <a:t>System Aware Data Scrubber</a:t>
            </a:r>
          </a:p>
          <a:p>
            <a:pPr lvl="1"/>
            <a:r>
              <a:rPr lang="en-CA" dirty="0" smtClean="0"/>
              <a:t>File </a:t>
            </a:r>
            <a:r>
              <a:rPr lang="en-CA" dirty="0"/>
              <a:t>System Upgrade </a:t>
            </a:r>
            <a:r>
              <a:rPr lang="en-CA" dirty="0" smtClean="0"/>
              <a:t>Tool</a:t>
            </a:r>
          </a:p>
          <a:p>
            <a:r>
              <a:rPr lang="en-CA" dirty="0"/>
              <a:t>Essential for successful deployment of file </a:t>
            </a:r>
            <a:r>
              <a:rPr lang="en-CA" dirty="0" smtClean="0"/>
              <a:t>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grpSp>
        <p:nvGrpSpPr>
          <p:cNvPr id="5" name="Group 4"/>
          <p:cNvGrpSpPr>
            <a:grpSpLocks noChangeAspect="1"/>
          </p:cNvGrpSpPr>
          <p:nvPr/>
        </p:nvGrpSpPr>
        <p:grpSpPr>
          <a:xfrm rot="16200000">
            <a:off x="9761138" y="-89138"/>
            <a:ext cx="2341724" cy="2520000"/>
            <a:chOff x="9206969" y="2963333"/>
            <a:chExt cx="2981858" cy="3208867"/>
          </a:xfrm>
        </p:grpSpPr>
        <p:cxnSp>
          <p:nvCxnSpPr>
            <p:cNvPr id="6" name="Straight Connector 5"/>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old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READONLY);</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new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a:t>
            </a:r>
            <a:r>
              <a:rPr lang="en-CA" dirty="0" err="1" smtClean="0">
                <a:latin typeface="Courier New" panose="02070309020205020404" pitchFamily="49" charset="0"/>
                <a:cs typeface="Courier New" panose="02070309020205020404" pitchFamily="49" charset="0"/>
              </a:rPr>
              <a:t>target_fs</a:t>
            </a:r>
            <a:r>
              <a:rPr lang="en-CA" dirty="0" smtClean="0">
                <a:latin typeface="Courier New" panose="02070309020205020404" pitchFamily="49" charset="0"/>
                <a:cs typeface="Courier New" panose="02070309020205020404" pitchFamily="49" charset="0"/>
              </a:rPr>
              <a:t>, UNFORMATTED);</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txn_begin</a:t>
            </a:r>
            <a:r>
              <a:rPr lang="en-CA" dirty="0" smtClean="0">
                <a:latin typeface="Courier New" panose="02070309020205020404" pitchFamily="49" charset="0"/>
                <a:cs typeface="Courier New" panose="02070309020205020404" pitchFamily="49" charset="0"/>
              </a:rPr>
              <a:t>(new);</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err="1" smtClean="0">
                <a:latin typeface="Courier New" panose="02070309020205020404" pitchFamily="49" charset="0"/>
                <a:cs typeface="Courier New" panose="02070309020205020404" pitchFamily="49" charset="0"/>
              </a:rPr>
              <a:t>super_make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for (</a:t>
            </a:r>
            <a:r>
              <a:rPr lang="en-CA" dirty="0">
                <a:latin typeface="Courier New" panose="02070309020205020404" pitchFamily="49" charset="0"/>
                <a:cs typeface="Courier New" panose="02070309020205020404" pitchFamily="49" charset="0"/>
              </a:rPr>
              <a:t>it = </a:t>
            </a:r>
            <a:r>
              <a:rPr lang="en-CA" dirty="0" err="1">
                <a:latin typeface="Courier New" panose="02070309020205020404" pitchFamily="49" charset="0"/>
                <a:cs typeface="Courier New" panose="02070309020205020404" pitchFamily="49" charset="0"/>
              </a:rPr>
              <a:t>inode_iterate</a:t>
            </a:r>
            <a:r>
              <a:rPr lang="en-CA" dirty="0">
                <a:latin typeface="Courier New" panose="02070309020205020404" pitchFamily="49" charset="0"/>
                <a:cs typeface="Courier New" panose="02070309020205020404" pitchFamily="49" charset="0"/>
              </a:rPr>
              <a:t>(old</a:t>
            </a:r>
            <a:r>
              <a:rPr lang="en-CA" dirty="0" smtClean="0">
                <a:latin typeface="Courier New" panose="02070309020205020404" pitchFamily="49" charset="0"/>
                <a:cs typeface="Courier New" panose="02070309020205020404" pitchFamily="49" charset="0"/>
              </a:rPr>
              <a:t>); *it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6.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7.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inode_alloc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8.    if (</a:t>
            </a:r>
            <a:r>
              <a:rPr lang="en-CA" dirty="0" err="1">
                <a:latin typeface="Courier New" panose="02070309020205020404" pitchFamily="49" charset="0"/>
                <a:cs typeface="Courier New" panose="02070309020205020404" pitchFamily="49" charset="0"/>
              </a:rPr>
              <a:t>i_nr</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 0 &amp;&amp; S_ISREG(</a:t>
            </a:r>
            <a:r>
              <a:rPr lang="en-CA" dirty="0" err="1" smtClean="0">
                <a:latin typeface="Courier New" panose="02070309020205020404" pitchFamily="49" charset="0"/>
                <a:cs typeface="Courier New" panose="02070309020205020404" pitchFamily="49" charset="0"/>
              </a:rPr>
              <a:t>inode.i_mode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9.      ret =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10.   if (ret &lt; 0) { </a:t>
            </a:r>
            <a:r>
              <a:rPr lang="en-CA" dirty="0" err="1" smtClean="0">
                <a:latin typeface="Courier New" panose="02070309020205020404" pitchFamily="49" charset="0"/>
                <a:cs typeface="Courier New" panose="02070309020205020404" pitchFamily="49" charset="0"/>
              </a:rPr>
              <a:t>txn_abort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exit(ret); }</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11. </a:t>
            </a:r>
            <a:r>
              <a:rPr lang="en-CA" dirty="0" err="1" smtClean="0">
                <a:latin typeface="Courier New" panose="02070309020205020404" pitchFamily="49" charset="0"/>
                <a:cs typeface="Courier New" panose="02070309020205020404" pitchFamily="49" charset="0"/>
              </a:rPr>
              <a:t>txn_commit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Tree>
    <p:extLst>
      <p:ext uri="{BB962C8B-B14F-4D97-AF65-F5344CB8AC3E}">
        <p14:creationId xmlns:p14="http://schemas.microsoft.com/office/powerpoint/2010/main" val="1128965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a:xfrm>
            <a:off x="684210" y="1515358"/>
            <a:ext cx="10906775" cy="4656842"/>
          </a:xfrm>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int</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if (</a:t>
            </a:r>
            <a:r>
              <a:rPr lang="en-CA" dirty="0" err="1" smtClean="0">
                <a:latin typeface="Courier New" panose="02070309020205020404" pitchFamily="49" charset="0"/>
                <a:cs typeface="Courier New" panose="02070309020205020404" pitchFamily="49" charset="0"/>
              </a:rPr>
              <a:t>inode.i_mangled</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make a full copy using </a:t>
            </a:r>
            <a:r>
              <a:rPr lang="en-CA" dirty="0" err="1" smtClean="0">
                <a:latin typeface="Courier New" panose="02070309020205020404" pitchFamily="49" charset="0"/>
                <a:cs typeface="Courier New" panose="02070309020205020404" pitchFamily="49" charset="0"/>
              </a:rPr>
              <a:t>inode_read</a:t>
            </a:r>
            <a:r>
              <a:rPr lang="en-CA" dirty="0" smtClean="0">
                <a:latin typeface="Courier New" panose="02070309020205020404" pitchFamily="49" charset="0"/>
                <a:cs typeface="Courier New" panose="02070309020205020404" pitchFamily="49" charset="0"/>
              </a:rPr>
              <a:t>/write */</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0;</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a:t>
            </a:r>
            <a:r>
              <a:rPr lang="en-CA" dirty="0">
                <a:latin typeface="Courier New" panose="02070309020205020404" pitchFamily="49" charset="0"/>
                <a:cs typeface="Courier New" panose="02070309020205020404" pitchFamily="49" charset="0"/>
              </a:rPr>
              <a:t>for (it = </a:t>
            </a:r>
            <a:r>
              <a:rPr lang="en-CA" dirty="0" err="1" smtClean="0">
                <a:latin typeface="Courier New" panose="02070309020205020404" pitchFamily="49" charset="0"/>
                <a:cs typeface="Courier New" panose="02070309020205020404" pitchFamily="49" charset="0"/>
              </a:rPr>
              <a:t>extent_iterate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ext</a:t>
            </a:r>
            <a:r>
              <a:rPr lang="en-CA" dirty="0" smtClean="0">
                <a:latin typeface="Courier New" panose="02070309020205020404" pitchFamily="49" charset="0"/>
                <a:cs typeface="Courier New" panose="02070309020205020404" pitchFamily="49" charset="0"/>
              </a:rPr>
              <a:t> = *it;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ret = </a:t>
            </a:r>
            <a:r>
              <a:rPr lang="en-CA" dirty="0" err="1" smtClean="0">
                <a:latin typeface="Courier New" panose="02070309020205020404" pitchFamily="49" charset="0"/>
                <a:cs typeface="Courier New" panose="02070309020205020404" pitchFamily="49" charset="0"/>
              </a:rPr>
              <a:t>extent_alloc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ret = </a:t>
            </a:r>
            <a:r>
              <a:rPr lang="en-CA" dirty="0" err="1" smtClean="0">
                <a:latin typeface="Courier New" panose="02070309020205020404" pitchFamily="49" charset="0"/>
                <a:cs typeface="Courier New" panose="02070309020205020404" pitchFamily="49" charset="0"/>
              </a:rPr>
              <a:t>inode_map</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ext.log_nr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21</a:t>
            </a:fld>
            <a:endParaRPr lang="en-CA" dirty="0"/>
          </a:p>
        </p:txBody>
      </p:sp>
    </p:spTree>
    <p:extLst>
      <p:ext uri="{BB962C8B-B14F-4D97-AF65-F5344CB8AC3E}">
        <p14:creationId xmlns:p14="http://schemas.microsoft.com/office/powerpoint/2010/main" val="2087214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Journaling</a:t>
            </a:r>
            <a:endParaRPr lang="en-CA" dirty="0"/>
          </a:p>
        </p:txBody>
      </p:sp>
      <p:sp>
        <p:nvSpPr>
          <p:cNvPr id="3" name="Content Placeholder 2"/>
          <p:cNvSpPr>
            <a:spLocks noGrp="1"/>
          </p:cNvSpPr>
          <p:nvPr>
            <p:ph idx="1"/>
          </p:nvPr>
        </p:nvSpPr>
        <p:spPr/>
        <p:txBody>
          <a:bodyPr/>
          <a:lstStyle/>
          <a:p>
            <a:r>
              <a:rPr lang="en-CA" dirty="0" smtClean="0"/>
              <a:t>Provides crash consistency</a:t>
            </a:r>
          </a:p>
          <a:p>
            <a:r>
              <a:rPr lang="en-CA" dirty="0" smtClean="0"/>
              <a:t>Small performance overhead of 20%</a:t>
            </a:r>
          </a:p>
          <a:p>
            <a:r>
              <a:rPr lang="en-CA" dirty="0" smtClean="0"/>
              <a:t>Reduces memory overhead of file system conversion tool</a:t>
            </a:r>
          </a:p>
          <a:p>
            <a:pPr lvl="1"/>
            <a:r>
              <a:rPr lang="en-CA" dirty="0" smtClean="0"/>
              <a:t>With journaling, old file system can be read while writing the new file system</a:t>
            </a:r>
          </a:p>
          <a:p>
            <a:pPr lvl="1"/>
            <a:r>
              <a:rPr lang="en-CA" dirty="0" smtClean="0"/>
              <a:t>Without journaling, old file system may be clobbered by new file system</a:t>
            </a:r>
          </a:p>
          <a:p>
            <a:pPr lvl="2"/>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22</a:t>
            </a:fld>
            <a:endParaRPr lang="en-CA" dirty="0"/>
          </a:p>
        </p:txBody>
      </p:sp>
    </p:spTree>
    <p:extLst>
      <p:ext uri="{BB962C8B-B14F-4D97-AF65-F5344CB8AC3E}">
        <p14:creationId xmlns:p14="http://schemas.microsoft.com/office/powerpoint/2010/main" val="1573601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Discussion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23</a:t>
            </a:fld>
            <a:endParaRPr lang="en-CA" dirty="0"/>
          </a:p>
        </p:txBody>
      </p:sp>
      <p:grpSp>
        <p:nvGrpSpPr>
          <p:cNvPr id="29" name="Group 28"/>
          <p:cNvGrpSpPr/>
          <p:nvPr/>
        </p:nvGrpSpPr>
        <p:grpSpPr>
          <a:xfrm>
            <a:off x="684212" y="1557035"/>
            <a:ext cx="10499603" cy="3131292"/>
            <a:chOff x="684212" y="2766855"/>
            <a:chExt cx="10499603" cy="3131292"/>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aphicFrame>
          <p:nvGraphicFramePr>
            <p:cNvPr id="17" name="Content Placeholder 4"/>
            <p:cNvGraphicFramePr>
              <a:graphicFrameLocks/>
            </p:cNvGraphicFramePr>
            <p:nvPr>
              <p:extLst>
                <p:ext uri="{D42A27DB-BD31-4B8C-83A1-F6EECF244321}">
                  <p14:modId xmlns:p14="http://schemas.microsoft.com/office/powerpoint/2010/main" val="405402720"/>
                </p:ext>
              </p:extLst>
            </p:nvPr>
          </p:nvGraphicFramePr>
          <p:xfrm>
            <a:off x="684213" y="4709427"/>
            <a:ext cx="10499602" cy="1188720"/>
          </p:xfrm>
          <a:graphic>
            <a:graphicData uri="http://schemas.openxmlformats.org/drawingml/2006/table">
              <a:tbl>
                <a:tblPr firstRow="1" bandRow="1">
                  <a:tableStyleId>{5C22544A-7EE6-4342-B048-85BDC9FD1C3A}</a:tableStyleId>
                </a:tblPr>
                <a:tblGrid>
                  <a:gridCol w="2571353"/>
                  <a:gridCol w="2571353"/>
                  <a:gridCol w="2627764"/>
                  <a:gridCol w="2729132"/>
                </a:tblGrid>
                <a:tr h="370840">
                  <a:tc>
                    <a:txBody>
                      <a:bodyPr/>
                      <a:lstStyle/>
                      <a:p>
                        <a:pPr marL="285750" indent="-285750">
                          <a:buFont typeface="Arial" panose="020B0604020202020204" pitchFamily="34" charset="0"/>
                          <a:buChar char="•"/>
                        </a:pPr>
                        <a:r>
                          <a:rPr lang="en-CA" sz="1800" dirty="0" smtClean="0">
                            <a:solidFill>
                              <a:schemeClr val="bg1"/>
                            </a:solidFill>
                          </a:rPr>
                          <a:t>File-level API</a:t>
                        </a:r>
                      </a:p>
                      <a:p>
                        <a:pPr marL="285750" indent="-285750">
                          <a:buFont typeface="Arial" panose="020B0604020202020204" pitchFamily="34" charset="0"/>
                          <a:buChar char="•"/>
                        </a:pPr>
                        <a:r>
                          <a:rPr lang="en-CA" sz="1800" dirty="0" smtClean="0">
                            <a:solidFill>
                              <a:schemeClr val="bg1"/>
                            </a:solidFill>
                          </a:rPr>
                          <a:t>Supports all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File object API</a:t>
                        </a:r>
                      </a:p>
                      <a:p>
                        <a:pPr marL="285750" indent="-285750">
                          <a:buFont typeface="Arial" panose="020B0604020202020204" pitchFamily="34" charset="0"/>
                          <a:buChar char="•"/>
                        </a:pPr>
                        <a:r>
                          <a:rPr lang="en-CA" sz="1800" dirty="0" smtClean="0">
                            <a:solidFill>
                              <a:schemeClr val="bg1"/>
                            </a:solidFill>
                          </a:rPr>
                          <a:t>Supports most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Data structure API</a:t>
                        </a:r>
                      </a:p>
                      <a:p>
                        <a:pPr marL="285750" indent="-285750">
                          <a:buFont typeface="Arial" panose="020B0604020202020204" pitchFamily="34" charset="0"/>
                          <a:buChar char="•"/>
                        </a:pPr>
                        <a:r>
                          <a:rPr lang="en-CA" sz="1800" dirty="0" smtClean="0">
                            <a:solidFill>
                              <a:schemeClr val="bg1"/>
                            </a:solidFill>
                          </a:rPr>
                          <a:t>Type-safe access</a:t>
                        </a:r>
                      </a:p>
                      <a:p>
                        <a:pPr marL="285750" indent="-285750">
                          <a:buFont typeface="Arial" panose="020B0604020202020204" pitchFamily="34" charset="0"/>
                          <a:buChar char="•"/>
                        </a:pPr>
                        <a:r>
                          <a:rPr lang="en-CA" sz="1800" dirty="0" smtClean="0">
                            <a:solidFill>
                              <a:schemeClr val="bg1"/>
                            </a:solidFill>
                          </a:rPr>
                          <a:t>Simplifies</a:t>
                        </a:r>
                        <a:r>
                          <a:rPr lang="en-CA" sz="1800" baseline="0" dirty="0" smtClean="0">
                            <a:solidFill>
                              <a:schemeClr val="bg1"/>
                            </a:solidFill>
                          </a:rPr>
                          <a:t> traversal</a:t>
                        </a:r>
                        <a:endParaRPr lang="en-CA" sz="1800" dirty="0" smtClean="0">
                          <a:solidFill>
                            <a:schemeClr val="bg1"/>
                          </a:solidFill>
                        </a:endParaRPr>
                      </a:p>
                      <a:p>
                        <a:pPr marL="285750" indent="-285750">
                          <a:buFont typeface="Arial" panose="020B0604020202020204" pitchFamily="34" charset="0"/>
                          <a:buChar char="•"/>
                        </a:pPr>
                        <a:r>
                          <a:rPr lang="en-CA" sz="1800" dirty="0" smtClean="0">
                            <a:solidFill>
                              <a:schemeClr val="bg1"/>
                            </a:solidFill>
                          </a:rPr>
                          <a:t>File-system specific</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No API</a:t>
                        </a:r>
                      </a:p>
                      <a:p>
                        <a:pPr marL="285750" indent="-285750">
                          <a:buFont typeface="Arial" panose="020B0604020202020204" pitchFamily="34" charset="0"/>
                          <a:buChar char="•"/>
                        </a:pPr>
                        <a:r>
                          <a:rPr lang="en-CA" sz="1800" dirty="0" smtClean="0">
                            <a:solidFill>
                              <a:schemeClr val="bg1"/>
                            </a:solidFill>
                          </a:rPr>
                          <a:t>File-system specific</a:t>
                        </a:r>
                      </a:p>
                      <a:p>
                        <a:endParaRPr lang="en-CA" dirty="0">
                          <a:solidFill>
                            <a:sysClr val="windowText" lastClr="000000"/>
                          </a:solidFill>
                        </a:endParaRPr>
                      </a:p>
                    </a:txBody>
                    <a:tcPr>
                      <a:solidFill>
                        <a:schemeClr val="tx1"/>
                      </a:solidFill>
                    </a:tcPr>
                  </a:tc>
                </a:tr>
              </a:tbl>
            </a:graphicData>
          </a:graphic>
        </p:graphicFrame>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Tree>
    <p:extLst>
      <p:ext uri="{BB962C8B-B14F-4D97-AF65-F5344CB8AC3E}">
        <p14:creationId xmlns:p14="http://schemas.microsoft.com/office/powerpoint/2010/main" val="454653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Limitations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24</a:t>
            </a:fld>
            <a:endParaRPr lang="en-CA" dirty="0"/>
          </a:p>
        </p:txBody>
      </p:sp>
      <p:grpSp>
        <p:nvGrpSpPr>
          <p:cNvPr id="29" name="Group 28"/>
          <p:cNvGrpSpPr/>
          <p:nvPr/>
        </p:nvGrpSpPr>
        <p:grpSpPr>
          <a:xfrm>
            <a:off x="684212" y="1557035"/>
            <a:ext cx="10135205" cy="1908798"/>
            <a:chOff x="684212" y="2766855"/>
            <a:chExt cx="10135205" cy="1908798"/>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
        <p:nvSpPr>
          <p:cNvPr id="22" name="Content Placeholder 2"/>
          <p:cNvSpPr txBox="1">
            <a:spLocks/>
          </p:cNvSpPr>
          <p:nvPr/>
        </p:nvSpPr>
        <p:spPr>
          <a:xfrm>
            <a:off x="684211" y="3628872"/>
            <a:ext cx="10285797" cy="254332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smtClean="0"/>
              <a:t>File system may only support a subset of eVFS</a:t>
            </a:r>
          </a:p>
          <a:p>
            <a:pPr lvl="1"/>
            <a:r>
              <a:rPr lang="en-CA" smtClean="0"/>
              <a:t>E.g. Ext4 cannot efficiently implement reverse mapping of extent to inodes</a:t>
            </a:r>
          </a:p>
          <a:p>
            <a:r>
              <a:rPr lang="en-CA" smtClean="0"/>
              <a:t>Does not support file-system specific tools</a:t>
            </a:r>
          </a:p>
          <a:p>
            <a:pPr lvl="1"/>
            <a:r>
              <a:rPr lang="en-CA" smtClean="0"/>
              <a:t>E.g. file system checkers operate on file-system specific structures</a:t>
            </a:r>
          </a:p>
          <a:p>
            <a:pPr lvl="1"/>
            <a:r>
              <a:rPr lang="en-CA" smtClean="0"/>
              <a:t>E.g. eVFS does not support Btrfs RAID and volume manager</a:t>
            </a:r>
          </a:p>
          <a:p>
            <a:endParaRPr lang="en-CA" dirty="0"/>
          </a:p>
        </p:txBody>
      </p:sp>
    </p:spTree>
    <p:extLst>
      <p:ext uri="{BB962C8B-B14F-4D97-AF65-F5344CB8AC3E}">
        <p14:creationId xmlns:p14="http://schemas.microsoft.com/office/powerpoint/2010/main" val="3902418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implementation works for offline only</a:t>
            </a:r>
          </a:p>
          <a:p>
            <a:pPr lvl="1"/>
            <a:r>
              <a:rPr lang="en-CA" dirty="0" smtClean="0"/>
              <a:t>Must handle concurrency </a:t>
            </a:r>
          </a:p>
          <a:p>
            <a:r>
              <a:rPr lang="en-CA" dirty="0" smtClean="0"/>
              <a:t>Idea</a:t>
            </a:r>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25</a:t>
            </a:fld>
            <a:endParaRPr lang="en-CA" dirty="0"/>
          </a:p>
        </p:txBody>
      </p:sp>
    </p:spTree>
    <p:extLst>
      <p:ext uri="{BB962C8B-B14F-4D97-AF65-F5344CB8AC3E}">
        <p14:creationId xmlns:p14="http://schemas.microsoft.com/office/powerpoint/2010/main" val="1274797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Extended Virtual File System Interface (</a:t>
            </a:r>
            <a:r>
              <a:rPr lang="en-CA" dirty="0" err="1" smtClean="0"/>
              <a:t>eVFS</a:t>
            </a:r>
            <a:r>
              <a:rPr lang="en-CA" dirty="0" smtClean="0"/>
              <a:t>)</a:t>
            </a:r>
          </a:p>
          <a:p>
            <a:pPr lvl="1"/>
            <a:r>
              <a:rPr lang="en-CA" dirty="0" smtClean="0"/>
              <a:t>Operates on abstract file system objects</a:t>
            </a:r>
          </a:p>
          <a:p>
            <a:pPr lvl="1"/>
            <a:r>
              <a:rPr lang="en-CA" dirty="0" smtClean="0"/>
              <a:t>Supports fine-grained operations </a:t>
            </a:r>
          </a:p>
          <a:p>
            <a:pPr lvl="1"/>
            <a:r>
              <a:rPr lang="en-CA" dirty="0" smtClean="0"/>
              <a:t>Enables file system management applications to be written generically</a:t>
            </a:r>
          </a:p>
          <a:p>
            <a:pPr lvl="1"/>
            <a:r>
              <a:rPr lang="en-CA" smtClean="0"/>
              <a:t>Application works </a:t>
            </a:r>
            <a:r>
              <a:rPr lang="en-CA" dirty="0" smtClean="0"/>
              <a:t>across file systems</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26</a:t>
            </a:fld>
            <a:endParaRPr lang="en-CA" dirty="0"/>
          </a:p>
        </p:txBody>
      </p:sp>
    </p:spTree>
    <p:extLst>
      <p:ext uri="{BB962C8B-B14F-4D97-AF65-F5344CB8AC3E}">
        <p14:creationId xmlns:p14="http://schemas.microsoft.com/office/powerpoint/2010/main" val="1605433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27</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28</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a:xfrm>
            <a:off x="684211" y="1515358"/>
            <a:ext cx="10285797" cy="2299035"/>
          </a:xfrm>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4</a:t>
            </a:fld>
            <a:endParaRPr lang="en-CA" dirty="0"/>
          </a:p>
        </p:txBody>
      </p:sp>
      <p:grpSp>
        <p:nvGrpSpPr>
          <p:cNvPr id="5" name="Group 4"/>
          <p:cNvGrpSpPr>
            <a:grpSpLocks noChangeAspect="1"/>
          </p:cNvGrpSpPr>
          <p:nvPr/>
        </p:nvGrpSpPr>
        <p:grpSpPr>
          <a:xfrm>
            <a:off x="1570116" y="4188799"/>
            <a:ext cx="2905067" cy="2348526"/>
            <a:chOff x="763445" y="1207568"/>
            <a:chExt cx="6634123" cy="5346238"/>
          </a:xfrm>
        </p:grpSpPr>
        <p:sp>
          <p:nvSpPr>
            <p:cNvPr id="7" name="Rectangle 6"/>
            <p:cNvSpPr/>
            <p:nvPr/>
          </p:nvSpPr>
          <p:spPr>
            <a:xfrm>
              <a:off x="76344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block</a:t>
              </a:r>
            </a:p>
            <a:p>
              <a:pPr algn="ctr"/>
              <a:r>
                <a:rPr lang="en-CA" altLang="zh-TW" sz="600" dirty="0" smtClean="0">
                  <a:solidFill>
                    <a:schemeClr val="bg1"/>
                  </a:solidFill>
                </a:rPr>
                <a:t>bitmap</a:t>
              </a:r>
              <a:endParaRPr lang="zh-TW" altLang="en-US" sz="600" dirty="0">
                <a:solidFill>
                  <a:schemeClr val="bg1"/>
                </a:solidFill>
              </a:endParaRPr>
            </a:p>
          </p:txBody>
        </p:sp>
        <p:cxnSp>
          <p:nvCxnSpPr>
            <p:cNvPr id="8" name="Straight Arrow Connector 7"/>
            <p:cNvCxnSpPr/>
            <p:nvPr/>
          </p:nvCxnSpPr>
          <p:spPr>
            <a:xfrm>
              <a:off x="1342857" y="1880888"/>
              <a:ext cx="0" cy="458985"/>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3446" y="1207568"/>
              <a:ext cx="1103217"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super</a:t>
              </a:r>
            </a:p>
            <a:p>
              <a:pPr algn="ctr"/>
              <a:r>
                <a:rPr lang="en-CA" altLang="zh-TW" sz="600" dirty="0" smtClean="0">
                  <a:solidFill>
                    <a:schemeClr val="bg1"/>
                  </a:solidFill>
                </a:rPr>
                <a:t>block</a:t>
              </a:r>
              <a:endParaRPr lang="zh-TW" altLang="en-US" sz="600" dirty="0">
                <a:solidFill>
                  <a:schemeClr val="bg1"/>
                </a:solidFill>
              </a:endParaRPr>
            </a:p>
          </p:txBody>
        </p:sp>
        <p:sp>
          <p:nvSpPr>
            <p:cNvPr id="10" name="Rectangle 9"/>
            <p:cNvSpPr/>
            <p:nvPr/>
          </p:nvSpPr>
          <p:spPr>
            <a:xfrm>
              <a:off x="3430981" y="1207568"/>
              <a:ext cx="3187275"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ext4 journal</a:t>
              </a:r>
              <a:endParaRPr lang="zh-TW" altLang="en-US" sz="600" dirty="0">
                <a:solidFill>
                  <a:schemeClr val="bg1"/>
                </a:solidFill>
              </a:endParaRPr>
            </a:p>
          </p:txBody>
        </p:sp>
        <p:cxnSp>
          <p:nvCxnSpPr>
            <p:cNvPr id="11" name="Straight Arrow Connector 10"/>
            <p:cNvCxnSpPr>
              <a:stCxn id="9" idx="3"/>
              <a:endCxn id="10" idx="1"/>
            </p:cNvCxnSpPr>
            <p:nvPr/>
          </p:nvCxnSpPr>
          <p:spPr>
            <a:xfrm>
              <a:off x="1866663" y="1543652"/>
              <a:ext cx="1564318" cy="0"/>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3445" y="2339873"/>
              <a:ext cx="5854811" cy="1059811"/>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3" name="Rectangle 12"/>
            <p:cNvSpPr/>
            <p:nvPr/>
          </p:nvSpPr>
          <p:spPr>
            <a:xfrm>
              <a:off x="847161" y="2427340"/>
              <a:ext cx="2002008" cy="6318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1"/>
                  </a:solidFill>
                </a:rPr>
                <a:t>block group descriptor table</a:t>
              </a:r>
              <a:endParaRPr lang="en-US" sz="600" dirty="0">
                <a:solidFill>
                  <a:schemeClr val="bg1"/>
                </a:solidFill>
              </a:endParaRPr>
            </a:p>
          </p:txBody>
        </p:sp>
        <p:cxnSp>
          <p:nvCxnSpPr>
            <p:cNvPr id="14" name="Straight Arrow Connector 96"/>
            <p:cNvCxnSpPr>
              <a:stCxn id="32" idx="2"/>
              <a:endCxn id="7" idx="0"/>
            </p:cNvCxnSpPr>
            <p:nvPr/>
          </p:nvCxnSpPr>
          <p:spPr>
            <a:xfrm rot="5400000">
              <a:off x="1884057" y="2787380"/>
              <a:ext cx="902880" cy="1964333"/>
            </a:xfrm>
            <a:prstGeom prst="bentConnector3">
              <a:avLst>
                <a:gd name="adj1" fmla="val 27846"/>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30982" y="4220986"/>
              <a:ext cx="3813420"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6" name="Rectangle 15"/>
            <p:cNvSpPr/>
            <p:nvPr/>
          </p:nvSpPr>
          <p:spPr>
            <a:xfrm>
              <a:off x="3515339" y="4394403"/>
              <a:ext cx="928379" cy="5940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solidFill>
                    <a:schemeClr val="bg1"/>
                  </a:solidFill>
                </a:rPr>
                <a:t>inode</a:t>
              </a:r>
              <a:r>
                <a:rPr lang="en-US" sz="600" dirty="0" smtClean="0">
                  <a:solidFill>
                    <a:schemeClr val="bg1"/>
                  </a:solidFill>
                </a:rPr>
                <a:t> table</a:t>
              </a:r>
              <a:endParaRPr lang="en-US" sz="600" dirty="0">
                <a:solidFill>
                  <a:schemeClr val="bg1"/>
                </a:solidFill>
              </a:endParaRPr>
            </a:p>
          </p:txBody>
        </p:sp>
        <p:cxnSp>
          <p:nvCxnSpPr>
            <p:cNvPr id="17" name="Straight Arrow Connector 96"/>
            <p:cNvCxnSpPr>
              <a:stCxn id="31" idx="2"/>
              <a:endCxn id="29" idx="0"/>
            </p:cNvCxnSpPr>
            <p:nvPr/>
          </p:nvCxnSpPr>
          <p:spPr>
            <a:xfrm rot="5400000">
              <a:off x="2721207" y="3283390"/>
              <a:ext cx="921780" cy="953413"/>
            </a:xfrm>
            <a:prstGeom prst="bentConnector3">
              <a:avLst>
                <a:gd name="adj1" fmla="val 50000"/>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514782" y="2427340"/>
              <a:ext cx="1380879" cy="86171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cxnSp>
          <p:nvCxnSpPr>
            <p:cNvPr id="19" name="Straight Arrow Connector 96"/>
            <p:cNvCxnSpPr/>
            <p:nvPr/>
          </p:nvCxnSpPr>
          <p:spPr>
            <a:xfrm>
              <a:off x="3958346" y="3289053"/>
              <a:ext cx="0" cy="929962"/>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443717" y="4293627"/>
              <a:ext cx="965390"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a:t>
              </a:r>
              <a:r>
                <a:rPr lang="en-US" altLang="zh-TW" sz="600" dirty="0" err="1" smtClean="0">
                  <a:solidFill>
                    <a:schemeClr val="tx1"/>
                  </a:solidFill>
                </a:rPr>
                <a:t>reg</a:t>
              </a:r>
              <a:r>
                <a:rPr lang="en-US" altLang="zh-TW" sz="600" dirty="0" smtClean="0">
                  <a:solidFill>
                    <a:schemeClr val="tx1"/>
                  </a:solidFill>
                </a:rPr>
                <a:t> file)</a:t>
              </a:r>
              <a:endParaRPr lang="zh-TW" altLang="en-US" sz="600" dirty="0">
                <a:solidFill>
                  <a:schemeClr val="tx1"/>
                </a:solidFill>
              </a:endParaRPr>
            </a:p>
          </p:txBody>
        </p:sp>
        <p:sp>
          <p:nvSpPr>
            <p:cNvPr id="21" name="Rounded Rectangle 20"/>
            <p:cNvSpPr/>
            <p:nvPr/>
          </p:nvSpPr>
          <p:spPr>
            <a:xfrm>
              <a:off x="5560852" y="4293627"/>
              <a:ext cx="1215376"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(directory)</a:t>
              </a:r>
              <a:endParaRPr lang="zh-TW" altLang="en-US" sz="600" dirty="0">
                <a:solidFill>
                  <a:schemeClr val="tx1"/>
                </a:solidFill>
              </a:endParaRPr>
            </a:p>
          </p:txBody>
        </p:sp>
        <p:sp>
          <p:nvSpPr>
            <p:cNvPr id="22" name="TextBox 21"/>
            <p:cNvSpPr txBox="1"/>
            <p:nvPr/>
          </p:nvSpPr>
          <p:spPr>
            <a:xfrm>
              <a:off x="5998270" y="2579741"/>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3" name="TextBox 22"/>
            <p:cNvSpPr txBox="1"/>
            <p:nvPr/>
          </p:nvSpPr>
          <p:spPr>
            <a:xfrm>
              <a:off x="6800145" y="4506735"/>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4" name="Rectangle 23"/>
            <p:cNvSpPr/>
            <p:nvPr/>
          </p:nvSpPr>
          <p:spPr>
            <a:xfrm>
              <a:off x="5616928" y="5815595"/>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dir</a:t>
              </a:r>
              <a:endParaRPr lang="en-CA" altLang="zh-TW" sz="600" dirty="0" smtClean="0">
                <a:solidFill>
                  <a:schemeClr val="bg1"/>
                </a:solidFill>
              </a:endParaRPr>
            </a:p>
            <a:p>
              <a:pPr algn="ctr"/>
              <a:r>
                <a:rPr lang="en-CA" altLang="zh-TW" sz="600" dirty="0" smtClean="0">
                  <a:solidFill>
                    <a:schemeClr val="bg1"/>
                  </a:solidFill>
                </a:rPr>
                <a:t>block</a:t>
              </a:r>
              <a:endParaRPr lang="zh-TW" altLang="en-US" sz="600" dirty="0">
                <a:solidFill>
                  <a:schemeClr val="bg1"/>
                </a:solidFill>
              </a:endParaRPr>
            </a:p>
          </p:txBody>
        </p:sp>
        <p:cxnSp>
          <p:nvCxnSpPr>
            <p:cNvPr id="25" name="Straight Arrow Connector 96"/>
            <p:cNvCxnSpPr>
              <a:stCxn id="21" idx="2"/>
              <a:endCxn id="24" idx="0"/>
            </p:cNvCxnSpPr>
            <p:nvPr/>
          </p:nvCxnSpPr>
          <p:spPr>
            <a:xfrm flipH="1">
              <a:off x="6168537" y="5089178"/>
              <a:ext cx="3" cy="726417"/>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5400000">
              <a:off x="5043353" y="3194064"/>
              <a:ext cx="327375" cy="584384"/>
              <a:chOff x="27236633" y="9932056"/>
              <a:chExt cx="578250" cy="990600"/>
            </a:xfrm>
          </p:grpSpPr>
          <p:cxnSp>
            <p:nvCxnSpPr>
              <p:cNvPr id="33" name="Straight Arrow Connector 32"/>
              <p:cNvCxnSpPr/>
              <p:nvPr/>
            </p:nvCxnSpPr>
            <p:spPr>
              <a:xfrm>
                <a:off x="27236633" y="104273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236633" y="109226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236633" y="99320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4374804" y="5825726"/>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data</a:t>
              </a:r>
            </a:p>
            <a:p>
              <a:pPr algn="ctr"/>
              <a:r>
                <a:rPr lang="en-CA" altLang="zh-TW" sz="600" dirty="0" smtClean="0">
                  <a:solidFill>
                    <a:schemeClr val="bg1"/>
                  </a:solidFill>
                </a:rPr>
                <a:t>block</a:t>
              </a:r>
              <a:endParaRPr lang="zh-TW" altLang="en-US" sz="600" dirty="0">
                <a:solidFill>
                  <a:schemeClr val="bg1"/>
                </a:solidFill>
              </a:endParaRPr>
            </a:p>
          </p:txBody>
        </p:sp>
        <p:cxnSp>
          <p:nvCxnSpPr>
            <p:cNvPr id="28" name="Straight Arrow Connector 96"/>
            <p:cNvCxnSpPr>
              <a:stCxn id="20" idx="2"/>
              <a:endCxn id="27" idx="0"/>
            </p:cNvCxnSpPr>
            <p:nvPr/>
          </p:nvCxnSpPr>
          <p:spPr>
            <a:xfrm>
              <a:off x="4926412" y="5089178"/>
              <a:ext cx="1" cy="736548"/>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1550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inode</a:t>
              </a:r>
              <a:endParaRPr lang="en-CA" altLang="zh-TW" sz="600" dirty="0" smtClean="0">
                <a:solidFill>
                  <a:schemeClr val="bg1"/>
                </a:solidFill>
              </a:endParaRPr>
            </a:p>
            <a:p>
              <a:pPr algn="ctr"/>
              <a:r>
                <a:rPr lang="en-CA" altLang="zh-TW" sz="600" dirty="0" smtClean="0">
                  <a:solidFill>
                    <a:schemeClr val="bg1"/>
                  </a:solidFill>
                </a:rPr>
                <a:t>bitmap</a:t>
              </a:r>
              <a:endParaRPr lang="zh-TW" altLang="en-US" sz="600" dirty="0">
                <a:solidFill>
                  <a:schemeClr val="bg1"/>
                </a:solidFill>
              </a:endParaRPr>
            </a:p>
          </p:txBody>
        </p:sp>
        <p:grpSp>
          <p:nvGrpSpPr>
            <p:cNvPr id="30" name="Group 29"/>
            <p:cNvGrpSpPr/>
            <p:nvPr/>
          </p:nvGrpSpPr>
          <p:grpSpPr>
            <a:xfrm>
              <a:off x="2948918" y="2415923"/>
              <a:ext cx="1419770" cy="902183"/>
              <a:chOff x="2529818" y="2415923"/>
              <a:chExt cx="1419770" cy="902183"/>
            </a:xfrm>
          </p:grpSpPr>
          <p:sp>
            <p:nvSpPr>
              <p:cNvPr id="31" name="Rounded Rectangle 30"/>
              <p:cNvSpPr/>
              <p:nvPr/>
            </p:nvSpPr>
            <p:spPr>
              <a:xfrm>
                <a:off x="2529818" y="2415923"/>
                <a:ext cx="1419770" cy="88328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sp>
            <p:nvSpPr>
              <p:cNvPr id="32" name="Rectangle 31"/>
              <p:cNvSpPr/>
              <p:nvPr/>
            </p:nvSpPr>
            <p:spPr>
              <a:xfrm flipH="1">
                <a:off x="2748559" y="3080714"/>
                <a:ext cx="300009" cy="23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
              </a:p>
            </p:txBody>
          </p:sp>
        </p:grpSp>
      </p:grpSp>
      <p:sp>
        <p:nvSpPr>
          <p:cNvPr id="36" name="TextBox 35"/>
          <p:cNvSpPr txBox="1"/>
          <p:nvPr/>
        </p:nvSpPr>
        <p:spPr>
          <a:xfrm>
            <a:off x="1451372" y="3823674"/>
            <a:ext cx="2485621" cy="369332"/>
          </a:xfrm>
          <a:prstGeom prst="rect">
            <a:avLst/>
          </a:prstGeom>
          <a:noFill/>
        </p:spPr>
        <p:txBody>
          <a:bodyPr wrap="square" rtlCol="0">
            <a:spAutoFit/>
          </a:bodyPr>
          <a:lstStyle/>
          <a:p>
            <a:r>
              <a:rPr lang="en-CA" b="1" dirty="0" smtClean="0">
                <a:solidFill>
                  <a:schemeClr val="bg1"/>
                </a:solidFill>
              </a:rPr>
              <a:t>Ext4 File System</a:t>
            </a:r>
            <a:endParaRPr lang="en-CA" b="1" dirty="0">
              <a:solidFill>
                <a:schemeClr val="bg1"/>
              </a:solidFill>
            </a:endParaRPr>
          </a:p>
        </p:txBody>
      </p:sp>
      <p:grpSp>
        <p:nvGrpSpPr>
          <p:cNvPr id="64" name="Group 63"/>
          <p:cNvGrpSpPr/>
          <p:nvPr/>
        </p:nvGrpSpPr>
        <p:grpSpPr>
          <a:xfrm>
            <a:off x="6468119" y="4185674"/>
            <a:ext cx="2212311" cy="2347200"/>
            <a:chOff x="6501268" y="4025756"/>
            <a:chExt cx="2212311" cy="2347200"/>
          </a:xfrm>
        </p:grpSpPr>
        <p:grpSp>
          <p:nvGrpSpPr>
            <p:cNvPr id="37" name="Group 36"/>
            <p:cNvGrpSpPr>
              <a:grpSpLocks noChangeAspect="1"/>
            </p:cNvGrpSpPr>
            <p:nvPr/>
          </p:nvGrpSpPr>
          <p:grpSpPr>
            <a:xfrm>
              <a:off x="6501268" y="4025756"/>
              <a:ext cx="2212311" cy="2347200"/>
              <a:chOff x="6696455" y="1856754"/>
              <a:chExt cx="4418733" cy="4688151"/>
            </a:xfrm>
          </p:grpSpPr>
          <p:sp>
            <p:nvSpPr>
              <p:cNvPr id="38" name="Rectangle 37"/>
              <p:cNvSpPr/>
              <p:nvPr/>
            </p:nvSpPr>
            <p:spPr>
              <a:xfrm>
                <a:off x="8565898" y="1856754"/>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super</a:t>
                </a:r>
              </a:p>
              <a:p>
                <a:pPr algn="ctr"/>
                <a:r>
                  <a:rPr lang="en-CA" altLang="zh-TW" sz="700" dirty="0" smtClean="0">
                    <a:solidFill>
                      <a:schemeClr val="bg1"/>
                    </a:solidFill>
                  </a:rPr>
                  <a:t>block</a:t>
                </a:r>
                <a:endParaRPr lang="zh-TW" altLang="en-US" sz="700" dirty="0">
                  <a:solidFill>
                    <a:schemeClr val="bg1"/>
                  </a:solidFill>
                </a:endParaRPr>
              </a:p>
            </p:txBody>
          </p:sp>
          <p:sp>
            <p:nvSpPr>
              <p:cNvPr id="39" name="Rectangle 38"/>
              <p:cNvSpPr/>
              <p:nvPr/>
            </p:nvSpPr>
            <p:spPr>
              <a:xfrm>
                <a:off x="8565898" y="2724625"/>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tree of trees</a:t>
                </a:r>
                <a:endParaRPr lang="zh-TW" altLang="en-US" sz="700" dirty="0">
                  <a:solidFill>
                    <a:schemeClr val="bg1"/>
                  </a:solidFill>
                </a:endParaRPr>
              </a:p>
            </p:txBody>
          </p:sp>
          <p:sp>
            <p:nvSpPr>
              <p:cNvPr id="40" name="Rectangle 39"/>
              <p:cNvSpPr/>
              <p:nvPr/>
            </p:nvSpPr>
            <p:spPr>
              <a:xfrm>
                <a:off x="7950929"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chunk</a:t>
                </a:r>
              </a:p>
              <a:p>
                <a:pPr algn="ctr"/>
                <a:r>
                  <a:rPr lang="en-CA" altLang="zh-TW" sz="700" dirty="0" smtClean="0">
                    <a:solidFill>
                      <a:schemeClr val="bg1"/>
                    </a:solidFill>
                  </a:rPr>
                  <a:t>tree</a:t>
                </a:r>
                <a:endParaRPr lang="zh-TW" altLang="en-US" sz="700" dirty="0">
                  <a:solidFill>
                    <a:schemeClr val="bg1"/>
                  </a:solidFill>
                </a:endParaRPr>
              </a:p>
            </p:txBody>
          </p:sp>
          <p:sp>
            <p:nvSpPr>
              <p:cNvPr id="41" name="Rectangle 40"/>
              <p:cNvSpPr/>
              <p:nvPr/>
            </p:nvSpPr>
            <p:spPr>
              <a:xfrm>
                <a:off x="91949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fs</a:t>
                </a:r>
              </a:p>
              <a:p>
                <a:pPr algn="ctr"/>
                <a:r>
                  <a:rPr lang="en-CA" altLang="zh-TW" sz="700" dirty="0" smtClean="0">
                    <a:solidFill>
                      <a:schemeClr val="bg1"/>
                    </a:solidFill>
                  </a:rPr>
                  <a:t>tree</a:t>
                </a:r>
                <a:endParaRPr lang="zh-TW" altLang="en-US" sz="700" dirty="0">
                  <a:solidFill>
                    <a:schemeClr val="bg1"/>
                  </a:solidFill>
                </a:endParaRPr>
              </a:p>
            </p:txBody>
          </p:sp>
          <p:sp>
            <p:nvSpPr>
              <p:cNvPr id="42" name="Rectangle 41"/>
              <p:cNvSpPr/>
              <p:nvPr/>
            </p:nvSpPr>
            <p:spPr>
              <a:xfrm>
                <a:off x="66964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extent</a:t>
                </a:r>
              </a:p>
              <a:p>
                <a:pPr algn="ctr"/>
                <a:r>
                  <a:rPr lang="en-CA" altLang="zh-TW" sz="700" dirty="0" smtClean="0">
                    <a:solidFill>
                      <a:schemeClr val="bg1"/>
                    </a:solidFill>
                  </a:rPr>
                  <a:t>tree</a:t>
                </a:r>
                <a:endParaRPr lang="zh-TW" altLang="en-US" sz="700" dirty="0">
                  <a:solidFill>
                    <a:schemeClr val="bg1"/>
                  </a:solidFill>
                </a:endParaRPr>
              </a:p>
            </p:txBody>
          </p:sp>
          <p:sp>
            <p:nvSpPr>
              <p:cNvPr id="43" name="TextBox 42"/>
              <p:cNvSpPr txBox="1"/>
              <p:nvPr/>
            </p:nvSpPr>
            <p:spPr>
              <a:xfrm>
                <a:off x="10438981" y="3461355"/>
                <a:ext cx="676207" cy="553261"/>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cxnSp>
            <p:nvCxnSpPr>
              <p:cNvPr id="44" name="Straight Arrow Connector 43"/>
              <p:cNvCxnSpPr>
                <a:stCxn id="38" idx="2"/>
                <a:endCxn id="39" idx="0"/>
              </p:cNvCxnSpPr>
              <p:nvPr/>
            </p:nvCxnSpPr>
            <p:spPr>
              <a:xfrm>
                <a:off x="9048994" y="2447302"/>
                <a:ext cx="0"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2" idx="0"/>
              </p:cNvCxnSpPr>
              <p:nvPr/>
            </p:nvCxnSpPr>
            <p:spPr>
              <a:xfrm flipH="1">
                <a:off x="7179551" y="3315173"/>
                <a:ext cx="1869443"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a:endCxn id="40" idx="0"/>
              </p:cNvCxnSpPr>
              <p:nvPr/>
            </p:nvCxnSpPr>
            <p:spPr>
              <a:xfrm flipH="1">
                <a:off x="8434025" y="3315173"/>
                <a:ext cx="614969"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1" idx="0"/>
              </p:cNvCxnSpPr>
              <p:nvPr/>
            </p:nvCxnSpPr>
            <p:spPr>
              <a:xfrm>
                <a:off x="9048994" y="3315173"/>
                <a:ext cx="629057"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p:cNvCxnSpPr>
              <p:nvPr/>
            </p:nvCxnSpPr>
            <p:spPr>
              <a:xfrm>
                <a:off x="9048994" y="3315173"/>
                <a:ext cx="1679107" cy="27608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741813" y="4676513"/>
                <a:ext cx="3778154" cy="1868392"/>
                <a:chOff x="6585047" y="4502525"/>
                <a:chExt cx="3778154" cy="1868392"/>
              </a:xfrm>
            </p:grpSpPr>
            <p:grpSp>
              <p:nvGrpSpPr>
                <p:cNvPr id="51" name="Group 50"/>
                <p:cNvGrpSpPr/>
                <p:nvPr/>
              </p:nvGrpSpPr>
              <p:grpSpPr>
                <a:xfrm>
                  <a:off x="6736342" y="4653552"/>
                  <a:ext cx="3408240" cy="1509934"/>
                  <a:chOff x="6736342" y="4653552"/>
                  <a:chExt cx="3408240" cy="1509934"/>
                </a:xfrm>
              </p:grpSpPr>
              <p:sp>
                <p:nvSpPr>
                  <p:cNvPr id="53" name="Rectangle 52"/>
                  <p:cNvSpPr/>
                  <p:nvPr/>
                </p:nvSpPr>
                <p:spPr>
                  <a:xfrm>
                    <a:off x="7950929" y="4653552"/>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node</a:t>
                    </a:r>
                    <a:endParaRPr lang="zh-TW" altLang="en-US" sz="700" dirty="0">
                      <a:solidFill>
                        <a:schemeClr val="bg1"/>
                      </a:solidFill>
                    </a:endParaRPr>
                  </a:p>
                </p:txBody>
              </p:sp>
              <p:sp>
                <p:nvSpPr>
                  <p:cNvPr id="54" name="Rectangle 53"/>
                  <p:cNvSpPr/>
                  <p:nvPr/>
                </p:nvSpPr>
                <p:spPr>
                  <a:xfrm>
                    <a:off x="6736342"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5" name="Rectangle 54"/>
                  <p:cNvSpPr/>
                  <p:nvPr/>
                </p:nvSpPr>
                <p:spPr>
                  <a:xfrm>
                    <a:off x="7950929"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6" name="Rectangle 55"/>
                  <p:cNvSpPr/>
                  <p:nvPr/>
                </p:nvSpPr>
                <p:spPr>
                  <a:xfrm>
                    <a:off x="9178390"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cxnSp>
                <p:nvCxnSpPr>
                  <p:cNvPr id="57" name="Straight Arrow Connector 56"/>
                  <p:cNvCxnSpPr>
                    <a:stCxn id="53" idx="2"/>
                    <a:endCxn id="54" idx="0"/>
                  </p:cNvCxnSpPr>
                  <p:nvPr/>
                </p:nvCxnSpPr>
                <p:spPr>
                  <a:xfrm flipH="1">
                    <a:off x="7219438" y="5244100"/>
                    <a:ext cx="1214587"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a:off x="8434025" y="5244100"/>
                    <a:ext cx="0"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a:endCxn id="56" idx="0"/>
                  </p:cNvCxnSpPr>
                  <p:nvPr/>
                </p:nvCxnSpPr>
                <p:spPr>
                  <a:xfrm>
                    <a:off x="8434025" y="5244100"/>
                    <a:ext cx="1227461"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6585047" y="4502525"/>
                  <a:ext cx="3778154" cy="1868392"/>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00"/>
                </a:p>
              </p:txBody>
            </p:sp>
          </p:grpSp>
        </p:grpSp>
        <p:cxnSp>
          <p:nvCxnSpPr>
            <p:cNvPr id="60" name="Straight Connector 59"/>
            <p:cNvCxnSpPr/>
            <p:nvPr/>
          </p:nvCxnSpPr>
          <p:spPr>
            <a:xfrm flipH="1">
              <a:off x="6523977" y="5189794"/>
              <a:ext cx="605364" cy="247721"/>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13081" y="5189793"/>
              <a:ext cx="802491" cy="247722"/>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6337121" y="3815721"/>
            <a:ext cx="2485621" cy="369332"/>
          </a:xfrm>
          <a:prstGeom prst="rect">
            <a:avLst/>
          </a:prstGeom>
          <a:noFill/>
        </p:spPr>
        <p:txBody>
          <a:bodyPr wrap="square" rtlCol="0">
            <a:spAutoFit/>
          </a:bodyPr>
          <a:lstStyle/>
          <a:p>
            <a:r>
              <a:rPr lang="en-CA" b="1" dirty="0" err="1" smtClean="0">
                <a:solidFill>
                  <a:schemeClr val="bg1"/>
                </a:solidFill>
              </a:rPr>
              <a:t>Btrfs</a:t>
            </a:r>
            <a:r>
              <a:rPr lang="en-CA" b="1" dirty="0" smtClean="0">
                <a:solidFill>
                  <a:schemeClr val="bg1"/>
                </a:solidFill>
              </a:rPr>
              <a:t> File System</a:t>
            </a:r>
            <a:endParaRPr lang="en-CA" b="1" dirty="0">
              <a:solidFill>
                <a:schemeClr val="bg1"/>
              </a:solidFill>
            </a:endParaRPr>
          </a:p>
        </p:txBody>
      </p:sp>
    </p:spTree>
    <p:extLst>
      <p:ext uri="{BB962C8B-B14F-4D97-AF65-F5344CB8AC3E}">
        <p14:creationId xmlns:p14="http://schemas.microsoft.com/office/powerpoint/2010/main" val="124600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a:p>
            <a:pPr lvl="1"/>
            <a:r>
              <a:rPr lang="en-CA" dirty="0" smtClean="0"/>
              <a:t>Need detailed knowledge of file system format</a:t>
            </a:r>
          </a:p>
          <a:p>
            <a:pPr lvl="2"/>
            <a:r>
              <a:rPr lang="en-CA" dirty="0" smtClean="0"/>
              <a:t>To identify </a:t>
            </a:r>
            <a:r>
              <a:rPr lang="en-CA" dirty="0"/>
              <a:t>and interpret file system </a:t>
            </a:r>
            <a:r>
              <a:rPr lang="en-CA" dirty="0" smtClean="0"/>
              <a:t>structures</a:t>
            </a:r>
          </a:p>
          <a:p>
            <a:pPr lvl="1"/>
            <a:r>
              <a:rPr lang="en-CA" dirty="0" smtClean="0"/>
              <a:t>File </a:t>
            </a:r>
            <a:r>
              <a:rPr lang="en-CA" dirty="0"/>
              <a:t>system format is complex and poorly </a:t>
            </a:r>
            <a:r>
              <a:rPr lang="en-CA" dirty="0" smtClean="0"/>
              <a:t>documented</a:t>
            </a:r>
            <a:endParaRPr lang="en-CA" dirty="0"/>
          </a:p>
          <a:p>
            <a:pPr lvl="2"/>
            <a:r>
              <a:rPr lang="en-CA" dirty="0" smtClean="0"/>
              <a:t>Developed by experts</a:t>
            </a:r>
          </a:p>
          <a:p>
            <a:pPr lvl="1"/>
            <a:r>
              <a:rPr lang="en-CA" dirty="0" smtClean="0"/>
              <a:t>Emerging file systems frequently lack these applications</a:t>
            </a:r>
          </a:p>
          <a:p>
            <a:pPr lvl="2"/>
            <a:r>
              <a:rPr lang="en-CA" dirty="0" smtClean="0"/>
              <a:t>Impedes adoption</a:t>
            </a:r>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212573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and Challenges</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2"/>
            <a:r>
              <a:rPr lang="en-CA" dirty="0"/>
              <a:t>E.g. a defragmentation tool that works for all file </a:t>
            </a:r>
            <a:r>
              <a:rPr lang="en-CA" dirty="0" smtClean="0"/>
              <a:t>systems</a:t>
            </a:r>
          </a:p>
          <a:p>
            <a:r>
              <a:rPr lang="en-CA" dirty="0" smtClean="0"/>
              <a:t>Challenge</a:t>
            </a:r>
          </a:p>
          <a:p>
            <a:pPr lvl="1"/>
            <a:r>
              <a:rPr lang="en-CA" dirty="0" smtClean="0"/>
              <a:t>These </a:t>
            </a:r>
            <a:r>
              <a:rPr lang="en-CA" dirty="0"/>
              <a:t>applications require fine-grained control over metadata and data</a:t>
            </a:r>
          </a:p>
          <a:p>
            <a:pPr lvl="2"/>
            <a:r>
              <a:rPr lang="en-CA" dirty="0"/>
              <a:t>E.g. migrate data block to another physical </a:t>
            </a:r>
            <a:r>
              <a:rPr lang="en-CA" dirty="0" smtClean="0"/>
              <a:t>location</a:t>
            </a:r>
          </a:p>
          <a:p>
            <a:pPr lvl="1"/>
            <a:r>
              <a:rPr lang="en-CA" dirty="0" smtClean="0"/>
              <a:t>API needs to provide such control while being generic across file systems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335045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idx="1"/>
          </p:nvPr>
        </p:nvSpPr>
        <p:spPr/>
        <p:txBody>
          <a:bodyPr/>
          <a:lstStyle/>
          <a:p>
            <a:r>
              <a:rPr lang="en-CA" dirty="0" smtClean="0"/>
              <a:t>Design </a:t>
            </a:r>
            <a:r>
              <a:rPr lang="en-CA" dirty="0"/>
              <a:t>g</a:t>
            </a:r>
            <a:r>
              <a:rPr lang="en-CA" dirty="0" smtClean="0"/>
              <a:t>eneric API based on low-level file system abstractions</a:t>
            </a:r>
          </a:p>
          <a:p>
            <a:r>
              <a:rPr lang="en-CA" dirty="0" smtClean="0"/>
              <a:t>Applications operate on abstract file system objects</a:t>
            </a:r>
          </a:p>
          <a:p>
            <a:pPr lvl="1"/>
            <a:r>
              <a:rPr lang="en-CA" dirty="0" smtClean="0"/>
              <a:t>Blocks or extents, </a:t>
            </a:r>
            <a:r>
              <a:rPr lang="en-CA" dirty="0" err="1" smtClean="0"/>
              <a:t>inodes</a:t>
            </a:r>
            <a:r>
              <a:rPr lang="en-CA" dirty="0" smtClean="0"/>
              <a:t>, directory entries</a:t>
            </a:r>
          </a:p>
          <a:p>
            <a:r>
              <a:rPr lang="en-CA" dirty="0" smtClean="0"/>
              <a:t>These objects are accessed via abstract operations</a:t>
            </a:r>
          </a:p>
          <a:p>
            <a:pPr lvl="1"/>
            <a:r>
              <a:rPr lang="en-CA" dirty="0" smtClean="0"/>
              <a:t>E.g., Allocate, free</a:t>
            </a:r>
            <a:r>
              <a:rPr lang="en-CA" dirty="0"/>
              <a:t>, iterate, </a:t>
            </a:r>
            <a:r>
              <a:rPr lang="en-CA" dirty="0" smtClean="0"/>
              <a:t>map</a:t>
            </a:r>
          </a:p>
          <a:p>
            <a:r>
              <a:rPr lang="en-CA" dirty="0" smtClean="0"/>
              <a:t>Example: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allocation of contiguous extent and remapping of the file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Tree>
    <p:extLst>
      <p:ext uri="{BB962C8B-B14F-4D97-AF65-F5344CB8AC3E}">
        <p14:creationId xmlns:p14="http://schemas.microsoft.com/office/powerpoint/2010/main" val="1399523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Operations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9705990"/>
              </p:ext>
            </p:extLst>
          </p:nvPr>
        </p:nvGraphicFramePr>
        <p:xfrm>
          <a:off x="684213" y="1516063"/>
          <a:ext cx="9992025" cy="4663440"/>
        </p:xfrm>
        <a:graphic>
          <a:graphicData uri="http://schemas.openxmlformats.org/drawingml/2006/table">
            <a:tbl>
              <a:tblPr firstRow="1" bandRow="1">
                <a:tableStyleId>{5940675A-B579-460E-94D1-54222C63F5DA}</a:tableStyleId>
              </a:tblPr>
              <a:tblGrid>
                <a:gridCol w="1376407">
                  <a:extLst>
                    <a:ext uri="{9D8B030D-6E8A-4147-A177-3AD203B41FA5}">
                      <a16:colId xmlns="" xmlns:a16="http://schemas.microsoft.com/office/drawing/2014/main" val="20000"/>
                    </a:ext>
                  </a:extLst>
                </a:gridCol>
                <a:gridCol w="3388710">
                  <a:extLst>
                    <a:ext uri="{9D8B030D-6E8A-4147-A177-3AD203B41FA5}">
                      <a16:colId xmlns="" xmlns:a16="http://schemas.microsoft.com/office/drawing/2014/main" val="20001"/>
                    </a:ext>
                  </a:extLst>
                </a:gridCol>
                <a:gridCol w="5226908">
                  <a:extLst>
                    <a:ext uri="{9D8B030D-6E8A-4147-A177-3AD203B41FA5}">
                      <a16:colId xmlns="" xmlns:a16="http://schemas.microsoft.com/office/drawing/2014/main"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0"/>
                  </a:ext>
                </a:extLst>
              </a:tr>
              <a:tr h="380136">
                <a:tc rowSpan="2">
                  <a:txBody>
                    <a:bodyPr/>
                    <a:lstStyle/>
                    <a:p>
                      <a:r>
                        <a:rPr lang="en-CA" sz="2000" dirty="0" smtClean="0">
                          <a:solidFill>
                            <a:sysClr val="windowText" lastClr="000000"/>
                          </a:solidFill>
                        </a:rPr>
                        <a:t>Global</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super_make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Makes a new file system (</a:t>
                      </a:r>
                      <a:r>
                        <a:rPr lang="en-CA" sz="2000" dirty="0" err="1" smtClean="0">
                          <a:solidFill>
                            <a:sysClr val="windowText" lastClr="000000"/>
                          </a:solidFill>
                        </a:rPr>
                        <a:t>i.e</a:t>
                      </a:r>
                      <a:r>
                        <a:rPr lang="en-CA" sz="2000" dirty="0" smtClean="0">
                          <a:solidFill>
                            <a:sysClr val="windowText" lastClr="000000"/>
                          </a:solidFill>
                        </a:rPr>
                        <a:t>,</a:t>
                      </a:r>
                      <a:r>
                        <a:rPr lang="en-CA" sz="2000" i="1" baseline="0" dirty="0" smtClean="0">
                          <a:solidFill>
                            <a:sysClr val="windowText" lastClr="000000"/>
                          </a:solidFill>
                        </a:rPr>
                        <a:t> </a:t>
                      </a:r>
                      <a:r>
                        <a:rPr lang="en-CA" sz="2000" i="1" baseline="0" dirty="0" err="1" smtClean="0">
                          <a:solidFill>
                            <a:sysClr val="windowText" lastClr="000000"/>
                          </a:solidFill>
                        </a:rPr>
                        <a:t>mkfs</a:t>
                      </a:r>
                      <a:r>
                        <a:rPr lang="en-CA" sz="2000" i="0" baseline="0" dirty="0" smtClean="0">
                          <a:solidFill>
                            <a:sysClr val="windowText" lastClr="000000"/>
                          </a:solidFill>
                        </a:rPr>
                        <a: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super_set</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chemeClr val="bg1"/>
                          </a:solidFill>
                        </a:rPr>
                        <a:t>Update file system settings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rowSpan="4">
                  <a:txBody>
                    <a:bodyPr/>
                    <a:lstStyle/>
                    <a:p>
                      <a:r>
                        <a:rPr lang="en-CA" sz="2000" dirty="0" smtClean="0">
                          <a:solidFill>
                            <a:sysClr val="windowText" lastClr="000000"/>
                          </a:solidFill>
                        </a:rPr>
                        <a:t>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extent_alloc</a:t>
                      </a:r>
                      <a:r>
                        <a:rPr lang="en-CA" sz="2000" dirty="0" smtClean="0">
                          <a:solidFill>
                            <a:sysClr val="windowText" lastClr="000000"/>
                          </a:solidFill>
                        </a:rPr>
                        <a:t> / </a:t>
                      </a:r>
                      <a:r>
                        <a:rPr lang="en-CA" sz="2000" dirty="0" err="1" smtClean="0">
                          <a:solidFill>
                            <a:sysClr val="windowText" lastClr="000000"/>
                          </a:solidFill>
                        </a:rPr>
                        <a:t>extent_free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Allocate or</a:t>
                      </a:r>
                      <a:r>
                        <a:rPr lang="en-CA" sz="2000" baseline="0" dirty="0" smtClean="0">
                          <a:solidFill>
                            <a:sysClr val="windowText" lastClr="000000"/>
                          </a:solidFill>
                        </a:rPr>
                        <a:t> free an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1"/>
                  </a:ext>
                </a:extLst>
              </a:tr>
              <a:tr h="312852">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extent_iterate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extents used by </a:t>
                      </a:r>
                      <a:r>
                        <a:rPr lang="en-CA" sz="200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312852">
                <a:tc vMerge="1">
                  <a:txBody>
                    <a:bodyPr/>
                    <a:lstStyle/>
                    <a:p>
                      <a:endParaRPr lang="en-CA"/>
                    </a:p>
                  </a:txBody>
                  <a:tcPr/>
                </a:tc>
                <a:tc>
                  <a:txBody>
                    <a:bodyPr/>
                    <a:lstStyle/>
                    <a:p>
                      <a:r>
                        <a:rPr lang="en-CA" sz="2000" dirty="0" err="1" smtClean="0">
                          <a:solidFill>
                            <a:sysClr val="windowText" lastClr="000000"/>
                          </a:solidFill>
                        </a:rPr>
                        <a:t>freesp_iterate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free space 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3"/>
                  </a:ext>
                </a:extLst>
              </a:tr>
              <a:tr h="31285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extent_reverse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Returns</a:t>
                      </a:r>
                      <a:r>
                        <a:rPr lang="en-CA" sz="2000" baseline="0" dirty="0" smtClean="0">
                          <a:solidFill>
                            <a:sysClr val="windowText" lastClr="000000"/>
                          </a:solidFill>
                        </a:rPr>
                        <a:t> all </a:t>
                      </a:r>
                      <a:r>
                        <a:rPr lang="en-CA" sz="2000" baseline="0" dirty="0" err="1" smtClean="0">
                          <a:solidFill>
                            <a:sysClr val="windowText" lastClr="000000"/>
                          </a:solidFill>
                        </a:rPr>
                        <a:t>inode</a:t>
                      </a:r>
                      <a:r>
                        <a:rPr lang="en-CA" sz="2000" baseline="0" dirty="0" smtClean="0">
                          <a:solidFill>
                            <a:sysClr val="windowText" lastClr="000000"/>
                          </a:solidFill>
                        </a:rPr>
                        <a:t> that maps to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4"/>
                  </a:ext>
                </a:extLst>
              </a:tr>
              <a:tr h="350520">
                <a:tc rowSpan="4">
                  <a:txBody>
                    <a:bodyPr/>
                    <a:lstStyle/>
                    <a:p>
                      <a:r>
                        <a:rPr lang="en-CA" sz="2000" dirty="0" err="1" smtClean="0">
                          <a:solidFill>
                            <a:sysClr val="windowText" lastClr="000000"/>
                          </a:solidFill>
                        </a:rPr>
                        <a:t>Inodes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inode_alloc</a:t>
                      </a:r>
                      <a:r>
                        <a:rPr lang="en-CA" sz="2000" dirty="0" smtClean="0">
                          <a:solidFill>
                            <a:sysClr val="windowText" lastClr="000000"/>
                          </a:solidFill>
                        </a:rPr>
                        <a:t> / </a:t>
                      </a:r>
                      <a:r>
                        <a:rPr lang="en-CA" sz="2000" dirty="0" err="1" smtClean="0">
                          <a:solidFill>
                            <a:sysClr val="windowText" lastClr="000000"/>
                          </a:solidFill>
                        </a:rPr>
                        <a:t>inode_free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Allocate or</a:t>
                      </a:r>
                      <a:r>
                        <a:rPr lang="en-CA" sz="2000" baseline="0" dirty="0" smtClean="0">
                          <a:solidFill>
                            <a:sysClr val="windowText" lastClr="000000"/>
                          </a:solidFill>
                        </a:rPr>
                        <a:t> free an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5"/>
                  </a:ext>
                </a:extLst>
              </a:tr>
              <a:tr h="350520">
                <a:tc vMerge="1">
                  <a:txBody>
                    <a:bodyPr/>
                    <a:lstStyle/>
                    <a:p>
                      <a:endParaRPr lang="en-CA"/>
                    </a:p>
                  </a:txBody>
                  <a:tcPr/>
                </a:tc>
                <a:tc>
                  <a:txBody>
                    <a:bodyPr/>
                    <a:lstStyle/>
                    <a:p>
                      <a:r>
                        <a:rPr lang="en-CA" sz="2000" dirty="0" err="1" smtClean="0">
                          <a:solidFill>
                            <a:sysClr val="windowText" lastClr="000000"/>
                          </a:solidFill>
                        </a:rPr>
                        <a:t>inode_read</a:t>
                      </a:r>
                      <a:r>
                        <a:rPr lang="en-CA" sz="2000" baseline="0" dirty="0" smtClean="0">
                          <a:solidFill>
                            <a:sysClr val="windowText" lastClr="000000"/>
                          </a:solidFill>
                        </a:rPr>
                        <a:t> / </a:t>
                      </a:r>
                      <a:r>
                        <a:rPr lang="en-CA" sz="2000" baseline="0" dirty="0" err="1" smtClean="0">
                          <a:solidFill>
                            <a:sysClr val="windowText" lastClr="000000"/>
                          </a:solidFill>
                        </a:rPr>
                        <a:t>inode</a:t>
                      </a:r>
                      <a:r>
                        <a:rPr lang="en-CA" sz="2000" baseline="0" dirty="0" smtClean="0">
                          <a:solidFill>
                            <a:sysClr val="windowText" lastClr="000000"/>
                          </a:solidFill>
                        </a:rPr>
                        <a:t> write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Same as VFS read/write, required</a:t>
                      </a:r>
                      <a:r>
                        <a:rPr lang="en-CA" sz="2000" baseline="0" dirty="0" smtClean="0">
                          <a:solidFill>
                            <a:sysClr val="windowText" lastClr="000000"/>
                          </a:solidFill>
                        </a:rPr>
                        <a:t> for accessing “mangled” data</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6"/>
                  </a:ext>
                </a:extLst>
              </a:tr>
              <a:tr h="350520">
                <a:tc vMerge="1">
                  <a:txBody>
                    <a:bodyPr/>
                    <a:lstStyle/>
                    <a:p>
                      <a:endParaRPr lang="en-CA"/>
                    </a:p>
                  </a:txBody>
                  <a:tcPr/>
                </a:tc>
                <a:tc>
                  <a:txBody>
                    <a:bodyPr/>
                    <a:lstStyle/>
                    <a:p>
                      <a:r>
                        <a:rPr lang="en-CA" sz="2000" dirty="0" err="1" smtClean="0">
                          <a:solidFill>
                            <a:sysClr val="windowText" lastClr="000000"/>
                          </a:solidFill>
                        </a:rPr>
                        <a:t>inode_map</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Maps physical extent</a:t>
                      </a:r>
                      <a:r>
                        <a:rPr lang="en-CA" sz="2000" baseline="0" dirty="0" smtClean="0">
                          <a:solidFill>
                            <a:sysClr val="windowText" lastClr="000000"/>
                          </a:solidFill>
                        </a:rPr>
                        <a:t> to logical file offset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7"/>
                  </a:ext>
                </a:extLst>
              </a:tr>
              <a:tr h="350520">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inode_iterate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allocated </a:t>
                      </a:r>
                      <a:r>
                        <a:rPr lang="en-CA" sz="2000" dirty="0" err="1" smtClean="0">
                          <a:solidFill>
                            <a:sysClr val="windowText" lastClr="000000"/>
                          </a:solidFill>
                        </a:rPr>
                        <a:t>inodes</a:t>
                      </a:r>
                      <a:r>
                        <a:rPr lang="en-CA" sz="2000" dirty="0" smtClean="0">
                          <a:solidFill>
                            <a:sysClr val="windowText" lastClr="000000"/>
                          </a:solidFill>
                        </a:rPr>
                        <a:t> </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2611763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eVFS</a:t>
            </a:r>
            <a:r>
              <a:rPr lang="en-CA" dirty="0"/>
              <a:t> Operations</a:t>
            </a:r>
          </a:p>
        </p:txBody>
      </p:sp>
      <p:sp>
        <p:nvSpPr>
          <p:cNvPr id="3" name="Content Placeholder 2"/>
          <p:cNvSpPr>
            <a:spLocks noGrp="1"/>
          </p:cNvSpPr>
          <p:nvPr>
            <p:ph idx="1"/>
          </p:nvPr>
        </p:nvSpPr>
        <p:spPr>
          <a:xfrm>
            <a:off x="684211" y="4547286"/>
            <a:ext cx="10285797" cy="1624913"/>
          </a:xfrm>
        </p:spPr>
        <p:txBody>
          <a:bodyPr/>
          <a:lstStyle/>
          <a:p>
            <a:r>
              <a:rPr lang="en-CA" dirty="0" smtClean="0"/>
              <a:t>Crash consistency</a:t>
            </a:r>
          </a:p>
          <a:p>
            <a:pPr lvl="1"/>
            <a:r>
              <a:rPr lang="en-CA" dirty="0" smtClean="0"/>
              <a:t>Protects file system from corruption and data loss</a:t>
            </a:r>
          </a:p>
          <a:p>
            <a:pPr lvl="1"/>
            <a:r>
              <a:rPr lang="en-CA" dirty="0"/>
              <a:t>Lacking in most file system management </a:t>
            </a:r>
            <a:r>
              <a:rPr lang="en-CA" dirty="0" smtClean="0"/>
              <a:t>applications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graphicFrame>
        <p:nvGraphicFramePr>
          <p:cNvPr id="5" name="Content Placeholder 4"/>
          <p:cNvGraphicFramePr>
            <a:graphicFrameLocks/>
          </p:cNvGraphicFramePr>
          <p:nvPr>
            <p:extLst>
              <p:ext uri="{D42A27DB-BD31-4B8C-83A1-F6EECF244321}">
                <p14:modId xmlns:p14="http://schemas.microsoft.com/office/powerpoint/2010/main" val="3555022945"/>
              </p:ext>
            </p:extLst>
          </p:nvPr>
        </p:nvGraphicFramePr>
        <p:xfrm>
          <a:off x="684213" y="1516063"/>
          <a:ext cx="9633679" cy="2773680"/>
        </p:xfrm>
        <a:graphic>
          <a:graphicData uri="http://schemas.openxmlformats.org/drawingml/2006/table">
            <a:tbl>
              <a:tblPr firstRow="1" bandRow="1">
                <a:tableStyleId>{5940675A-B579-460E-94D1-54222C63F5DA}</a:tableStyleId>
              </a:tblPr>
              <a:tblGrid>
                <a:gridCol w="1651214">
                  <a:extLst>
                    <a:ext uri="{9D8B030D-6E8A-4147-A177-3AD203B41FA5}">
                      <a16:colId xmlns="" xmlns:a16="http://schemas.microsoft.com/office/drawing/2014/main" val="20000"/>
                    </a:ext>
                  </a:extLst>
                </a:gridCol>
                <a:gridCol w="2545492">
                  <a:extLst>
                    <a:ext uri="{9D8B030D-6E8A-4147-A177-3AD203B41FA5}">
                      <a16:colId xmlns="" xmlns:a16="http://schemas.microsoft.com/office/drawing/2014/main" val="20001"/>
                    </a:ext>
                  </a:extLst>
                </a:gridCol>
                <a:gridCol w="5436973">
                  <a:extLst>
                    <a:ext uri="{9D8B030D-6E8A-4147-A177-3AD203B41FA5}">
                      <a16:colId xmlns="" xmlns:a16="http://schemas.microsoft.com/office/drawing/2014/main"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0"/>
                  </a:ext>
                </a:extLst>
              </a:tr>
              <a:tr h="350520">
                <a:tc rowSpan="3">
                  <a:txBody>
                    <a:bodyPr/>
                    <a:lstStyle/>
                    <a:p>
                      <a:r>
                        <a:rPr lang="en-CA" sz="2000" dirty="0" smtClean="0">
                          <a:solidFill>
                            <a:sysClr val="windowText" lastClr="000000"/>
                          </a:solidFill>
                        </a:rPr>
                        <a:t>Directory Entries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dirent_add</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Add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to a directory </a:t>
                      </a:r>
                      <a:r>
                        <a:rPr lang="en-CA" sz="2000" baseline="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9"/>
                  </a:ext>
                </a:extLst>
              </a:tr>
              <a:tr h="315810">
                <a:tc vMerge="1">
                  <a:txBody>
                    <a:bodyPr/>
                    <a:lstStyle/>
                    <a:p>
                      <a:endParaRPr lang="en-CA"/>
                    </a:p>
                  </a:txBody>
                  <a:tcPr/>
                </a:tc>
                <a:tc>
                  <a:txBody>
                    <a:bodyPr/>
                    <a:lstStyle/>
                    <a:p>
                      <a:r>
                        <a:rPr lang="en-CA" sz="2000" baseline="0" dirty="0" err="1" smtClean="0">
                          <a:solidFill>
                            <a:sysClr val="windowText" lastClr="000000"/>
                          </a:solidFill>
                        </a:rPr>
                        <a:t>dirent_remove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Remove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from directory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a:p>
                  </a:txBody>
                  <a:tcPr/>
                </a:tc>
                <a:tc>
                  <a:txBody>
                    <a:bodyPr/>
                    <a:lstStyle/>
                    <a:p>
                      <a:r>
                        <a:rPr lang="en-CA" sz="2000" dirty="0" err="1" smtClean="0">
                          <a:solidFill>
                            <a:sysClr val="windowText" lastClr="000000"/>
                          </a:solidFill>
                        </a:rPr>
                        <a:t>dirent_iterate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entries</a:t>
                      </a:r>
                      <a:r>
                        <a:rPr lang="en-CA" sz="2000" baseline="0" dirty="0" smtClean="0">
                          <a:solidFill>
                            <a:sysClr val="windowText" lastClr="000000"/>
                          </a:solidFill>
                        </a:rPr>
                        <a:t> in directory</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10"/>
                  </a:ext>
                </a:extLst>
              </a:tr>
              <a:tr h="267242">
                <a:tc rowSpan="3">
                  <a:txBody>
                    <a:bodyPr/>
                    <a:lstStyle/>
                    <a:p>
                      <a:r>
                        <a:rPr lang="en-CA" sz="2000" dirty="0" smtClean="0">
                          <a:solidFill>
                            <a:sysClr val="windowText" lastClr="000000"/>
                          </a:solidFill>
                        </a:rPr>
                        <a:t>Transaction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tx_begin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r>
                        <a:rPr lang="en-CA" sz="2000" baseline="0" dirty="0" smtClean="0">
                          <a:solidFill>
                            <a:sysClr val="windowText" lastClr="000000"/>
                          </a:solidFill>
                        </a:rPr>
                        <a:t>Provide support for crash consistency </a:t>
                      </a:r>
                      <a:endParaRPr lang="en-CA" sz="2000" dirty="0">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tx_abort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tx_commit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589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24739</TotalTime>
  <Words>4091</Words>
  <Application>Microsoft Office PowerPoint</Application>
  <PresentationFormat>Widescreen</PresentationFormat>
  <Paragraphs>467</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微軟正黑體</vt:lpstr>
      <vt:lpstr>Arial</vt:lpstr>
      <vt:lpstr>Calibri</vt:lpstr>
      <vt:lpstr>Century Gothic</vt:lpstr>
      <vt:lpstr>Courier New</vt:lpstr>
      <vt:lpstr>Wingdings 3</vt:lpstr>
      <vt:lpstr>Slice</vt:lpstr>
      <vt:lpstr>Breaking Apart the VFS for Managing File Systems</vt:lpstr>
      <vt:lpstr>File-System Management Applications</vt:lpstr>
      <vt:lpstr>Problem</vt:lpstr>
      <vt:lpstr>Problem</vt:lpstr>
      <vt:lpstr>Problem</vt:lpstr>
      <vt:lpstr>Goals and Challenges</vt:lpstr>
      <vt:lpstr>Approach</vt:lpstr>
      <vt:lpstr>eVFS Operations</vt:lpstr>
      <vt:lpstr>eVFS Operations</vt:lpstr>
      <vt:lpstr>eVFS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File System Conversion Tool</vt:lpstr>
      <vt:lpstr>File System Conversion Tool</vt:lpstr>
      <vt:lpstr>File System Conversion Tool</vt:lpstr>
      <vt:lpstr>Benefits of Journaling</vt:lpstr>
      <vt:lpstr>Discussion</vt:lpstr>
      <vt:lpstr>Limitations</vt:lpstr>
      <vt:lpstr>Future Work</vt:lpstr>
      <vt:lpstr>Conclusion</vt:lpstr>
      <vt:lpstr>Breaking Apart the VFS for Managing File Systems </vt:lpstr>
      <vt:lpstr>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Jack Sun</cp:lastModifiedBy>
  <cp:revision>583</cp:revision>
  <dcterms:created xsi:type="dcterms:W3CDTF">2018-01-30T09:02:25Z</dcterms:created>
  <dcterms:modified xsi:type="dcterms:W3CDTF">2018-07-09T14:28:22Z</dcterms:modified>
</cp:coreProperties>
</file>