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88" r:id="rId3"/>
    <p:sldId id="359" r:id="rId4"/>
    <p:sldId id="290" r:id="rId5"/>
    <p:sldId id="289" r:id="rId6"/>
    <p:sldId id="340" r:id="rId7"/>
    <p:sldId id="360" r:id="rId8"/>
    <p:sldId id="341" r:id="rId9"/>
    <p:sldId id="369" r:id="rId10"/>
    <p:sldId id="371" r:id="rId11"/>
    <p:sldId id="344" r:id="rId12"/>
    <p:sldId id="372" r:id="rId13"/>
    <p:sldId id="352" r:id="rId14"/>
    <p:sldId id="376" r:id="rId15"/>
    <p:sldId id="378" r:id="rId16"/>
    <p:sldId id="377" r:id="rId17"/>
    <p:sldId id="379" r:id="rId18"/>
    <p:sldId id="380" r:id="rId19"/>
    <p:sldId id="381" r:id="rId20"/>
    <p:sldId id="382" r:id="rId21"/>
    <p:sldId id="375" r:id="rId22"/>
    <p:sldId id="374" r:id="rId23"/>
    <p:sldId id="353" r:id="rId24"/>
    <p:sldId id="366" r:id="rId25"/>
    <p:sldId id="368" r:id="rId26"/>
    <p:sldId id="373" r:id="rId27"/>
    <p:sldId id="358" r:id="rId28"/>
    <p:sldId id="343" r:id="rId29"/>
    <p:sldId id="370" r:id="rId30"/>
    <p:sldId id="332" r:id="rId31"/>
    <p:sldId id="347" r:id="rId32"/>
    <p:sldId id="361" r:id="rId33"/>
    <p:sldId id="362" r:id="rId34"/>
    <p:sldId id="363" r:id="rId35"/>
    <p:sldId id="3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359"/>
            <p14:sldId id="290"/>
            <p14:sldId id="289"/>
            <p14:sldId id="340"/>
            <p14:sldId id="360"/>
            <p14:sldId id="341"/>
            <p14:sldId id="369"/>
            <p14:sldId id="371"/>
            <p14:sldId id="344"/>
            <p14:sldId id="372"/>
            <p14:sldId id="352"/>
            <p14:sldId id="376"/>
            <p14:sldId id="378"/>
            <p14:sldId id="377"/>
            <p14:sldId id="379"/>
            <p14:sldId id="380"/>
            <p14:sldId id="381"/>
            <p14:sldId id="382"/>
            <p14:sldId id="375"/>
            <p14:sldId id="374"/>
            <p14:sldId id="353"/>
            <p14:sldId id="366"/>
            <p14:sldId id="368"/>
            <p14:sldId id="373"/>
            <p14:sldId id="358"/>
            <p14:sldId id="343"/>
            <p14:sldId id="370"/>
            <p14:sldId id="332"/>
            <p14:sldId id="347"/>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5" autoAdjust="0"/>
  </p:normalViewPr>
  <p:slideViewPr>
    <p:cSldViewPr snapToGrid="0">
      <p:cViewPr varScale="1">
        <p:scale>
          <a:sx n="74" d="100"/>
          <a:sy n="74" d="100"/>
        </p:scale>
        <p:origin x="2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1835777216"/>
        <c:axId val="-1835778848"/>
      </c:lineChart>
      <c:catAx>
        <c:axId val="-183577721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835778848"/>
        <c:crosses val="autoZero"/>
        <c:auto val="0"/>
        <c:lblAlgn val="ctr"/>
        <c:lblOffset val="100"/>
        <c:noMultiLvlLbl val="0"/>
      </c:catAx>
      <c:valAx>
        <c:axId val="-1835778848"/>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835777216"/>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file system</a:t>
            </a:r>
            <a:r>
              <a:rPr lang="en-CA" baseline="0" dirty="0" smtClean="0"/>
              <a:t> management tools require the ability to control the physical layout of the data blocks on disk, for example, defragmentation tools and garbage collectors need to move data blocks from one physical location to another. As such, </a:t>
            </a:r>
            <a:r>
              <a:rPr lang="en-CA" baseline="0" dirty="0" err="1" smtClean="0"/>
              <a:t>evfs</a:t>
            </a:r>
            <a:r>
              <a:rPr lang="en-CA" baseline="0" dirty="0" smtClean="0"/>
              <a:t> provides fine-grained API for managing extents. First, we support the basic operation of allocating and freeing extents. Next, we support iterating through a list of extents mapped to an </a:t>
            </a:r>
            <a:r>
              <a:rPr lang="en-CA" baseline="0" dirty="0" err="1" smtClean="0"/>
              <a:t>inode</a:t>
            </a:r>
            <a:r>
              <a:rPr lang="en-CA" baseline="0" dirty="0" smtClean="0"/>
              <a:t>, which is required for defragmentation to relocate scattered extents into a large contiguous one. Free space iterate allows for iterating through a list of extents that are currently free in the file system. This function allows applications to make smart decisions such as whether to start garbage collection. Last, we support file systems with copy-on-write semantics by exposing whether an extent is private to an </a:t>
            </a:r>
            <a:r>
              <a:rPr lang="en-CA" baseline="0" dirty="0" err="1" smtClean="0"/>
              <a:t>inode</a:t>
            </a:r>
            <a:r>
              <a:rPr lang="en-CA" baseline="0" dirty="0" smtClean="0"/>
              <a:t> or shared by multiple </a:t>
            </a:r>
            <a:r>
              <a:rPr lang="en-CA" baseline="0" dirty="0" err="1" smtClean="0"/>
              <a:t>inodes</a:t>
            </a:r>
            <a:r>
              <a:rPr lang="en-CA" baseline="0" dirty="0" smtClean="0"/>
              <a:t>.</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works with </a:t>
            </a:r>
            <a:r>
              <a:rPr lang="en-CA" baseline="0" dirty="0" err="1" smtClean="0"/>
              <a:t>inode</a:t>
            </a:r>
            <a:r>
              <a:rPr lang="en-CA" baseline="0" dirty="0" smtClean="0"/>
              <a:t> structures. </a:t>
            </a:r>
            <a:r>
              <a:rPr lang="en-CA" baseline="0" dirty="0" err="1" smtClean="0"/>
              <a:t>Inode</a:t>
            </a:r>
            <a:r>
              <a:rPr lang="en-CA" baseline="0" dirty="0" smtClean="0"/>
              <a:t> </a:t>
            </a:r>
            <a:r>
              <a:rPr lang="en-CA" baseline="0" dirty="0" err="1" smtClean="0"/>
              <a:t>alloc</a:t>
            </a:r>
            <a:r>
              <a:rPr lang="en-CA" baseline="0" dirty="0" smtClean="0"/>
              <a:t> and </a:t>
            </a:r>
            <a:r>
              <a:rPr lang="en-CA" baseline="0" dirty="0" err="1" smtClean="0"/>
              <a:t>inode</a:t>
            </a:r>
            <a:r>
              <a:rPr lang="en-CA" baseline="0" dirty="0" smtClean="0"/>
              <a:t> free allocates and frees an </a:t>
            </a:r>
            <a:r>
              <a:rPr lang="en-CA" baseline="0" dirty="0" err="1" smtClean="0"/>
              <a:t>inode</a:t>
            </a:r>
            <a:r>
              <a:rPr lang="en-CA" baseline="0" dirty="0" smtClean="0"/>
              <a:t>, respectively. </a:t>
            </a:r>
            <a:r>
              <a:rPr lang="en-CA" baseline="0" dirty="0" err="1" smtClean="0"/>
              <a:t>Inode</a:t>
            </a:r>
            <a:r>
              <a:rPr lang="en-CA" baseline="0" dirty="0" smtClean="0"/>
              <a:t> read and </a:t>
            </a:r>
            <a:r>
              <a:rPr lang="en-CA" baseline="0" dirty="0" err="1" smtClean="0"/>
              <a:t>inode</a:t>
            </a:r>
            <a:r>
              <a:rPr lang="en-CA" baseline="0" dirty="0" smtClean="0"/>
              <a:t> write provides the same functionality as VFS read and write, and are necessary for reading from or writing to </a:t>
            </a:r>
            <a:r>
              <a:rPr lang="en-CA" baseline="0" dirty="0" err="1" smtClean="0"/>
              <a:t>inlined</a:t>
            </a:r>
            <a:r>
              <a:rPr lang="en-CA" baseline="0" dirty="0" smtClean="0"/>
              <a:t> data. </a:t>
            </a:r>
            <a:r>
              <a:rPr lang="en-CA" baseline="0" dirty="0" err="1" smtClean="0"/>
              <a:t>inode</a:t>
            </a:r>
            <a:r>
              <a:rPr lang="en-CA" baseline="0" dirty="0" smtClean="0"/>
              <a:t> map enables mapping a physical extent to a logical file offset. Lastly, </a:t>
            </a:r>
            <a:r>
              <a:rPr lang="en-CA" baseline="0" dirty="0" err="1" smtClean="0"/>
              <a:t>inode</a:t>
            </a:r>
            <a:r>
              <a:rPr lang="en-CA" baseline="0" dirty="0" smtClean="0"/>
              <a:t> iterate allows the programmer to iterate through all allocated </a:t>
            </a:r>
            <a:r>
              <a:rPr lang="en-CA" baseline="0" dirty="0" err="1" smtClean="0"/>
              <a:t>inodes</a:t>
            </a:r>
            <a:r>
              <a:rPr lang="en-CA" baseline="0" dirty="0" smtClean="0"/>
              <a:t> in the file system.</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Lastly, </a:t>
            </a:r>
            <a:r>
              <a:rPr lang="en-CA" baseline="0" dirty="0" err="1" smtClean="0"/>
              <a:t>evfs</a:t>
            </a:r>
            <a:r>
              <a:rPr lang="en-CA" baseline="0" dirty="0" smtClean="0"/>
              <a:t> also supports adding and removing directory entries for a directory </a:t>
            </a:r>
            <a:r>
              <a:rPr lang="en-CA" baseline="0" dirty="0" err="1" smtClean="0"/>
              <a:t>inode</a:t>
            </a:r>
            <a:r>
              <a:rPr lang="en-CA" baseline="0" dirty="0" smtClean="0"/>
              <a:t>, as well as iterating through directory entries inside a directory.</a:t>
            </a:r>
            <a:endParaRPr lang="en-CA" dirty="0" smtClean="0"/>
          </a:p>
          <a:p>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2444843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eVFS</a:t>
            </a:r>
            <a:r>
              <a:rPr lang="en-CA" dirty="0" smtClean="0"/>
              <a:t> also</a:t>
            </a:r>
            <a:r>
              <a:rPr lang="en-CA" baseline="0" dirty="0" smtClean="0"/>
              <a:t> provides transactional support, which </a:t>
            </a:r>
            <a:r>
              <a:rPr lang="en-CA" baseline="0" dirty="0" smtClean="0"/>
              <a:t>provides </a:t>
            </a:r>
            <a:r>
              <a:rPr lang="en-CA" baseline="0" dirty="0" smtClean="0"/>
              <a:t>crash </a:t>
            </a:r>
            <a:r>
              <a:rPr lang="en-CA" baseline="0" dirty="0" smtClean="0"/>
              <a:t>consistency. It protects </a:t>
            </a:r>
            <a:r>
              <a:rPr lang="en-CA" baseline="0" dirty="0" smtClean="0"/>
              <a:t>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496596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Currently, this conversion tool is able to convert from Ext4 or </a:t>
            </a:r>
            <a:r>
              <a:rPr lang="en-CA" baseline="0" dirty="0" err="1" smtClean="0"/>
              <a:t>Btrfs</a:t>
            </a:r>
            <a:r>
              <a:rPr lang="en-CA" baseline="0" dirty="0" smtClean="0"/>
              <a:t> file systems to the log-structured F2FS file system. This was made possible by implementing the read side API for Ext4 and </a:t>
            </a:r>
            <a:r>
              <a:rPr lang="en-CA" baseline="0" dirty="0" err="1" smtClean="0"/>
              <a:t>Btrfs</a:t>
            </a:r>
            <a:r>
              <a:rPr lang="en-CA" baseline="0" dirty="0" smtClean="0"/>
              <a:t>, and the write side API for F2FS. It is important to note that since </a:t>
            </a:r>
            <a:r>
              <a:rPr lang="en-CA" baseline="0" dirty="0" err="1" smtClean="0"/>
              <a:t>evfs</a:t>
            </a:r>
            <a:r>
              <a:rPr lang="en-CA" baseline="0" dirty="0" smtClean="0"/>
              <a:t> is a generic API, these implementation can be reused by other applications, such as the defragmentation tool.</a:t>
            </a:r>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Examples</a:t>
            </a:r>
            <a:r>
              <a:rPr lang="en-CA" baseline="0" dirty="0" smtClean="0"/>
              <a:t> of such </a:t>
            </a:r>
            <a:r>
              <a:rPr lang="en-CA" dirty="0" smtClean="0"/>
              <a:t>applications</a:t>
            </a:r>
            <a:r>
              <a:rPr lang="en-CA" baseline="0" dirty="0" smtClean="0"/>
              <a:t> include a defragmentation tool or a file system resizing tool. These applications o</a:t>
            </a:r>
            <a:r>
              <a:rPr lang="en-CA" dirty="0" smtClean="0"/>
              <a:t>perate directly on file system metadata structures on</a:t>
            </a:r>
            <a:r>
              <a:rPr lang="en-CA" baseline="0" dirty="0" smtClean="0"/>
              <a:t> disk while bypassing the VFS layer. Therefore, writing file-system management applications </a:t>
            </a:r>
            <a:r>
              <a:rPr lang="en-CA" sz="1200" b="0" i="0" u="none" strike="noStrike" kern="1200" baseline="0" dirty="0" smtClean="0">
                <a:solidFill>
                  <a:schemeClr val="tx1"/>
                </a:solidFill>
                <a:latin typeface="+mn-lt"/>
                <a:ea typeface="+mn-ea"/>
                <a:cs typeface="+mn-cs"/>
              </a:rPr>
              <a:t>requires detailed understanding of the file system format, including the ability to identify and interpret file system structures. These applications are essential for the successful deployment of a file system since they are used by system administrators to maintain and optimize a file system.</a:t>
            </a: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319645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1280194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a:t>
            </a:r>
            <a:r>
              <a:rPr lang="en-CA" baseline="0" dirty="0" smtClean="0"/>
              <a: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We will discuss this in more detail on a later slide. On line 4, we begin the conversion by creating a new file system on disk. Note that since the transaction is journaled, no overwrite of the existing file </a:t>
            </a:r>
            <a:r>
              <a:rPr lang="en-CA" baseline="0" dirty="0" err="1" smtClean="0"/>
              <a:t>sytem</a:t>
            </a:r>
            <a:r>
              <a:rPr lang="en-CA" baseline="0" dirty="0" smtClean="0"/>
              <a:t>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a nutshell, process regular file iterates</a:t>
            </a:r>
            <a:r>
              <a:rPr lang="en-CA" baseline="0" dirty="0" smtClean="0"/>
              <a:t> through all the extents mapped to the </a:t>
            </a:r>
            <a:r>
              <a:rPr lang="en-CA" baseline="0" dirty="0" err="1" smtClean="0"/>
              <a:t>inode</a:t>
            </a:r>
            <a:r>
              <a:rPr lang="en-CA" baseline="0" dirty="0" smtClean="0"/>
              <a:t> and recreates it on the new file system. It does so by first allocating the extents on the new file system, as shown on line 3, and then recreate the mapping of each extent to the new </a:t>
            </a:r>
            <a:r>
              <a:rPr lang="en-CA" baseline="0" dirty="0" err="1" smtClean="0"/>
              <a:t>inode</a:t>
            </a:r>
            <a:r>
              <a:rPr lang="en-CA" baseline="0" dirty="0" smtClean="0"/>
              <a:t>, as shown on line 4.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our implementation of the journal.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Journaling provides crash</a:t>
            </a:r>
            <a:r>
              <a:rPr lang="en-CA" baseline="0" dirty="0" smtClean="0"/>
              <a:t> </a:t>
            </a:r>
            <a:r>
              <a:rPr lang="en-CA" baseline="0" dirty="0" smtClean="0"/>
              <a:t>consistency to the conversion tool </a:t>
            </a:r>
            <a:r>
              <a:rPr lang="en-CA" baseline="0" dirty="0" smtClean="0"/>
              <a:t>in the event of power failures and helps avoid file system corruption and data loss. During our evaluation, we find that our journaling implementation has a small overhead of at most 20%, which is a small price to pay considering the danger of data loss during file system conversion. </a:t>
            </a:r>
            <a:r>
              <a:rPr lang="en-CA" baseline="0" dirty="0" err="1" smtClean="0"/>
              <a:t>Concidentally</a:t>
            </a:r>
            <a:r>
              <a:rPr lang="en-CA" baseline="0" dirty="0" smtClean="0"/>
              <a:t>, this also reduces the memory overhead of the conversion tool. When journaling is enabled, we are able to read the old file system while writing the new file system since before the transaction is committed, the old file system is still intact and not overwritten. However, without journaling, the old file </a:t>
            </a:r>
            <a:r>
              <a:rPr lang="en-CA" baseline="0" dirty="0" err="1" smtClean="0"/>
              <a:t>sytem</a:t>
            </a:r>
            <a:r>
              <a:rPr lang="en-CA" baseline="0" dirty="0" smtClean="0"/>
              <a:t> may be overwritten by the new file system and therefore our previous version of the conversion tool had to read the entire old file system metadata into memory before writing out the new 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26</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 discuss some current limitation for this work. First,</a:t>
            </a:r>
            <a:r>
              <a:rPr lang="en-CA" baseline="0" dirty="0" smtClean="0"/>
              <a:t> the conversion process is not perfect if the new file system does not support some features in the old file system, which can result in loss of information. For example, Ext4 </a:t>
            </a:r>
            <a:r>
              <a:rPr lang="en-CA" baseline="0" dirty="0" err="1" smtClean="0"/>
              <a:t>oes</a:t>
            </a:r>
            <a:r>
              <a:rPr lang="en-CA" baseline="0" dirty="0" smtClean="0"/>
              <a:t> not support immutable snapshots, so converting from </a:t>
            </a:r>
            <a:r>
              <a:rPr lang="en-CA" baseline="0" dirty="0" err="1" smtClean="0"/>
              <a:t>btrfs</a:t>
            </a:r>
            <a:r>
              <a:rPr lang="en-CA" baseline="0" dirty="0" smtClean="0"/>
              <a:t> to ext4 will result in a copy of the snapshot being made. Next,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Lastly,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27</a:t>
            </a:fld>
            <a:endParaRPr lang="en-CA"/>
          </a:p>
        </p:txBody>
      </p:sp>
    </p:spTree>
    <p:extLst>
      <p:ext uri="{BB962C8B-B14F-4D97-AF65-F5344CB8AC3E}">
        <p14:creationId xmlns:p14="http://schemas.microsoft.com/office/powerpoint/2010/main" val="909800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requires exclusive access to the file system.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28</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30</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we show</a:t>
            </a:r>
            <a:r>
              <a:rPr lang="en-CA" baseline="0" dirty="0" smtClean="0"/>
              <a:t> a list of file system management tools that typically comes with a mature file system. A defragmentation tool rearranges physical blocks used by files into contiguous extents to optimize read and write performance. A resizing tool helps with changing the size of a file system. A garbage collector helps reclaim space used by stale file system metadata and data and are critical to the usability of log-structured and copy-on-write file systems. A file system aware data scrubber can minimize the overhead of scrubbing a storage device, which helps detect and correct block level corruption. Lastly, a file system upgrade tool can upgrade a file system without reformatting the disk.</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98441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31</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Unfortunately,</a:t>
            </a:r>
            <a:r>
              <a:rPr lang="en-CA" baseline="0" dirty="0" smtClean="0"/>
              <a:t> there are several problems with writing and deploying these tools. </a:t>
            </a:r>
            <a:r>
              <a:rPr lang="en-CA" dirty="0" smtClean="0"/>
              <a:t>Currently, these</a:t>
            </a:r>
            <a:r>
              <a:rPr lang="en-CA" baseline="0" dirty="0" smtClean="0"/>
              <a:t> tools have to be developed from scratch for</a:t>
            </a:r>
            <a:r>
              <a:rPr lang="en-CA" dirty="0" smtClean="0"/>
              <a:t> each file system.</a:t>
            </a:r>
            <a:r>
              <a:rPr lang="en-CA" baseline="0" dirty="0" smtClean="0"/>
              <a:t> Moreover,</a:t>
            </a:r>
            <a:r>
              <a:rPr lang="en-CA" dirty="0" smtClean="0"/>
              <a:t> these</a:t>
            </a:r>
            <a:r>
              <a:rPr lang="en-CA" baseline="0" dirty="0" smtClean="0"/>
              <a:t> tools require significant file system understanding, and are thus typically developed by </a:t>
            </a:r>
            <a:r>
              <a:rPr lang="en-CA" dirty="0" smtClean="0"/>
              <a:t>file system</a:t>
            </a:r>
            <a:r>
              <a:rPr lang="en-CA" baseline="0" dirty="0" smtClean="0"/>
              <a:t> </a:t>
            </a:r>
            <a:r>
              <a:rPr lang="en-CA" dirty="0" smtClean="0"/>
              <a:t>experts.</a:t>
            </a:r>
            <a:r>
              <a:rPr lang="en-CA" baseline="0" dirty="0" smtClean="0"/>
              <a:t> Because these tools require significant engineering effort to develop, they are missing in many young file systems. This makes it less desirable for users to start trying out these new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root cause of all these problems is that these</a:t>
            </a:r>
            <a:r>
              <a:rPr lang="en-CA" baseline="0" dirty="0" smtClean="0"/>
              <a:t> tools are inherently hard to write because the file system format is complex and poorly documented. These a</a:t>
            </a:r>
            <a:r>
              <a:rPr lang="en-CA" dirty="0" smtClean="0"/>
              <a:t>pplications require detailed knowledge </a:t>
            </a:r>
            <a:r>
              <a:rPr lang="en-CA" baseline="0" dirty="0" smtClean="0"/>
              <a:t>for traversing and processing file system metadata. Since different file systems use different metadata structures, an application cannot be reused across file systems. </a:t>
            </a:r>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228326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paper is to design an interface that enables building truly generic file system management applications. Our vision is being able to build an application once, such as a defragmentation tool, and have it work for all file systems that support this interface. These applications require fine-grained control over file system metadata and data, such as the ability to migrate data blocks to another physical location. However, the current VFS API does not support these operations. The challenge with designing such an interface is that it needs to provide fine-grained abstractions while being able to work across diverse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 this slide, we show the on</a:t>
            </a:r>
            <a:r>
              <a:rPr lang="en-CA" baseline="0" dirty="0" smtClean="0"/>
              <a:t> disk format for two very different file systems. On the left side, we have the Ext4 file system, which uses mostly array-based structures to store its metadata. In contrast, the </a:t>
            </a:r>
            <a:r>
              <a:rPr lang="en-CA" baseline="0" dirty="0" err="1" smtClean="0"/>
              <a:t>Btrfs</a:t>
            </a:r>
            <a:r>
              <a:rPr lang="en-CA" baseline="0" dirty="0" smtClean="0"/>
              <a:t> file system uses exclusively tree-based structures to store its metadata, which is shown on the right side. Since different file systems can be structured very differently, it is </a:t>
            </a:r>
            <a:r>
              <a:rPr lang="en-CA" sz="1200" b="0" i="0" kern="1200" dirty="0" smtClean="0">
                <a:solidFill>
                  <a:schemeClr val="tx1"/>
                </a:solidFill>
                <a:effectLst/>
                <a:latin typeface="+mn-lt"/>
                <a:ea typeface="+mn-ea"/>
                <a:cs typeface="+mn-cs"/>
              </a:rPr>
              <a:t>hard to define an API based on individual file system structures.</a:t>
            </a:r>
            <a:r>
              <a:rPr lang="en-CA" sz="1200" b="0" i="0" kern="1200" baseline="0" dirty="0" smtClean="0">
                <a:solidFill>
                  <a:schemeClr val="tx1"/>
                </a:solidFill>
                <a:effectLst/>
                <a:latin typeface="+mn-lt"/>
                <a:ea typeface="+mn-ea"/>
                <a:cs typeface="+mn-cs"/>
              </a:rPr>
              <a:t> Instead, we design our API based around abstract file system objects.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165292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insight is that file system management</a:t>
            </a:r>
            <a:r>
              <a:rPr lang="en-CA" baseline="0" dirty="0" smtClean="0"/>
              <a:t> application operate on abstract file system objects, for example, blocks, </a:t>
            </a:r>
            <a:r>
              <a:rPr lang="en-CA" baseline="0" dirty="0" err="1" smtClean="0"/>
              <a:t>inodes</a:t>
            </a:r>
            <a:r>
              <a:rPr lang="en-CA" baseline="0" dirty="0" smtClean="0"/>
              <a:t>, and directory entries. Managing these objects require common operations such as allocation, iteration, and mapping from one object to another, such as mapping a directory entry to an </a:t>
            </a:r>
            <a:r>
              <a:rPr lang="en-CA" baseline="0" dirty="0" err="1" smtClean="0"/>
              <a:t>inode</a:t>
            </a:r>
            <a:r>
              <a:rPr lang="en-CA" baseline="0" dirty="0" smtClean="0"/>
              <a:t>. For example, a defragmentation tool first finds fragmented blocks of a file, which requires iterating through its logical to physical block mappings. Then, it needs to relocate the blocks to a contiguous extent, which requires allocation of an extent and remapping the file to the new extent. These operations can be obtained by breaking down the VFS into finer pieces. </a:t>
            </a:r>
            <a:r>
              <a:rPr lang="en-CA" sz="1200" b="0" i="0" kern="1200" dirty="0" smtClean="0">
                <a:solidFill>
                  <a:schemeClr val="tx1"/>
                </a:solidFill>
                <a:effectLst/>
                <a:latin typeface="+mn-lt"/>
                <a:ea typeface="+mn-ea"/>
                <a:cs typeface="+mn-cs"/>
              </a:rPr>
              <a:t>Therefore, we designed the </a:t>
            </a:r>
            <a:r>
              <a:rPr lang="en-CA" sz="1200" b="0" i="0" kern="1200" dirty="0" err="1" smtClean="0">
                <a:solidFill>
                  <a:schemeClr val="tx1"/>
                </a:solidFill>
                <a:effectLst/>
                <a:latin typeface="+mn-lt"/>
                <a:ea typeface="+mn-ea"/>
                <a:cs typeface="+mn-cs"/>
              </a:rPr>
              <a:t>eVFS</a:t>
            </a:r>
            <a:r>
              <a:rPr lang="en-CA" sz="1200" b="0" i="0" kern="1200" dirty="0" smtClean="0">
                <a:solidFill>
                  <a:schemeClr val="tx1"/>
                </a:solidFill>
                <a:effectLst/>
                <a:latin typeface="+mn-lt"/>
                <a:ea typeface="+mn-ea"/>
                <a:cs typeface="+mn-cs"/>
              </a:rPr>
              <a:t> interface, which provides</a:t>
            </a:r>
            <a:r>
              <a:rPr lang="en-CA" sz="1200" b="0" i="0" kern="1200" baseline="0" dirty="0" smtClean="0">
                <a:solidFill>
                  <a:schemeClr val="tx1"/>
                </a:solidFill>
                <a:effectLst/>
                <a:latin typeface="+mn-lt"/>
                <a:ea typeface="+mn-ea"/>
                <a:cs typeface="+mn-cs"/>
              </a:rPr>
              <a:t> </a:t>
            </a:r>
            <a:r>
              <a:rPr lang="en-CA" sz="1200" b="0" i="0" kern="1200" dirty="0" smtClean="0">
                <a:solidFill>
                  <a:schemeClr val="tx1"/>
                </a:solidFill>
                <a:effectLst/>
                <a:latin typeface="+mn-lt"/>
                <a:ea typeface="+mn-ea"/>
                <a:cs typeface="+mn-cs"/>
              </a:rPr>
              <a:t>fine-grained operations on abstract file system objects while still maintaining generality across file systems. Now, we will talk about the API in more detail.</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a:t>
            </a:r>
            <a:r>
              <a:rPr lang="en-CA" baseline="0" dirty="0" smtClean="0"/>
              <a:t> a first step, </a:t>
            </a:r>
            <a:r>
              <a:rPr lang="en-CA" baseline="0" dirty="0" err="1" smtClean="0"/>
              <a:t>evfs</a:t>
            </a:r>
            <a:r>
              <a:rPr lang="en-CA" baseline="0" dirty="0" smtClean="0"/>
              <a:t> requires the programmer to call </a:t>
            </a:r>
            <a:r>
              <a:rPr lang="en-CA" baseline="0" dirty="0" err="1" smtClean="0"/>
              <a:t>fs_open</a:t>
            </a:r>
            <a:r>
              <a:rPr lang="en-CA" baseline="0" dirty="0" smtClean="0"/>
              <a:t> to open a device before invoking operations on individual file system objects. The programmer can choose to open the device as a specific file system or for </a:t>
            </a:r>
            <a:r>
              <a:rPr lang="en-CA" baseline="0" dirty="0" err="1" smtClean="0"/>
              <a:t>evfs</a:t>
            </a:r>
            <a:r>
              <a:rPr lang="en-CA" baseline="0" dirty="0" smtClean="0"/>
              <a:t> to automatically detect the current file system type on disk. </a:t>
            </a:r>
            <a:r>
              <a:rPr lang="en-CA" baseline="0" dirty="0" err="1" smtClean="0"/>
              <a:t>super_make</a:t>
            </a:r>
            <a:r>
              <a:rPr lang="en-CA" baseline="0" dirty="0" smtClean="0"/>
              <a:t> enables making a new file system on the device, which performs the same task as </a:t>
            </a:r>
            <a:r>
              <a:rPr lang="en-CA" baseline="0" dirty="0" err="1" smtClean="0"/>
              <a:t>mkfs</a:t>
            </a:r>
            <a:r>
              <a:rPr lang="en-CA" baseline="0" dirty="0" smtClean="0"/>
              <a:t>. </a:t>
            </a:r>
            <a:r>
              <a:rPr lang="en-CA" baseline="0" dirty="0" err="1" smtClean="0"/>
              <a:t>super_set</a:t>
            </a:r>
            <a:r>
              <a:rPr lang="en-CA" baseline="0" dirty="0" smtClean="0"/>
              <a:t> allows the programmer to change file system settings, such as updating the label of the file system or </a:t>
            </a:r>
            <a:r>
              <a:rPr lang="en-CA" baseline="0" smtClean="0"/>
              <a:t>toggling certain features of the file system.</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335487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2018-07-04</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2018-07-04</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2018-07-04</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4816518"/>
              </p:ext>
            </p:extLst>
          </p:nvPr>
        </p:nvGraphicFramePr>
        <p:xfrm>
          <a:off x="684213" y="1516063"/>
          <a:ext cx="10285412" cy="4700998"/>
        </p:xfrm>
        <a:graphic>
          <a:graphicData uri="http://schemas.openxmlformats.org/drawingml/2006/table">
            <a:tbl>
              <a:tblPr firstRow="1" bandRow="1">
                <a:tableStyleId>{5940675A-B579-460E-94D1-54222C63F5DA}</a:tableStyleId>
              </a:tblPr>
              <a:tblGrid>
                <a:gridCol w="1376407"/>
                <a:gridCol w="3541690"/>
                <a:gridCol w="5367315"/>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33798">
                <a:tc rowSpan="2">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r>
                        <a:rPr lang="en-CA" sz="2000" baseline="0" dirty="0" smtClean="0">
                          <a:solidFill>
                            <a:sysClr val="windowText" lastClr="000000"/>
                          </a:solidFill>
                        </a:rPr>
                        <a:t> /</a:t>
                      </a:r>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or remove entry</a:t>
                      </a:r>
                      <a:r>
                        <a:rPr lang="en-CA" sz="2000" baseline="0" dirty="0" smtClean="0">
                          <a:solidFill>
                            <a:sysClr val="windowText" lastClr="000000"/>
                          </a:solidFill>
                        </a:rPr>
                        <a:t> 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spTree>
    <p:extLst>
      <p:ext uri="{BB962C8B-B14F-4D97-AF65-F5344CB8AC3E}">
        <p14:creationId xmlns:p14="http://schemas.microsoft.com/office/powerpoint/2010/main" val="167397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Transactional Support</a:t>
            </a:r>
            <a:endParaRPr lang="en-CA" dirty="0"/>
          </a:p>
        </p:txBody>
      </p:sp>
      <p:sp>
        <p:nvSpPr>
          <p:cNvPr id="3" name="Content Placeholder 2"/>
          <p:cNvSpPr>
            <a:spLocks noGrp="1"/>
          </p:cNvSpPr>
          <p:nvPr>
            <p:ph idx="1"/>
          </p:nvPr>
        </p:nvSpPr>
        <p:spPr/>
        <p:txBody>
          <a:bodyPr/>
          <a:lstStyle/>
          <a:p>
            <a:r>
              <a:rPr lang="en-CA" dirty="0" smtClean="0"/>
              <a:t>Provides </a:t>
            </a:r>
            <a:r>
              <a:rPr lang="en-CA" dirty="0" smtClean="0"/>
              <a:t>crash consistency</a:t>
            </a:r>
          </a:p>
          <a:p>
            <a:pPr lvl="1"/>
            <a:r>
              <a:rPr lang="en-CA" dirty="0" smtClean="0"/>
              <a:t>Protects file system from corruption and data loss</a:t>
            </a:r>
          </a:p>
          <a:p>
            <a:pPr lvl="1"/>
            <a:r>
              <a:rPr lang="en-CA" dirty="0"/>
              <a:t>Lacking in most file system management </a:t>
            </a:r>
            <a:r>
              <a:rPr lang="en-CA" dirty="0" smtClean="0"/>
              <a:t>applications</a:t>
            </a:r>
          </a:p>
          <a:p>
            <a:pPr marL="457200" lvl="1" indent="0">
              <a:buNone/>
            </a:pPr>
            <a:endParaRPr lang="en-CA" dirty="0" smtClean="0"/>
          </a:p>
          <a:p>
            <a:r>
              <a:rPr lang="en-CA" dirty="0" err="1" smtClean="0"/>
              <a:t>tx_begin</a:t>
            </a:r>
            <a:r>
              <a:rPr lang="en-CA" dirty="0" smtClean="0"/>
              <a:t> / </a:t>
            </a:r>
            <a:r>
              <a:rPr lang="en-CA" dirty="0" err="1" smtClean="0"/>
              <a:t>tx_abort</a:t>
            </a:r>
            <a:r>
              <a:rPr lang="en-CA" dirty="0" smtClean="0"/>
              <a:t> / </a:t>
            </a:r>
            <a:r>
              <a:rPr lang="en-CA" dirty="0" err="1" smtClean="0"/>
              <a:t>tx_commit</a:t>
            </a:r>
            <a:endParaRPr lang="en-CA" dirty="0" smtClean="0"/>
          </a:p>
          <a:p>
            <a:pPr lvl="1"/>
            <a:r>
              <a:rPr lang="en-CA" dirty="0" smtClean="0"/>
              <a:t>Starts, aborts, or commits a transaction</a:t>
            </a:r>
          </a:p>
          <a:p>
            <a:pPr marL="457200" lvl="1" indent="0">
              <a:buNone/>
            </a:pP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Tree>
    <p:extLst>
      <p:ext uri="{BB962C8B-B14F-4D97-AF65-F5344CB8AC3E}">
        <p14:creationId xmlns:p14="http://schemas.microsoft.com/office/powerpoint/2010/main" val="25758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A robust parsing and serialization library for file system data structures</a:t>
            </a:r>
          </a:p>
          <a:p>
            <a:pPr lvl="1"/>
            <a:r>
              <a:rPr lang="en-CA" dirty="0" smtClean="0"/>
              <a:t>Generated from annotated data structures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gridCol w="2807594"/>
                <a:gridCol w="2640169"/>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File-system management applications</a:t>
            </a:r>
          </a:p>
          <a:p>
            <a:pPr lvl="1"/>
            <a:r>
              <a:rPr lang="en-CA" dirty="0" smtClean="0"/>
              <a:t>E.g. defragmentation tool, file system resizing tool, etc.</a:t>
            </a:r>
          </a:p>
          <a:p>
            <a:pPr lvl="1"/>
            <a:r>
              <a:rPr lang="en-CA" dirty="0" smtClean="0"/>
              <a:t>Operate directly on file system metadata structures</a:t>
            </a:r>
          </a:p>
          <a:p>
            <a:pPr lvl="2"/>
            <a:r>
              <a:rPr lang="en-CA" dirty="0" smtClean="0"/>
              <a:t>Require detailed knowledge of file system format on disk</a:t>
            </a:r>
          </a:p>
          <a:p>
            <a:pPr lvl="2"/>
            <a:r>
              <a:rPr lang="en-CA" dirty="0" smtClean="0"/>
              <a:t>Bypass VFS layer</a:t>
            </a:r>
          </a:p>
          <a:p>
            <a:pPr lvl="1"/>
            <a:r>
              <a:rPr lang="en-CA" dirty="0" smtClean="0"/>
              <a:t>Essential for successful deployment of file 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a:t>
            </a:r>
            <a:r>
              <a:rPr lang="en-CA" dirty="0" smtClean="0"/>
              <a:t>system</a:t>
            </a:r>
            <a:endParaRPr lang="en-CA" dirty="0" smtClean="0"/>
          </a:p>
          <a:p>
            <a:pPr lvl="1"/>
            <a:r>
              <a:rPr lang="en-CA" dirty="0" smtClean="0"/>
              <a:t>Conversion aborts if journal runs out of free </a:t>
            </a:r>
            <a:r>
              <a:rPr lang="en-CA" dirty="0" smtClean="0"/>
              <a:t>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p:txBody>
          <a:bodyPr/>
          <a:lstStyle/>
          <a:p>
            <a:r>
              <a:rPr lang="en-CA" dirty="0" smtClean="0"/>
              <a:t>Variable-sized redo journal</a:t>
            </a:r>
          </a:p>
          <a:p>
            <a:pPr lvl="1"/>
            <a:r>
              <a:rPr lang="en-CA" dirty="0" smtClean="0"/>
              <a:t>Placed in free space of both old and new file system</a:t>
            </a:r>
          </a:p>
          <a:p>
            <a:pPr lvl="1"/>
            <a:r>
              <a:rPr lang="en-CA" dirty="0" smtClean="0"/>
              <a:t>Enables recovery since journal not overwritten by new file system</a:t>
            </a:r>
          </a:p>
          <a:p>
            <a:pPr lvl="1"/>
            <a:r>
              <a:rPr lang="en-CA" dirty="0" smtClean="0"/>
              <a:t>Conversion aborts if journal runs out of free </a:t>
            </a:r>
            <a:r>
              <a:rPr lang="en-CA" dirty="0" smtClean="0"/>
              <a:t>space</a:t>
            </a:r>
          </a:p>
          <a:p>
            <a:pPr lvl="1"/>
            <a:r>
              <a:rPr lang="en-CA" dirty="0" smtClean="0"/>
              <a:t>Written in 1350 lines of C code</a:t>
            </a:r>
            <a:endParaRPr lang="en-CA" dirty="0" smtClean="0"/>
          </a:p>
          <a:p>
            <a:r>
              <a:rPr lang="en-CA" dirty="0" smtClean="0"/>
              <a:t>Optimization</a:t>
            </a:r>
          </a:p>
          <a:p>
            <a:pPr lvl="1"/>
            <a:r>
              <a:rPr lang="en-CA" dirty="0" smtClean="0"/>
              <a:t>Does not journal if no overwrite occurs</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148595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p:txBody>
          <a:bodyPr/>
          <a:lstStyle/>
          <a:p>
            <a:r>
              <a:rPr lang="en-CA" dirty="0" smtClean="0"/>
              <a:t>Variable-sized redo journal</a:t>
            </a:r>
          </a:p>
          <a:p>
            <a:pPr lvl="1"/>
            <a:r>
              <a:rPr lang="en-CA" dirty="0" smtClean="0"/>
              <a:t>Placed in free space of both old and new file system</a:t>
            </a:r>
          </a:p>
          <a:p>
            <a:pPr lvl="1"/>
            <a:r>
              <a:rPr lang="en-CA" dirty="0" smtClean="0"/>
              <a:t>Enables recovery since journal not overwritten by new file system</a:t>
            </a:r>
          </a:p>
          <a:p>
            <a:pPr lvl="1"/>
            <a:r>
              <a:rPr lang="en-CA" dirty="0" smtClean="0"/>
              <a:t>Conversion aborts if journal runs out of free </a:t>
            </a:r>
            <a:r>
              <a:rPr lang="en-CA" dirty="0" smtClean="0"/>
              <a:t>space</a:t>
            </a:r>
          </a:p>
          <a:p>
            <a:pPr lvl="1"/>
            <a:r>
              <a:rPr lang="en-CA" dirty="0" smtClean="0"/>
              <a:t>Written in 1350 lines of C code</a:t>
            </a:r>
            <a:endParaRPr lang="en-CA" dirty="0" smtClean="0"/>
          </a:p>
          <a:p>
            <a:r>
              <a:rPr lang="en-CA" dirty="0" smtClean="0"/>
              <a:t>Optimization</a:t>
            </a:r>
          </a:p>
          <a:p>
            <a:pPr lvl="1"/>
            <a:r>
              <a:rPr lang="en-CA" dirty="0" smtClean="0"/>
              <a:t>Does not journal if no overwrite occurs</a:t>
            </a:r>
          </a:p>
          <a:p>
            <a:pPr lvl="2"/>
            <a:r>
              <a:rPr lang="en-CA" dirty="0" smtClean="0"/>
              <a:t>May need to relocate journal blocks </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145015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smtClean="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*it</a:t>
            </a:r>
            <a:r>
              <a:rPr lang="en-CA" dirty="0" smtClean="0">
                <a:latin typeface="Courier New" panose="02070309020205020404" pitchFamily="49" charset="0"/>
                <a:cs typeface="Courier New" panose="02070309020205020404" pitchFamily="49" charset="0"/>
              </a:rPr>
              <a:t>;</a:t>
            </a:r>
            <a:endParaRPr lang="en-CA" dirty="0" smtClean="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smtClean="0">
                <a:latin typeface="Courier New" panose="02070309020205020404" pitchFamily="49" charset="0"/>
                <a:cs typeface="Courier New" panose="02070309020205020404" pitchFamily="49" charset="0"/>
              </a:rPr>
              <a:t>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endParaRPr lang="en-CA" dirty="0" smtClean="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a:t>
            </a:r>
            <a:r>
              <a:rPr lang="en-CA" dirty="0" smtClean="0"/>
              <a:t>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Limitation</a:t>
            </a:r>
            <a:endParaRPr lang="en-CA" dirty="0"/>
          </a:p>
        </p:txBody>
      </p:sp>
      <p:sp>
        <p:nvSpPr>
          <p:cNvPr id="3" name="Content Placeholder 2"/>
          <p:cNvSpPr>
            <a:spLocks noGrp="1"/>
          </p:cNvSpPr>
          <p:nvPr>
            <p:ph idx="1"/>
          </p:nvPr>
        </p:nvSpPr>
        <p:spPr/>
        <p:txBody>
          <a:bodyPr/>
          <a:lstStyle/>
          <a:p>
            <a:r>
              <a:rPr lang="en-CA" dirty="0" smtClean="0"/>
              <a:t>File </a:t>
            </a:r>
            <a:r>
              <a:rPr lang="en-CA" dirty="0" smtClean="0"/>
              <a:t>system may only support a subset of </a:t>
            </a:r>
            <a:r>
              <a:rPr lang="en-CA" dirty="0" err="1" smtClean="0"/>
              <a:t>eVFS</a:t>
            </a:r>
            <a:endParaRPr lang="en-CA" dirty="0" smtClean="0"/>
          </a:p>
          <a:p>
            <a:pPr lvl="1"/>
            <a:r>
              <a:rPr lang="en-CA" dirty="0" smtClean="0"/>
              <a:t>E.g. Ext4 cannot efficiently implement reverse mapping of extent to </a:t>
            </a:r>
            <a:r>
              <a:rPr lang="en-CA" dirty="0" err="1" smtClean="0"/>
              <a:t>inodes</a:t>
            </a:r>
            <a:endParaRPr lang="en-CA" dirty="0" smtClean="0"/>
          </a:p>
          <a:p>
            <a:r>
              <a:rPr lang="en-CA" dirty="0" smtClean="0"/>
              <a:t>Does not support file-system specific tools</a:t>
            </a:r>
          </a:p>
          <a:p>
            <a:pPr lvl="1"/>
            <a:r>
              <a:rPr lang="en-CA" dirty="0" smtClean="0"/>
              <a:t>E.g. file system checkers operate on file-system specific </a:t>
            </a:r>
            <a:r>
              <a:rPr lang="en-CA" dirty="0" smtClean="0"/>
              <a:t>structures</a:t>
            </a:r>
          </a:p>
          <a:p>
            <a:pPr lvl="1"/>
            <a:r>
              <a:rPr lang="en-CA" dirty="0" smtClean="0"/>
              <a:t>E.g. </a:t>
            </a:r>
            <a:r>
              <a:rPr lang="en-CA" dirty="0" err="1" smtClean="0"/>
              <a:t>eVFS</a:t>
            </a:r>
            <a:r>
              <a:rPr lang="en-CA" dirty="0" smtClean="0"/>
              <a:t> does not support </a:t>
            </a:r>
            <a:r>
              <a:rPr lang="en-CA" dirty="0" err="1" smtClean="0"/>
              <a:t>Btrfs</a:t>
            </a:r>
            <a:r>
              <a:rPr lang="en-CA" dirty="0" smtClean="0"/>
              <a:t> RAID and volume manager</a:t>
            </a:r>
            <a:endParaRPr lang="en-CA" dirty="0" smtClean="0"/>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grpSp>
        <p:nvGrpSpPr>
          <p:cNvPr id="25" name="Group 24"/>
          <p:cNvGrpSpPr/>
          <p:nvPr/>
        </p:nvGrpSpPr>
        <p:grpSpPr>
          <a:xfrm>
            <a:off x="684211" y="3940936"/>
            <a:ext cx="10192265" cy="2595662"/>
            <a:chOff x="684211" y="4211392"/>
            <a:chExt cx="10192265" cy="2595662"/>
          </a:xfrm>
        </p:grpSpPr>
        <p:sp>
          <p:nvSpPr>
            <p:cNvPr id="9" name="TextBox 8"/>
            <p:cNvSpPr txBox="1"/>
            <p:nvPr/>
          </p:nvSpPr>
          <p:spPr>
            <a:xfrm>
              <a:off x="684211" y="4211392"/>
              <a:ext cx="1518364" cy="369332"/>
            </a:xfrm>
            <a:prstGeom prst="rect">
              <a:avLst/>
            </a:prstGeom>
            <a:noFill/>
          </p:spPr>
          <p:txBody>
            <a:bodyPr wrap="none" rtlCol="0">
              <a:spAutoFit/>
            </a:bodyPr>
            <a:lstStyle/>
            <a:p>
              <a:r>
                <a:rPr lang="en-CA" b="1" dirty="0">
                  <a:solidFill>
                    <a:schemeClr val="bg1"/>
                  </a:solidFill>
                </a:rPr>
                <a:t>Generic API</a:t>
              </a:r>
              <a:endParaRPr lang="en-CA" b="1" dirty="0">
                <a:solidFill>
                  <a:schemeClr val="bg1"/>
                </a:solidFill>
              </a:endParaRPr>
            </a:p>
          </p:txBody>
        </p:sp>
        <p:sp>
          <p:nvSpPr>
            <p:cNvPr id="10" name="TextBox 9"/>
            <p:cNvSpPr txBox="1"/>
            <p:nvPr/>
          </p:nvSpPr>
          <p:spPr>
            <a:xfrm>
              <a:off x="9358111" y="4211392"/>
              <a:ext cx="1274708" cy="369332"/>
            </a:xfrm>
            <a:prstGeom prst="rect">
              <a:avLst/>
            </a:prstGeom>
            <a:noFill/>
          </p:spPr>
          <p:txBody>
            <a:bodyPr wrap="none" rtlCol="0">
              <a:spAutoFit/>
            </a:bodyPr>
            <a:lstStyle/>
            <a:p>
              <a:r>
                <a:rPr lang="en-CA" b="1" dirty="0" smtClean="0">
                  <a:solidFill>
                    <a:schemeClr val="bg1"/>
                  </a:solidFill>
                </a:rPr>
                <a:t>Broad </a:t>
              </a:r>
              <a:r>
                <a:rPr lang="en-CA" b="1" dirty="0">
                  <a:solidFill>
                    <a:schemeClr val="bg1"/>
                  </a:solidFill>
                </a:rPr>
                <a:t>API</a:t>
              </a:r>
              <a:endParaRPr lang="en-CA" b="1" dirty="0">
                <a:solidFill>
                  <a:schemeClr val="bg1"/>
                </a:solidFill>
              </a:endParaRPr>
            </a:p>
          </p:txBody>
        </p:sp>
        <p:grpSp>
          <p:nvGrpSpPr>
            <p:cNvPr id="19" name="Group 18"/>
            <p:cNvGrpSpPr/>
            <p:nvPr/>
          </p:nvGrpSpPr>
          <p:grpSpPr>
            <a:xfrm>
              <a:off x="684212" y="4722393"/>
              <a:ext cx="9889344" cy="324794"/>
              <a:chOff x="684211" y="4722393"/>
              <a:chExt cx="10285797" cy="252000"/>
            </a:xfrm>
          </p:grpSpPr>
          <p:cxnSp>
            <p:nvCxnSpPr>
              <p:cNvPr id="6" name="Straight Arrow Connector 5"/>
              <p:cNvCxnSpPr/>
              <p:nvPr/>
            </p:nvCxnSpPr>
            <p:spPr>
              <a:xfrm>
                <a:off x="684211" y="4722393"/>
                <a:ext cx="10285797"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2575" y="4722393"/>
                <a:ext cx="0" cy="252000"/>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46454" y="4722393"/>
                <a:ext cx="0" cy="252000"/>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494734" y="4722393"/>
                <a:ext cx="0" cy="252000"/>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57581" y="4722393"/>
                <a:ext cx="0" cy="252000"/>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36112" y="510276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sp>
          <p:nvSpPr>
            <p:cNvPr id="20" name="TextBox 19"/>
            <p:cNvSpPr txBox="1"/>
            <p:nvPr/>
          </p:nvSpPr>
          <p:spPr>
            <a:xfrm>
              <a:off x="1810480" y="510276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sp>
          <p:nvSpPr>
            <p:cNvPr id="21" name="TextBox 20"/>
            <p:cNvSpPr txBox="1"/>
            <p:nvPr/>
          </p:nvSpPr>
          <p:spPr>
            <a:xfrm>
              <a:off x="9705387" y="510276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sp>
          <p:nvSpPr>
            <p:cNvPr id="22" name="TextBox 21"/>
            <p:cNvSpPr txBox="1"/>
            <p:nvPr/>
          </p:nvSpPr>
          <p:spPr>
            <a:xfrm>
              <a:off x="8737321" y="510276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sp>
          <p:nvSpPr>
            <p:cNvPr id="23" name="TextBox 22"/>
            <p:cNvSpPr txBox="1"/>
            <p:nvPr/>
          </p:nvSpPr>
          <p:spPr>
            <a:xfrm>
              <a:off x="736112" y="5606725"/>
              <a:ext cx="4629794"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Abstraction based API</a:t>
              </a:r>
            </a:p>
            <a:p>
              <a:pPr marL="285750" indent="-285750">
                <a:buFont typeface="Arial" panose="020B0604020202020204" pitchFamily="34" charset="0"/>
                <a:buChar char="•"/>
              </a:pPr>
              <a:r>
                <a:rPr lang="en-CA" sz="2400" dirty="0" smtClean="0">
                  <a:solidFill>
                    <a:schemeClr val="bg1"/>
                  </a:solidFill>
                </a:rPr>
                <a:t>Supported by all file systems</a:t>
              </a:r>
              <a:endParaRPr lang="en-CA" sz="2400" dirty="0">
                <a:solidFill>
                  <a:schemeClr val="bg1"/>
                </a:solidFill>
              </a:endParaRPr>
            </a:p>
          </p:txBody>
        </p:sp>
        <p:sp>
          <p:nvSpPr>
            <p:cNvPr id="24" name="TextBox 23"/>
            <p:cNvSpPr txBox="1"/>
            <p:nvPr/>
          </p:nvSpPr>
          <p:spPr>
            <a:xfrm>
              <a:off x="6431028" y="5606725"/>
              <a:ext cx="4445448" cy="1200329"/>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Data structure based API</a:t>
              </a:r>
            </a:p>
            <a:p>
              <a:pPr marL="285750" indent="-285750">
                <a:buFont typeface="Arial" panose="020B0604020202020204" pitchFamily="34" charset="0"/>
                <a:buChar char="•"/>
              </a:pPr>
              <a:r>
                <a:rPr lang="en-CA" sz="2400" dirty="0" smtClean="0">
                  <a:solidFill>
                    <a:schemeClr val="bg1"/>
                  </a:solidFill>
                </a:rPr>
                <a:t>Supported by at least one </a:t>
              </a:r>
              <a:br>
                <a:rPr lang="en-CA" sz="2400" dirty="0" smtClean="0">
                  <a:solidFill>
                    <a:schemeClr val="bg1"/>
                  </a:solidFill>
                </a:rPr>
              </a:br>
              <a:r>
                <a:rPr lang="en-CA" sz="2400" dirty="0" smtClean="0">
                  <a:solidFill>
                    <a:schemeClr val="bg1"/>
                  </a:solidFill>
                </a:rPr>
                <a:t>file system</a:t>
              </a:r>
              <a:endParaRPr lang="en-CA" sz="2400" dirty="0">
                <a:solidFill>
                  <a:schemeClr val="bg1"/>
                </a:solidFill>
              </a:endParaRPr>
            </a:p>
          </p:txBody>
        </p:sp>
      </p:grpSp>
    </p:spTree>
    <p:extLst>
      <p:ext uri="{BB962C8B-B14F-4D97-AF65-F5344CB8AC3E}">
        <p14:creationId xmlns:p14="http://schemas.microsoft.com/office/powerpoint/2010/main" val="3171447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a:t>
            </a:r>
            <a:r>
              <a:rPr lang="en-CA" dirty="0" smtClean="0"/>
              <a:t>only</a:t>
            </a:r>
          </a:p>
          <a:p>
            <a:pPr lvl="1"/>
            <a:r>
              <a:rPr lang="en-CA" dirty="0" smtClean="0"/>
              <a:t>Must handle concurrenc</a:t>
            </a:r>
            <a:r>
              <a:rPr lang="en-CA" dirty="0" smtClean="0"/>
              <a:t>y </a:t>
            </a:r>
            <a:endParaRPr lang="en-CA" dirty="0" smtClean="0"/>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remain 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28</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dirty="0" smtClean="0"/>
              <a:t>Works across </a:t>
            </a:r>
            <a:r>
              <a:rPr lang="en-CA" smtClean="0"/>
              <a:t>file systems</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29</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Motivating Applications</a:t>
            </a:r>
            <a:endParaRPr lang="en-CA" dirty="0"/>
          </a:p>
        </p:txBody>
      </p:sp>
      <p:sp>
        <p:nvSpPr>
          <p:cNvPr id="3" name="Content Placeholder 2"/>
          <p:cNvSpPr>
            <a:spLocks noGrp="1"/>
          </p:cNvSpPr>
          <p:nvPr>
            <p:ph idx="1"/>
          </p:nvPr>
        </p:nvSpPr>
        <p:spPr/>
        <p:txBody>
          <a:bodyPr/>
          <a:lstStyle/>
          <a:p>
            <a:r>
              <a:rPr lang="en-CA" dirty="0" smtClean="0"/>
              <a:t>Defragmentation Tool</a:t>
            </a:r>
          </a:p>
          <a:p>
            <a:pPr lvl="1"/>
            <a:r>
              <a:rPr lang="en-CA" dirty="0" smtClean="0"/>
              <a:t>Rearranges physical blocks used by files to optimize performance</a:t>
            </a:r>
          </a:p>
          <a:p>
            <a:r>
              <a:rPr lang="en-CA" dirty="0" smtClean="0"/>
              <a:t>File System Resizing Tool</a:t>
            </a:r>
          </a:p>
          <a:p>
            <a:pPr lvl="1"/>
            <a:r>
              <a:rPr lang="en-CA" dirty="0" smtClean="0"/>
              <a:t>Increase or decrease the size of a file system</a:t>
            </a:r>
          </a:p>
          <a:p>
            <a:r>
              <a:rPr lang="en-CA" dirty="0" smtClean="0"/>
              <a:t>Garbage Collector</a:t>
            </a:r>
          </a:p>
          <a:p>
            <a:pPr lvl="1"/>
            <a:r>
              <a:rPr lang="en-CA" dirty="0" smtClean="0"/>
              <a:t>Reclaim space occupied by stale file system metadata and/or data</a:t>
            </a:r>
          </a:p>
          <a:p>
            <a:r>
              <a:rPr lang="en-CA" dirty="0" smtClean="0"/>
              <a:t>File System Aware Data Scrubber</a:t>
            </a:r>
          </a:p>
          <a:p>
            <a:pPr lvl="1"/>
            <a:r>
              <a:rPr lang="en-CA" dirty="0" smtClean="0"/>
              <a:t>Efficiently detect and correct block level corruptions</a:t>
            </a:r>
          </a:p>
          <a:p>
            <a:r>
              <a:rPr lang="en-CA" dirty="0" smtClean="0"/>
              <a:t>File System Upgrade Tool</a:t>
            </a:r>
          </a:p>
          <a:p>
            <a:pPr lvl="1"/>
            <a:r>
              <a:rPr lang="en-CA" dirty="0" smtClean="0"/>
              <a:t>Upgrades file system to a newer version without losing data</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01200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30</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31</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Word</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32</a:t>
            </a:fld>
            <a:endParaRPr lang="en-CA" dirty="0"/>
          </a:p>
        </p:txBody>
      </p:sp>
      <p:sp>
        <p:nvSpPr>
          <p:cNvPr id="3" name="Content Placeholder 2"/>
          <p:cNvSpPr>
            <a:spLocks noGrp="1"/>
          </p:cNvSpPr>
          <p:nvPr>
            <p:ph idx="1"/>
          </p:nvPr>
        </p:nvSpPr>
        <p:spPr>
          <a:xfrm>
            <a:off x="684212" y="1515358"/>
            <a:ext cx="7824598" cy="4656842"/>
          </a:xfrm>
        </p:spPr>
        <p:txBody>
          <a:bodyPr/>
          <a:lstStyle/>
          <a:p>
            <a:r>
              <a:rPr lang="en-CA" dirty="0" smtClean="0"/>
              <a:t>Purpose</a:t>
            </a:r>
          </a:p>
          <a:p>
            <a:pPr lvl="1"/>
            <a:r>
              <a:rPr lang="en-CA" dirty="0" smtClean="0"/>
              <a:t>To locate the journal on recovery</a:t>
            </a:r>
          </a:p>
          <a:p>
            <a:pPr lvl="1"/>
            <a:r>
              <a:rPr lang="en-CA" dirty="0" smtClean="0"/>
              <a:t>Points to first journal descriptor block</a:t>
            </a:r>
          </a:p>
          <a:p>
            <a:r>
              <a:rPr lang="en-CA" dirty="0" smtClean="0"/>
              <a:t>Must be placed at fixed, known location</a:t>
            </a:r>
          </a:p>
          <a:p>
            <a:pPr lvl="1"/>
            <a:r>
              <a:rPr lang="en-CA" dirty="0" smtClean="0"/>
              <a:t>Currently placed inside the MBR area</a:t>
            </a:r>
          </a:p>
          <a:p>
            <a:pPr lvl="2"/>
            <a:r>
              <a:rPr lang="en-CA" dirty="0" smtClean="0"/>
              <a:t>Area unused if not boot partition</a:t>
            </a:r>
          </a:p>
          <a:p>
            <a:r>
              <a:rPr lang="en-CA" dirty="0" smtClean="0"/>
              <a:t>Written atomically to disk when transaction commits</a:t>
            </a:r>
          </a:p>
          <a:p>
            <a:pPr lvl="2"/>
            <a:endParaRPr lang="en-CA" dirty="0"/>
          </a:p>
        </p:txBody>
      </p:sp>
      <p:pic>
        <p:nvPicPr>
          <p:cNvPr id="6"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809" y="1447640"/>
            <a:ext cx="2461199" cy="4602005"/>
          </a:xfrm>
          <a:prstGeom prst="rect">
            <a:avLst/>
          </a:prstGeom>
        </p:spPr>
      </p:pic>
    </p:spTree>
    <p:extLst>
      <p:ext uri="{BB962C8B-B14F-4D97-AF65-F5344CB8AC3E}">
        <p14:creationId xmlns:p14="http://schemas.microsoft.com/office/powerpoint/2010/main" val="1260835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Write to Free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33</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write to free space, skip journaling</a:t>
            </a:r>
          </a:p>
          <a:p>
            <a:r>
              <a:rPr lang="en-CA" dirty="0" smtClean="0"/>
              <a:t>OK because no overwrite occurs</a:t>
            </a:r>
          </a:p>
          <a:p>
            <a:r>
              <a:rPr lang="en-CA" dirty="0" smtClean="0"/>
              <a:t>Journaling layer must </a:t>
            </a:r>
            <a:r>
              <a:rPr lang="en-CA" dirty="0" err="1" smtClean="0"/>
              <a:t>upcall</a:t>
            </a:r>
            <a:r>
              <a:rPr lang="en-CA" dirty="0" smtClean="0"/>
              <a:t> to the file system to know which blocks are free</a:t>
            </a:r>
          </a:p>
          <a:p>
            <a:r>
              <a:rPr lang="en-CA" dirty="0" err="1" smtClean="0"/>
              <a:t>eVFS</a:t>
            </a:r>
            <a:r>
              <a:rPr lang="en-CA" dirty="0" smtClean="0"/>
              <a:t> provides API for querying allocation status of blocks</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88" y="1515358"/>
            <a:ext cx="4195721" cy="2636127"/>
          </a:xfrm>
          <a:prstGeom prst="rect">
            <a:avLst/>
          </a:prstGeom>
        </p:spPr>
      </p:pic>
    </p:spTree>
    <p:extLst>
      <p:ext uri="{BB962C8B-B14F-4D97-AF65-F5344CB8AC3E}">
        <p14:creationId xmlns:p14="http://schemas.microsoft.com/office/powerpoint/2010/main" val="2821319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Write to Allocated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34</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overwrite of source file system will occur, the block must first be journaled</a:t>
            </a:r>
          </a:p>
          <a:p>
            <a:r>
              <a:rPr lang="en-CA" dirty="0" smtClean="0"/>
              <a:t>After commit, journal blocks are </a:t>
            </a:r>
            <a:r>
              <a:rPr lang="en-CA" dirty="0" err="1" smtClean="0"/>
              <a:t>checkpointed</a:t>
            </a:r>
            <a:r>
              <a:rPr lang="en-CA" dirty="0" smtClean="0"/>
              <a:t> to their final location</a:t>
            </a:r>
          </a:p>
          <a:p>
            <a:r>
              <a:rPr lang="en-CA" dirty="0" err="1" smtClean="0"/>
              <a:t>Checkpointing</a:t>
            </a:r>
            <a:r>
              <a:rPr lang="en-CA" dirty="0" smtClean="0"/>
              <a:t> can be restarted upon power failure</a:t>
            </a:r>
          </a:p>
          <a:p>
            <a:pPr lvl="1"/>
            <a:r>
              <a:rPr lang="en-CA" dirty="0" smtClean="0"/>
              <a:t>Ensures failure atomicity</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07237"/>
            <a:ext cx="4197600" cy="2899658"/>
          </a:xfrm>
          <a:prstGeom prst="rect">
            <a:avLst/>
          </a:prstGeom>
        </p:spPr>
      </p:pic>
    </p:spTree>
    <p:extLst>
      <p:ext uri="{BB962C8B-B14F-4D97-AF65-F5344CB8AC3E}">
        <p14:creationId xmlns:p14="http://schemas.microsoft.com/office/powerpoint/2010/main" val="417192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Write to Journal</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35</a:t>
            </a:fld>
            <a:endParaRPr lang="en-CA" dirty="0"/>
          </a:p>
        </p:txBody>
      </p:sp>
      <p:sp>
        <p:nvSpPr>
          <p:cNvPr id="3" name="Content Placeholder 2"/>
          <p:cNvSpPr>
            <a:spLocks noGrp="1"/>
          </p:cNvSpPr>
          <p:nvPr>
            <p:ph idx="1"/>
          </p:nvPr>
        </p:nvSpPr>
        <p:spPr>
          <a:xfrm>
            <a:off x="684212" y="1515358"/>
            <a:ext cx="6088196" cy="4656842"/>
          </a:xfrm>
        </p:spPr>
        <p:txBody>
          <a:bodyPr/>
          <a:lstStyle/>
          <a:p>
            <a:r>
              <a:rPr lang="en-US" dirty="0" smtClean="0"/>
              <a:t>Must remap journal blocks to new free space before writing data</a:t>
            </a:r>
          </a:p>
          <a:p>
            <a:r>
              <a:rPr lang="en-CA" dirty="0" smtClean="0"/>
              <a:t>Journaling not necessary because not overwriting allocated space</a:t>
            </a:r>
          </a:p>
          <a:p>
            <a:pPr lvl="1"/>
            <a:r>
              <a:rPr lang="en-CA" dirty="0" smtClean="0"/>
              <a:t>i.e. journal area </a:t>
            </a:r>
            <a:r>
              <a:rPr lang="en-CA" b="1" dirty="0" smtClean="0"/>
              <a:t>NOT</a:t>
            </a:r>
            <a:r>
              <a:rPr lang="en-CA" dirty="0" smtClean="0"/>
              <a:t> considered allocated to the file system</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15358"/>
            <a:ext cx="4197600" cy="2913466"/>
          </a:xfrm>
          <a:prstGeom prst="rect">
            <a:avLst/>
          </a:prstGeom>
        </p:spPr>
      </p:pic>
    </p:spTree>
    <p:extLst>
      <p:ext uri="{BB962C8B-B14F-4D97-AF65-F5344CB8AC3E}">
        <p14:creationId xmlns:p14="http://schemas.microsoft.com/office/powerpoint/2010/main" val="4284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Problem</a:t>
            </a:r>
            <a:endParaRPr lang="en-CA" dirty="0"/>
          </a:p>
        </p:txBody>
      </p:sp>
      <p:sp>
        <p:nvSpPr>
          <p:cNvPr id="3" name="Content Placeholder 2"/>
          <p:cNvSpPr>
            <a:spLocks noGrp="1"/>
          </p:cNvSpPr>
          <p:nvPr>
            <p:ph idx="1"/>
          </p:nvPr>
        </p:nvSpPr>
        <p:spPr/>
        <p:txBody>
          <a:bodyPr/>
          <a:lstStyle/>
          <a:p>
            <a:r>
              <a:rPr lang="en-CA" dirty="0" smtClean="0"/>
              <a:t>Tools have to be developed from scratch for each file system</a:t>
            </a:r>
          </a:p>
          <a:p>
            <a:r>
              <a:rPr lang="en-CA" dirty="0" smtClean="0"/>
              <a:t>Tools developed only by experts</a:t>
            </a:r>
          </a:p>
          <a:p>
            <a:r>
              <a:rPr lang="en-CA" dirty="0" smtClean="0"/>
              <a:t>Development requires significant engineering effort</a:t>
            </a:r>
          </a:p>
          <a:p>
            <a:r>
              <a:rPr lang="en-CA" dirty="0" smtClean="0"/>
              <a:t>Young file systems frequently lack some of these tools</a:t>
            </a:r>
          </a:p>
          <a:p>
            <a:pPr lvl="1"/>
            <a:r>
              <a:rPr lang="en-CA" dirty="0" smtClean="0"/>
              <a:t>Slows adoption and maturity of these file systems</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Root Cause</a:t>
            </a:r>
            <a:endParaRPr lang="en-CA" dirty="0"/>
          </a:p>
        </p:txBody>
      </p:sp>
      <p:sp>
        <p:nvSpPr>
          <p:cNvPr id="3" name="Content Placeholder 2"/>
          <p:cNvSpPr>
            <a:spLocks noGrp="1"/>
          </p:cNvSpPr>
          <p:nvPr>
            <p:ph idx="1"/>
          </p:nvPr>
        </p:nvSpPr>
        <p:spPr/>
        <p:txBody>
          <a:bodyPr/>
          <a:lstStyle/>
          <a:p>
            <a:r>
              <a:rPr lang="en-CA" dirty="0" smtClean="0"/>
              <a:t>File-system applications are difficult to write</a:t>
            </a:r>
          </a:p>
          <a:p>
            <a:pPr lvl="1"/>
            <a:r>
              <a:rPr lang="en-CA" dirty="0" smtClean="0"/>
              <a:t>File system format complex and often poorly documented</a:t>
            </a:r>
          </a:p>
          <a:p>
            <a:pPr lvl="1"/>
            <a:r>
              <a:rPr lang="en-CA" dirty="0" smtClean="0"/>
              <a:t>Require detailed knowledge of format</a:t>
            </a:r>
          </a:p>
          <a:p>
            <a:pPr lvl="1"/>
            <a:r>
              <a:rPr lang="en-CA" dirty="0" smtClean="0"/>
              <a:t>Cannot be reused across file systems</a:t>
            </a:r>
          </a:p>
        </p:txBody>
      </p:sp>
      <p:sp>
        <p:nvSpPr>
          <p:cNvPr id="5" name="Slide Number Placeholder 4"/>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905410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Requirement</a:t>
            </a:r>
          </a:p>
          <a:p>
            <a:pPr lvl="1"/>
            <a:r>
              <a:rPr lang="en-CA" dirty="0"/>
              <a:t>These applications require fine-grained control over metadata and data</a:t>
            </a:r>
          </a:p>
          <a:p>
            <a:pPr lvl="2"/>
            <a:r>
              <a:rPr lang="en-CA" dirty="0"/>
              <a:t>E.g. migrate data block to another physical </a:t>
            </a:r>
            <a:r>
              <a:rPr lang="en-CA" dirty="0" smtClean="0"/>
              <a:t>location</a:t>
            </a:r>
          </a:p>
          <a:p>
            <a:pPr lvl="2"/>
            <a:r>
              <a:rPr lang="en-CA" dirty="0"/>
              <a:t>Existing VFS API does not support </a:t>
            </a:r>
            <a:r>
              <a:rPr lang="en-CA" dirty="0" smtClean="0"/>
              <a:t>these operations</a:t>
            </a:r>
            <a:endParaRPr lang="en-CA" dirty="0"/>
          </a:p>
          <a:p>
            <a:r>
              <a:rPr lang="en-CA" dirty="0" smtClean="0"/>
              <a:t>Challenge</a:t>
            </a:r>
          </a:p>
          <a:p>
            <a:pPr lvl="1"/>
            <a:r>
              <a:rPr lang="en-CA" dirty="0"/>
              <a:t>Need to design an API that provides fine-grained </a:t>
            </a:r>
            <a:r>
              <a:rPr lang="en-CA" dirty="0" smtClean="0"/>
              <a:t>abstractions</a:t>
            </a:r>
          </a:p>
          <a:p>
            <a:pPr lvl="1"/>
            <a:r>
              <a:rPr lang="en-CA" dirty="0" smtClean="0"/>
              <a:t>work </a:t>
            </a:r>
            <a:r>
              <a:rPr lang="en-CA" dirty="0"/>
              <a:t>across </a:t>
            </a:r>
            <a:r>
              <a:rPr lang="en-CA" dirty="0" smtClean="0"/>
              <a:t>a diverse set of </a:t>
            </a:r>
            <a:r>
              <a:rPr lang="en-CA" dirty="0"/>
              <a:t>file </a:t>
            </a:r>
            <a:r>
              <a:rPr lang="en-CA" dirty="0" smtClean="0"/>
              <a:t>systems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Formats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
        <p:nvSpPr>
          <p:cNvPr id="5" name="TextBox 4"/>
          <p:cNvSpPr txBox="1"/>
          <p:nvPr/>
        </p:nvSpPr>
        <p:spPr>
          <a:xfrm>
            <a:off x="687922" y="1314485"/>
            <a:ext cx="2485621" cy="461665"/>
          </a:xfrm>
          <a:prstGeom prst="rect">
            <a:avLst/>
          </a:prstGeom>
          <a:noFill/>
        </p:spPr>
        <p:txBody>
          <a:bodyPr wrap="square" rtlCol="0">
            <a:spAutoFit/>
          </a:bodyPr>
          <a:lstStyle/>
          <a:p>
            <a:r>
              <a:rPr lang="en-CA" sz="2400" dirty="0" smtClean="0">
                <a:solidFill>
                  <a:schemeClr val="bg1"/>
                </a:solidFill>
              </a:rPr>
              <a:t>Ext4 File System</a:t>
            </a:r>
            <a:endParaRPr lang="en-CA" sz="2400" dirty="0">
              <a:solidFill>
                <a:schemeClr val="bg1"/>
              </a:solidFill>
            </a:endParaRPr>
          </a:p>
        </p:txBody>
      </p:sp>
      <p:grpSp>
        <p:nvGrpSpPr>
          <p:cNvPr id="46" name="Group 45"/>
          <p:cNvGrpSpPr>
            <a:grpSpLocks noChangeAspect="1"/>
          </p:cNvGrpSpPr>
          <p:nvPr/>
        </p:nvGrpSpPr>
        <p:grpSpPr>
          <a:xfrm>
            <a:off x="763446" y="1856754"/>
            <a:ext cx="5675992" cy="4697052"/>
            <a:chOff x="763445" y="1207568"/>
            <a:chExt cx="6480957" cy="5346238"/>
          </a:xfrm>
        </p:grpSpPr>
        <p:sp>
          <p:nvSpPr>
            <p:cNvPr id="10" name="Rectangle 9"/>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block</a:t>
              </a:r>
            </a:p>
            <a:p>
              <a:pPr algn="ctr"/>
              <a:r>
                <a:rPr lang="en-CA" altLang="zh-TW" sz="1400" dirty="0" smtClean="0">
                  <a:solidFill>
                    <a:schemeClr val="bg1"/>
                  </a:solidFill>
                </a:rPr>
                <a:t>bitmap</a:t>
              </a:r>
              <a:endParaRPr lang="zh-TW" altLang="en-US" sz="1400" dirty="0">
                <a:solidFill>
                  <a:schemeClr val="bg1"/>
                </a:solidFill>
              </a:endParaRPr>
            </a:p>
          </p:txBody>
        </p:sp>
        <p:cxnSp>
          <p:nvCxnSpPr>
            <p:cNvPr id="11" name="Straight Arrow Connector 10"/>
            <p:cNvCxnSpPr/>
            <p:nvPr/>
          </p:nvCxnSpPr>
          <p:spPr>
            <a:xfrm>
              <a:off x="1342857" y="1880888"/>
              <a:ext cx="0" cy="458985"/>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super</a:t>
              </a:r>
            </a:p>
            <a:p>
              <a:pPr algn="ctr"/>
              <a:r>
                <a:rPr lang="en-CA" altLang="zh-TW" sz="1400" dirty="0" smtClean="0">
                  <a:solidFill>
                    <a:schemeClr val="bg1"/>
                  </a:solidFill>
                </a:rPr>
                <a:t>block</a:t>
              </a:r>
              <a:endParaRPr lang="zh-TW" altLang="en-US" sz="1400" dirty="0">
                <a:solidFill>
                  <a:schemeClr val="bg1"/>
                </a:solidFill>
              </a:endParaRPr>
            </a:p>
          </p:txBody>
        </p:sp>
        <p:sp>
          <p:nvSpPr>
            <p:cNvPr id="13" name="Rectangle 12"/>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ext4 journal</a:t>
              </a:r>
              <a:endParaRPr lang="zh-TW" altLang="en-US" sz="1400" dirty="0">
                <a:solidFill>
                  <a:schemeClr val="bg1"/>
                </a:solidFill>
              </a:endParaRPr>
            </a:p>
          </p:txBody>
        </p:sp>
        <p:cxnSp>
          <p:nvCxnSpPr>
            <p:cNvPr id="14" name="Straight Arrow Connector 13"/>
            <p:cNvCxnSpPr>
              <a:stCxn id="12" idx="3"/>
              <a:endCxn id="13" idx="1"/>
            </p:cNvCxnSpPr>
            <p:nvPr/>
          </p:nvCxnSpPr>
          <p:spPr>
            <a:xfrm>
              <a:off x="1866663" y="1543652"/>
              <a:ext cx="1564318" cy="0"/>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p>
          </p:txBody>
        </p:sp>
        <p:sp>
          <p:nvSpPr>
            <p:cNvPr id="16" name="Rectangle 15"/>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block group descriptor table</a:t>
              </a:r>
              <a:endParaRPr lang="en-US" sz="1400" dirty="0">
                <a:solidFill>
                  <a:schemeClr val="bg1"/>
                </a:solidFill>
              </a:endParaRPr>
            </a:p>
          </p:txBody>
        </p:sp>
        <p:cxnSp>
          <p:nvCxnSpPr>
            <p:cNvPr id="17" name="Straight Arrow Connector 96"/>
            <p:cNvCxnSpPr>
              <a:stCxn id="44" idx="2"/>
              <a:endCxn id="10" idx="0"/>
            </p:cNvCxnSpPr>
            <p:nvPr/>
          </p:nvCxnSpPr>
          <p:spPr>
            <a:xfrm rot="5400000">
              <a:off x="1884057" y="2787380"/>
              <a:ext cx="902880" cy="1964333"/>
            </a:xfrm>
            <a:prstGeom prst="bentConnector3">
              <a:avLst>
                <a:gd name="adj1" fmla="val 27846"/>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p>
          </p:txBody>
        </p:sp>
        <p:sp>
          <p:nvSpPr>
            <p:cNvPr id="19" name="Rectangle 18"/>
            <p:cNvSpPr/>
            <p:nvPr/>
          </p:nvSpPr>
          <p:spPr>
            <a:xfrm>
              <a:off x="3515340" y="4394402"/>
              <a:ext cx="843171" cy="594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inode</a:t>
              </a:r>
              <a:r>
                <a:rPr lang="en-US" sz="1400" dirty="0" smtClean="0">
                  <a:solidFill>
                    <a:schemeClr val="bg1"/>
                  </a:solidFill>
                </a:rPr>
                <a:t> table</a:t>
              </a:r>
              <a:endParaRPr lang="en-US" sz="1400" dirty="0">
                <a:solidFill>
                  <a:schemeClr val="bg1"/>
                </a:solidFill>
              </a:endParaRPr>
            </a:p>
          </p:txBody>
        </p:sp>
        <p:cxnSp>
          <p:nvCxnSpPr>
            <p:cNvPr id="20" name="Straight Arrow Connector 96"/>
            <p:cNvCxnSpPr>
              <a:stCxn id="43" idx="2"/>
              <a:endCxn id="41" idx="0"/>
            </p:cNvCxnSpPr>
            <p:nvPr/>
          </p:nvCxnSpPr>
          <p:spPr>
            <a:xfrm rot="5400000">
              <a:off x="2721207" y="3283390"/>
              <a:ext cx="921780" cy="953413"/>
            </a:xfrm>
            <a:prstGeom prst="bentConnector3">
              <a:avLst>
                <a:gd name="adj1" fmla="val 50000"/>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block group descriptor</a:t>
              </a:r>
              <a:endParaRPr lang="zh-TW" altLang="en-US" sz="1400" dirty="0">
                <a:solidFill>
                  <a:schemeClr val="tx1"/>
                </a:solidFill>
              </a:endParaRPr>
            </a:p>
          </p:txBody>
        </p:sp>
        <p:cxnSp>
          <p:nvCxnSpPr>
            <p:cNvPr id="22" name="Straight Arrow Connector 96"/>
            <p:cNvCxnSpPr/>
            <p:nvPr/>
          </p:nvCxnSpPr>
          <p:spPr>
            <a:xfrm>
              <a:off x="3958346" y="3289053"/>
              <a:ext cx="0" cy="929962"/>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1400" dirty="0" err="1" smtClean="0">
                  <a:solidFill>
                    <a:schemeClr val="tx1"/>
                  </a:solidFill>
                </a:rPr>
                <a:t>inode</a:t>
              </a:r>
              <a:endParaRPr lang="en-US" altLang="zh-TW" sz="1400" dirty="0" smtClean="0">
                <a:solidFill>
                  <a:schemeClr val="tx1"/>
                </a:solidFill>
              </a:endParaRPr>
            </a:p>
            <a:p>
              <a:pPr algn="ctr"/>
              <a:r>
                <a:rPr lang="en-US" altLang="zh-TW" sz="1400" dirty="0" smtClean="0">
                  <a:solidFill>
                    <a:schemeClr val="tx1"/>
                  </a:solidFill>
                </a:rPr>
                <a:t>(</a:t>
              </a:r>
              <a:r>
                <a:rPr lang="en-US" altLang="zh-TW" sz="1400" dirty="0" err="1" smtClean="0">
                  <a:solidFill>
                    <a:schemeClr val="tx1"/>
                  </a:solidFill>
                </a:rPr>
                <a:t>reg</a:t>
              </a:r>
              <a:r>
                <a:rPr lang="en-US" altLang="zh-TW" sz="1400" dirty="0" smtClean="0">
                  <a:solidFill>
                    <a:schemeClr val="tx1"/>
                  </a:solidFill>
                </a:rPr>
                <a:t> file)</a:t>
              </a:r>
              <a:endParaRPr lang="zh-TW" altLang="en-US" sz="1400" dirty="0">
                <a:solidFill>
                  <a:schemeClr val="tx1"/>
                </a:solidFill>
              </a:endParaRPr>
            </a:p>
          </p:txBody>
        </p:sp>
        <p:sp>
          <p:nvSpPr>
            <p:cNvPr id="24" name="Rounded Rectangle 23"/>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1400" dirty="0" err="1" smtClean="0">
                  <a:solidFill>
                    <a:schemeClr val="tx1"/>
                  </a:solidFill>
                </a:rPr>
                <a:t>inode</a:t>
              </a:r>
              <a:endParaRPr lang="en-US" altLang="zh-TW" sz="1400" dirty="0" smtClean="0">
                <a:solidFill>
                  <a:schemeClr val="tx1"/>
                </a:solidFill>
              </a:endParaRPr>
            </a:p>
            <a:p>
              <a:pPr algn="ctr"/>
              <a:r>
                <a:rPr lang="en-US" altLang="zh-TW" sz="1400" dirty="0" smtClean="0">
                  <a:solidFill>
                    <a:schemeClr val="tx1"/>
                  </a:solidFill>
                </a:rPr>
                <a:t>(directory)</a:t>
              </a:r>
              <a:endParaRPr lang="zh-TW" altLang="en-US" sz="1400" dirty="0">
                <a:solidFill>
                  <a:schemeClr val="tx1"/>
                </a:solidFill>
              </a:endParaRPr>
            </a:p>
          </p:txBody>
        </p:sp>
        <p:sp>
          <p:nvSpPr>
            <p:cNvPr id="25" name="TextBox 24"/>
            <p:cNvSpPr txBox="1"/>
            <p:nvPr/>
          </p:nvSpPr>
          <p:spPr>
            <a:xfrm>
              <a:off x="5998270" y="2579740"/>
              <a:ext cx="415853" cy="307777"/>
            </a:xfrm>
            <a:prstGeom prst="rect">
              <a:avLst/>
            </a:prstGeom>
            <a:noFill/>
          </p:spPr>
          <p:txBody>
            <a:bodyPr wrap="none" rtlCol="0">
              <a:spAutoFit/>
            </a:bodyPr>
            <a:lstStyle/>
            <a:p>
              <a:r>
                <a:rPr lang="en-CA" sz="1400" dirty="0" smtClean="0">
                  <a:solidFill>
                    <a:schemeClr val="bg1"/>
                  </a:solidFill>
                </a:rPr>
                <a:t>…</a:t>
              </a:r>
              <a:endParaRPr lang="en-CA" sz="1400" dirty="0">
                <a:solidFill>
                  <a:schemeClr val="bg1"/>
                </a:solidFill>
              </a:endParaRPr>
            </a:p>
          </p:txBody>
        </p:sp>
        <p:sp>
          <p:nvSpPr>
            <p:cNvPr id="26" name="TextBox 25"/>
            <p:cNvSpPr txBox="1"/>
            <p:nvPr/>
          </p:nvSpPr>
          <p:spPr>
            <a:xfrm>
              <a:off x="6800145" y="4506736"/>
              <a:ext cx="415853" cy="307777"/>
            </a:xfrm>
            <a:prstGeom prst="rect">
              <a:avLst/>
            </a:prstGeom>
            <a:noFill/>
          </p:spPr>
          <p:txBody>
            <a:bodyPr wrap="none" rtlCol="0">
              <a:spAutoFit/>
            </a:bodyPr>
            <a:lstStyle/>
            <a:p>
              <a:r>
                <a:rPr lang="en-CA" sz="1400" dirty="0" smtClean="0">
                  <a:solidFill>
                    <a:schemeClr val="bg1"/>
                  </a:solidFill>
                </a:rPr>
                <a:t>…</a:t>
              </a:r>
              <a:endParaRPr lang="en-CA" sz="1400" dirty="0">
                <a:solidFill>
                  <a:schemeClr val="bg1"/>
                </a:solidFill>
              </a:endParaRPr>
            </a:p>
          </p:txBody>
        </p:sp>
        <p:sp>
          <p:nvSpPr>
            <p:cNvPr id="27" name="Rectangle 26"/>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dir</a:t>
              </a:r>
              <a:endParaRPr lang="en-CA" altLang="zh-TW" sz="1400" dirty="0" smtClean="0">
                <a:solidFill>
                  <a:schemeClr val="bg1"/>
                </a:solidFill>
              </a:endParaRPr>
            </a:p>
            <a:p>
              <a:pPr algn="ctr"/>
              <a:r>
                <a:rPr lang="en-CA" altLang="zh-TW" sz="1400" dirty="0" smtClean="0">
                  <a:solidFill>
                    <a:schemeClr val="bg1"/>
                  </a:solidFill>
                </a:rPr>
                <a:t>block</a:t>
              </a:r>
              <a:endParaRPr lang="zh-TW" altLang="en-US" sz="1400" dirty="0">
                <a:solidFill>
                  <a:schemeClr val="bg1"/>
                </a:solidFill>
              </a:endParaRPr>
            </a:p>
          </p:txBody>
        </p:sp>
        <p:cxnSp>
          <p:nvCxnSpPr>
            <p:cNvPr id="33" name="Straight Arrow Connector 96"/>
            <p:cNvCxnSpPr>
              <a:stCxn id="24" idx="2"/>
              <a:endCxn id="27" idx="0"/>
            </p:cNvCxnSpPr>
            <p:nvPr/>
          </p:nvCxnSpPr>
          <p:spPr>
            <a:xfrm flipH="1">
              <a:off x="6168537" y="5089178"/>
              <a:ext cx="3" cy="726417"/>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5400000">
              <a:off x="5043353" y="3194064"/>
              <a:ext cx="327375" cy="584384"/>
              <a:chOff x="27236633" y="9932056"/>
              <a:chExt cx="578250" cy="990600"/>
            </a:xfrm>
          </p:grpSpPr>
          <p:cxnSp>
            <p:nvCxnSpPr>
              <p:cNvPr id="36" name="Straight Arrow Connector 35"/>
              <p:cNvCxnSpPr/>
              <p:nvPr/>
            </p:nvCxnSpPr>
            <p:spPr>
              <a:xfrm>
                <a:off x="27236633" y="104273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7236633" y="109226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236633" y="99320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data</a:t>
              </a:r>
            </a:p>
            <a:p>
              <a:pPr algn="ctr"/>
              <a:r>
                <a:rPr lang="en-CA" altLang="zh-TW" sz="1400" dirty="0" smtClean="0">
                  <a:solidFill>
                    <a:schemeClr val="bg1"/>
                  </a:solidFill>
                </a:rPr>
                <a:t>block</a:t>
              </a:r>
              <a:endParaRPr lang="zh-TW" altLang="en-US" sz="1400" dirty="0">
                <a:solidFill>
                  <a:schemeClr val="bg1"/>
                </a:solidFill>
              </a:endParaRPr>
            </a:p>
          </p:txBody>
        </p:sp>
        <p:cxnSp>
          <p:nvCxnSpPr>
            <p:cNvPr id="40" name="Straight Arrow Connector 96"/>
            <p:cNvCxnSpPr>
              <a:stCxn id="23" idx="2"/>
              <a:endCxn id="39" idx="0"/>
            </p:cNvCxnSpPr>
            <p:nvPr/>
          </p:nvCxnSpPr>
          <p:spPr>
            <a:xfrm>
              <a:off x="4926412" y="5089178"/>
              <a:ext cx="1" cy="736548"/>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inode</a:t>
              </a:r>
              <a:endParaRPr lang="en-CA" altLang="zh-TW" sz="1400" dirty="0" smtClean="0">
                <a:solidFill>
                  <a:schemeClr val="bg1"/>
                </a:solidFill>
              </a:endParaRPr>
            </a:p>
            <a:p>
              <a:pPr algn="ctr"/>
              <a:r>
                <a:rPr lang="en-CA" altLang="zh-TW" sz="1400" dirty="0" smtClean="0">
                  <a:solidFill>
                    <a:schemeClr val="bg1"/>
                  </a:solidFill>
                </a:rPr>
                <a:t>bitmap</a:t>
              </a:r>
              <a:endParaRPr lang="zh-TW" altLang="en-US" sz="1400" dirty="0">
                <a:solidFill>
                  <a:schemeClr val="bg1"/>
                </a:solidFill>
              </a:endParaRPr>
            </a:p>
          </p:txBody>
        </p:sp>
        <p:grpSp>
          <p:nvGrpSpPr>
            <p:cNvPr id="42" name="Group 41"/>
            <p:cNvGrpSpPr/>
            <p:nvPr/>
          </p:nvGrpSpPr>
          <p:grpSpPr>
            <a:xfrm>
              <a:off x="2948918" y="2415923"/>
              <a:ext cx="1419770" cy="902183"/>
              <a:chOff x="2529818" y="2415923"/>
              <a:chExt cx="1419770" cy="902183"/>
            </a:xfrm>
          </p:grpSpPr>
          <p:sp>
            <p:nvSpPr>
              <p:cNvPr id="43" name="Rounded Rectangle 42"/>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block group descriptor</a:t>
                </a:r>
                <a:endParaRPr lang="zh-TW" altLang="en-US" sz="1400" dirty="0">
                  <a:solidFill>
                    <a:schemeClr val="tx1"/>
                  </a:solidFill>
                </a:endParaRPr>
              </a:p>
            </p:txBody>
          </p:sp>
          <p:sp>
            <p:nvSpPr>
              <p:cNvPr id="44" name="Rectangle 43"/>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pSp>
      </p:grpSp>
      <p:sp>
        <p:nvSpPr>
          <p:cNvPr id="47" name="Rectangle 46"/>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super</a:t>
            </a:r>
          </a:p>
          <a:p>
            <a:pPr algn="ctr"/>
            <a:r>
              <a:rPr lang="en-CA" altLang="zh-TW" sz="1400" dirty="0" smtClean="0">
                <a:solidFill>
                  <a:schemeClr val="bg1"/>
                </a:solidFill>
              </a:rPr>
              <a:t>block</a:t>
            </a:r>
            <a:endParaRPr lang="zh-TW" altLang="en-US" sz="1400" dirty="0">
              <a:solidFill>
                <a:schemeClr val="bg1"/>
              </a:solidFill>
            </a:endParaRPr>
          </a:p>
        </p:txBody>
      </p:sp>
      <p:sp>
        <p:nvSpPr>
          <p:cNvPr id="48" name="TextBox 47"/>
          <p:cNvSpPr txBox="1"/>
          <p:nvPr/>
        </p:nvSpPr>
        <p:spPr>
          <a:xfrm>
            <a:off x="6696455" y="1314485"/>
            <a:ext cx="2485621" cy="461665"/>
          </a:xfrm>
          <a:prstGeom prst="rect">
            <a:avLst/>
          </a:prstGeom>
          <a:noFill/>
        </p:spPr>
        <p:txBody>
          <a:bodyPr wrap="square" rtlCol="0">
            <a:spAutoFit/>
          </a:bodyPr>
          <a:lstStyle/>
          <a:p>
            <a:r>
              <a:rPr lang="en-CA" sz="2400" dirty="0" err="1" smtClean="0">
                <a:solidFill>
                  <a:schemeClr val="bg1"/>
                </a:solidFill>
              </a:rPr>
              <a:t>Btrfs</a:t>
            </a:r>
            <a:r>
              <a:rPr lang="en-CA" sz="2400" dirty="0" smtClean="0">
                <a:solidFill>
                  <a:schemeClr val="bg1"/>
                </a:solidFill>
              </a:rPr>
              <a:t> File System</a:t>
            </a:r>
            <a:endParaRPr lang="en-CA" sz="2400" dirty="0">
              <a:solidFill>
                <a:schemeClr val="bg1"/>
              </a:solidFill>
            </a:endParaRPr>
          </a:p>
        </p:txBody>
      </p:sp>
      <p:sp>
        <p:nvSpPr>
          <p:cNvPr id="49" name="Rectangle 4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tree of trees</a:t>
            </a:r>
            <a:endParaRPr lang="zh-TW" altLang="en-US" sz="1400" dirty="0">
              <a:solidFill>
                <a:schemeClr val="bg1"/>
              </a:solidFill>
            </a:endParaRPr>
          </a:p>
        </p:txBody>
      </p:sp>
      <p:sp>
        <p:nvSpPr>
          <p:cNvPr id="50" name="Rectangle 4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chunk</a:t>
            </a:r>
          </a:p>
          <a:p>
            <a:pPr algn="ctr"/>
            <a:r>
              <a:rPr lang="en-CA" altLang="zh-TW" sz="1400" dirty="0" smtClean="0">
                <a:solidFill>
                  <a:schemeClr val="bg1"/>
                </a:solidFill>
              </a:rPr>
              <a:t>tree</a:t>
            </a:r>
            <a:endParaRPr lang="zh-TW" altLang="en-US" sz="1400" dirty="0">
              <a:solidFill>
                <a:schemeClr val="bg1"/>
              </a:solidFill>
            </a:endParaRPr>
          </a:p>
        </p:txBody>
      </p:sp>
      <p:sp>
        <p:nvSpPr>
          <p:cNvPr id="51" name="Rectangle 5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fs</a:t>
            </a:r>
          </a:p>
          <a:p>
            <a:pPr algn="ctr"/>
            <a:r>
              <a:rPr lang="en-CA" altLang="zh-TW" sz="1400" dirty="0" smtClean="0">
                <a:solidFill>
                  <a:schemeClr val="bg1"/>
                </a:solidFill>
              </a:rPr>
              <a:t>tree</a:t>
            </a:r>
            <a:endParaRPr lang="zh-TW" altLang="en-US" sz="1400" dirty="0">
              <a:solidFill>
                <a:schemeClr val="bg1"/>
              </a:solidFill>
            </a:endParaRPr>
          </a:p>
        </p:txBody>
      </p:sp>
      <p:sp>
        <p:nvSpPr>
          <p:cNvPr id="52" name="Rectangle 5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extent</a:t>
            </a:r>
          </a:p>
          <a:p>
            <a:pPr algn="ctr"/>
            <a:r>
              <a:rPr lang="en-CA" altLang="zh-TW" sz="1400" dirty="0" smtClean="0">
                <a:solidFill>
                  <a:schemeClr val="bg1"/>
                </a:solidFill>
              </a:rPr>
              <a:t>tree</a:t>
            </a:r>
            <a:endParaRPr lang="zh-TW" altLang="en-US" sz="1400" dirty="0">
              <a:solidFill>
                <a:schemeClr val="bg1"/>
              </a:solidFill>
            </a:endParaRPr>
          </a:p>
        </p:txBody>
      </p:sp>
      <p:sp>
        <p:nvSpPr>
          <p:cNvPr id="53" name="TextBox 52"/>
          <p:cNvSpPr txBox="1"/>
          <p:nvPr/>
        </p:nvSpPr>
        <p:spPr>
          <a:xfrm>
            <a:off x="10438981" y="3461356"/>
            <a:ext cx="595035" cy="584775"/>
          </a:xfrm>
          <a:prstGeom prst="rect">
            <a:avLst/>
          </a:prstGeom>
          <a:noFill/>
        </p:spPr>
        <p:txBody>
          <a:bodyPr wrap="none" rtlCol="0">
            <a:spAutoFit/>
          </a:bodyPr>
          <a:lstStyle/>
          <a:p>
            <a:r>
              <a:rPr lang="en-CA" sz="3200" dirty="0" smtClean="0">
                <a:solidFill>
                  <a:schemeClr val="bg1"/>
                </a:solidFill>
              </a:rPr>
              <a:t>…</a:t>
            </a:r>
            <a:endParaRPr lang="en-CA" sz="3200" dirty="0">
              <a:solidFill>
                <a:schemeClr val="bg1"/>
              </a:solidFill>
            </a:endParaRPr>
          </a:p>
        </p:txBody>
      </p:sp>
      <p:cxnSp>
        <p:nvCxnSpPr>
          <p:cNvPr id="54" name="Straight Arrow Connector 53"/>
          <p:cNvCxnSpPr>
            <a:stCxn id="47" idx="2"/>
            <a:endCxn id="49" idx="0"/>
          </p:cNvCxnSpPr>
          <p:nvPr/>
        </p:nvCxnSpPr>
        <p:spPr>
          <a:xfrm>
            <a:off x="9048994" y="2447302"/>
            <a:ext cx="0"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2" idx="0"/>
          </p:cNvCxnSpPr>
          <p:nvPr/>
        </p:nvCxnSpPr>
        <p:spPr>
          <a:xfrm flipH="1">
            <a:off x="7179551" y="3315173"/>
            <a:ext cx="1869443"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2"/>
            <a:endCxn id="50" idx="0"/>
          </p:cNvCxnSpPr>
          <p:nvPr/>
        </p:nvCxnSpPr>
        <p:spPr>
          <a:xfrm flipH="1">
            <a:off x="8434025" y="3315173"/>
            <a:ext cx="614969"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2"/>
            <a:endCxn id="51" idx="0"/>
          </p:cNvCxnSpPr>
          <p:nvPr/>
        </p:nvCxnSpPr>
        <p:spPr>
          <a:xfrm>
            <a:off x="9048994" y="3315173"/>
            <a:ext cx="629057"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9" idx="2"/>
          </p:cNvCxnSpPr>
          <p:nvPr/>
        </p:nvCxnSpPr>
        <p:spPr>
          <a:xfrm>
            <a:off x="9048994" y="3315173"/>
            <a:ext cx="1679107" cy="27608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6741813" y="4676513"/>
            <a:ext cx="3778154" cy="1868392"/>
            <a:chOff x="6585047" y="4502525"/>
            <a:chExt cx="3778154" cy="1868392"/>
          </a:xfrm>
        </p:grpSpPr>
        <p:grpSp>
          <p:nvGrpSpPr>
            <p:cNvPr id="90" name="Group 89"/>
            <p:cNvGrpSpPr/>
            <p:nvPr/>
          </p:nvGrpSpPr>
          <p:grpSpPr>
            <a:xfrm>
              <a:off x="6736342" y="4653552"/>
              <a:ext cx="3408240" cy="1509934"/>
              <a:chOff x="6736342" y="4653552"/>
              <a:chExt cx="3408240" cy="1509934"/>
            </a:xfrm>
          </p:grpSpPr>
          <p:sp>
            <p:nvSpPr>
              <p:cNvPr id="71" name="Rectangle 70"/>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node</a:t>
                </a:r>
                <a:endParaRPr lang="zh-TW" altLang="en-US" sz="1400" dirty="0">
                  <a:solidFill>
                    <a:schemeClr val="bg1"/>
                  </a:solidFill>
                </a:endParaRPr>
              </a:p>
            </p:txBody>
          </p:sp>
          <p:sp>
            <p:nvSpPr>
              <p:cNvPr id="72" name="Rectangle 71"/>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sp>
            <p:nvSpPr>
              <p:cNvPr id="73" name="Rectangle 72"/>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sp>
            <p:nvSpPr>
              <p:cNvPr id="76" name="Rectangle 7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cxnSp>
            <p:nvCxnSpPr>
              <p:cNvPr id="77" name="Straight Arrow Connector 76"/>
              <p:cNvCxnSpPr>
                <a:stCxn id="71" idx="2"/>
                <a:endCxn id="72" idx="0"/>
              </p:cNvCxnSpPr>
              <p:nvPr/>
            </p:nvCxnSpPr>
            <p:spPr>
              <a:xfrm flipH="1">
                <a:off x="7219438" y="5244100"/>
                <a:ext cx="1214587"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1" idx="2"/>
                <a:endCxn id="73" idx="0"/>
              </p:cNvCxnSpPr>
              <p:nvPr/>
            </p:nvCxnSpPr>
            <p:spPr>
              <a:xfrm>
                <a:off x="8434025" y="5244100"/>
                <a:ext cx="0"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1" idx="2"/>
                <a:endCxn id="76" idx="0"/>
              </p:cNvCxnSpPr>
              <p:nvPr/>
            </p:nvCxnSpPr>
            <p:spPr>
              <a:xfrm>
                <a:off x="8434025" y="5244100"/>
                <a:ext cx="1227461"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92" name="TextBox 91"/>
          <p:cNvSpPr txBox="1"/>
          <p:nvPr/>
        </p:nvSpPr>
        <p:spPr>
          <a:xfrm>
            <a:off x="6645200" y="4302285"/>
            <a:ext cx="2741472" cy="400110"/>
          </a:xfrm>
          <a:prstGeom prst="rect">
            <a:avLst/>
          </a:prstGeom>
          <a:noFill/>
        </p:spPr>
        <p:txBody>
          <a:bodyPr wrap="square" rtlCol="0">
            <a:spAutoFit/>
          </a:bodyPr>
          <a:lstStyle/>
          <a:p>
            <a:r>
              <a:rPr lang="en-CA" sz="2000" b="1" dirty="0" err="1" smtClean="0">
                <a:solidFill>
                  <a:schemeClr val="bg1"/>
                </a:solidFill>
              </a:rPr>
              <a:t>Btrfs</a:t>
            </a:r>
            <a:r>
              <a:rPr lang="en-CA" sz="2000" b="1" dirty="0" smtClean="0">
                <a:solidFill>
                  <a:schemeClr val="bg1"/>
                </a:solidFill>
              </a:rPr>
              <a:t> B-tree Structure</a:t>
            </a:r>
            <a:endParaRPr lang="en-CA" sz="2000" b="1" dirty="0">
              <a:solidFill>
                <a:schemeClr val="bg1"/>
              </a:solidFill>
            </a:endParaRPr>
          </a:p>
        </p:txBody>
      </p:sp>
    </p:spTree>
    <p:extLst>
      <p:ext uri="{BB962C8B-B14F-4D97-AF65-F5344CB8AC3E}">
        <p14:creationId xmlns:p14="http://schemas.microsoft.com/office/powerpoint/2010/main" val="99444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Abstract File System Object API</a:t>
            </a:r>
            <a:endParaRPr lang="en-CA" dirty="0"/>
          </a:p>
        </p:txBody>
      </p:sp>
      <p:sp>
        <p:nvSpPr>
          <p:cNvPr id="3" name="Content Placeholder 2"/>
          <p:cNvSpPr>
            <a:spLocks noGrp="1"/>
          </p:cNvSpPr>
          <p:nvPr>
            <p:ph idx="1"/>
          </p:nvPr>
        </p:nvSpPr>
        <p:spPr/>
        <p:txBody>
          <a:bodyPr/>
          <a:lstStyle/>
          <a:p>
            <a:r>
              <a:rPr lang="en-CA" dirty="0" smtClean="0"/>
              <a:t>Operate on abstract file system objects</a:t>
            </a:r>
          </a:p>
          <a:p>
            <a:pPr lvl="1"/>
            <a:r>
              <a:rPr lang="en-CA" b="1" dirty="0" smtClean="0"/>
              <a:t>File system objects: </a:t>
            </a:r>
            <a:r>
              <a:rPr lang="en-CA" dirty="0" smtClean="0"/>
              <a:t>blocks, </a:t>
            </a:r>
            <a:r>
              <a:rPr lang="en-CA" dirty="0" err="1" smtClean="0"/>
              <a:t>inodes</a:t>
            </a:r>
            <a:r>
              <a:rPr lang="en-CA" dirty="0" smtClean="0"/>
              <a:t>, directory entries, etc.</a:t>
            </a:r>
          </a:p>
          <a:p>
            <a:pPr lvl="1"/>
            <a:r>
              <a:rPr lang="en-CA" b="1" dirty="0" smtClean="0"/>
              <a:t>Operations: </a:t>
            </a:r>
            <a:r>
              <a:rPr lang="en-CA" dirty="0" smtClean="0"/>
              <a:t>allocate</a:t>
            </a:r>
            <a:r>
              <a:rPr lang="en-CA" dirty="0"/>
              <a:t>, free, iterate, map, etc</a:t>
            </a:r>
            <a:r>
              <a:rPr lang="en-CA" dirty="0" smtClean="0"/>
              <a:t>.</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a:p>
            <a:r>
              <a:rPr lang="en-CA" dirty="0" err="1" smtClean="0"/>
              <a:t>eVFS</a:t>
            </a:r>
            <a:r>
              <a:rPr lang="en-CA" dirty="0" smtClean="0"/>
              <a:t> (Extended VFS Interface)</a:t>
            </a:r>
          </a:p>
          <a:p>
            <a:pPr lvl="1"/>
            <a:r>
              <a:rPr lang="en-CA" dirty="0" smtClean="0"/>
              <a:t>Provides fine-grained control and maintains generality</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Operation</a:t>
            </a:r>
            <a:endParaRPr lang="en-CA" dirty="0"/>
          </a:p>
        </p:txBody>
      </p:sp>
      <p:sp>
        <p:nvSpPr>
          <p:cNvPr id="3" name="Content Placeholder 2"/>
          <p:cNvSpPr>
            <a:spLocks noGrp="1"/>
          </p:cNvSpPr>
          <p:nvPr>
            <p:ph idx="1"/>
          </p:nvPr>
        </p:nvSpPr>
        <p:spPr/>
        <p:txBody>
          <a:bodyPr/>
          <a:lstStyle/>
          <a:p>
            <a:r>
              <a:rPr lang="en-CA" dirty="0" err="1"/>
              <a:t>fs_open</a:t>
            </a:r>
            <a:endParaRPr lang="en-CA" dirty="0"/>
          </a:p>
          <a:p>
            <a:pPr lvl="1"/>
            <a:r>
              <a:rPr lang="en-CA" dirty="0"/>
              <a:t>Opens device for file </a:t>
            </a:r>
            <a:r>
              <a:rPr lang="en-CA" dirty="0" smtClean="0"/>
              <a:t>system</a:t>
            </a:r>
          </a:p>
          <a:p>
            <a:pPr lvl="1"/>
            <a:r>
              <a:rPr lang="en-CA" dirty="0" smtClean="0"/>
              <a:t>Can specify target file system, or auto detect</a:t>
            </a:r>
            <a:endParaRPr lang="en-CA" dirty="0"/>
          </a:p>
          <a:p>
            <a:r>
              <a:rPr lang="en-CA" dirty="0" err="1"/>
              <a:t>super_make</a:t>
            </a:r>
            <a:endParaRPr lang="en-CA" dirty="0"/>
          </a:p>
          <a:p>
            <a:pPr lvl="1"/>
            <a:r>
              <a:rPr lang="en-CA" dirty="0"/>
              <a:t>Makes a new file system (same as </a:t>
            </a:r>
            <a:r>
              <a:rPr lang="en-CA" dirty="0" err="1"/>
              <a:t>mkfs</a:t>
            </a:r>
            <a:r>
              <a:rPr lang="en-CA" dirty="0" smtClean="0"/>
              <a:t>)</a:t>
            </a:r>
          </a:p>
          <a:p>
            <a:r>
              <a:rPr lang="en-CA" dirty="0" err="1" smtClean="0"/>
              <a:t>super_set</a:t>
            </a:r>
            <a:endParaRPr lang="en-CA" dirty="0" smtClean="0"/>
          </a:p>
          <a:p>
            <a:pPr lvl="1"/>
            <a:r>
              <a:rPr lang="en-CA" dirty="0" smtClean="0"/>
              <a:t>Update file system settings (e.g., label, features)</a:t>
            </a:r>
            <a:endParaRPr lang="en-CA" dirty="0"/>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spTree>
    <p:extLst>
      <p:ext uri="{BB962C8B-B14F-4D97-AF65-F5344CB8AC3E}">
        <p14:creationId xmlns:p14="http://schemas.microsoft.com/office/powerpoint/2010/main" val="1984412869"/>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22130</TotalTime>
  <Words>5792</Words>
  <Application>Microsoft Office PowerPoint</Application>
  <PresentationFormat>Widescreen</PresentationFormat>
  <Paragraphs>487</Paragraphs>
  <Slides>35</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微軟正黑體</vt:lpstr>
      <vt:lpstr>Arial</vt:lpstr>
      <vt:lpstr>Calibri</vt:lpstr>
      <vt:lpstr>Century Gothic</vt:lpstr>
      <vt:lpstr>Courier New</vt:lpstr>
      <vt:lpstr>Wingdings 3</vt:lpstr>
      <vt:lpstr>Slice</vt:lpstr>
      <vt:lpstr>Breaking Apart the VFS for Managing File Systems</vt:lpstr>
      <vt:lpstr>Introduction</vt:lpstr>
      <vt:lpstr>Motivating Applications</vt:lpstr>
      <vt:lpstr>Problem</vt:lpstr>
      <vt:lpstr>Root Cause</vt:lpstr>
      <vt:lpstr>Goals and Challenges</vt:lpstr>
      <vt:lpstr>File System Formats</vt:lpstr>
      <vt:lpstr>Abstract File System Object API</vt:lpstr>
      <vt:lpstr>File System Operation</vt:lpstr>
      <vt:lpstr>eVFS Operations</vt:lpstr>
      <vt:lpstr>Transactional Support</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Limitation</vt:lpstr>
      <vt:lpstr>Future Work</vt:lpstr>
      <vt:lpstr>Conclusion</vt:lpstr>
      <vt:lpstr>Breaking Apart the VFS for Managing File Systems </vt:lpstr>
      <vt:lpstr>Evaluation</vt:lpstr>
      <vt:lpstr>Commit Word</vt:lpstr>
      <vt:lpstr>1. Write to Free Space</vt:lpstr>
      <vt:lpstr>2. Write to Allocated Space</vt:lpstr>
      <vt:lpstr>3. Write to Journal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525</cp:revision>
  <dcterms:created xsi:type="dcterms:W3CDTF">2018-01-30T09:02:25Z</dcterms:created>
  <dcterms:modified xsi:type="dcterms:W3CDTF">2018-07-04T17:13:30Z</dcterms:modified>
</cp:coreProperties>
</file>