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84" r:id="rId8"/>
    <p:sldId id="259" r:id="rId9"/>
    <p:sldId id="285" r:id="rId10"/>
    <p:sldId id="286" r:id="rId11"/>
    <p:sldId id="289" r:id="rId12"/>
    <p:sldId id="290" r:id="rId13"/>
    <p:sldId id="291" r:id="rId14"/>
    <p:sldId id="287" r:id="rId15"/>
    <p:sldId id="288" r:id="rId16"/>
    <p:sldId id="282" r:id="rId17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A43"/>
    <a:srgbClr val="0D1B28"/>
    <a:srgbClr val="142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73" d="100"/>
          <a:sy n="73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22C5-2F7E-4EDF-B204-A45407DEAD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B01F-885A-4E25-9A48-FD3AF01608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CB01F-885A-4E25-9A48-FD3AF0160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3000">
              <a:srgbClr val="14263C"/>
            </a:gs>
            <a:gs pos="0">
              <a:srgbClr val="162A43"/>
            </a:gs>
            <a:gs pos="100000">
              <a:srgbClr val="0D1B2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/>
          <p:cNvSpPr txBox="1"/>
          <p:nvPr/>
        </p:nvSpPr>
        <p:spPr>
          <a:xfrm>
            <a:off x="1589405" y="3359785"/>
            <a:ext cx="6509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数据结构课设中期汇报</a:t>
            </a:r>
            <a:endParaRPr lang="zh-CN" sz="4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3" name="文本框 27"/>
          <p:cNvSpPr txBox="1"/>
          <p:nvPr/>
        </p:nvSpPr>
        <p:spPr>
          <a:xfrm>
            <a:off x="1589362" y="4221548"/>
            <a:ext cx="499898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舒毅康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589405" y="4690110"/>
            <a:ext cx="486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</p:spTree>
  </p:cSld>
  <p:clrMapOvr>
    <a:masterClrMapping/>
  </p:clrMapOvr>
  <p:transition advTm="50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529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5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3050" y="1086485"/>
            <a:ext cx="6347460" cy="4198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3050" y="5570855"/>
            <a:ext cx="4942205" cy="875030"/>
          </a:xfrm>
          <a:prstGeom prst="rect">
            <a:avLst/>
          </a:prstGeom>
        </p:spPr>
      </p:pic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5255" y="1040130"/>
            <a:ext cx="8854440" cy="4777740"/>
          </a:xfrm>
          <a:prstGeom prst="rect">
            <a:avLst/>
          </a:prstGeom>
        </p:spPr>
      </p:pic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  <p:pic>
        <p:nvPicPr>
          <p:cNvPr id="3" name="图片 2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472952" y="2882290"/>
            <a:ext cx="124609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dirty="0">
                <a:solidFill>
                  <a:schemeClr val="bg1"/>
                </a:solidFill>
                <a:latin typeface="Calibri Light" panose="020F0302020204030204" charset="0"/>
                <a:ea typeface="微软雅黑" panose="020B0503020204020204" charset="-122"/>
              </a:rPr>
              <a:t>PART ONE</a:t>
            </a:r>
            <a:endParaRPr lang="en-US" altLang="zh-CN" dirty="0">
              <a:solidFill>
                <a:schemeClr val="bg1"/>
              </a:solidFill>
              <a:latin typeface="Calibri Light" panose="020F0302020204030204" charset="0"/>
              <a:ea typeface="微软雅黑" panose="020B0503020204020204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664857" y="3358723"/>
            <a:ext cx="486228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42320" y="1759453"/>
            <a:ext cx="1099780" cy="109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advTm="52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1132205"/>
            <a:ext cx="8638540" cy="272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增加页面的交互性，对一些数据结构进行进一步</a:t>
            </a:r>
            <a:r>
              <a:rPr lang="zh-CN" altLang="en-US" sz="2800">
                <a:solidFill>
                  <a:schemeClr val="bg1"/>
                </a:solidFill>
              </a:rPr>
              <a:t>优化。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2" name="TextBox 42"/>
          <p:cNvSpPr txBox="1"/>
          <p:nvPr/>
        </p:nvSpPr>
        <p:spPr>
          <a:xfrm>
            <a:off x="1589405" y="3359785"/>
            <a:ext cx="6509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谢谢您的观看！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7"/>
          <p:cNvSpPr txBox="1"/>
          <p:nvPr/>
        </p:nvSpPr>
        <p:spPr>
          <a:xfrm>
            <a:off x="1589362" y="4221548"/>
            <a:ext cx="499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BUSINESS POWERPOINT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1589362" y="2325529"/>
            <a:ext cx="49989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202X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589405" y="4690110"/>
            <a:ext cx="486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公司介绍、产品推广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述职报告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工作汇报等</a:t>
            </a:r>
            <a:endParaRPr lang="zh-CN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458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9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529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67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35" y="2261513"/>
            <a:ext cx="12191999" cy="81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extBox 6"/>
          <p:cNvSpPr txBox="1"/>
          <p:nvPr/>
        </p:nvSpPr>
        <p:spPr>
          <a:xfrm>
            <a:off x="767373" y="1230796"/>
            <a:ext cx="283845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5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373" y="1908792"/>
            <a:ext cx="2832315" cy="0"/>
          </a:xfrm>
          <a:prstGeom prst="line">
            <a:avLst/>
          </a:prstGeom>
          <a:ln w="127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WordArt 20"/>
          <p:cNvSpPr>
            <a:spLocks noChangeArrowheads="1" noChangeShapeType="1" noTextEdit="1"/>
          </p:cNvSpPr>
          <p:nvPr/>
        </p:nvSpPr>
        <p:spPr bwMode="auto">
          <a:xfrm>
            <a:off x="4328072" y="2340066"/>
            <a:ext cx="304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zh-CN" altLang="en-US" sz="4800" b="1" kern="10" dirty="0">
              <a:solidFill>
                <a:srgbClr val="F2F2F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977555" y="2258152"/>
            <a:ext cx="396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WordArt 20"/>
          <p:cNvSpPr>
            <a:spLocks noChangeArrowheads="1" noChangeShapeType="1" noTextEdit="1"/>
          </p:cNvSpPr>
          <p:nvPr/>
        </p:nvSpPr>
        <p:spPr bwMode="auto">
          <a:xfrm>
            <a:off x="4328072" y="3254466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zh-CN" altLang="en-US" sz="4800" b="1" kern="10" dirty="0">
              <a:solidFill>
                <a:srgbClr val="F2F2F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4977555" y="3159217"/>
            <a:ext cx="396240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功能完成状况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WordArt 20"/>
          <p:cNvSpPr>
            <a:spLocks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4394112" y="4295231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r>
              <a:rPr lang="en-US" altLang="zh-CN" sz="4800" b="1" kern="10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zh-CN" altLang="en-US" sz="4800" b="1" kern="10" dirty="0">
              <a:solidFill>
                <a:srgbClr val="F2F2F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Rectangle 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43595" y="4240622"/>
            <a:ext cx="396240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WordArt 20"/>
          <p:cNvSpPr>
            <a:spLocks noChangeArrowheads="1" noChangeShapeType="1" noTextEdit="1"/>
          </p:cNvSpPr>
          <p:nvPr>
            <p:custDataLst>
              <p:tags r:id="rId4"/>
            </p:custDataLst>
          </p:nvPr>
        </p:nvSpPr>
        <p:spPr bwMode="auto">
          <a:xfrm>
            <a:off x="4394112" y="5132161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r>
              <a:rPr lang="en-US" altLang="zh-CN" sz="4800" b="1" kern="10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zh-CN" altLang="en-US" sz="4800" b="1" kern="10" dirty="0">
              <a:solidFill>
                <a:srgbClr val="F2F2F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Rectangle 2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70595" y="5132162"/>
            <a:ext cx="396240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61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" grpId="0"/>
      <p:bldP spid="68" grpId="0"/>
      <p:bldP spid="70" grpId="0"/>
      <p:bldP spid="71" grpId="0"/>
      <p:bldP spid="69" grpId="0"/>
      <p:bldP spid="69" grpId="1"/>
      <p:bldP spid="3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  <p:pic>
        <p:nvPicPr>
          <p:cNvPr id="3" name="图片 2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472952" y="2882290"/>
            <a:ext cx="124609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dirty="0">
                <a:solidFill>
                  <a:schemeClr val="bg1"/>
                </a:solidFill>
                <a:latin typeface="Calibri Light" panose="020F0302020204030204" charset="0"/>
                <a:ea typeface="微软雅黑" panose="020B0503020204020204" charset="-122"/>
              </a:rPr>
              <a:t>PART ONE</a:t>
            </a:r>
            <a:endParaRPr lang="en-US" altLang="zh-CN" dirty="0">
              <a:solidFill>
                <a:schemeClr val="bg1"/>
              </a:solidFill>
              <a:latin typeface="Calibri Light" panose="020F0302020204030204" charset="0"/>
              <a:ea typeface="微软雅黑" panose="020B0503020204020204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664857" y="3358723"/>
            <a:ext cx="486228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42320" y="1759453"/>
            <a:ext cx="1099780" cy="109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advTm="52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0" y="-1524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7375" y="276860"/>
            <a:ext cx="33477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1073150"/>
            <a:ext cx="8192135" cy="5479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</a:rPr>
              <a:t>1.</a:t>
            </a:r>
            <a:r>
              <a:rPr lang="zh-CN" altLang="en-US" sz="2400">
                <a:solidFill>
                  <a:schemeClr val="bg1"/>
                </a:solidFill>
              </a:rPr>
              <a:t>主模块</a:t>
            </a:r>
            <a:r>
              <a:rPr lang="en-US" altLang="zh-CN" sz="2400">
                <a:solidFill>
                  <a:schemeClr val="bg1"/>
                </a:solidFill>
              </a:rPr>
              <a:t> ---</a:t>
            </a:r>
            <a:r>
              <a:rPr lang="zh-CN" altLang="en-US" sz="2400">
                <a:solidFill>
                  <a:schemeClr val="bg1"/>
                </a:solidFill>
              </a:rPr>
              <a:t>用于交互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2.创建图的邻接矩阵的存储结构 --- </a:t>
            </a:r>
            <a:r>
              <a:rPr lang="zh-CN" altLang="en-US" sz="2400">
                <a:solidFill>
                  <a:schemeClr val="bg1"/>
                </a:solidFill>
              </a:rPr>
              <a:t>文件存储顶点和边的信息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3.浏览图中任一景点介绍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4.输出所有景点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5.游客系统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6.管理员系统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7.查找游客所在景点与其他景点的距离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8.查找游客指定的两个景点间的最短路径长度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9.修改景点信息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10.添加景点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11.删除景点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12.添加道路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13. 删除道路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14.输出路线信息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386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  <p:pic>
        <p:nvPicPr>
          <p:cNvPr id="3" name="图片 2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472952" y="2882290"/>
            <a:ext cx="124609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dirty="0">
                <a:solidFill>
                  <a:schemeClr val="bg1"/>
                </a:solidFill>
                <a:latin typeface="Calibri Light" panose="020F0302020204030204" charset="0"/>
                <a:ea typeface="微软雅黑" panose="020B0503020204020204" charset="-122"/>
              </a:rPr>
              <a:t>PART ONE</a:t>
            </a:r>
            <a:endParaRPr lang="en-US" altLang="zh-CN" dirty="0">
              <a:solidFill>
                <a:schemeClr val="bg1"/>
              </a:solidFill>
              <a:latin typeface="Calibri Light" panose="020F0302020204030204" charset="0"/>
              <a:ea typeface="微软雅黑" panose="020B0503020204020204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664857" y="3358723"/>
            <a:ext cx="486228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42320" y="1759453"/>
            <a:ext cx="1099780" cy="109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advTm="52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功能完成状况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1132205"/>
            <a:ext cx="8638540" cy="272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总体上来说，功能大体上基本完成，包括成员的状态判断，权限管理</a:t>
            </a:r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zh-CN" altLang="en-US" sz="2800">
                <a:solidFill>
                  <a:schemeClr val="bg1"/>
                </a:solidFill>
              </a:rPr>
              <a:t>游客，管理员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r>
              <a:rPr lang="zh-CN" altLang="en-US" sz="2800">
                <a:solidFill>
                  <a:schemeClr val="bg1"/>
                </a:solidFill>
              </a:rPr>
              <a:t>。景点的增删改查，道路的增删。主界面的交互！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0580" y="2628265"/>
            <a:ext cx="7553325" cy="4247515"/>
          </a:xfrm>
          <a:prstGeom prst="rect">
            <a:avLst/>
          </a:prstGeom>
        </p:spPr>
      </p:pic>
      <p:pic>
        <p:nvPicPr>
          <p:cNvPr id="3" name="图片 2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8890"/>
            <a:ext cx="5430520" cy="3382645"/>
          </a:xfrm>
          <a:prstGeom prst="rect">
            <a:avLst/>
          </a:prstGeom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5472952" y="2882290"/>
            <a:ext cx="124609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dirty="0">
                <a:solidFill>
                  <a:schemeClr val="bg1"/>
                </a:solidFill>
                <a:latin typeface="Calibri Light" panose="020F0302020204030204" charset="0"/>
                <a:ea typeface="微软雅黑" panose="020B0503020204020204" charset="-122"/>
              </a:rPr>
              <a:t>PART ONE</a:t>
            </a:r>
            <a:endParaRPr lang="en-US" altLang="zh-CN" dirty="0">
              <a:solidFill>
                <a:schemeClr val="bg1"/>
              </a:solidFill>
              <a:latin typeface="Calibri Light" panose="020F0302020204030204" charset="0"/>
              <a:ea typeface="微软雅黑" panose="020B0503020204020204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664857" y="3358723"/>
            <a:ext cx="486228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42320" y="1759453"/>
            <a:ext cx="1099780" cy="109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advTm="52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0915" y="1085215"/>
            <a:ext cx="10535920" cy="5324475"/>
          </a:xfrm>
          <a:prstGeom prst="rect">
            <a:avLst/>
          </a:prstGeom>
        </p:spPr>
      </p:pic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-635" y="-5080"/>
            <a:ext cx="3585210" cy="2233295"/>
          </a:xfrm>
          <a:prstGeom prst="rect">
            <a:avLst/>
          </a:prstGeom>
        </p:spPr>
      </p:pic>
      <p:pic>
        <p:nvPicPr>
          <p:cNvPr id="6" name="图片 5" descr="f646cacb0d471462fa44d72eb731af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580" y="4984750"/>
            <a:ext cx="3362325" cy="1891030"/>
          </a:xfrm>
          <a:prstGeom prst="rect">
            <a:avLst/>
          </a:prstGeom>
        </p:spPr>
      </p:pic>
      <p:sp>
        <p:nvSpPr>
          <p:cNvPr id="106" name="TextBox 43"/>
          <p:cNvSpPr txBox="1"/>
          <p:nvPr/>
        </p:nvSpPr>
        <p:spPr>
          <a:xfrm>
            <a:off x="588010" y="347980"/>
            <a:ext cx="33477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9230" y="1160145"/>
            <a:ext cx="7833360" cy="4204970"/>
          </a:xfrm>
          <a:prstGeom prst="rect">
            <a:avLst/>
          </a:prstGeom>
        </p:spPr>
      </p:pic>
    </p:spTree>
  </p:cSld>
  <p:clrMapOvr>
    <a:masterClrMapping/>
  </p:clrMapOvr>
  <p:transition advTm="4492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53c7aab0-c20a-4eca-809c-87f411007c57"/>
  <p:tag name="COMMONDATA" val="eyJoZGlkIjoiOWQwNTM0ZDJhZjVmZjBkNTAzOTkwOGRiYzYyMDEwY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88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Calibri Light</vt:lpstr>
      <vt:lpstr>Impact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沉默是金</cp:lastModifiedBy>
  <cp:revision>18</cp:revision>
  <dcterms:created xsi:type="dcterms:W3CDTF">2017-06-13T12:04:00Z</dcterms:created>
  <dcterms:modified xsi:type="dcterms:W3CDTF">2023-05-06T11:15:06Z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F6AE3342E9C44C2892A47B5E4F53D8CA_13</vt:lpwstr>
  </property>
</Properties>
</file>