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A5E022-921F-4046-8C83-0CF60B041900}">
  <a:tblStyle styleId="{6EA5E022-921F-4046-8C83-0CF60B04190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c7f325716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c7f325716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To show the result, we compute the mean and variance as we did in HW4. We also generate a gif to incrementally making a global map, which shows the whole process intuitively.</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c7f325716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2c7f325716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we use evaluation metrics including IoU, Precision and Recall to measure the performance of mapping.</a:t>
            </a:r>
            <a:endParaRPr/>
          </a:p>
          <a:p>
            <a:pPr indent="0" lvl="0" marL="0" rtl="0" algn="l">
              <a:lnSpc>
                <a:spcPct val="115000"/>
              </a:lnSpc>
              <a:spcBef>
                <a:spcPts val="0"/>
              </a:spcBef>
              <a:spcAft>
                <a:spcPts val="0"/>
              </a:spcAft>
              <a:buNone/>
            </a:pPr>
            <a:r>
              <a:rPr lang="en"/>
              <a:t>We found out that our method performs better in predicting roads and buildings. But for small objects like fences and cars, the performance is unsatisfying, which may due to the error in trajectory estimation.</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18499ba6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18499ba6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So we compute the L2 norm error for trajectory, and measure the performance using ground truth trajectory. Compared with the results in previous slide, we notice that error is significant enough to severely impact "smaller" classes like car and sidewalk.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c7f325716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c7f325716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c7f32571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2c7f32571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2c7f32571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2c7f32571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c7f325716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c7f325716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c7f32571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c7f32571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MotionNet is the deep learning network used as the backbone processing for the Lidar point cloud. It first converts a </a:t>
            </a:r>
            <a:r>
              <a:rPr lang="en"/>
              <a:t>sequence</a:t>
            </a:r>
            <a:r>
              <a:rPr lang="en"/>
              <a:t> of point </a:t>
            </a:r>
            <a:r>
              <a:rPr lang="en"/>
              <a:t>clouds</a:t>
            </a:r>
            <a:r>
              <a:rPr lang="en"/>
              <a:t> into Bird’s eye view maps, then uses </a:t>
            </a:r>
            <a:r>
              <a:rPr lang="en"/>
              <a:t>spatial</a:t>
            </a:r>
            <a:r>
              <a:rPr lang="en"/>
              <a:t> temporal </a:t>
            </a:r>
            <a:r>
              <a:rPr lang="en"/>
              <a:t>pyramid</a:t>
            </a:r>
            <a:r>
              <a:rPr lang="en"/>
              <a:t> network with an encoder-decoder structure to learn features. Lastly it outputs a local completed semantic bev map.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c7f325716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c7f32571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the semantic kitti dataset for training and </a:t>
            </a:r>
            <a:r>
              <a:rPr lang="en"/>
              <a:t>evaluation. We first preprocessed the semantic kitti dataset to generate the ground truth bev maps by using 50 past and 50 future frames. For training the network, we converted 7 frames of point cloud into bev map with a range of 20m around of the ego vehicle and a resolution of 0.2 m by 0.2m. We trained motion net for 8 epochs.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c7f32571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c7f32571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AI-IMU</a:t>
            </a:r>
            <a:r>
              <a:rPr lang="en"/>
              <a:t> used a deep neural network to adjust the measurement noise parameters of a invariant extended Kalman Filter, which developed over Lie Groups and achieve accurate dead-reckoning with only one </a:t>
            </a:r>
            <a:r>
              <a:rPr lang="en"/>
              <a:t>inertial</a:t>
            </a:r>
            <a:r>
              <a:rPr lang="en"/>
              <a:t> measurement unit.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e250a174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e250a174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c7f325716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c7f32571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trained the neural network with learning rate of 1e-4 for about 400 epochs, </a:t>
            </a:r>
            <a:r>
              <a:rPr lang="en"/>
              <a:t>which</a:t>
            </a:r>
            <a:r>
              <a:rPr lang="en"/>
              <a:t> is similar to the training parameter proposed in the paper, avoids possible under fitting. Due to the lengthy training process, we deployed our training code on Amazon Web Services, which took 2 days to complete.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loss function uses the relative increment translation error after travelling (100, 200, ..., 800) meters of each batch.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c7f32571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c7f32571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16.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idx="1" type="subTitle"/>
          </p:nvPr>
        </p:nvSpPr>
        <p:spPr>
          <a:xfrm>
            <a:off x="311700" y="1878550"/>
            <a:ext cx="3299400" cy="1838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solidFill>
                  <a:schemeClr val="dk2"/>
                </a:solidFill>
              </a:rPr>
              <a:t>April 17, 2023</a:t>
            </a:r>
            <a:endParaRPr b="1">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lnSpc>
                <a:spcPct val="150000"/>
              </a:lnSpc>
              <a:spcBef>
                <a:spcPts val="0"/>
              </a:spcBef>
              <a:spcAft>
                <a:spcPts val="0"/>
              </a:spcAft>
              <a:buNone/>
            </a:pPr>
            <a:r>
              <a:rPr lang="en">
                <a:solidFill>
                  <a:schemeClr val="dk2"/>
                </a:solidFill>
              </a:rPr>
              <a:t>Chankyo Kim</a:t>
            </a:r>
            <a:endParaRPr>
              <a:solidFill>
                <a:schemeClr val="dk2"/>
              </a:solidFill>
            </a:endParaRPr>
          </a:p>
          <a:p>
            <a:pPr indent="0" lvl="0" marL="0" rtl="0" algn="l">
              <a:lnSpc>
                <a:spcPct val="150000"/>
              </a:lnSpc>
              <a:spcBef>
                <a:spcPts val="0"/>
              </a:spcBef>
              <a:spcAft>
                <a:spcPts val="0"/>
              </a:spcAft>
              <a:buNone/>
            </a:pPr>
            <a:r>
              <a:rPr lang="en">
                <a:solidFill>
                  <a:schemeClr val="dk2"/>
                </a:solidFill>
              </a:rPr>
              <a:t>Chen Qian</a:t>
            </a:r>
            <a:endParaRPr>
              <a:solidFill>
                <a:schemeClr val="dk2"/>
              </a:solidFill>
            </a:endParaRPr>
          </a:p>
          <a:p>
            <a:pPr indent="0" lvl="0" marL="0" rtl="0" algn="l">
              <a:lnSpc>
                <a:spcPct val="150000"/>
              </a:lnSpc>
              <a:spcBef>
                <a:spcPts val="0"/>
              </a:spcBef>
              <a:spcAft>
                <a:spcPts val="0"/>
              </a:spcAft>
              <a:buNone/>
            </a:pPr>
            <a:r>
              <a:rPr lang="en">
                <a:solidFill>
                  <a:schemeClr val="dk2"/>
                </a:solidFill>
              </a:rPr>
              <a:t>Jack Smith</a:t>
            </a:r>
            <a:endParaRPr>
              <a:solidFill>
                <a:schemeClr val="dk2"/>
              </a:solidFill>
            </a:endParaRPr>
          </a:p>
          <a:p>
            <a:pPr indent="0" lvl="0" marL="0" rtl="0" algn="l">
              <a:lnSpc>
                <a:spcPct val="150000"/>
              </a:lnSpc>
              <a:spcBef>
                <a:spcPts val="0"/>
              </a:spcBef>
              <a:spcAft>
                <a:spcPts val="0"/>
              </a:spcAft>
              <a:buNone/>
            </a:pPr>
            <a:r>
              <a:rPr lang="en" sz="1550">
                <a:solidFill>
                  <a:schemeClr val="dk2"/>
                </a:solidFill>
                <a:highlight>
                  <a:srgbClr val="FFFFFF"/>
                </a:highlight>
              </a:rPr>
              <a:t>Yuewei Fu</a:t>
            </a:r>
            <a:endParaRPr sz="1550">
              <a:solidFill>
                <a:schemeClr val="dk2"/>
              </a:solidFill>
              <a:highlight>
                <a:srgbClr val="FFFFFF"/>
              </a:highlight>
            </a:endParaRPr>
          </a:p>
          <a:p>
            <a:pPr indent="0" lvl="0" marL="0" rtl="0" algn="l">
              <a:lnSpc>
                <a:spcPct val="150000"/>
              </a:lnSpc>
              <a:spcBef>
                <a:spcPts val="0"/>
              </a:spcBef>
              <a:spcAft>
                <a:spcPts val="0"/>
              </a:spcAft>
              <a:buNone/>
            </a:pPr>
            <a:r>
              <a:rPr lang="en" sz="1550">
                <a:solidFill>
                  <a:schemeClr val="dk2"/>
                </a:solidFill>
                <a:highlight>
                  <a:srgbClr val="FFFFFF"/>
                </a:highlight>
              </a:rPr>
              <a:t>Ziyu Guo</a:t>
            </a:r>
            <a:endParaRPr sz="1550">
              <a:solidFill>
                <a:schemeClr val="dk2"/>
              </a:solidFill>
              <a:highlight>
                <a:srgbClr val="FFFFFF"/>
              </a:highlight>
            </a:endParaRPr>
          </a:p>
        </p:txBody>
      </p:sp>
      <p:sp>
        <p:nvSpPr>
          <p:cNvPr id="65" name="Google Shape;65;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Semantic Bird’s Eye View Mapping</a:t>
            </a:r>
            <a:endParaRPr/>
          </a:p>
        </p:txBody>
      </p:sp>
      <p:pic>
        <p:nvPicPr>
          <p:cNvPr id="66" name="Google Shape;66;p13"/>
          <p:cNvPicPr preferRelativeResize="0"/>
          <p:nvPr/>
        </p:nvPicPr>
        <p:blipFill>
          <a:blip r:embed="rId3">
            <a:alphaModFix/>
          </a:blip>
          <a:stretch>
            <a:fillRect/>
          </a:stretch>
        </p:blipFill>
        <p:spPr>
          <a:xfrm>
            <a:off x="2035129" y="1777000"/>
            <a:ext cx="6608775" cy="3118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(1)</a:t>
            </a:r>
            <a:endParaRPr/>
          </a:p>
        </p:txBody>
      </p:sp>
      <p:sp>
        <p:nvSpPr>
          <p:cNvPr id="175" name="Google Shape;175;p22"/>
          <p:cNvSpPr txBox="1"/>
          <p:nvPr/>
        </p:nvSpPr>
        <p:spPr>
          <a:xfrm>
            <a:off x="294450" y="1508000"/>
            <a:ext cx="85551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t/>
            </a:r>
            <a:endParaRPr sz="1600">
              <a:solidFill>
                <a:schemeClr val="dk2"/>
              </a:solidFill>
              <a:latin typeface="Roboto"/>
              <a:ea typeface="Roboto"/>
              <a:cs typeface="Roboto"/>
              <a:sym typeface="Roboto"/>
            </a:endParaRPr>
          </a:p>
        </p:txBody>
      </p:sp>
      <p:pic>
        <p:nvPicPr>
          <p:cNvPr id="176" name="Google Shape;176;p22"/>
          <p:cNvPicPr preferRelativeResize="0"/>
          <p:nvPr/>
        </p:nvPicPr>
        <p:blipFill>
          <a:blip r:embed="rId3">
            <a:alphaModFix/>
          </a:blip>
          <a:stretch>
            <a:fillRect/>
          </a:stretch>
        </p:blipFill>
        <p:spPr>
          <a:xfrm>
            <a:off x="4997313" y="1645701"/>
            <a:ext cx="3423811" cy="1580214"/>
          </a:xfrm>
          <a:prstGeom prst="rect">
            <a:avLst/>
          </a:prstGeom>
          <a:noFill/>
          <a:ln>
            <a:noFill/>
          </a:ln>
        </p:spPr>
      </p:pic>
      <p:pic>
        <p:nvPicPr>
          <p:cNvPr id="177" name="Google Shape;177;p22"/>
          <p:cNvPicPr preferRelativeResize="0"/>
          <p:nvPr/>
        </p:nvPicPr>
        <p:blipFill>
          <a:blip r:embed="rId4">
            <a:alphaModFix/>
          </a:blip>
          <a:stretch>
            <a:fillRect/>
          </a:stretch>
        </p:blipFill>
        <p:spPr>
          <a:xfrm>
            <a:off x="561328" y="1645700"/>
            <a:ext cx="3636498" cy="3423050"/>
          </a:xfrm>
          <a:prstGeom prst="rect">
            <a:avLst/>
          </a:prstGeom>
          <a:noFill/>
          <a:ln>
            <a:noFill/>
          </a:ln>
        </p:spPr>
      </p:pic>
      <p:pic>
        <p:nvPicPr>
          <p:cNvPr id="178" name="Google Shape;178;p22"/>
          <p:cNvPicPr preferRelativeResize="0"/>
          <p:nvPr/>
        </p:nvPicPr>
        <p:blipFill>
          <a:blip r:embed="rId5">
            <a:alphaModFix/>
          </a:blip>
          <a:stretch>
            <a:fillRect/>
          </a:stretch>
        </p:blipFill>
        <p:spPr>
          <a:xfrm>
            <a:off x="4997314" y="3225903"/>
            <a:ext cx="3423811" cy="1842848"/>
          </a:xfrm>
          <a:prstGeom prst="rect">
            <a:avLst/>
          </a:prstGeom>
          <a:noFill/>
          <a:ln>
            <a:noFill/>
          </a:ln>
        </p:spPr>
      </p:pic>
      <p:sp>
        <p:nvSpPr>
          <p:cNvPr id="179" name="Google Shape;179;p22"/>
          <p:cNvSpPr txBox="1"/>
          <p:nvPr/>
        </p:nvSpPr>
        <p:spPr>
          <a:xfrm>
            <a:off x="1557875" y="1248500"/>
            <a:ext cx="164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Ground Truth</a:t>
            </a:r>
            <a:endParaRPr b="1" sz="1800">
              <a:solidFill>
                <a:schemeClr val="dk2"/>
              </a:solidFill>
              <a:latin typeface="Roboto"/>
              <a:ea typeface="Roboto"/>
              <a:cs typeface="Roboto"/>
              <a:sym typeface="Roboto"/>
            </a:endParaRPr>
          </a:p>
        </p:txBody>
      </p:sp>
      <p:sp>
        <p:nvSpPr>
          <p:cNvPr id="180" name="Google Shape;180;p22"/>
          <p:cNvSpPr txBox="1"/>
          <p:nvPr/>
        </p:nvSpPr>
        <p:spPr>
          <a:xfrm>
            <a:off x="6051325" y="1248500"/>
            <a:ext cx="140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Prediction</a:t>
            </a:r>
            <a:endParaRPr b="1" sz="18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(2)</a:t>
            </a:r>
            <a:endParaRPr/>
          </a:p>
        </p:txBody>
      </p:sp>
      <p:sp>
        <p:nvSpPr>
          <p:cNvPr id="186" name="Google Shape;186;p23"/>
          <p:cNvSpPr txBox="1"/>
          <p:nvPr/>
        </p:nvSpPr>
        <p:spPr>
          <a:xfrm>
            <a:off x="-42325" y="1312500"/>
            <a:ext cx="8555100" cy="431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1000"/>
              </a:spcAft>
              <a:buClr>
                <a:schemeClr val="dk2"/>
              </a:buClr>
              <a:buSzPts val="1600"/>
              <a:buFont typeface="Roboto"/>
              <a:buChar char="●"/>
            </a:pPr>
            <a:r>
              <a:rPr lang="en" sz="1600">
                <a:solidFill>
                  <a:schemeClr val="dk2"/>
                </a:solidFill>
                <a:latin typeface="Roboto"/>
                <a:ea typeface="Roboto"/>
                <a:cs typeface="Roboto"/>
                <a:sym typeface="Roboto"/>
              </a:rPr>
              <a:t>Evaluation Metrics: </a:t>
            </a:r>
            <a:r>
              <a:rPr lang="en" sz="1600">
                <a:solidFill>
                  <a:schemeClr val="dk2"/>
                </a:solidFill>
                <a:latin typeface="Roboto"/>
                <a:ea typeface="Roboto"/>
                <a:cs typeface="Roboto"/>
                <a:sym typeface="Roboto"/>
              </a:rPr>
              <a:t>IoU, Precision, Recall</a:t>
            </a:r>
            <a:endParaRPr sz="1600">
              <a:solidFill>
                <a:schemeClr val="dk2"/>
              </a:solidFill>
              <a:latin typeface="Roboto"/>
              <a:ea typeface="Roboto"/>
              <a:cs typeface="Roboto"/>
              <a:sym typeface="Roboto"/>
            </a:endParaRPr>
          </a:p>
        </p:txBody>
      </p:sp>
      <p:graphicFrame>
        <p:nvGraphicFramePr>
          <p:cNvPr id="187" name="Google Shape;187;p23"/>
          <p:cNvGraphicFramePr/>
          <p:nvPr/>
        </p:nvGraphicFramePr>
        <p:xfrm>
          <a:off x="4714450" y="1376205"/>
          <a:ext cx="3000000" cy="3000000"/>
        </p:xfrm>
        <a:graphic>
          <a:graphicData uri="http://schemas.openxmlformats.org/drawingml/2006/table">
            <a:tbl>
              <a:tblPr>
                <a:noFill/>
                <a:tableStyleId>{6EA5E022-921F-4046-8C83-0CF60B041900}</a:tableStyleId>
              </a:tblPr>
              <a:tblGrid>
                <a:gridCol w="1060575"/>
                <a:gridCol w="1060575"/>
                <a:gridCol w="1060575"/>
                <a:gridCol w="1060575"/>
              </a:tblGrid>
              <a:tr h="333450">
                <a:tc>
                  <a:txBody>
                    <a:bodyPr/>
                    <a:lstStyle/>
                    <a:p>
                      <a:pPr indent="0" lvl="0" marL="19050" rtl="0" algn="ctr">
                        <a:lnSpc>
                          <a:spcPct val="100000"/>
                        </a:lnSpc>
                        <a:spcBef>
                          <a:spcPts val="0"/>
                        </a:spcBef>
                        <a:spcAft>
                          <a:spcPts val="0"/>
                        </a:spcAft>
                        <a:buNone/>
                      </a:pPr>
                      <a:r>
                        <a:rPr b="1" lang="en" sz="1200"/>
                        <a:t>Class</a:t>
                      </a:r>
                      <a:endParaRPr b="1" sz="1200"/>
                    </a:p>
                  </a:txBody>
                  <a:tcPr marT="91425" marB="91425" marR="91425" marL="91425"/>
                </a:tc>
                <a:tc>
                  <a:txBody>
                    <a:bodyPr/>
                    <a:lstStyle/>
                    <a:p>
                      <a:pPr indent="0" lvl="0" marL="19050" rtl="0" algn="ctr">
                        <a:lnSpc>
                          <a:spcPct val="100000"/>
                        </a:lnSpc>
                        <a:spcBef>
                          <a:spcPts val="0"/>
                        </a:spcBef>
                        <a:spcAft>
                          <a:spcPts val="0"/>
                        </a:spcAft>
                        <a:buNone/>
                      </a:pPr>
                      <a:r>
                        <a:rPr b="1" lang="en" sz="1200"/>
                        <a:t>IoU</a:t>
                      </a:r>
                      <a:endParaRPr b="1" sz="1200"/>
                    </a:p>
                  </a:txBody>
                  <a:tcPr marT="91425" marB="91425" marR="91425" marL="91425"/>
                </a:tc>
                <a:tc>
                  <a:txBody>
                    <a:bodyPr/>
                    <a:lstStyle/>
                    <a:p>
                      <a:pPr indent="0" lvl="0" marL="19050" rtl="0" algn="ctr">
                        <a:lnSpc>
                          <a:spcPct val="100000"/>
                        </a:lnSpc>
                        <a:spcBef>
                          <a:spcPts val="0"/>
                        </a:spcBef>
                        <a:spcAft>
                          <a:spcPts val="0"/>
                        </a:spcAft>
                        <a:buNone/>
                      </a:pPr>
                      <a:r>
                        <a:rPr b="1" lang="en" sz="1200"/>
                        <a:t>Precision</a:t>
                      </a:r>
                      <a:endParaRPr b="1" sz="1200"/>
                    </a:p>
                  </a:txBody>
                  <a:tcPr marT="91425" marB="91425" marR="91425" marL="91425"/>
                </a:tc>
                <a:tc>
                  <a:txBody>
                    <a:bodyPr/>
                    <a:lstStyle/>
                    <a:p>
                      <a:pPr indent="0" lvl="0" marL="19050" rtl="0" algn="ctr">
                        <a:lnSpc>
                          <a:spcPct val="100000"/>
                        </a:lnSpc>
                        <a:spcBef>
                          <a:spcPts val="0"/>
                        </a:spcBef>
                        <a:spcAft>
                          <a:spcPts val="0"/>
                        </a:spcAft>
                        <a:buNone/>
                      </a:pPr>
                      <a:r>
                        <a:rPr b="1" lang="en" sz="1200"/>
                        <a:t>Recall</a:t>
                      </a:r>
                      <a:endParaRPr b="1" sz="1200"/>
                    </a:p>
                  </a:txBody>
                  <a:tcPr marT="91425" marB="91425" marR="91425" marL="91425"/>
                </a:tc>
              </a:tr>
              <a:tr h="333450">
                <a:tc>
                  <a:txBody>
                    <a:bodyPr/>
                    <a:lstStyle/>
                    <a:p>
                      <a:pPr indent="0" lvl="0" marL="19050" rtl="0" algn="ctr">
                        <a:lnSpc>
                          <a:spcPct val="100000"/>
                        </a:lnSpc>
                        <a:spcBef>
                          <a:spcPts val="0"/>
                        </a:spcBef>
                        <a:spcAft>
                          <a:spcPts val="0"/>
                        </a:spcAft>
                        <a:buNone/>
                      </a:pPr>
                      <a:r>
                        <a:rPr lang="en" sz="1000"/>
                        <a:t>0 (unlabeled)</a:t>
                      </a:r>
                      <a:endParaRPr sz="1000"/>
                    </a:p>
                  </a:txBody>
                  <a:tcPr marT="91425" marB="91425" marR="91425" marL="91425"/>
                </a:tc>
                <a:tc>
                  <a:txBody>
                    <a:bodyPr/>
                    <a:lstStyle/>
                    <a:p>
                      <a:pPr indent="0" lvl="0" marL="19050" rtl="0" algn="ctr">
                        <a:lnSpc>
                          <a:spcPct val="100000"/>
                        </a:lnSpc>
                        <a:spcBef>
                          <a:spcPts val="0"/>
                        </a:spcBef>
                        <a:spcAft>
                          <a:spcPts val="0"/>
                        </a:spcAft>
                        <a:buNone/>
                      </a:pPr>
                      <a:r>
                        <a:rPr lang="en" sz="1200"/>
                        <a:t>0.897</a:t>
                      </a:r>
                      <a:endParaRPr sz="1200"/>
                    </a:p>
                  </a:txBody>
                  <a:tcPr marT="91425" marB="91425" marR="91425" marL="91425"/>
                </a:tc>
                <a:tc>
                  <a:txBody>
                    <a:bodyPr/>
                    <a:lstStyle/>
                    <a:p>
                      <a:pPr indent="0" lvl="0" marL="19050" rtl="0" algn="ctr">
                        <a:lnSpc>
                          <a:spcPct val="100000"/>
                        </a:lnSpc>
                        <a:spcBef>
                          <a:spcPts val="0"/>
                        </a:spcBef>
                        <a:spcAft>
                          <a:spcPts val="0"/>
                        </a:spcAft>
                        <a:buNone/>
                      </a:pPr>
                      <a:r>
                        <a:rPr lang="en" sz="1200"/>
                        <a:t>0.997</a:t>
                      </a:r>
                      <a:endParaRPr sz="1200"/>
                    </a:p>
                  </a:txBody>
                  <a:tcPr marT="91425" marB="91425" marR="91425" marL="91425"/>
                </a:tc>
                <a:tc>
                  <a:txBody>
                    <a:bodyPr/>
                    <a:lstStyle/>
                    <a:p>
                      <a:pPr indent="0" lvl="0" marL="19050" rtl="0" algn="ctr">
                        <a:lnSpc>
                          <a:spcPct val="100000"/>
                        </a:lnSpc>
                        <a:spcBef>
                          <a:spcPts val="0"/>
                        </a:spcBef>
                        <a:spcAft>
                          <a:spcPts val="0"/>
                        </a:spcAft>
                        <a:buNone/>
                      </a:pPr>
                      <a:r>
                        <a:rPr lang="en" sz="1200"/>
                        <a:t>0.966</a:t>
                      </a:r>
                      <a:endParaRPr sz="1200"/>
                    </a:p>
                  </a:txBody>
                  <a:tcPr marT="91425" marB="91425" marR="91425" marL="91425"/>
                </a:tc>
              </a:tr>
              <a:tr h="333450">
                <a:tc>
                  <a:txBody>
                    <a:bodyPr/>
                    <a:lstStyle/>
                    <a:p>
                      <a:pPr indent="0" lvl="0" marL="19050" rtl="0" algn="ctr">
                        <a:lnSpc>
                          <a:spcPct val="100000"/>
                        </a:lnSpc>
                        <a:spcBef>
                          <a:spcPts val="0"/>
                        </a:spcBef>
                        <a:spcAft>
                          <a:spcPts val="0"/>
                        </a:spcAft>
                        <a:buNone/>
                      </a:pPr>
                      <a:r>
                        <a:rPr lang="en" sz="1000"/>
                        <a:t>1 (car)</a:t>
                      </a:r>
                      <a:endParaRPr sz="1000"/>
                    </a:p>
                  </a:txBody>
                  <a:tcPr marT="91425" marB="91425" marR="91425" marL="91425"/>
                </a:tc>
                <a:tc>
                  <a:txBody>
                    <a:bodyPr/>
                    <a:lstStyle/>
                    <a:p>
                      <a:pPr indent="0" lvl="0" marL="19050" rtl="0" algn="ctr">
                        <a:lnSpc>
                          <a:spcPct val="100000"/>
                        </a:lnSpc>
                        <a:spcBef>
                          <a:spcPts val="0"/>
                        </a:spcBef>
                        <a:spcAft>
                          <a:spcPts val="0"/>
                        </a:spcAft>
                        <a:buNone/>
                      </a:pPr>
                      <a:r>
                        <a:rPr lang="en" sz="1200"/>
                        <a:t>0.0586</a:t>
                      </a:r>
                      <a:endParaRPr sz="1200"/>
                    </a:p>
                  </a:txBody>
                  <a:tcPr marT="91425" marB="91425" marR="91425" marL="91425"/>
                </a:tc>
                <a:tc>
                  <a:txBody>
                    <a:bodyPr/>
                    <a:lstStyle/>
                    <a:p>
                      <a:pPr indent="0" lvl="0" marL="19050" rtl="0" algn="ctr">
                        <a:lnSpc>
                          <a:spcPct val="100000"/>
                        </a:lnSpc>
                        <a:spcBef>
                          <a:spcPts val="0"/>
                        </a:spcBef>
                        <a:spcAft>
                          <a:spcPts val="0"/>
                        </a:spcAft>
                        <a:buNone/>
                      </a:pPr>
                      <a:r>
                        <a:rPr lang="en" sz="1200"/>
                        <a:t>0.112</a:t>
                      </a:r>
                      <a:endParaRPr sz="1200"/>
                    </a:p>
                  </a:txBody>
                  <a:tcPr marT="91425" marB="91425" marR="91425" marL="91425"/>
                </a:tc>
                <a:tc>
                  <a:txBody>
                    <a:bodyPr/>
                    <a:lstStyle/>
                    <a:p>
                      <a:pPr indent="0" lvl="0" marL="19050" rtl="0" algn="ctr">
                        <a:lnSpc>
                          <a:spcPct val="100000"/>
                        </a:lnSpc>
                        <a:spcBef>
                          <a:spcPts val="0"/>
                        </a:spcBef>
                        <a:spcAft>
                          <a:spcPts val="0"/>
                        </a:spcAft>
                        <a:buNone/>
                      </a:pPr>
                      <a:r>
                        <a:rPr lang="en" sz="1200"/>
                        <a:t>0.109</a:t>
                      </a:r>
                      <a:endParaRPr sz="1200"/>
                    </a:p>
                  </a:txBody>
                  <a:tcPr marT="91425" marB="91425" marR="91425" marL="91425"/>
                </a:tc>
              </a:tr>
              <a:tr h="333450">
                <a:tc>
                  <a:txBody>
                    <a:bodyPr/>
                    <a:lstStyle/>
                    <a:p>
                      <a:pPr indent="0" lvl="0" marL="19050" rtl="0" algn="ctr">
                        <a:lnSpc>
                          <a:spcPct val="100000"/>
                        </a:lnSpc>
                        <a:spcBef>
                          <a:spcPts val="0"/>
                        </a:spcBef>
                        <a:spcAft>
                          <a:spcPts val="0"/>
                        </a:spcAft>
                        <a:buNone/>
                      </a:pPr>
                      <a:r>
                        <a:rPr lang="en" sz="1000"/>
                        <a:t>4 (road)</a:t>
                      </a:r>
                      <a:endParaRPr sz="1000"/>
                    </a:p>
                  </a:txBody>
                  <a:tcPr marT="91425" marB="91425" marR="91425" marL="91425"/>
                </a:tc>
                <a:tc>
                  <a:txBody>
                    <a:bodyPr/>
                    <a:lstStyle/>
                    <a:p>
                      <a:pPr indent="0" lvl="0" marL="19050" rtl="0" algn="ctr">
                        <a:lnSpc>
                          <a:spcPct val="100000"/>
                        </a:lnSpc>
                        <a:spcBef>
                          <a:spcPts val="0"/>
                        </a:spcBef>
                        <a:spcAft>
                          <a:spcPts val="0"/>
                        </a:spcAft>
                        <a:buNone/>
                      </a:pPr>
                      <a:r>
                        <a:rPr lang="en" sz="1200"/>
                        <a:t>0.292</a:t>
                      </a:r>
                      <a:endParaRPr sz="1200"/>
                    </a:p>
                  </a:txBody>
                  <a:tcPr marT="91425" marB="91425" marR="91425" marL="91425"/>
                </a:tc>
                <a:tc>
                  <a:txBody>
                    <a:bodyPr/>
                    <a:lstStyle/>
                    <a:p>
                      <a:pPr indent="0" lvl="0" marL="19050" rtl="0" algn="ctr">
                        <a:lnSpc>
                          <a:spcPct val="100000"/>
                        </a:lnSpc>
                        <a:spcBef>
                          <a:spcPts val="0"/>
                        </a:spcBef>
                        <a:spcAft>
                          <a:spcPts val="0"/>
                        </a:spcAft>
                        <a:buNone/>
                      </a:pPr>
                      <a:r>
                        <a:rPr lang="en" sz="1200"/>
                        <a:t>0.428</a:t>
                      </a:r>
                      <a:endParaRPr sz="1200"/>
                    </a:p>
                  </a:txBody>
                  <a:tcPr marT="91425" marB="91425" marR="91425" marL="91425"/>
                </a:tc>
                <a:tc>
                  <a:txBody>
                    <a:bodyPr/>
                    <a:lstStyle/>
                    <a:p>
                      <a:pPr indent="0" lvl="0" marL="19050" rtl="0" algn="ctr">
                        <a:lnSpc>
                          <a:spcPct val="100000"/>
                        </a:lnSpc>
                        <a:spcBef>
                          <a:spcPts val="0"/>
                        </a:spcBef>
                        <a:spcAft>
                          <a:spcPts val="0"/>
                        </a:spcAft>
                        <a:buNone/>
                      </a:pPr>
                      <a:r>
                        <a:rPr lang="en" sz="1200"/>
                        <a:t>0.477</a:t>
                      </a:r>
                      <a:endParaRPr sz="1200"/>
                    </a:p>
                  </a:txBody>
                  <a:tcPr marT="91425" marB="91425" marR="91425" marL="91425"/>
                </a:tc>
              </a:tr>
              <a:tr h="333450">
                <a:tc>
                  <a:txBody>
                    <a:bodyPr/>
                    <a:lstStyle/>
                    <a:p>
                      <a:pPr indent="0" lvl="0" marL="19050" rtl="0" algn="ctr">
                        <a:lnSpc>
                          <a:spcPct val="100000"/>
                        </a:lnSpc>
                        <a:spcBef>
                          <a:spcPts val="0"/>
                        </a:spcBef>
                        <a:spcAft>
                          <a:spcPts val="0"/>
                        </a:spcAft>
                        <a:buNone/>
                      </a:pPr>
                      <a:r>
                        <a:rPr lang="en" sz="1000"/>
                        <a:t>5 (parking)</a:t>
                      </a:r>
                      <a:endParaRPr sz="1000"/>
                    </a:p>
                  </a:txBody>
                  <a:tcPr marT="91425" marB="91425" marR="91425" marL="91425"/>
                </a:tc>
                <a:tc>
                  <a:txBody>
                    <a:bodyPr/>
                    <a:lstStyle/>
                    <a:p>
                      <a:pPr indent="0" lvl="0" marL="19050" rtl="0" algn="ctr">
                        <a:lnSpc>
                          <a:spcPct val="100000"/>
                        </a:lnSpc>
                        <a:spcBef>
                          <a:spcPts val="0"/>
                        </a:spcBef>
                        <a:spcAft>
                          <a:spcPts val="0"/>
                        </a:spcAft>
                        <a:buNone/>
                      </a:pPr>
                      <a:r>
                        <a:rPr lang="en" sz="1200"/>
                        <a:t>0.0306</a:t>
                      </a:r>
                      <a:endParaRPr sz="1200"/>
                    </a:p>
                  </a:txBody>
                  <a:tcPr marT="91425" marB="91425" marR="91425" marL="91425"/>
                </a:tc>
                <a:tc>
                  <a:txBody>
                    <a:bodyPr/>
                    <a:lstStyle/>
                    <a:p>
                      <a:pPr indent="0" lvl="0" marL="19050" rtl="0" algn="ctr">
                        <a:lnSpc>
                          <a:spcPct val="100000"/>
                        </a:lnSpc>
                        <a:spcBef>
                          <a:spcPts val="0"/>
                        </a:spcBef>
                        <a:spcAft>
                          <a:spcPts val="0"/>
                        </a:spcAft>
                        <a:buNone/>
                      </a:pPr>
                      <a:r>
                        <a:rPr lang="en" sz="1200"/>
                        <a:t>0.0932</a:t>
                      </a:r>
                      <a:endParaRPr sz="1200"/>
                    </a:p>
                  </a:txBody>
                  <a:tcPr marT="91425" marB="91425" marR="91425" marL="91425"/>
                </a:tc>
                <a:tc>
                  <a:txBody>
                    <a:bodyPr/>
                    <a:lstStyle/>
                    <a:p>
                      <a:pPr indent="0" lvl="0" marL="19050" rtl="0" algn="ctr">
                        <a:lnSpc>
                          <a:spcPct val="100000"/>
                        </a:lnSpc>
                        <a:spcBef>
                          <a:spcPts val="0"/>
                        </a:spcBef>
                        <a:spcAft>
                          <a:spcPts val="0"/>
                        </a:spcAft>
                        <a:buNone/>
                      </a:pPr>
                      <a:r>
                        <a:rPr lang="en" sz="1200"/>
                        <a:t>0.0435</a:t>
                      </a:r>
                      <a:endParaRPr sz="1200"/>
                    </a:p>
                  </a:txBody>
                  <a:tcPr marT="91425" marB="91425" marR="91425" marL="91425"/>
                </a:tc>
              </a:tr>
              <a:tr h="333450">
                <a:tc>
                  <a:txBody>
                    <a:bodyPr/>
                    <a:lstStyle/>
                    <a:p>
                      <a:pPr indent="0" lvl="0" marL="19050" rtl="0" algn="ctr">
                        <a:lnSpc>
                          <a:spcPct val="100000"/>
                        </a:lnSpc>
                        <a:spcBef>
                          <a:spcPts val="0"/>
                        </a:spcBef>
                        <a:spcAft>
                          <a:spcPts val="0"/>
                        </a:spcAft>
                        <a:buNone/>
                      </a:pPr>
                      <a:r>
                        <a:rPr lang="en" sz="1000"/>
                        <a:t>6 (sidewalk)</a:t>
                      </a:r>
                      <a:endParaRPr sz="1000"/>
                    </a:p>
                  </a:txBody>
                  <a:tcPr marT="91425" marB="91425" marR="91425" marL="91425"/>
                </a:tc>
                <a:tc>
                  <a:txBody>
                    <a:bodyPr/>
                    <a:lstStyle/>
                    <a:p>
                      <a:pPr indent="0" lvl="0" marL="19050" rtl="0" algn="ctr">
                        <a:lnSpc>
                          <a:spcPct val="100000"/>
                        </a:lnSpc>
                        <a:spcBef>
                          <a:spcPts val="0"/>
                        </a:spcBef>
                        <a:spcAft>
                          <a:spcPts val="0"/>
                        </a:spcAft>
                        <a:buNone/>
                      </a:pPr>
                      <a:r>
                        <a:rPr lang="en" sz="1200"/>
                        <a:t>0.115</a:t>
                      </a:r>
                      <a:endParaRPr sz="1200"/>
                    </a:p>
                  </a:txBody>
                  <a:tcPr marT="91425" marB="91425" marR="91425" marL="91425"/>
                </a:tc>
                <a:tc>
                  <a:txBody>
                    <a:bodyPr/>
                    <a:lstStyle/>
                    <a:p>
                      <a:pPr indent="0" lvl="0" marL="19050" rtl="0" algn="ctr">
                        <a:lnSpc>
                          <a:spcPct val="100000"/>
                        </a:lnSpc>
                        <a:spcBef>
                          <a:spcPts val="0"/>
                        </a:spcBef>
                        <a:spcAft>
                          <a:spcPts val="0"/>
                        </a:spcAft>
                        <a:buNone/>
                      </a:pPr>
                      <a:r>
                        <a:rPr lang="en" sz="1200"/>
                        <a:t>0.188</a:t>
                      </a:r>
                      <a:endParaRPr sz="1200"/>
                    </a:p>
                  </a:txBody>
                  <a:tcPr marT="91425" marB="91425" marR="91425" marL="91425"/>
                </a:tc>
                <a:tc>
                  <a:txBody>
                    <a:bodyPr/>
                    <a:lstStyle/>
                    <a:p>
                      <a:pPr indent="0" lvl="0" marL="19050" rtl="0" algn="ctr">
                        <a:lnSpc>
                          <a:spcPct val="100000"/>
                        </a:lnSpc>
                        <a:spcBef>
                          <a:spcPts val="0"/>
                        </a:spcBef>
                        <a:spcAft>
                          <a:spcPts val="0"/>
                        </a:spcAft>
                        <a:buNone/>
                      </a:pPr>
                      <a:r>
                        <a:rPr lang="en" sz="1200"/>
                        <a:t>0.228</a:t>
                      </a:r>
                      <a:endParaRPr sz="1200"/>
                    </a:p>
                  </a:txBody>
                  <a:tcPr marT="91425" marB="91425" marR="91425" marL="91425"/>
                </a:tc>
              </a:tr>
              <a:tr h="333450">
                <a:tc>
                  <a:txBody>
                    <a:bodyPr/>
                    <a:lstStyle/>
                    <a:p>
                      <a:pPr indent="0" lvl="0" marL="19050" rtl="0" algn="ctr">
                        <a:lnSpc>
                          <a:spcPct val="100000"/>
                        </a:lnSpc>
                        <a:spcBef>
                          <a:spcPts val="0"/>
                        </a:spcBef>
                        <a:spcAft>
                          <a:spcPts val="0"/>
                        </a:spcAft>
                        <a:buNone/>
                      </a:pPr>
                      <a:r>
                        <a:rPr lang="en" sz="1000"/>
                        <a:t>7 (building)</a:t>
                      </a:r>
                      <a:endParaRPr sz="1000"/>
                    </a:p>
                  </a:txBody>
                  <a:tcPr marT="91425" marB="91425" marR="91425" marL="91425"/>
                </a:tc>
                <a:tc>
                  <a:txBody>
                    <a:bodyPr/>
                    <a:lstStyle/>
                    <a:p>
                      <a:pPr indent="0" lvl="0" marL="19050" rtl="0" algn="ctr">
                        <a:lnSpc>
                          <a:spcPct val="100000"/>
                        </a:lnSpc>
                        <a:spcBef>
                          <a:spcPts val="0"/>
                        </a:spcBef>
                        <a:spcAft>
                          <a:spcPts val="0"/>
                        </a:spcAft>
                        <a:buNone/>
                      </a:pPr>
                      <a:r>
                        <a:rPr lang="en" sz="1200"/>
                        <a:t>0.0908</a:t>
                      </a:r>
                      <a:endParaRPr sz="1200"/>
                    </a:p>
                  </a:txBody>
                  <a:tcPr marT="91425" marB="91425" marR="91425" marL="91425"/>
                </a:tc>
                <a:tc>
                  <a:txBody>
                    <a:bodyPr/>
                    <a:lstStyle/>
                    <a:p>
                      <a:pPr indent="0" lvl="0" marL="19050" rtl="0" algn="ctr">
                        <a:lnSpc>
                          <a:spcPct val="100000"/>
                        </a:lnSpc>
                        <a:spcBef>
                          <a:spcPts val="0"/>
                        </a:spcBef>
                        <a:spcAft>
                          <a:spcPts val="0"/>
                        </a:spcAft>
                        <a:buNone/>
                      </a:pPr>
                      <a:r>
                        <a:rPr lang="en" sz="1200"/>
                        <a:t>0.0991</a:t>
                      </a:r>
                      <a:endParaRPr sz="1200"/>
                    </a:p>
                  </a:txBody>
                  <a:tcPr marT="91425" marB="91425" marR="91425" marL="91425"/>
                </a:tc>
                <a:tc>
                  <a:txBody>
                    <a:bodyPr/>
                    <a:lstStyle/>
                    <a:p>
                      <a:pPr indent="0" lvl="0" marL="19050" rtl="0" algn="ctr">
                        <a:lnSpc>
                          <a:spcPct val="100000"/>
                        </a:lnSpc>
                        <a:spcBef>
                          <a:spcPts val="0"/>
                        </a:spcBef>
                        <a:spcAft>
                          <a:spcPts val="0"/>
                        </a:spcAft>
                        <a:buNone/>
                      </a:pPr>
                      <a:r>
                        <a:rPr lang="en" sz="1200"/>
                        <a:t>0.519</a:t>
                      </a:r>
                      <a:endParaRPr sz="1200"/>
                    </a:p>
                  </a:txBody>
                  <a:tcPr marT="91425" marB="91425" marR="91425" marL="91425"/>
                </a:tc>
              </a:tr>
              <a:tr h="333450">
                <a:tc>
                  <a:txBody>
                    <a:bodyPr/>
                    <a:lstStyle/>
                    <a:p>
                      <a:pPr indent="0" lvl="0" marL="19050" rtl="0" algn="ctr">
                        <a:lnSpc>
                          <a:spcPct val="100000"/>
                        </a:lnSpc>
                        <a:spcBef>
                          <a:spcPts val="0"/>
                        </a:spcBef>
                        <a:spcAft>
                          <a:spcPts val="0"/>
                        </a:spcAft>
                        <a:buNone/>
                      </a:pPr>
                      <a:r>
                        <a:rPr lang="en" sz="1000"/>
                        <a:t>8 (fence)</a:t>
                      </a:r>
                      <a:endParaRPr sz="1000"/>
                    </a:p>
                  </a:txBody>
                  <a:tcPr marT="91425" marB="91425" marR="91425" marL="91425"/>
                </a:tc>
                <a:tc>
                  <a:txBody>
                    <a:bodyPr/>
                    <a:lstStyle/>
                    <a:p>
                      <a:pPr indent="0" lvl="0" marL="19050" rtl="0" algn="ctr">
                        <a:lnSpc>
                          <a:spcPct val="100000"/>
                        </a:lnSpc>
                        <a:spcBef>
                          <a:spcPts val="0"/>
                        </a:spcBef>
                        <a:spcAft>
                          <a:spcPts val="0"/>
                        </a:spcAft>
                        <a:buNone/>
                      </a:pPr>
                      <a:r>
                        <a:rPr lang="en" sz="1200"/>
                        <a:t>0.00052</a:t>
                      </a:r>
                      <a:endParaRPr sz="1200"/>
                    </a:p>
                  </a:txBody>
                  <a:tcPr marT="91425" marB="91425" marR="91425" marL="91425"/>
                </a:tc>
                <a:tc>
                  <a:txBody>
                    <a:bodyPr/>
                    <a:lstStyle/>
                    <a:p>
                      <a:pPr indent="0" lvl="0" marL="19050" rtl="0" algn="ctr">
                        <a:lnSpc>
                          <a:spcPct val="100000"/>
                        </a:lnSpc>
                        <a:spcBef>
                          <a:spcPts val="0"/>
                        </a:spcBef>
                        <a:spcAft>
                          <a:spcPts val="0"/>
                        </a:spcAft>
                        <a:buNone/>
                      </a:pPr>
                      <a:r>
                        <a:rPr lang="en" sz="1200"/>
                        <a:t>0.00112</a:t>
                      </a:r>
                      <a:endParaRPr sz="1200"/>
                    </a:p>
                  </a:txBody>
                  <a:tcPr marT="91425" marB="91425" marR="91425" marL="91425"/>
                </a:tc>
                <a:tc>
                  <a:txBody>
                    <a:bodyPr/>
                    <a:lstStyle/>
                    <a:p>
                      <a:pPr indent="0" lvl="0" marL="19050" rtl="0" algn="ctr">
                        <a:lnSpc>
                          <a:spcPct val="100000"/>
                        </a:lnSpc>
                        <a:spcBef>
                          <a:spcPts val="0"/>
                        </a:spcBef>
                        <a:spcAft>
                          <a:spcPts val="0"/>
                        </a:spcAft>
                        <a:buNone/>
                      </a:pPr>
                      <a:r>
                        <a:rPr lang="en" sz="1200"/>
                        <a:t>0.000979</a:t>
                      </a:r>
                      <a:endParaRPr sz="1200"/>
                    </a:p>
                  </a:txBody>
                  <a:tcPr marT="91425" marB="91425" marR="91425" marL="91425"/>
                </a:tc>
              </a:tr>
              <a:tr h="333450">
                <a:tc>
                  <a:txBody>
                    <a:bodyPr/>
                    <a:lstStyle/>
                    <a:p>
                      <a:pPr indent="0" lvl="0" marL="19050" rtl="0" algn="ctr">
                        <a:lnSpc>
                          <a:spcPct val="100000"/>
                        </a:lnSpc>
                        <a:spcBef>
                          <a:spcPts val="0"/>
                        </a:spcBef>
                        <a:spcAft>
                          <a:spcPts val="0"/>
                        </a:spcAft>
                        <a:buNone/>
                      </a:pPr>
                      <a:r>
                        <a:rPr lang="en" sz="1000"/>
                        <a:t>9 (vegetation)</a:t>
                      </a:r>
                      <a:endParaRPr sz="1000"/>
                    </a:p>
                  </a:txBody>
                  <a:tcPr marT="91425" marB="91425" marR="91425" marL="91425"/>
                </a:tc>
                <a:tc>
                  <a:txBody>
                    <a:bodyPr/>
                    <a:lstStyle/>
                    <a:p>
                      <a:pPr indent="0" lvl="0" marL="19050" rtl="0" algn="ctr">
                        <a:lnSpc>
                          <a:spcPct val="100000"/>
                        </a:lnSpc>
                        <a:spcBef>
                          <a:spcPts val="0"/>
                        </a:spcBef>
                        <a:spcAft>
                          <a:spcPts val="0"/>
                        </a:spcAft>
                        <a:buNone/>
                      </a:pPr>
                      <a:r>
                        <a:rPr lang="en" sz="1200"/>
                        <a:t>0.1896</a:t>
                      </a:r>
                      <a:endParaRPr sz="1200"/>
                    </a:p>
                  </a:txBody>
                  <a:tcPr marT="91425" marB="91425" marR="91425" marL="91425"/>
                </a:tc>
                <a:tc>
                  <a:txBody>
                    <a:bodyPr/>
                    <a:lstStyle/>
                    <a:p>
                      <a:pPr indent="0" lvl="0" marL="19050" rtl="0" algn="ctr">
                        <a:lnSpc>
                          <a:spcPct val="100000"/>
                        </a:lnSpc>
                        <a:spcBef>
                          <a:spcPts val="0"/>
                        </a:spcBef>
                        <a:spcAft>
                          <a:spcPts val="0"/>
                        </a:spcAft>
                        <a:buNone/>
                      </a:pPr>
                      <a:r>
                        <a:rPr lang="en" sz="1200"/>
                        <a:t>0.259</a:t>
                      </a:r>
                      <a:endParaRPr sz="1200"/>
                    </a:p>
                  </a:txBody>
                  <a:tcPr marT="91425" marB="91425" marR="91425" marL="91425"/>
                </a:tc>
                <a:tc>
                  <a:txBody>
                    <a:bodyPr/>
                    <a:lstStyle/>
                    <a:p>
                      <a:pPr indent="0" lvl="0" marL="19050" rtl="0" algn="ctr">
                        <a:lnSpc>
                          <a:spcPct val="100000"/>
                        </a:lnSpc>
                        <a:spcBef>
                          <a:spcPts val="0"/>
                        </a:spcBef>
                        <a:spcAft>
                          <a:spcPts val="0"/>
                        </a:spcAft>
                        <a:buNone/>
                      </a:pPr>
                      <a:r>
                        <a:rPr lang="en" sz="1200"/>
                        <a:t>0.414</a:t>
                      </a:r>
                      <a:endParaRPr sz="1200"/>
                    </a:p>
                  </a:txBody>
                  <a:tcPr marT="91425" marB="91425" marR="91425" marL="91425"/>
                </a:tc>
              </a:tr>
              <a:tr h="333450">
                <a:tc>
                  <a:txBody>
                    <a:bodyPr/>
                    <a:lstStyle/>
                    <a:p>
                      <a:pPr indent="0" lvl="0" marL="19050" rtl="0" algn="ctr">
                        <a:lnSpc>
                          <a:spcPct val="100000"/>
                        </a:lnSpc>
                        <a:spcBef>
                          <a:spcPts val="0"/>
                        </a:spcBef>
                        <a:spcAft>
                          <a:spcPts val="0"/>
                        </a:spcAft>
                        <a:buNone/>
                      </a:pPr>
                      <a:r>
                        <a:rPr lang="en" sz="1000"/>
                        <a:t>10 (terrain)</a:t>
                      </a:r>
                      <a:endParaRPr sz="1000"/>
                    </a:p>
                  </a:txBody>
                  <a:tcPr marT="91425" marB="91425" marR="91425" marL="91425"/>
                </a:tc>
                <a:tc>
                  <a:txBody>
                    <a:bodyPr/>
                    <a:lstStyle/>
                    <a:p>
                      <a:pPr indent="0" lvl="0" marL="19050" rtl="0" algn="ctr">
                        <a:lnSpc>
                          <a:spcPct val="100000"/>
                        </a:lnSpc>
                        <a:spcBef>
                          <a:spcPts val="0"/>
                        </a:spcBef>
                        <a:spcAft>
                          <a:spcPts val="0"/>
                        </a:spcAft>
                        <a:buNone/>
                      </a:pPr>
                      <a:r>
                        <a:rPr lang="en" sz="1200"/>
                        <a:t>0.251</a:t>
                      </a:r>
                      <a:endParaRPr sz="1200"/>
                    </a:p>
                  </a:txBody>
                  <a:tcPr marT="91425" marB="91425" marR="91425" marL="91425"/>
                </a:tc>
                <a:tc>
                  <a:txBody>
                    <a:bodyPr/>
                    <a:lstStyle/>
                    <a:p>
                      <a:pPr indent="0" lvl="0" marL="19050" rtl="0" algn="ctr">
                        <a:lnSpc>
                          <a:spcPct val="100000"/>
                        </a:lnSpc>
                        <a:spcBef>
                          <a:spcPts val="0"/>
                        </a:spcBef>
                        <a:spcAft>
                          <a:spcPts val="0"/>
                        </a:spcAft>
                        <a:buNone/>
                      </a:pPr>
                      <a:r>
                        <a:rPr lang="en" sz="1200"/>
                        <a:t>0.425</a:t>
                      </a:r>
                      <a:endParaRPr sz="1200"/>
                    </a:p>
                  </a:txBody>
                  <a:tcPr marT="91425" marB="91425" marR="91425" marL="91425"/>
                </a:tc>
                <a:tc>
                  <a:txBody>
                    <a:bodyPr/>
                    <a:lstStyle/>
                    <a:p>
                      <a:pPr indent="0" lvl="0" marL="19050" rtl="0" algn="ctr">
                        <a:lnSpc>
                          <a:spcPct val="100000"/>
                        </a:lnSpc>
                        <a:spcBef>
                          <a:spcPts val="0"/>
                        </a:spcBef>
                        <a:spcAft>
                          <a:spcPts val="0"/>
                        </a:spcAft>
                        <a:buNone/>
                      </a:pPr>
                      <a:r>
                        <a:rPr lang="en" sz="1200"/>
                        <a:t>0.380</a:t>
                      </a:r>
                      <a:endParaRPr sz="1200"/>
                    </a:p>
                  </a:txBody>
                  <a:tcPr marT="91425" marB="91425" marR="91425" marL="91425"/>
                </a:tc>
              </a:tr>
            </a:tbl>
          </a:graphicData>
        </a:graphic>
      </p:graphicFrame>
      <p:pic>
        <p:nvPicPr>
          <p:cNvPr id="188" name="Google Shape;188;p23" title="Chart"/>
          <p:cNvPicPr preferRelativeResize="0"/>
          <p:nvPr/>
        </p:nvPicPr>
        <p:blipFill>
          <a:blip r:embed="rId3">
            <a:alphaModFix/>
          </a:blip>
          <a:stretch>
            <a:fillRect/>
          </a:stretch>
        </p:blipFill>
        <p:spPr>
          <a:xfrm>
            <a:off x="162350" y="1931475"/>
            <a:ext cx="4409649" cy="27266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(3)</a:t>
            </a:r>
            <a:endParaRPr/>
          </a:p>
        </p:txBody>
      </p:sp>
      <p:sp>
        <p:nvSpPr>
          <p:cNvPr id="194" name="Google Shape;194;p24"/>
          <p:cNvSpPr txBox="1"/>
          <p:nvPr/>
        </p:nvSpPr>
        <p:spPr>
          <a:xfrm>
            <a:off x="-42325" y="1312500"/>
            <a:ext cx="8555100" cy="431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1000"/>
              </a:spcAft>
              <a:buClr>
                <a:schemeClr val="dk2"/>
              </a:buClr>
              <a:buSzPts val="1600"/>
              <a:buFont typeface="Roboto"/>
              <a:buChar char="●"/>
            </a:pPr>
            <a:r>
              <a:rPr lang="en" sz="1600">
                <a:solidFill>
                  <a:schemeClr val="dk2"/>
                </a:solidFill>
                <a:latin typeface="Roboto"/>
                <a:ea typeface="Roboto"/>
                <a:cs typeface="Roboto"/>
                <a:sym typeface="Roboto"/>
              </a:rPr>
              <a:t>Most of the error comes from trajectory estimation</a:t>
            </a:r>
            <a:endParaRPr sz="1600">
              <a:solidFill>
                <a:schemeClr val="dk2"/>
              </a:solidFill>
              <a:latin typeface="Roboto"/>
              <a:ea typeface="Roboto"/>
              <a:cs typeface="Roboto"/>
              <a:sym typeface="Roboto"/>
            </a:endParaRPr>
          </a:p>
        </p:txBody>
      </p:sp>
      <p:graphicFrame>
        <p:nvGraphicFramePr>
          <p:cNvPr id="195" name="Google Shape;195;p24"/>
          <p:cNvGraphicFramePr/>
          <p:nvPr/>
        </p:nvGraphicFramePr>
        <p:xfrm>
          <a:off x="5192500" y="1781950"/>
          <a:ext cx="3000000" cy="3000000"/>
        </p:xfrm>
        <a:graphic>
          <a:graphicData uri="http://schemas.openxmlformats.org/drawingml/2006/table">
            <a:tbl>
              <a:tblPr>
                <a:noFill/>
                <a:tableStyleId>{6EA5E022-921F-4046-8C83-0CF60B041900}</a:tableStyleId>
              </a:tblPr>
              <a:tblGrid>
                <a:gridCol w="874925"/>
                <a:gridCol w="874925"/>
                <a:gridCol w="874925"/>
                <a:gridCol w="874925"/>
              </a:tblGrid>
              <a:tr h="291225">
                <a:tc>
                  <a:txBody>
                    <a:bodyPr/>
                    <a:lstStyle/>
                    <a:p>
                      <a:pPr indent="0" lvl="0" marL="19050" rtl="0" algn="ctr">
                        <a:lnSpc>
                          <a:spcPct val="100000"/>
                        </a:lnSpc>
                        <a:spcBef>
                          <a:spcPts val="0"/>
                        </a:spcBef>
                        <a:spcAft>
                          <a:spcPts val="0"/>
                        </a:spcAft>
                        <a:buNone/>
                      </a:pPr>
                      <a:r>
                        <a:rPr b="1" lang="en" sz="900"/>
                        <a:t>Class</a:t>
                      </a:r>
                      <a:endParaRPr b="1" sz="900"/>
                    </a:p>
                  </a:txBody>
                  <a:tcPr marT="91425" marB="91425" marR="91425" marL="91425"/>
                </a:tc>
                <a:tc>
                  <a:txBody>
                    <a:bodyPr/>
                    <a:lstStyle/>
                    <a:p>
                      <a:pPr indent="0" lvl="0" marL="19050" rtl="0" algn="ctr">
                        <a:lnSpc>
                          <a:spcPct val="100000"/>
                        </a:lnSpc>
                        <a:spcBef>
                          <a:spcPts val="0"/>
                        </a:spcBef>
                        <a:spcAft>
                          <a:spcPts val="0"/>
                        </a:spcAft>
                        <a:buNone/>
                      </a:pPr>
                      <a:r>
                        <a:rPr b="1" lang="en" sz="900"/>
                        <a:t>IoU</a:t>
                      </a:r>
                      <a:endParaRPr b="1" sz="900"/>
                    </a:p>
                  </a:txBody>
                  <a:tcPr marT="91425" marB="91425" marR="91425" marL="91425"/>
                </a:tc>
                <a:tc>
                  <a:txBody>
                    <a:bodyPr/>
                    <a:lstStyle/>
                    <a:p>
                      <a:pPr indent="0" lvl="0" marL="19050" rtl="0" algn="ctr">
                        <a:lnSpc>
                          <a:spcPct val="100000"/>
                        </a:lnSpc>
                        <a:spcBef>
                          <a:spcPts val="0"/>
                        </a:spcBef>
                        <a:spcAft>
                          <a:spcPts val="0"/>
                        </a:spcAft>
                        <a:buNone/>
                      </a:pPr>
                      <a:r>
                        <a:rPr b="1" lang="en" sz="900"/>
                        <a:t>Precision</a:t>
                      </a:r>
                      <a:endParaRPr b="1" sz="900"/>
                    </a:p>
                  </a:txBody>
                  <a:tcPr marT="91425" marB="91425" marR="91425" marL="91425"/>
                </a:tc>
                <a:tc>
                  <a:txBody>
                    <a:bodyPr/>
                    <a:lstStyle/>
                    <a:p>
                      <a:pPr indent="0" lvl="0" marL="19050" rtl="0" algn="ctr">
                        <a:lnSpc>
                          <a:spcPct val="100000"/>
                        </a:lnSpc>
                        <a:spcBef>
                          <a:spcPts val="0"/>
                        </a:spcBef>
                        <a:spcAft>
                          <a:spcPts val="0"/>
                        </a:spcAft>
                        <a:buNone/>
                      </a:pPr>
                      <a:r>
                        <a:rPr b="1" lang="en" sz="900"/>
                        <a:t>Recall</a:t>
                      </a:r>
                      <a:endParaRPr b="1" sz="900"/>
                    </a:p>
                  </a:txBody>
                  <a:tcPr marT="91425" marB="91425" marR="91425" marL="91425"/>
                </a:tc>
              </a:tr>
              <a:tr h="291225">
                <a:tc>
                  <a:txBody>
                    <a:bodyPr/>
                    <a:lstStyle/>
                    <a:p>
                      <a:pPr indent="0" lvl="0" marL="19050" rtl="0" algn="ctr">
                        <a:lnSpc>
                          <a:spcPct val="100000"/>
                        </a:lnSpc>
                        <a:spcBef>
                          <a:spcPts val="0"/>
                        </a:spcBef>
                        <a:spcAft>
                          <a:spcPts val="0"/>
                        </a:spcAft>
                        <a:buNone/>
                      </a:pPr>
                      <a:r>
                        <a:rPr lang="en" sz="700"/>
                        <a:t>0 (unlabeled)</a:t>
                      </a:r>
                      <a:endParaRPr sz="700"/>
                    </a:p>
                  </a:txBody>
                  <a:tcPr marT="91425" marB="91425" marR="91425" marL="91425"/>
                </a:tc>
                <a:tc>
                  <a:txBody>
                    <a:bodyPr/>
                    <a:lstStyle/>
                    <a:p>
                      <a:pPr indent="0" lvl="0" marL="19050" rtl="0" algn="ctr">
                        <a:lnSpc>
                          <a:spcPct val="100000"/>
                        </a:lnSpc>
                        <a:spcBef>
                          <a:spcPts val="0"/>
                        </a:spcBef>
                        <a:spcAft>
                          <a:spcPts val="0"/>
                        </a:spcAft>
                        <a:buNone/>
                      </a:pPr>
                      <a:r>
                        <a:rPr lang="en" sz="900"/>
                        <a:t>0.93</a:t>
                      </a:r>
                      <a:endParaRPr sz="900"/>
                    </a:p>
                  </a:txBody>
                  <a:tcPr marT="91425" marB="91425" marR="91425" marL="91425"/>
                </a:tc>
                <a:tc>
                  <a:txBody>
                    <a:bodyPr/>
                    <a:lstStyle/>
                    <a:p>
                      <a:pPr indent="0" lvl="0" marL="19050" rtl="0" algn="ctr">
                        <a:lnSpc>
                          <a:spcPct val="100000"/>
                        </a:lnSpc>
                        <a:spcBef>
                          <a:spcPts val="0"/>
                        </a:spcBef>
                        <a:spcAft>
                          <a:spcPts val="0"/>
                        </a:spcAft>
                        <a:buNone/>
                      </a:pPr>
                      <a:r>
                        <a:rPr lang="en" sz="900"/>
                        <a:t>1.0</a:t>
                      </a:r>
                      <a:endParaRPr sz="900"/>
                    </a:p>
                  </a:txBody>
                  <a:tcPr marT="91425" marB="91425" marR="91425" marL="91425"/>
                </a:tc>
                <a:tc>
                  <a:txBody>
                    <a:bodyPr/>
                    <a:lstStyle/>
                    <a:p>
                      <a:pPr indent="0" lvl="0" marL="19050" rtl="0" algn="ctr">
                        <a:lnSpc>
                          <a:spcPct val="100000"/>
                        </a:lnSpc>
                        <a:spcBef>
                          <a:spcPts val="0"/>
                        </a:spcBef>
                        <a:spcAft>
                          <a:spcPts val="0"/>
                        </a:spcAft>
                        <a:buNone/>
                      </a:pPr>
                      <a:r>
                        <a:rPr lang="en" sz="900"/>
                        <a:t>0.97</a:t>
                      </a:r>
                      <a:endParaRPr sz="900"/>
                    </a:p>
                  </a:txBody>
                  <a:tcPr marT="91425" marB="91425" marR="91425" marL="91425"/>
                </a:tc>
              </a:tr>
              <a:tr h="291225">
                <a:tc>
                  <a:txBody>
                    <a:bodyPr/>
                    <a:lstStyle/>
                    <a:p>
                      <a:pPr indent="0" lvl="0" marL="19050" rtl="0" algn="ctr">
                        <a:lnSpc>
                          <a:spcPct val="100000"/>
                        </a:lnSpc>
                        <a:spcBef>
                          <a:spcPts val="0"/>
                        </a:spcBef>
                        <a:spcAft>
                          <a:spcPts val="0"/>
                        </a:spcAft>
                        <a:buNone/>
                      </a:pPr>
                      <a:r>
                        <a:rPr lang="en" sz="700"/>
                        <a:t>1 (car)</a:t>
                      </a:r>
                      <a:endParaRPr sz="700"/>
                    </a:p>
                  </a:txBody>
                  <a:tcPr marT="91425" marB="91425" marR="91425" marL="91425"/>
                </a:tc>
                <a:tc>
                  <a:txBody>
                    <a:bodyPr/>
                    <a:lstStyle/>
                    <a:p>
                      <a:pPr indent="0" lvl="0" marL="19050" rtl="0" algn="ctr">
                        <a:lnSpc>
                          <a:spcPct val="100000"/>
                        </a:lnSpc>
                        <a:spcBef>
                          <a:spcPts val="0"/>
                        </a:spcBef>
                        <a:spcAft>
                          <a:spcPts val="0"/>
                        </a:spcAft>
                        <a:buNone/>
                      </a:pPr>
                      <a:r>
                        <a:rPr lang="en" sz="900"/>
                        <a:t>0.748</a:t>
                      </a:r>
                      <a:endParaRPr sz="900"/>
                    </a:p>
                  </a:txBody>
                  <a:tcPr marT="91425" marB="91425" marR="91425" marL="91425"/>
                </a:tc>
                <a:tc>
                  <a:txBody>
                    <a:bodyPr/>
                    <a:lstStyle/>
                    <a:p>
                      <a:pPr indent="0" lvl="0" marL="19050" rtl="0" algn="ctr">
                        <a:lnSpc>
                          <a:spcPct val="100000"/>
                        </a:lnSpc>
                        <a:spcBef>
                          <a:spcPts val="0"/>
                        </a:spcBef>
                        <a:spcAft>
                          <a:spcPts val="0"/>
                        </a:spcAft>
                        <a:buNone/>
                      </a:pPr>
                      <a:r>
                        <a:rPr lang="en" sz="900"/>
                        <a:t>0.858</a:t>
                      </a:r>
                      <a:endParaRPr sz="900"/>
                    </a:p>
                  </a:txBody>
                  <a:tcPr marT="91425" marB="91425" marR="91425" marL="91425"/>
                </a:tc>
                <a:tc>
                  <a:txBody>
                    <a:bodyPr/>
                    <a:lstStyle/>
                    <a:p>
                      <a:pPr indent="0" lvl="0" marL="19050" rtl="0" algn="ctr">
                        <a:lnSpc>
                          <a:spcPct val="100000"/>
                        </a:lnSpc>
                        <a:spcBef>
                          <a:spcPts val="0"/>
                        </a:spcBef>
                        <a:spcAft>
                          <a:spcPts val="0"/>
                        </a:spcAft>
                        <a:buNone/>
                      </a:pPr>
                      <a:r>
                        <a:rPr lang="en" sz="900"/>
                        <a:t>0.854</a:t>
                      </a:r>
                      <a:endParaRPr sz="900"/>
                    </a:p>
                  </a:txBody>
                  <a:tcPr marT="91425" marB="91425" marR="91425" marL="91425"/>
                </a:tc>
              </a:tr>
              <a:tr h="291225">
                <a:tc>
                  <a:txBody>
                    <a:bodyPr/>
                    <a:lstStyle/>
                    <a:p>
                      <a:pPr indent="0" lvl="0" marL="19050" rtl="0" algn="ctr">
                        <a:lnSpc>
                          <a:spcPct val="100000"/>
                        </a:lnSpc>
                        <a:spcBef>
                          <a:spcPts val="0"/>
                        </a:spcBef>
                        <a:spcAft>
                          <a:spcPts val="0"/>
                        </a:spcAft>
                        <a:buNone/>
                      </a:pPr>
                      <a:r>
                        <a:rPr lang="en" sz="700"/>
                        <a:t>4 (road)</a:t>
                      </a:r>
                      <a:endParaRPr sz="700"/>
                    </a:p>
                  </a:txBody>
                  <a:tcPr marT="91425" marB="91425" marR="91425" marL="91425"/>
                </a:tc>
                <a:tc>
                  <a:txBody>
                    <a:bodyPr/>
                    <a:lstStyle/>
                    <a:p>
                      <a:pPr indent="0" lvl="0" marL="19050" rtl="0" algn="ctr">
                        <a:lnSpc>
                          <a:spcPct val="100000"/>
                        </a:lnSpc>
                        <a:spcBef>
                          <a:spcPts val="0"/>
                        </a:spcBef>
                        <a:spcAft>
                          <a:spcPts val="0"/>
                        </a:spcAft>
                        <a:buNone/>
                      </a:pPr>
                      <a:r>
                        <a:rPr lang="en" sz="900"/>
                        <a:t>0.828</a:t>
                      </a:r>
                      <a:endParaRPr sz="900"/>
                    </a:p>
                  </a:txBody>
                  <a:tcPr marT="91425" marB="91425" marR="91425" marL="91425"/>
                </a:tc>
                <a:tc>
                  <a:txBody>
                    <a:bodyPr/>
                    <a:lstStyle/>
                    <a:p>
                      <a:pPr indent="0" lvl="0" marL="19050" rtl="0" algn="ctr">
                        <a:lnSpc>
                          <a:spcPct val="100000"/>
                        </a:lnSpc>
                        <a:spcBef>
                          <a:spcPts val="0"/>
                        </a:spcBef>
                        <a:spcAft>
                          <a:spcPts val="0"/>
                        </a:spcAft>
                        <a:buNone/>
                      </a:pPr>
                      <a:r>
                        <a:rPr lang="en" sz="900"/>
                        <a:t>0.866</a:t>
                      </a:r>
                      <a:endParaRPr sz="900"/>
                    </a:p>
                  </a:txBody>
                  <a:tcPr marT="91425" marB="91425" marR="91425" marL="91425"/>
                </a:tc>
                <a:tc>
                  <a:txBody>
                    <a:bodyPr/>
                    <a:lstStyle/>
                    <a:p>
                      <a:pPr indent="0" lvl="0" marL="19050" rtl="0" algn="ctr">
                        <a:lnSpc>
                          <a:spcPct val="100000"/>
                        </a:lnSpc>
                        <a:spcBef>
                          <a:spcPts val="0"/>
                        </a:spcBef>
                        <a:spcAft>
                          <a:spcPts val="0"/>
                        </a:spcAft>
                        <a:buNone/>
                      </a:pPr>
                      <a:r>
                        <a:rPr lang="en" sz="900"/>
                        <a:t>0.95</a:t>
                      </a:r>
                      <a:endParaRPr sz="900"/>
                    </a:p>
                  </a:txBody>
                  <a:tcPr marT="91425" marB="91425" marR="91425" marL="91425"/>
                </a:tc>
              </a:tr>
              <a:tr h="291225">
                <a:tc>
                  <a:txBody>
                    <a:bodyPr/>
                    <a:lstStyle/>
                    <a:p>
                      <a:pPr indent="0" lvl="0" marL="19050" rtl="0" algn="ctr">
                        <a:lnSpc>
                          <a:spcPct val="100000"/>
                        </a:lnSpc>
                        <a:spcBef>
                          <a:spcPts val="0"/>
                        </a:spcBef>
                        <a:spcAft>
                          <a:spcPts val="0"/>
                        </a:spcAft>
                        <a:buNone/>
                      </a:pPr>
                      <a:r>
                        <a:rPr lang="en" sz="700"/>
                        <a:t>5 (parking)</a:t>
                      </a:r>
                      <a:endParaRPr sz="700"/>
                    </a:p>
                  </a:txBody>
                  <a:tcPr marT="91425" marB="91425" marR="91425" marL="91425"/>
                </a:tc>
                <a:tc>
                  <a:txBody>
                    <a:bodyPr/>
                    <a:lstStyle/>
                    <a:p>
                      <a:pPr indent="0" lvl="0" marL="19050" rtl="0" algn="ctr">
                        <a:lnSpc>
                          <a:spcPct val="100000"/>
                        </a:lnSpc>
                        <a:spcBef>
                          <a:spcPts val="0"/>
                        </a:spcBef>
                        <a:spcAft>
                          <a:spcPts val="0"/>
                        </a:spcAft>
                        <a:buNone/>
                      </a:pPr>
                      <a:r>
                        <a:rPr lang="en" sz="900"/>
                        <a:t>0.246</a:t>
                      </a:r>
                      <a:endParaRPr sz="900"/>
                    </a:p>
                  </a:txBody>
                  <a:tcPr marT="91425" marB="91425" marR="91425" marL="91425"/>
                </a:tc>
                <a:tc>
                  <a:txBody>
                    <a:bodyPr/>
                    <a:lstStyle/>
                    <a:p>
                      <a:pPr indent="0" lvl="0" marL="19050" rtl="0" algn="ctr">
                        <a:lnSpc>
                          <a:spcPct val="100000"/>
                        </a:lnSpc>
                        <a:spcBef>
                          <a:spcPts val="0"/>
                        </a:spcBef>
                        <a:spcAft>
                          <a:spcPts val="0"/>
                        </a:spcAft>
                        <a:buNone/>
                      </a:pPr>
                      <a:r>
                        <a:rPr lang="en" sz="900"/>
                        <a:t>0.606</a:t>
                      </a:r>
                      <a:endParaRPr sz="900"/>
                    </a:p>
                  </a:txBody>
                  <a:tcPr marT="91425" marB="91425" marR="91425" marL="91425"/>
                </a:tc>
                <a:tc>
                  <a:txBody>
                    <a:bodyPr/>
                    <a:lstStyle/>
                    <a:p>
                      <a:pPr indent="0" lvl="0" marL="19050" rtl="0" algn="ctr">
                        <a:lnSpc>
                          <a:spcPct val="100000"/>
                        </a:lnSpc>
                        <a:spcBef>
                          <a:spcPts val="0"/>
                        </a:spcBef>
                        <a:spcAft>
                          <a:spcPts val="0"/>
                        </a:spcAft>
                        <a:buNone/>
                      </a:pPr>
                      <a:r>
                        <a:rPr lang="en" sz="900"/>
                        <a:t>0.293</a:t>
                      </a:r>
                      <a:endParaRPr sz="900"/>
                    </a:p>
                  </a:txBody>
                  <a:tcPr marT="91425" marB="91425" marR="91425" marL="91425"/>
                </a:tc>
              </a:tr>
              <a:tr h="291225">
                <a:tc>
                  <a:txBody>
                    <a:bodyPr/>
                    <a:lstStyle/>
                    <a:p>
                      <a:pPr indent="0" lvl="0" marL="19050" rtl="0" algn="ctr">
                        <a:lnSpc>
                          <a:spcPct val="100000"/>
                        </a:lnSpc>
                        <a:spcBef>
                          <a:spcPts val="0"/>
                        </a:spcBef>
                        <a:spcAft>
                          <a:spcPts val="0"/>
                        </a:spcAft>
                        <a:buNone/>
                      </a:pPr>
                      <a:r>
                        <a:rPr lang="en" sz="700"/>
                        <a:t>6 (sidewalk)</a:t>
                      </a:r>
                      <a:endParaRPr sz="700"/>
                    </a:p>
                  </a:txBody>
                  <a:tcPr marT="91425" marB="91425" marR="91425" marL="91425"/>
                </a:tc>
                <a:tc>
                  <a:txBody>
                    <a:bodyPr/>
                    <a:lstStyle/>
                    <a:p>
                      <a:pPr indent="0" lvl="0" marL="19050" rtl="0" algn="ctr">
                        <a:lnSpc>
                          <a:spcPct val="100000"/>
                        </a:lnSpc>
                        <a:spcBef>
                          <a:spcPts val="0"/>
                        </a:spcBef>
                        <a:spcAft>
                          <a:spcPts val="0"/>
                        </a:spcAft>
                        <a:buNone/>
                      </a:pPr>
                      <a:r>
                        <a:rPr lang="en" sz="900"/>
                        <a:t>0.53</a:t>
                      </a:r>
                      <a:endParaRPr sz="900"/>
                    </a:p>
                  </a:txBody>
                  <a:tcPr marT="91425" marB="91425" marR="91425" marL="91425"/>
                </a:tc>
                <a:tc>
                  <a:txBody>
                    <a:bodyPr/>
                    <a:lstStyle/>
                    <a:p>
                      <a:pPr indent="0" lvl="0" marL="19050" rtl="0" algn="ctr">
                        <a:lnSpc>
                          <a:spcPct val="100000"/>
                        </a:lnSpc>
                        <a:spcBef>
                          <a:spcPts val="0"/>
                        </a:spcBef>
                        <a:spcAft>
                          <a:spcPts val="0"/>
                        </a:spcAft>
                        <a:buNone/>
                      </a:pPr>
                      <a:r>
                        <a:rPr lang="en" sz="900"/>
                        <a:t>0.626</a:t>
                      </a:r>
                      <a:endParaRPr sz="900"/>
                    </a:p>
                  </a:txBody>
                  <a:tcPr marT="91425" marB="91425" marR="91425" marL="91425"/>
                </a:tc>
                <a:tc>
                  <a:txBody>
                    <a:bodyPr/>
                    <a:lstStyle/>
                    <a:p>
                      <a:pPr indent="0" lvl="0" marL="19050" rtl="0" algn="ctr">
                        <a:lnSpc>
                          <a:spcPct val="100000"/>
                        </a:lnSpc>
                        <a:spcBef>
                          <a:spcPts val="0"/>
                        </a:spcBef>
                        <a:spcAft>
                          <a:spcPts val="0"/>
                        </a:spcAft>
                        <a:buNone/>
                      </a:pPr>
                      <a:r>
                        <a:rPr lang="en" sz="900"/>
                        <a:t>0.776</a:t>
                      </a:r>
                      <a:endParaRPr sz="900"/>
                    </a:p>
                  </a:txBody>
                  <a:tcPr marT="91425" marB="91425" marR="91425" marL="91425"/>
                </a:tc>
              </a:tr>
              <a:tr h="291225">
                <a:tc>
                  <a:txBody>
                    <a:bodyPr/>
                    <a:lstStyle/>
                    <a:p>
                      <a:pPr indent="0" lvl="0" marL="19050" rtl="0" algn="ctr">
                        <a:lnSpc>
                          <a:spcPct val="100000"/>
                        </a:lnSpc>
                        <a:spcBef>
                          <a:spcPts val="0"/>
                        </a:spcBef>
                        <a:spcAft>
                          <a:spcPts val="0"/>
                        </a:spcAft>
                        <a:buNone/>
                      </a:pPr>
                      <a:r>
                        <a:rPr lang="en" sz="700"/>
                        <a:t>7 (building)</a:t>
                      </a:r>
                      <a:endParaRPr sz="700"/>
                    </a:p>
                  </a:txBody>
                  <a:tcPr marT="91425" marB="91425" marR="91425" marL="91425"/>
                </a:tc>
                <a:tc>
                  <a:txBody>
                    <a:bodyPr/>
                    <a:lstStyle/>
                    <a:p>
                      <a:pPr indent="0" lvl="0" marL="19050" rtl="0" algn="ctr">
                        <a:lnSpc>
                          <a:spcPct val="100000"/>
                        </a:lnSpc>
                        <a:spcBef>
                          <a:spcPts val="0"/>
                        </a:spcBef>
                        <a:spcAft>
                          <a:spcPts val="0"/>
                        </a:spcAft>
                        <a:buNone/>
                      </a:pPr>
                      <a:r>
                        <a:rPr lang="en" sz="900"/>
                        <a:t>0.16</a:t>
                      </a:r>
                      <a:endParaRPr sz="900"/>
                    </a:p>
                  </a:txBody>
                  <a:tcPr marT="91425" marB="91425" marR="91425" marL="91425"/>
                </a:tc>
                <a:tc>
                  <a:txBody>
                    <a:bodyPr/>
                    <a:lstStyle/>
                    <a:p>
                      <a:pPr indent="0" lvl="0" marL="19050" rtl="0" algn="ctr">
                        <a:lnSpc>
                          <a:spcPct val="100000"/>
                        </a:lnSpc>
                        <a:spcBef>
                          <a:spcPts val="0"/>
                        </a:spcBef>
                        <a:spcAft>
                          <a:spcPts val="0"/>
                        </a:spcAft>
                        <a:buNone/>
                      </a:pPr>
                      <a:r>
                        <a:rPr lang="en" sz="900"/>
                        <a:t>0.165</a:t>
                      </a:r>
                      <a:endParaRPr sz="900"/>
                    </a:p>
                  </a:txBody>
                  <a:tcPr marT="91425" marB="91425" marR="91425" marL="91425"/>
                </a:tc>
                <a:tc>
                  <a:txBody>
                    <a:bodyPr/>
                    <a:lstStyle/>
                    <a:p>
                      <a:pPr indent="0" lvl="0" marL="19050" rtl="0" algn="ctr">
                        <a:lnSpc>
                          <a:spcPct val="100000"/>
                        </a:lnSpc>
                        <a:spcBef>
                          <a:spcPts val="0"/>
                        </a:spcBef>
                        <a:spcAft>
                          <a:spcPts val="0"/>
                        </a:spcAft>
                        <a:buNone/>
                      </a:pPr>
                      <a:r>
                        <a:rPr lang="en" sz="900"/>
                        <a:t>0.856</a:t>
                      </a:r>
                      <a:endParaRPr sz="900"/>
                    </a:p>
                  </a:txBody>
                  <a:tcPr marT="91425" marB="91425" marR="91425" marL="91425"/>
                </a:tc>
              </a:tr>
              <a:tr h="291225">
                <a:tc>
                  <a:txBody>
                    <a:bodyPr/>
                    <a:lstStyle/>
                    <a:p>
                      <a:pPr indent="0" lvl="0" marL="19050" rtl="0" algn="ctr">
                        <a:lnSpc>
                          <a:spcPct val="100000"/>
                        </a:lnSpc>
                        <a:spcBef>
                          <a:spcPts val="0"/>
                        </a:spcBef>
                        <a:spcAft>
                          <a:spcPts val="0"/>
                        </a:spcAft>
                        <a:buNone/>
                      </a:pPr>
                      <a:r>
                        <a:rPr lang="en" sz="700"/>
                        <a:t>8 (fence)</a:t>
                      </a:r>
                      <a:endParaRPr sz="700"/>
                    </a:p>
                  </a:txBody>
                  <a:tcPr marT="91425" marB="91425" marR="91425" marL="91425"/>
                </a:tc>
                <a:tc>
                  <a:txBody>
                    <a:bodyPr/>
                    <a:lstStyle/>
                    <a:p>
                      <a:pPr indent="0" lvl="0" marL="19050" rtl="0" algn="ctr">
                        <a:lnSpc>
                          <a:spcPct val="100000"/>
                        </a:lnSpc>
                        <a:spcBef>
                          <a:spcPts val="0"/>
                        </a:spcBef>
                        <a:spcAft>
                          <a:spcPts val="0"/>
                        </a:spcAft>
                        <a:buNone/>
                      </a:pPr>
                      <a:r>
                        <a:rPr lang="en" sz="900"/>
                        <a:t>0.156</a:t>
                      </a:r>
                      <a:endParaRPr sz="900"/>
                    </a:p>
                  </a:txBody>
                  <a:tcPr marT="91425" marB="91425" marR="91425" marL="91425"/>
                </a:tc>
                <a:tc>
                  <a:txBody>
                    <a:bodyPr/>
                    <a:lstStyle/>
                    <a:p>
                      <a:pPr indent="0" lvl="0" marL="19050" rtl="0" algn="ctr">
                        <a:lnSpc>
                          <a:spcPct val="100000"/>
                        </a:lnSpc>
                        <a:spcBef>
                          <a:spcPts val="0"/>
                        </a:spcBef>
                        <a:spcAft>
                          <a:spcPts val="0"/>
                        </a:spcAft>
                        <a:buNone/>
                      </a:pPr>
                      <a:r>
                        <a:rPr lang="en" sz="900"/>
                        <a:t>0.28</a:t>
                      </a:r>
                      <a:endParaRPr sz="900"/>
                    </a:p>
                  </a:txBody>
                  <a:tcPr marT="91425" marB="91425" marR="91425" marL="91425"/>
                </a:tc>
                <a:tc>
                  <a:txBody>
                    <a:bodyPr/>
                    <a:lstStyle/>
                    <a:p>
                      <a:pPr indent="0" lvl="0" marL="19050" rtl="0" algn="ctr">
                        <a:lnSpc>
                          <a:spcPct val="100000"/>
                        </a:lnSpc>
                        <a:spcBef>
                          <a:spcPts val="0"/>
                        </a:spcBef>
                        <a:spcAft>
                          <a:spcPts val="0"/>
                        </a:spcAft>
                        <a:buNone/>
                      </a:pPr>
                      <a:r>
                        <a:rPr lang="en" sz="900"/>
                        <a:t>0.26</a:t>
                      </a:r>
                      <a:endParaRPr sz="900"/>
                    </a:p>
                  </a:txBody>
                  <a:tcPr marT="91425" marB="91425" marR="91425" marL="91425"/>
                </a:tc>
              </a:tr>
              <a:tr h="291225">
                <a:tc>
                  <a:txBody>
                    <a:bodyPr/>
                    <a:lstStyle/>
                    <a:p>
                      <a:pPr indent="0" lvl="0" marL="19050" rtl="0" algn="ctr">
                        <a:lnSpc>
                          <a:spcPct val="100000"/>
                        </a:lnSpc>
                        <a:spcBef>
                          <a:spcPts val="0"/>
                        </a:spcBef>
                        <a:spcAft>
                          <a:spcPts val="0"/>
                        </a:spcAft>
                        <a:buNone/>
                      </a:pPr>
                      <a:r>
                        <a:rPr lang="en" sz="700"/>
                        <a:t>9 (vegetation)</a:t>
                      </a:r>
                      <a:endParaRPr sz="700"/>
                    </a:p>
                  </a:txBody>
                  <a:tcPr marT="91425" marB="91425" marR="91425" marL="91425"/>
                </a:tc>
                <a:tc>
                  <a:txBody>
                    <a:bodyPr/>
                    <a:lstStyle/>
                    <a:p>
                      <a:pPr indent="0" lvl="0" marL="19050" rtl="0" algn="ctr">
                        <a:lnSpc>
                          <a:spcPct val="100000"/>
                        </a:lnSpc>
                        <a:spcBef>
                          <a:spcPts val="0"/>
                        </a:spcBef>
                        <a:spcAft>
                          <a:spcPts val="0"/>
                        </a:spcAft>
                        <a:buNone/>
                      </a:pPr>
                      <a:r>
                        <a:rPr lang="en" sz="900"/>
                        <a:t>0.493</a:t>
                      </a:r>
                      <a:endParaRPr sz="900"/>
                    </a:p>
                  </a:txBody>
                  <a:tcPr marT="91425" marB="91425" marR="91425" marL="91425"/>
                </a:tc>
                <a:tc>
                  <a:txBody>
                    <a:bodyPr/>
                    <a:lstStyle/>
                    <a:p>
                      <a:pPr indent="0" lvl="0" marL="19050" rtl="0" algn="ctr">
                        <a:lnSpc>
                          <a:spcPct val="100000"/>
                        </a:lnSpc>
                        <a:spcBef>
                          <a:spcPts val="0"/>
                        </a:spcBef>
                        <a:spcAft>
                          <a:spcPts val="0"/>
                        </a:spcAft>
                        <a:buNone/>
                      </a:pPr>
                      <a:r>
                        <a:rPr lang="en" sz="900"/>
                        <a:t>0.539</a:t>
                      </a:r>
                      <a:endParaRPr sz="900"/>
                    </a:p>
                  </a:txBody>
                  <a:tcPr marT="91425" marB="91425" marR="91425" marL="91425"/>
                </a:tc>
                <a:tc>
                  <a:txBody>
                    <a:bodyPr/>
                    <a:lstStyle/>
                    <a:p>
                      <a:pPr indent="0" lvl="0" marL="19050" rtl="0" algn="ctr">
                        <a:lnSpc>
                          <a:spcPct val="100000"/>
                        </a:lnSpc>
                        <a:spcBef>
                          <a:spcPts val="0"/>
                        </a:spcBef>
                        <a:spcAft>
                          <a:spcPts val="0"/>
                        </a:spcAft>
                        <a:buNone/>
                      </a:pPr>
                      <a:r>
                        <a:rPr lang="en" sz="900"/>
                        <a:t>0.853</a:t>
                      </a:r>
                      <a:endParaRPr sz="900"/>
                    </a:p>
                  </a:txBody>
                  <a:tcPr marT="91425" marB="91425" marR="91425" marL="91425"/>
                </a:tc>
              </a:tr>
              <a:tr h="291225">
                <a:tc>
                  <a:txBody>
                    <a:bodyPr/>
                    <a:lstStyle/>
                    <a:p>
                      <a:pPr indent="0" lvl="0" marL="19050" rtl="0" algn="ctr">
                        <a:lnSpc>
                          <a:spcPct val="100000"/>
                        </a:lnSpc>
                        <a:spcBef>
                          <a:spcPts val="0"/>
                        </a:spcBef>
                        <a:spcAft>
                          <a:spcPts val="0"/>
                        </a:spcAft>
                        <a:buNone/>
                      </a:pPr>
                      <a:r>
                        <a:rPr lang="en" sz="700"/>
                        <a:t>10 (terrain)</a:t>
                      </a:r>
                      <a:endParaRPr sz="700"/>
                    </a:p>
                  </a:txBody>
                  <a:tcPr marT="91425" marB="91425" marR="91425" marL="91425"/>
                </a:tc>
                <a:tc>
                  <a:txBody>
                    <a:bodyPr/>
                    <a:lstStyle/>
                    <a:p>
                      <a:pPr indent="0" lvl="0" marL="19050" rtl="0" algn="ctr">
                        <a:lnSpc>
                          <a:spcPct val="100000"/>
                        </a:lnSpc>
                        <a:spcBef>
                          <a:spcPts val="0"/>
                        </a:spcBef>
                        <a:spcAft>
                          <a:spcPts val="0"/>
                        </a:spcAft>
                        <a:buNone/>
                      </a:pPr>
                      <a:r>
                        <a:rPr lang="en" sz="900"/>
                        <a:t>0.503</a:t>
                      </a:r>
                      <a:endParaRPr sz="900"/>
                    </a:p>
                  </a:txBody>
                  <a:tcPr marT="91425" marB="91425" marR="91425" marL="91425"/>
                </a:tc>
                <a:tc>
                  <a:txBody>
                    <a:bodyPr/>
                    <a:lstStyle/>
                    <a:p>
                      <a:pPr indent="0" lvl="0" marL="19050" rtl="0" algn="ctr">
                        <a:lnSpc>
                          <a:spcPct val="100000"/>
                        </a:lnSpc>
                        <a:spcBef>
                          <a:spcPts val="0"/>
                        </a:spcBef>
                        <a:spcAft>
                          <a:spcPts val="0"/>
                        </a:spcAft>
                        <a:buNone/>
                      </a:pPr>
                      <a:r>
                        <a:rPr lang="en" sz="900"/>
                        <a:t>0.707</a:t>
                      </a:r>
                      <a:endParaRPr sz="900"/>
                    </a:p>
                  </a:txBody>
                  <a:tcPr marT="91425" marB="91425" marR="91425" marL="91425"/>
                </a:tc>
                <a:tc>
                  <a:txBody>
                    <a:bodyPr/>
                    <a:lstStyle/>
                    <a:p>
                      <a:pPr indent="0" lvl="0" marL="19050" rtl="0" algn="ctr">
                        <a:lnSpc>
                          <a:spcPct val="100000"/>
                        </a:lnSpc>
                        <a:spcBef>
                          <a:spcPts val="0"/>
                        </a:spcBef>
                        <a:spcAft>
                          <a:spcPts val="0"/>
                        </a:spcAft>
                        <a:buNone/>
                      </a:pPr>
                      <a:r>
                        <a:rPr lang="en" sz="900"/>
                        <a:t>0.634</a:t>
                      </a:r>
                      <a:endParaRPr sz="900"/>
                    </a:p>
                  </a:txBody>
                  <a:tcPr marT="91425" marB="91425" marR="91425" marL="91425"/>
                </a:tc>
              </a:tr>
            </a:tbl>
          </a:graphicData>
        </a:graphic>
      </p:graphicFrame>
      <p:sp>
        <p:nvSpPr>
          <p:cNvPr id="196" name="Google Shape;196;p24"/>
          <p:cNvSpPr txBox="1"/>
          <p:nvPr/>
        </p:nvSpPr>
        <p:spPr>
          <a:xfrm>
            <a:off x="5503250" y="1418125"/>
            <a:ext cx="287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Roboto"/>
                <a:ea typeface="Roboto"/>
                <a:cs typeface="Roboto"/>
                <a:sym typeface="Roboto"/>
              </a:rPr>
              <a:t>Using ground truth trajectory:</a:t>
            </a:r>
            <a:endParaRPr b="1" sz="1600">
              <a:solidFill>
                <a:schemeClr val="dk2"/>
              </a:solidFill>
              <a:latin typeface="Roboto"/>
              <a:ea typeface="Roboto"/>
              <a:cs typeface="Roboto"/>
              <a:sym typeface="Roboto"/>
            </a:endParaRPr>
          </a:p>
        </p:txBody>
      </p:sp>
      <p:pic>
        <p:nvPicPr>
          <p:cNvPr id="197" name="Google Shape;197;p24"/>
          <p:cNvPicPr preferRelativeResize="0"/>
          <p:nvPr/>
        </p:nvPicPr>
        <p:blipFill>
          <a:blip r:embed="rId3">
            <a:alphaModFix/>
          </a:blip>
          <a:stretch>
            <a:fillRect/>
          </a:stretch>
        </p:blipFill>
        <p:spPr>
          <a:xfrm>
            <a:off x="488825" y="1886950"/>
            <a:ext cx="3892432" cy="3095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Roadblocks and Future Work</a:t>
            </a:r>
            <a:endParaRPr/>
          </a:p>
        </p:txBody>
      </p:sp>
      <p:sp>
        <p:nvSpPr>
          <p:cNvPr id="203" name="Google Shape;203;p25"/>
          <p:cNvSpPr txBox="1"/>
          <p:nvPr/>
        </p:nvSpPr>
        <p:spPr>
          <a:xfrm>
            <a:off x="294475" y="1418300"/>
            <a:ext cx="8555100" cy="3621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Font typeface="Roboto"/>
              <a:buChar char="●"/>
            </a:pPr>
            <a:r>
              <a:rPr b="1" lang="en" sz="1600">
                <a:solidFill>
                  <a:schemeClr val="dk2"/>
                </a:solidFill>
                <a:latin typeface="Roboto"/>
                <a:ea typeface="Roboto"/>
                <a:cs typeface="Roboto"/>
                <a:sym typeface="Roboto"/>
              </a:rPr>
              <a:t>Utilize MotionNet motion information to threshold dynamic objects</a:t>
            </a:r>
            <a:endParaRPr b="1" sz="1600">
              <a:solidFill>
                <a:schemeClr val="dk2"/>
              </a:solidFill>
              <a:latin typeface="Roboto"/>
              <a:ea typeface="Roboto"/>
              <a:cs typeface="Roboto"/>
              <a:sym typeface="Roboto"/>
            </a:endParaRPr>
          </a:p>
          <a:p>
            <a:pPr indent="-330200" lvl="1" marL="914400" rtl="0" algn="l">
              <a:lnSpc>
                <a:spcPct val="115000"/>
              </a:lnSpc>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Training was limited due to project time, so we only trained a version that kept dynamic objects</a:t>
            </a:r>
            <a:endParaRPr sz="1600">
              <a:solidFill>
                <a:schemeClr val="dk2"/>
              </a:solidFill>
              <a:latin typeface="Roboto"/>
              <a:ea typeface="Roboto"/>
              <a:cs typeface="Roboto"/>
              <a:sym typeface="Roboto"/>
            </a:endParaRPr>
          </a:p>
          <a:p>
            <a:pPr indent="-330200" lvl="1" marL="914400" rtl="0" algn="l">
              <a:lnSpc>
                <a:spcPct val="115000"/>
              </a:lnSpc>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Leaves out a big purpose of MotionNet, and could be very useful for static map generation</a:t>
            </a:r>
            <a:endParaRPr sz="1600">
              <a:solidFill>
                <a:schemeClr val="dk2"/>
              </a:solidFill>
              <a:latin typeface="Roboto"/>
              <a:ea typeface="Roboto"/>
              <a:cs typeface="Roboto"/>
              <a:sym typeface="Roboto"/>
            </a:endParaRPr>
          </a:p>
          <a:p>
            <a:pPr indent="-330200" lvl="0" marL="457200" rtl="0" algn="l">
              <a:lnSpc>
                <a:spcPct val="115000"/>
              </a:lnSpc>
              <a:spcBef>
                <a:spcPts val="1000"/>
              </a:spcBef>
              <a:spcAft>
                <a:spcPts val="0"/>
              </a:spcAft>
              <a:buClr>
                <a:schemeClr val="dk2"/>
              </a:buClr>
              <a:buSzPts val="1600"/>
              <a:buFont typeface="Roboto"/>
              <a:buChar char="●"/>
            </a:pPr>
            <a:r>
              <a:rPr b="1" lang="en" sz="1600">
                <a:solidFill>
                  <a:schemeClr val="dk2"/>
                </a:solidFill>
                <a:latin typeface="Roboto"/>
                <a:ea typeface="Roboto"/>
                <a:cs typeface="Roboto"/>
                <a:sym typeface="Roboto"/>
              </a:rPr>
              <a:t>Have ground truth labels same as test labels</a:t>
            </a:r>
            <a:endParaRPr b="1" sz="1600">
              <a:solidFill>
                <a:schemeClr val="dk2"/>
              </a:solidFill>
              <a:latin typeface="Roboto"/>
              <a:ea typeface="Roboto"/>
              <a:cs typeface="Roboto"/>
              <a:sym typeface="Roboto"/>
            </a:endParaRPr>
          </a:p>
          <a:p>
            <a:pPr indent="-330200" lvl="1" marL="914400" rtl="0" algn="l">
              <a:lnSpc>
                <a:spcPct val="115000"/>
              </a:lnSpc>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Our ground truth has an “unlabeled” label for occluded data, while our output does not.</a:t>
            </a:r>
            <a:endParaRPr sz="1600">
              <a:solidFill>
                <a:schemeClr val="dk2"/>
              </a:solidFill>
              <a:latin typeface="Roboto"/>
              <a:ea typeface="Roboto"/>
              <a:cs typeface="Roboto"/>
              <a:sym typeface="Roboto"/>
            </a:endParaRPr>
          </a:p>
          <a:p>
            <a:pPr indent="-330200" lvl="1" marL="914400" rtl="0" algn="l">
              <a:lnSpc>
                <a:spcPct val="115000"/>
              </a:lnSpc>
              <a:spcBef>
                <a:spcPts val="1000"/>
              </a:spcBef>
              <a:spcAft>
                <a:spcPts val="1000"/>
              </a:spcAft>
              <a:buClr>
                <a:schemeClr val="dk2"/>
              </a:buClr>
              <a:buSzPts val="1600"/>
              <a:buFont typeface="Roboto"/>
              <a:buChar char="○"/>
            </a:pPr>
            <a:r>
              <a:rPr lang="en" sz="1600">
                <a:solidFill>
                  <a:schemeClr val="dk2"/>
                </a:solidFill>
                <a:latin typeface="Roboto"/>
                <a:ea typeface="Roboto"/>
                <a:cs typeface="Roboto"/>
                <a:sym typeface="Roboto"/>
              </a:rPr>
              <a:t>Evaluation metrics and map comparison would be more accurate if they were the same.</a:t>
            </a:r>
            <a:endParaRPr sz="16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09" name="Google Shape;209;p26"/>
          <p:cNvSpPr txBox="1"/>
          <p:nvPr/>
        </p:nvSpPr>
        <p:spPr>
          <a:xfrm>
            <a:off x="294450" y="1508000"/>
            <a:ext cx="8555100" cy="1982400"/>
          </a:xfrm>
          <a:prstGeom prst="rect">
            <a:avLst/>
          </a:prstGeom>
          <a:noFill/>
          <a:ln>
            <a:noFill/>
          </a:ln>
        </p:spPr>
        <p:txBody>
          <a:bodyPr anchorCtr="0" anchor="t" bIns="91425" lIns="91425" spcFirstLastPara="1" rIns="91425" wrap="square" tIns="91425">
            <a:spAutoFit/>
          </a:bodyPr>
          <a:lstStyle/>
          <a:p>
            <a:pPr indent="0" lvl="0" marL="0" rtl="0" algn="l">
              <a:lnSpc>
                <a:spcPct val="180000"/>
              </a:lnSpc>
              <a:spcBef>
                <a:spcPts val="0"/>
              </a:spcBef>
              <a:spcAft>
                <a:spcPts val="0"/>
              </a:spcAft>
              <a:buNone/>
            </a:pPr>
            <a:r>
              <a:rPr lang="en">
                <a:solidFill>
                  <a:schemeClr val="dk2"/>
                </a:solidFill>
                <a:highlight>
                  <a:srgbClr val="FFFFFF"/>
                </a:highlight>
                <a:latin typeface="Roboto"/>
                <a:ea typeface="Roboto"/>
                <a:cs typeface="Roboto"/>
                <a:sym typeface="Roboto"/>
              </a:rPr>
              <a:t>[1] </a:t>
            </a:r>
            <a:r>
              <a:rPr lang="en">
                <a:solidFill>
                  <a:schemeClr val="dk2"/>
                </a:solidFill>
                <a:highlight>
                  <a:srgbClr val="FFFFFF"/>
                </a:highlight>
                <a:latin typeface="Roboto"/>
                <a:ea typeface="Roboto"/>
                <a:cs typeface="Roboto"/>
                <a:sym typeface="Roboto"/>
              </a:rPr>
              <a:t>P. Wu, S. Chen, and D. N. Metaxas, ‘MotionNet: Joint Perception and Motion Prediction for Autonomous Driving Based on Bird’s Eye View Maps’, 2020, pp. 11382–11392.</a:t>
            </a:r>
            <a:endParaRPr>
              <a:solidFill>
                <a:schemeClr val="dk2"/>
              </a:solidFill>
              <a:highlight>
                <a:srgbClr val="FFFFFF"/>
              </a:highlight>
              <a:latin typeface="Roboto"/>
              <a:ea typeface="Roboto"/>
              <a:cs typeface="Roboto"/>
              <a:sym typeface="Roboto"/>
            </a:endParaRPr>
          </a:p>
          <a:p>
            <a:pPr indent="0" lvl="0" marL="0" rtl="0" algn="l">
              <a:lnSpc>
                <a:spcPct val="180000"/>
              </a:lnSpc>
              <a:spcBef>
                <a:spcPts val="0"/>
              </a:spcBef>
              <a:spcAft>
                <a:spcPts val="0"/>
              </a:spcAft>
              <a:buNone/>
            </a:pPr>
            <a:r>
              <a:rPr lang="en">
                <a:solidFill>
                  <a:schemeClr val="dk2"/>
                </a:solidFill>
                <a:highlight>
                  <a:srgbClr val="FFFFFF"/>
                </a:highlight>
                <a:latin typeface="Roboto"/>
                <a:ea typeface="Roboto"/>
                <a:cs typeface="Roboto"/>
                <a:sym typeface="Roboto"/>
              </a:rPr>
              <a:t>[2] </a:t>
            </a:r>
            <a:r>
              <a:rPr lang="en">
                <a:solidFill>
                  <a:schemeClr val="dk2"/>
                </a:solidFill>
                <a:highlight>
                  <a:srgbClr val="FFFFFF"/>
                </a:highlight>
                <a:latin typeface="Roboto"/>
                <a:ea typeface="Roboto"/>
                <a:cs typeface="Roboto"/>
                <a:sym typeface="Roboto"/>
              </a:rPr>
              <a:t>M. Brossard, A. Barrau and S. Bonnabel, "AI-IMU Dead-Reckoning," in </a:t>
            </a:r>
            <a:r>
              <a:rPr i="1" lang="en">
                <a:solidFill>
                  <a:schemeClr val="dk2"/>
                </a:solidFill>
                <a:highlight>
                  <a:srgbClr val="FFFFFF"/>
                </a:highlight>
                <a:latin typeface="Roboto"/>
                <a:ea typeface="Roboto"/>
                <a:cs typeface="Roboto"/>
                <a:sym typeface="Roboto"/>
              </a:rPr>
              <a:t>IEEE Transactions on Intelligent Vehicles</a:t>
            </a:r>
            <a:r>
              <a:rPr lang="en">
                <a:solidFill>
                  <a:schemeClr val="dk2"/>
                </a:solidFill>
                <a:highlight>
                  <a:srgbClr val="FFFFFF"/>
                </a:highlight>
                <a:latin typeface="Roboto"/>
                <a:ea typeface="Roboto"/>
                <a:cs typeface="Roboto"/>
                <a:sym typeface="Roboto"/>
              </a:rPr>
              <a:t>, vol. 5, no. 4, pp. 585-595, Dec. 2020, doi: 10.1109/TIV.2020.2980758.</a:t>
            </a:r>
            <a:endParaRPr>
              <a:solidFill>
                <a:schemeClr val="dk2"/>
              </a:solidFill>
              <a:highlight>
                <a:srgbClr val="FFFFFF"/>
              </a:highlight>
              <a:latin typeface="Roboto"/>
              <a:ea typeface="Roboto"/>
              <a:cs typeface="Roboto"/>
              <a:sym typeface="Roboto"/>
            </a:endParaRPr>
          </a:p>
          <a:p>
            <a:pPr indent="0" lvl="0" marL="0" rtl="0" algn="l">
              <a:lnSpc>
                <a:spcPct val="115000"/>
              </a:lnSpc>
              <a:spcBef>
                <a:spcPts val="0"/>
              </a:spcBef>
              <a:spcAft>
                <a:spcPts val="1000"/>
              </a:spcAft>
              <a:buNone/>
            </a:pPr>
            <a:r>
              <a:t/>
            </a:r>
            <a:endParaRPr sz="16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72" name="Google Shape;72;p14"/>
          <p:cNvSpPr txBox="1"/>
          <p:nvPr/>
        </p:nvSpPr>
        <p:spPr>
          <a:xfrm>
            <a:off x="294450" y="1508000"/>
            <a:ext cx="8555100" cy="311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For autonomous vehicle tasks, behavior prediction and planning are typically done in the bird’s eye view (BEV)</a:t>
            </a:r>
            <a:endParaRPr sz="1600">
              <a:solidFill>
                <a:schemeClr val="dk2"/>
              </a:solidFill>
              <a:latin typeface="Roboto"/>
              <a:ea typeface="Roboto"/>
              <a:cs typeface="Roboto"/>
              <a:sym typeface="Roboto"/>
            </a:endParaRPr>
          </a:p>
          <a:p>
            <a:pPr indent="-330200" lvl="0" marL="457200" rtl="0" algn="l">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MotionNet generates local, semantic BEV maps and also provides motion information, but nothing exists to extend this in generating global maps</a:t>
            </a:r>
            <a:endParaRPr sz="1600">
              <a:solidFill>
                <a:schemeClr val="dk2"/>
              </a:solidFill>
              <a:latin typeface="Roboto"/>
              <a:ea typeface="Roboto"/>
              <a:cs typeface="Roboto"/>
              <a:sym typeface="Roboto"/>
            </a:endParaRPr>
          </a:p>
          <a:p>
            <a:pPr indent="-330200" lvl="0" marL="457200" rtl="0" algn="l">
              <a:spcBef>
                <a:spcPts val="1000"/>
              </a:spcBef>
              <a:spcAft>
                <a:spcPts val="0"/>
              </a:spcAft>
              <a:buClr>
                <a:schemeClr val="dk2"/>
              </a:buClr>
              <a:buSzPts val="1600"/>
              <a:buFont typeface="Roboto"/>
              <a:buChar char="●"/>
            </a:pPr>
            <a:r>
              <a:rPr b="1" lang="en" sz="1600">
                <a:solidFill>
                  <a:schemeClr val="dk2"/>
                </a:solidFill>
                <a:latin typeface="Roboto"/>
                <a:ea typeface="Roboto"/>
                <a:cs typeface="Roboto"/>
                <a:sym typeface="Roboto"/>
              </a:rPr>
              <a:t>Our project aims to utilize MotionNet to generate a global, semantic BEV map</a:t>
            </a:r>
            <a:endParaRPr b="1" sz="1600">
              <a:solidFill>
                <a:schemeClr val="dk2"/>
              </a:solidFill>
              <a:latin typeface="Roboto"/>
              <a:ea typeface="Roboto"/>
              <a:cs typeface="Roboto"/>
              <a:sym typeface="Roboto"/>
            </a:endParaRPr>
          </a:p>
          <a:p>
            <a:pPr indent="-330200" lvl="1" marL="914400" rtl="0" algn="l">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We train MotionNet on Semantic KITTI dataset</a:t>
            </a:r>
            <a:endParaRPr sz="1600">
              <a:solidFill>
                <a:schemeClr val="dk2"/>
              </a:solidFill>
              <a:latin typeface="Roboto"/>
              <a:ea typeface="Roboto"/>
              <a:cs typeface="Roboto"/>
              <a:sym typeface="Roboto"/>
            </a:endParaRPr>
          </a:p>
          <a:p>
            <a:pPr indent="-330200" lvl="1" marL="914400" rtl="0" algn="l">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We apply AI-IMU Dead Reckoning for state estimation and train on KITTI IMU data.</a:t>
            </a:r>
            <a:endParaRPr sz="1600">
              <a:solidFill>
                <a:schemeClr val="dk2"/>
              </a:solidFill>
              <a:latin typeface="Roboto"/>
              <a:ea typeface="Roboto"/>
              <a:cs typeface="Roboto"/>
              <a:sym typeface="Roboto"/>
            </a:endParaRPr>
          </a:p>
          <a:p>
            <a:pPr indent="-330200" lvl="1" marL="914400" rtl="0" algn="l">
              <a:spcBef>
                <a:spcPts val="1000"/>
              </a:spcBef>
              <a:spcAft>
                <a:spcPts val="1000"/>
              </a:spcAft>
              <a:buClr>
                <a:schemeClr val="dk2"/>
              </a:buClr>
              <a:buSzPts val="1600"/>
              <a:buFont typeface="Roboto"/>
              <a:buChar char="○"/>
            </a:pPr>
            <a:r>
              <a:rPr lang="en" sz="1600">
                <a:solidFill>
                  <a:schemeClr val="dk2"/>
                </a:solidFill>
                <a:latin typeface="Roboto"/>
                <a:ea typeface="Roboto"/>
                <a:cs typeface="Roboto"/>
                <a:sym typeface="Roboto"/>
              </a:rPr>
              <a:t>We use semantic mapping techniques integrated with state estimation from AI-IMU Dead Reckoning method to generate a global map</a:t>
            </a:r>
            <a:endParaRPr sz="16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Architecture</a:t>
            </a:r>
            <a:endParaRPr/>
          </a:p>
        </p:txBody>
      </p:sp>
      <p:grpSp>
        <p:nvGrpSpPr>
          <p:cNvPr id="78" name="Google Shape;78;p15"/>
          <p:cNvGrpSpPr/>
          <p:nvPr/>
        </p:nvGrpSpPr>
        <p:grpSpPr>
          <a:xfrm>
            <a:off x="1682313" y="1385725"/>
            <a:ext cx="5779375" cy="3611225"/>
            <a:chOff x="440175" y="1475375"/>
            <a:chExt cx="5779375" cy="3611225"/>
          </a:xfrm>
        </p:grpSpPr>
        <p:sp>
          <p:nvSpPr>
            <p:cNvPr id="79" name="Google Shape;79;p15"/>
            <p:cNvSpPr/>
            <p:nvPr/>
          </p:nvSpPr>
          <p:spPr>
            <a:xfrm>
              <a:off x="538000" y="1940000"/>
              <a:ext cx="1182000" cy="5706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LiDAR</a:t>
              </a:r>
              <a:endParaRPr>
                <a:latin typeface="Roboto"/>
                <a:ea typeface="Roboto"/>
                <a:cs typeface="Roboto"/>
                <a:sym typeface="Roboto"/>
              </a:endParaRPr>
            </a:p>
          </p:txBody>
        </p:sp>
        <p:sp>
          <p:nvSpPr>
            <p:cNvPr id="80" name="Google Shape;80;p15"/>
            <p:cNvSpPr/>
            <p:nvPr/>
          </p:nvSpPr>
          <p:spPr>
            <a:xfrm>
              <a:off x="538000" y="3249875"/>
              <a:ext cx="1182000" cy="5706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IMU</a:t>
              </a:r>
              <a:endParaRPr>
                <a:latin typeface="Roboto"/>
                <a:ea typeface="Roboto"/>
                <a:cs typeface="Roboto"/>
                <a:sym typeface="Roboto"/>
              </a:endParaRPr>
            </a:p>
          </p:txBody>
        </p:sp>
        <p:sp>
          <p:nvSpPr>
            <p:cNvPr id="81" name="Google Shape;81;p15"/>
            <p:cNvSpPr txBox="1"/>
            <p:nvPr/>
          </p:nvSpPr>
          <p:spPr>
            <a:xfrm>
              <a:off x="538000" y="1475375"/>
              <a:ext cx="118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Sensors</a:t>
              </a:r>
              <a:endParaRPr b="1">
                <a:latin typeface="Roboto"/>
                <a:ea typeface="Roboto"/>
                <a:cs typeface="Roboto"/>
                <a:sym typeface="Roboto"/>
              </a:endParaRPr>
            </a:p>
          </p:txBody>
        </p:sp>
        <p:sp>
          <p:nvSpPr>
            <p:cNvPr id="82" name="Google Shape;82;p15"/>
            <p:cNvSpPr/>
            <p:nvPr/>
          </p:nvSpPr>
          <p:spPr>
            <a:xfrm>
              <a:off x="2429100" y="1948150"/>
              <a:ext cx="1304100" cy="5706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MotionNet</a:t>
              </a:r>
              <a:endParaRPr>
                <a:latin typeface="Roboto"/>
                <a:ea typeface="Roboto"/>
                <a:cs typeface="Roboto"/>
                <a:sym typeface="Roboto"/>
              </a:endParaRPr>
            </a:p>
          </p:txBody>
        </p:sp>
        <p:sp>
          <p:nvSpPr>
            <p:cNvPr id="83" name="Google Shape;83;p15"/>
            <p:cNvSpPr/>
            <p:nvPr/>
          </p:nvSpPr>
          <p:spPr>
            <a:xfrm>
              <a:off x="2429100" y="3249875"/>
              <a:ext cx="1304100" cy="5706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AI-IMU</a:t>
              </a:r>
              <a:endParaRPr>
                <a:latin typeface="Roboto"/>
                <a:ea typeface="Roboto"/>
                <a:cs typeface="Roboto"/>
                <a:sym typeface="Roboto"/>
              </a:endParaRPr>
            </a:p>
          </p:txBody>
        </p:sp>
        <p:cxnSp>
          <p:nvCxnSpPr>
            <p:cNvPr id="84" name="Google Shape;84;p15"/>
            <p:cNvCxnSpPr>
              <a:stCxn id="79" idx="3"/>
              <a:endCxn id="82" idx="1"/>
            </p:cNvCxnSpPr>
            <p:nvPr/>
          </p:nvCxnSpPr>
          <p:spPr>
            <a:xfrm>
              <a:off x="1720000" y="2225300"/>
              <a:ext cx="709200" cy="8100"/>
            </a:xfrm>
            <a:prstGeom prst="straightConnector1">
              <a:avLst/>
            </a:prstGeom>
            <a:noFill/>
            <a:ln cap="flat" cmpd="sng" w="9525">
              <a:solidFill>
                <a:schemeClr val="dk2"/>
              </a:solidFill>
              <a:prstDash val="solid"/>
              <a:round/>
              <a:headEnd len="med" w="med" type="none"/>
              <a:tailEnd len="med" w="med" type="triangle"/>
            </a:ln>
          </p:spPr>
        </p:cxnSp>
        <p:cxnSp>
          <p:nvCxnSpPr>
            <p:cNvPr id="85" name="Google Shape;85;p15"/>
            <p:cNvCxnSpPr>
              <a:stCxn id="80" idx="3"/>
              <a:endCxn id="83" idx="1"/>
            </p:cNvCxnSpPr>
            <p:nvPr/>
          </p:nvCxnSpPr>
          <p:spPr>
            <a:xfrm>
              <a:off x="1720000" y="3535175"/>
              <a:ext cx="709200" cy="0"/>
            </a:xfrm>
            <a:prstGeom prst="straightConnector1">
              <a:avLst/>
            </a:prstGeom>
            <a:noFill/>
            <a:ln cap="flat" cmpd="sng" w="9525">
              <a:solidFill>
                <a:schemeClr val="dk2"/>
              </a:solidFill>
              <a:prstDash val="solid"/>
              <a:round/>
              <a:headEnd len="med" w="med" type="none"/>
              <a:tailEnd len="med" w="med" type="triangle"/>
            </a:ln>
          </p:spPr>
        </p:cxnSp>
        <p:sp>
          <p:nvSpPr>
            <p:cNvPr id="86" name="Google Shape;86;p15"/>
            <p:cNvSpPr/>
            <p:nvPr/>
          </p:nvSpPr>
          <p:spPr>
            <a:xfrm>
              <a:off x="2429100" y="4421200"/>
              <a:ext cx="1304100" cy="5706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Projection onto BEV</a:t>
              </a:r>
              <a:endParaRPr>
                <a:latin typeface="Roboto"/>
                <a:ea typeface="Roboto"/>
                <a:cs typeface="Roboto"/>
                <a:sym typeface="Roboto"/>
              </a:endParaRPr>
            </a:p>
          </p:txBody>
        </p:sp>
        <p:cxnSp>
          <p:nvCxnSpPr>
            <p:cNvPr id="87" name="Google Shape;87;p15"/>
            <p:cNvCxnSpPr>
              <a:stCxn id="83" idx="2"/>
              <a:endCxn id="86" idx="0"/>
            </p:cNvCxnSpPr>
            <p:nvPr/>
          </p:nvCxnSpPr>
          <p:spPr>
            <a:xfrm>
              <a:off x="3081150" y="3820475"/>
              <a:ext cx="0" cy="600600"/>
            </a:xfrm>
            <a:prstGeom prst="straightConnector1">
              <a:avLst/>
            </a:prstGeom>
            <a:noFill/>
            <a:ln cap="flat" cmpd="sng" w="9525">
              <a:solidFill>
                <a:schemeClr val="dk2"/>
              </a:solidFill>
              <a:prstDash val="solid"/>
              <a:round/>
              <a:headEnd len="med" w="med" type="none"/>
              <a:tailEnd len="med" w="med" type="triangle"/>
            </a:ln>
          </p:spPr>
        </p:cxnSp>
        <p:sp>
          <p:nvSpPr>
            <p:cNvPr id="88" name="Google Shape;88;p15"/>
            <p:cNvSpPr txBox="1"/>
            <p:nvPr/>
          </p:nvSpPr>
          <p:spPr>
            <a:xfrm>
              <a:off x="2371950" y="3812975"/>
              <a:ext cx="7092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Roboto"/>
                  <a:ea typeface="Roboto"/>
                  <a:cs typeface="Roboto"/>
                  <a:sym typeface="Roboto"/>
                </a:rPr>
                <a:t>3D Pose</a:t>
              </a:r>
              <a:endParaRPr>
                <a:latin typeface="Roboto"/>
                <a:ea typeface="Roboto"/>
                <a:cs typeface="Roboto"/>
                <a:sym typeface="Roboto"/>
              </a:endParaRPr>
            </a:p>
          </p:txBody>
        </p:sp>
        <p:sp>
          <p:nvSpPr>
            <p:cNvPr id="89" name="Google Shape;89;p15"/>
            <p:cNvSpPr/>
            <p:nvPr/>
          </p:nvSpPr>
          <p:spPr>
            <a:xfrm>
              <a:off x="4515850" y="1940000"/>
              <a:ext cx="1703700" cy="1173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Roboto"/>
                  <a:ea typeface="Roboto"/>
                  <a:cs typeface="Roboto"/>
                  <a:sym typeface="Roboto"/>
                </a:rPr>
                <a:t>Semantic CSM</a:t>
              </a:r>
              <a:endParaRPr sz="2000">
                <a:solidFill>
                  <a:schemeClr val="dk1"/>
                </a:solidFill>
                <a:latin typeface="Roboto"/>
                <a:ea typeface="Roboto"/>
                <a:cs typeface="Roboto"/>
                <a:sym typeface="Roboto"/>
              </a:endParaRPr>
            </a:p>
          </p:txBody>
        </p:sp>
        <p:sp>
          <p:nvSpPr>
            <p:cNvPr id="90" name="Google Shape;90;p15"/>
            <p:cNvSpPr txBox="1"/>
            <p:nvPr/>
          </p:nvSpPr>
          <p:spPr>
            <a:xfrm>
              <a:off x="2490150" y="1475375"/>
              <a:ext cx="118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Processing</a:t>
              </a:r>
              <a:endParaRPr b="1">
                <a:latin typeface="Roboto"/>
                <a:ea typeface="Roboto"/>
                <a:cs typeface="Roboto"/>
                <a:sym typeface="Roboto"/>
              </a:endParaRPr>
            </a:p>
          </p:txBody>
        </p:sp>
        <p:sp>
          <p:nvSpPr>
            <p:cNvPr id="91" name="Google Shape;91;p15"/>
            <p:cNvSpPr txBox="1"/>
            <p:nvPr/>
          </p:nvSpPr>
          <p:spPr>
            <a:xfrm>
              <a:off x="4776700" y="1475375"/>
              <a:ext cx="118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Mapping</a:t>
              </a:r>
              <a:endParaRPr b="1">
                <a:latin typeface="Roboto"/>
                <a:ea typeface="Roboto"/>
                <a:cs typeface="Roboto"/>
                <a:sym typeface="Roboto"/>
              </a:endParaRPr>
            </a:p>
          </p:txBody>
        </p:sp>
        <p:sp>
          <p:nvSpPr>
            <p:cNvPr id="92" name="Google Shape;92;p15"/>
            <p:cNvSpPr/>
            <p:nvPr/>
          </p:nvSpPr>
          <p:spPr>
            <a:xfrm>
              <a:off x="440175" y="1825900"/>
              <a:ext cx="1401900" cy="2135700"/>
            </a:xfrm>
            <a:prstGeom prst="roundRect">
              <a:avLst>
                <a:gd fmla="val 16516" name="adj"/>
              </a:avLst>
            </a:prstGeom>
            <a:noFill/>
            <a:ln cap="flat" cmpd="sng" w="9525">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2380200" y="1825900"/>
              <a:ext cx="1401900" cy="3260700"/>
            </a:xfrm>
            <a:prstGeom prst="roundRect">
              <a:avLst>
                <a:gd fmla="val 16667" name="adj"/>
              </a:avLst>
            </a:prstGeom>
            <a:noFill/>
            <a:ln cap="flat" cmpd="sng" w="9525">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15"/>
            <p:cNvCxnSpPr>
              <a:stCxn id="82" idx="3"/>
            </p:cNvCxnSpPr>
            <p:nvPr/>
          </p:nvCxnSpPr>
          <p:spPr>
            <a:xfrm>
              <a:off x="3733200" y="2233450"/>
              <a:ext cx="782700" cy="0"/>
            </a:xfrm>
            <a:prstGeom prst="straightConnector1">
              <a:avLst/>
            </a:prstGeom>
            <a:noFill/>
            <a:ln cap="flat" cmpd="sng" w="9525">
              <a:solidFill>
                <a:schemeClr val="dk2"/>
              </a:solidFill>
              <a:prstDash val="solid"/>
              <a:round/>
              <a:headEnd len="med" w="med" type="none"/>
              <a:tailEnd len="med" w="med" type="triangle"/>
            </a:ln>
          </p:spPr>
        </p:cxnSp>
        <p:cxnSp>
          <p:nvCxnSpPr>
            <p:cNvPr id="95" name="Google Shape;95;p15"/>
            <p:cNvCxnSpPr>
              <a:stCxn id="86" idx="3"/>
              <a:endCxn id="89" idx="2"/>
            </p:cNvCxnSpPr>
            <p:nvPr/>
          </p:nvCxnSpPr>
          <p:spPr>
            <a:xfrm flipH="1" rot="10800000">
              <a:off x="3733200" y="3113800"/>
              <a:ext cx="1634400" cy="1592700"/>
            </a:xfrm>
            <a:prstGeom prst="bentConnector2">
              <a:avLst/>
            </a:prstGeom>
            <a:noFill/>
            <a:ln cap="flat" cmpd="sng" w="9525">
              <a:solidFill>
                <a:schemeClr val="dk2"/>
              </a:solidFill>
              <a:prstDash val="solid"/>
              <a:round/>
              <a:headEnd len="med" w="med" type="none"/>
              <a:tailEnd len="med" w="med" type="stealth"/>
            </a:ln>
          </p:spPr>
        </p:cxnSp>
        <p:sp>
          <p:nvSpPr>
            <p:cNvPr id="96" name="Google Shape;96;p15"/>
            <p:cNvSpPr txBox="1"/>
            <p:nvPr/>
          </p:nvSpPr>
          <p:spPr>
            <a:xfrm>
              <a:off x="3892175" y="1825900"/>
              <a:ext cx="513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Local Map</a:t>
              </a:r>
              <a:endParaRPr sz="1000">
                <a:latin typeface="Roboto"/>
                <a:ea typeface="Roboto"/>
                <a:cs typeface="Roboto"/>
                <a:sym typeface="Roboto"/>
              </a:endParaRPr>
            </a:p>
          </p:txBody>
        </p:sp>
        <p:sp>
          <p:nvSpPr>
            <p:cNvPr id="97" name="Google Shape;97;p15"/>
            <p:cNvSpPr txBox="1"/>
            <p:nvPr/>
          </p:nvSpPr>
          <p:spPr>
            <a:xfrm>
              <a:off x="5294250" y="3874475"/>
              <a:ext cx="513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BEV Pose</a:t>
              </a:r>
              <a:endParaRPr sz="1000">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MotionNet [1]</a:t>
            </a:r>
            <a:endParaRPr/>
          </a:p>
        </p:txBody>
      </p:sp>
      <p:sp>
        <p:nvSpPr>
          <p:cNvPr id="103" name="Google Shape;103;p16"/>
          <p:cNvSpPr txBox="1"/>
          <p:nvPr/>
        </p:nvSpPr>
        <p:spPr>
          <a:xfrm>
            <a:off x="294450" y="1508000"/>
            <a:ext cx="8555100" cy="1254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Converts a sequence of point clouds into a sequence of Bird's Eye View (BEV) maps</a:t>
            </a:r>
            <a:endParaRPr sz="1600">
              <a:solidFill>
                <a:schemeClr val="dk2"/>
              </a:solidFill>
              <a:latin typeface="Roboto"/>
              <a:ea typeface="Roboto"/>
              <a:cs typeface="Roboto"/>
              <a:sym typeface="Roboto"/>
            </a:endParaRPr>
          </a:p>
          <a:p>
            <a:pPr indent="-330200" lvl="0" marL="457200" rtl="0" algn="l">
              <a:lnSpc>
                <a:spcPct val="115000"/>
              </a:lnSpc>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Perform</a:t>
            </a:r>
            <a:r>
              <a:rPr lang="en" sz="1600">
                <a:solidFill>
                  <a:schemeClr val="dk2"/>
                </a:solidFill>
                <a:latin typeface="Roboto"/>
                <a:ea typeface="Roboto"/>
                <a:cs typeface="Roboto"/>
                <a:sym typeface="Roboto"/>
              </a:rPr>
              <a:t> 2D spatial and pseudo-1D temporal convolution to learn features</a:t>
            </a:r>
            <a:endParaRPr sz="1600">
              <a:solidFill>
                <a:schemeClr val="dk2"/>
              </a:solidFill>
              <a:latin typeface="Roboto"/>
              <a:ea typeface="Roboto"/>
              <a:cs typeface="Roboto"/>
              <a:sym typeface="Roboto"/>
            </a:endParaRPr>
          </a:p>
          <a:p>
            <a:pPr indent="-330200" lvl="0" marL="457200" rtl="0" algn="l">
              <a:lnSpc>
                <a:spcPct val="115000"/>
              </a:lnSpc>
              <a:spcBef>
                <a:spcPts val="1000"/>
              </a:spcBef>
              <a:spcAft>
                <a:spcPts val="1000"/>
              </a:spcAft>
              <a:buClr>
                <a:schemeClr val="dk2"/>
              </a:buClr>
              <a:buSzPts val="1600"/>
              <a:buFont typeface="Roboto"/>
              <a:buChar char="●"/>
            </a:pPr>
            <a:r>
              <a:rPr lang="en" sz="1600">
                <a:solidFill>
                  <a:schemeClr val="dk2"/>
                </a:solidFill>
                <a:latin typeface="Roboto"/>
                <a:ea typeface="Roboto"/>
                <a:cs typeface="Roboto"/>
                <a:sym typeface="Roboto"/>
              </a:rPr>
              <a:t>Output completed semantic </a:t>
            </a:r>
            <a:r>
              <a:rPr lang="en" sz="1600">
                <a:solidFill>
                  <a:schemeClr val="dk2"/>
                </a:solidFill>
                <a:latin typeface="Roboto"/>
                <a:ea typeface="Roboto"/>
                <a:cs typeface="Roboto"/>
                <a:sym typeface="Roboto"/>
              </a:rPr>
              <a:t>scenes</a:t>
            </a:r>
            <a:endParaRPr sz="1600">
              <a:solidFill>
                <a:schemeClr val="dk2"/>
              </a:solidFill>
              <a:latin typeface="Roboto"/>
              <a:ea typeface="Roboto"/>
              <a:cs typeface="Roboto"/>
              <a:sym typeface="Roboto"/>
            </a:endParaRPr>
          </a:p>
        </p:txBody>
      </p:sp>
      <p:sp>
        <p:nvSpPr>
          <p:cNvPr id="104" name="Google Shape;104;p16"/>
          <p:cNvSpPr/>
          <p:nvPr/>
        </p:nvSpPr>
        <p:spPr>
          <a:xfrm>
            <a:off x="2102238" y="3382850"/>
            <a:ext cx="786300" cy="62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2047813" y="3432025"/>
            <a:ext cx="786300" cy="62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1997463" y="3490750"/>
            <a:ext cx="786300" cy="62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3550388" y="3378075"/>
            <a:ext cx="786300" cy="62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3495963" y="3427250"/>
            <a:ext cx="786300" cy="62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3445613" y="3485975"/>
            <a:ext cx="786300" cy="62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16"/>
          <p:cNvPicPr preferRelativeResize="0"/>
          <p:nvPr/>
        </p:nvPicPr>
        <p:blipFill>
          <a:blip r:embed="rId3">
            <a:alphaModFix/>
          </a:blip>
          <a:stretch>
            <a:fillRect/>
          </a:stretch>
        </p:blipFill>
        <p:spPr>
          <a:xfrm>
            <a:off x="2102238" y="3510750"/>
            <a:ext cx="636249" cy="583700"/>
          </a:xfrm>
          <a:prstGeom prst="rect">
            <a:avLst/>
          </a:prstGeom>
          <a:noFill/>
          <a:ln>
            <a:noFill/>
          </a:ln>
        </p:spPr>
      </p:pic>
      <p:pic>
        <p:nvPicPr>
          <p:cNvPr id="111" name="Google Shape;111;p16"/>
          <p:cNvPicPr preferRelativeResize="0"/>
          <p:nvPr/>
        </p:nvPicPr>
        <p:blipFill>
          <a:blip r:embed="rId4">
            <a:alphaModFix/>
          </a:blip>
          <a:stretch>
            <a:fillRect/>
          </a:stretch>
        </p:blipFill>
        <p:spPr>
          <a:xfrm>
            <a:off x="3546913" y="3510750"/>
            <a:ext cx="583700" cy="583700"/>
          </a:xfrm>
          <a:prstGeom prst="rect">
            <a:avLst/>
          </a:prstGeom>
          <a:noFill/>
          <a:ln>
            <a:noFill/>
          </a:ln>
        </p:spPr>
      </p:pic>
      <p:pic>
        <p:nvPicPr>
          <p:cNvPr id="112" name="Google Shape;112;p16"/>
          <p:cNvPicPr preferRelativeResize="0"/>
          <p:nvPr/>
        </p:nvPicPr>
        <p:blipFill>
          <a:blip r:embed="rId5">
            <a:alphaModFix/>
          </a:blip>
          <a:stretch>
            <a:fillRect/>
          </a:stretch>
        </p:blipFill>
        <p:spPr>
          <a:xfrm>
            <a:off x="6504963" y="3326000"/>
            <a:ext cx="786300" cy="786300"/>
          </a:xfrm>
          <a:prstGeom prst="rect">
            <a:avLst/>
          </a:prstGeom>
          <a:noFill/>
          <a:ln>
            <a:noFill/>
          </a:ln>
        </p:spPr>
      </p:pic>
      <p:sp>
        <p:nvSpPr>
          <p:cNvPr id="113" name="Google Shape;113;p16"/>
          <p:cNvSpPr/>
          <p:nvPr/>
        </p:nvSpPr>
        <p:spPr>
          <a:xfrm>
            <a:off x="2962313" y="3610400"/>
            <a:ext cx="409500" cy="2175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txBox="1"/>
          <p:nvPr/>
        </p:nvSpPr>
        <p:spPr>
          <a:xfrm>
            <a:off x="1795488" y="4114450"/>
            <a:ext cx="1399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A sequence of Lidar point clouds</a:t>
            </a:r>
            <a:endParaRPr sz="600">
              <a:latin typeface="Roboto"/>
              <a:ea typeface="Roboto"/>
              <a:cs typeface="Roboto"/>
              <a:sym typeface="Roboto"/>
            </a:endParaRPr>
          </a:p>
        </p:txBody>
      </p:sp>
      <p:sp>
        <p:nvSpPr>
          <p:cNvPr id="115" name="Google Shape;115;p16"/>
          <p:cNvSpPr txBox="1"/>
          <p:nvPr/>
        </p:nvSpPr>
        <p:spPr>
          <a:xfrm>
            <a:off x="3597213" y="4114450"/>
            <a:ext cx="583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BEV Maps</a:t>
            </a:r>
            <a:endParaRPr sz="600">
              <a:latin typeface="Roboto"/>
              <a:ea typeface="Roboto"/>
              <a:cs typeface="Roboto"/>
              <a:sym typeface="Roboto"/>
            </a:endParaRPr>
          </a:p>
        </p:txBody>
      </p:sp>
      <p:sp>
        <p:nvSpPr>
          <p:cNvPr id="116" name="Google Shape;116;p16"/>
          <p:cNvSpPr/>
          <p:nvPr/>
        </p:nvSpPr>
        <p:spPr>
          <a:xfrm rot="5400000">
            <a:off x="4859050" y="3503600"/>
            <a:ext cx="583800" cy="431100"/>
          </a:xfrm>
          <a:prstGeom prst="trapezoid">
            <a:avLst>
              <a:gd fmla="val 25000"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rot="-5400000">
            <a:off x="5290150" y="3503600"/>
            <a:ext cx="583800" cy="431100"/>
          </a:xfrm>
          <a:prstGeom prst="trapezoid">
            <a:avLst>
              <a:gd fmla="val 25000"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 name="Google Shape;118;p16"/>
          <p:cNvCxnSpPr>
            <a:stCxn id="116" idx="1"/>
            <a:endCxn id="117" idx="3"/>
          </p:cNvCxnSpPr>
          <p:nvPr/>
        </p:nvCxnSpPr>
        <p:spPr>
          <a:xfrm>
            <a:off x="5150950" y="3481138"/>
            <a:ext cx="431100" cy="0"/>
          </a:xfrm>
          <a:prstGeom prst="straightConnector1">
            <a:avLst/>
          </a:prstGeom>
          <a:noFill/>
          <a:ln cap="flat" cmpd="sng" w="9525">
            <a:solidFill>
              <a:schemeClr val="accent1"/>
            </a:solidFill>
            <a:prstDash val="solid"/>
            <a:round/>
            <a:headEnd len="med" w="med" type="none"/>
            <a:tailEnd len="med" w="med" type="none"/>
          </a:ln>
        </p:spPr>
      </p:cxnSp>
      <p:cxnSp>
        <p:nvCxnSpPr>
          <p:cNvPr id="119" name="Google Shape;119;p16"/>
          <p:cNvCxnSpPr/>
          <p:nvPr/>
        </p:nvCxnSpPr>
        <p:spPr>
          <a:xfrm flipH="1" rot="10800000">
            <a:off x="4939050" y="3422400"/>
            <a:ext cx="865500" cy="4800"/>
          </a:xfrm>
          <a:prstGeom prst="straightConnector1">
            <a:avLst/>
          </a:prstGeom>
          <a:noFill/>
          <a:ln cap="flat" cmpd="sng" w="9525">
            <a:solidFill>
              <a:schemeClr val="accent1"/>
            </a:solidFill>
            <a:prstDash val="solid"/>
            <a:round/>
            <a:headEnd len="med" w="med" type="none"/>
            <a:tailEnd len="med" w="med" type="none"/>
          </a:ln>
        </p:spPr>
      </p:cxnSp>
      <p:cxnSp>
        <p:nvCxnSpPr>
          <p:cNvPr id="120" name="Google Shape;120;p16"/>
          <p:cNvCxnSpPr>
            <a:stCxn id="116" idx="3"/>
            <a:endCxn id="117" idx="1"/>
          </p:cNvCxnSpPr>
          <p:nvPr/>
        </p:nvCxnSpPr>
        <p:spPr>
          <a:xfrm>
            <a:off x="5150950" y="3957163"/>
            <a:ext cx="431100" cy="0"/>
          </a:xfrm>
          <a:prstGeom prst="straightConnector1">
            <a:avLst/>
          </a:prstGeom>
          <a:noFill/>
          <a:ln cap="flat" cmpd="sng" w="9525">
            <a:solidFill>
              <a:schemeClr val="accent1"/>
            </a:solidFill>
            <a:prstDash val="solid"/>
            <a:round/>
            <a:headEnd len="med" w="med" type="none"/>
            <a:tailEnd len="med" w="med" type="none"/>
          </a:ln>
        </p:spPr>
      </p:cxnSp>
      <p:cxnSp>
        <p:nvCxnSpPr>
          <p:cNvPr id="121" name="Google Shape;121;p16"/>
          <p:cNvCxnSpPr/>
          <p:nvPr/>
        </p:nvCxnSpPr>
        <p:spPr>
          <a:xfrm flipH="1" rot="10800000">
            <a:off x="4932100" y="4011100"/>
            <a:ext cx="865500" cy="4800"/>
          </a:xfrm>
          <a:prstGeom prst="straightConnector1">
            <a:avLst/>
          </a:prstGeom>
          <a:noFill/>
          <a:ln cap="flat" cmpd="sng" w="9525">
            <a:solidFill>
              <a:schemeClr val="accent1"/>
            </a:solidFill>
            <a:prstDash val="solid"/>
            <a:round/>
            <a:headEnd len="med" w="med" type="none"/>
            <a:tailEnd len="med" w="med" type="none"/>
          </a:ln>
        </p:spPr>
      </p:cxnSp>
      <p:sp>
        <p:nvSpPr>
          <p:cNvPr id="122" name="Google Shape;122;p16"/>
          <p:cNvSpPr/>
          <p:nvPr/>
        </p:nvSpPr>
        <p:spPr>
          <a:xfrm>
            <a:off x="4439613" y="3610400"/>
            <a:ext cx="409500" cy="2175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nvSpPr>
        <p:spPr>
          <a:xfrm>
            <a:off x="4707763" y="4114450"/>
            <a:ext cx="13281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Spatio-temporal pyramid network</a:t>
            </a:r>
            <a:endParaRPr sz="600">
              <a:latin typeface="Roboto"/>
              <a:ea typeface="Roboto"/>
              <a:cs typeface="Roboto"/>
              <a:sym typeface="Roboto"/>
            </a:endParaRPr>
          </a:p>
        </p:txBody>
      </p:sp>
      <p:sp>
        <p:nvSpPr>
          <p:cNvPr id="124" name="Google Shape;124;p16"/>
          <p:cNvSpPr/>
          <p:nvPr/>
        </p:nvSpPr>
        <p:spPr>
          <a:xfrm>
            <a:off x="5969175" y="3610400"/>
            <a:ext cx="409500" cy="2175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txBox="1"/>
          <p:nvPr/>
        </p:nvSpPr>
        <p:spPr>
          <a:xfrm>
            <a:off x="6504963" y="4114450"/>
            <a:ext cx="8436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Output BEV Map</a:t>
            </a:r>
            <a:endParaRPr sz="600">
              <a:latin typeface="Roboto"/>
              <a:ea typeface="Roboto"/>
              <a:cs typeface="Roboto"/>
              <a:sym typeface="Roboto"/>
            </a:endParaRPr>
          </a:p>
        </p:txBody>
      </p:sp>
      <p:sp>
        <p:nvSpPr>
          <p:cNvPr id="126" name="Google Shape;126;p16"/>
          <p:cNvSpPr txBox="1"/>
          <p:nvPr/>
        </p:nvSpPr>
        <p:spPr>
          <a:xfrm>
            <a:off x="2918938" y="3342700"/>
            <a:ext cx="5466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Encodes</a:t>
            </a:r>
            <a:endParaRPr sz="600">
              <a:latin typeface="Roboto"/>
              <a:ea typeface="Roboto"/>
              <a:cs typeface="Roboto"/>
              <a:sym typeface="Roboto"/>
            </a:endParaRPr>
          </a:p>
        </p:txBody>
      </p:sp>
      <p:sp>
        <p:nvSpPr>
          <p:cNvPr id="127" name="Google Shape;127;p16"/>
          <p:cNvSpPr txBox="1"/>
          <p:nvPr/>
        </p:nvSpPr>
        <p:spPr>
          <a:xfrm>
            <a:off x="5823187" y="3275025"/>
            <a:ext cx="701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Roboto"/>
                <a:ea typeface="Roboto"/>
                <a:cs typeface="Roboto"/>
                <a:sym typeface="Roboto"/>
              </a:rPr>
              <a:t>Classification</a:t>
            </a:r>
            <a:r>
              <a:rPr lang="en" sz="600">
                <a:latin typeface="Roboto"/>
                <a:ea typeface="Roboto"/>
                <a:cs typeface="Roboto"/>
                <a:sym typeface="Roboto"/>
              </a:rPr>
              <a:t> Layer</a:t>
            </a:r>
            <a:endParaRPr sz="600">
              <a:latin typeface="Roboto"/>
              <a:ea typeface="Roboto"/>
              <a:cs typeface="Roboto"/>
              <a:sym typeface="Roboto"/>
            </a:endParaRPr>
          </a:p>
        </p:txBody>
      </p:sp>
      <p:sp>
        <p:nvSpPr>
          <p:cNvPr id="128" name="Google Shape;128;p16"/>
          <p:cNvSpPr txBox="1"/>
          <p:nvPr/>
        </p:nvSpPr>
        <p:spPr>
          <a:xfrm>
            <a:off x="3980313" y="4454850"/>
            <a:ext cx="1328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Motion Net Pipeline</a:t>
            </a:r>
            <a:endParaRPr sz="10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MotionNet: Data and Training Details</a:t>
            </a:r>
            <a:endParaRPr/>
          </a:p>
        </p:txBody>
      </p:sp>
      <p:sp>
        <p:nvSpPr>
          <p:cNvPr id="134" name="Google Shape;134;p17"/>
          <p:cNvSpPr txBox="1"/>
          <p:nvPr/>
        </p:nvSpPr>
        <p:spPr>
          <a:xfrm>
            <a:off x="294450" y="1508000"/>
            <a:ext cx="8555100" cy="3408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Font typeface="Roboto"/>
              <a:buChar char="●"/>
            </a:pPr>
            <a:r>
              <a:rPr b="1" lang="en" sz="1600">
                <a:solidFill>
                  <a:schemeClr val="dk2"/>
                </a:solidFill>
                <a:latin typeface="Roboto"/>
                <a:ea typeface="Roboto"/>
                <a:cs typeface="Roboto"/>
                <a:sym typeface="Roboto"/>
              </a:rPr>
              <a:t>Dataset:</a:t>
            </a:r>
            <a:r>
              <a:rPr lang="en" sz="1600">
                <a:solidFill>
                  <a:schemeClr val="dk2"/>
                </a:solidFill>
                <a:latin typeface="Roboto"/>
                <a:ea typeface="Roboto"/>
                <a:cs typeface="Roboto"/>
                <a:sym typeface="Roboto"/>
              </a:rPr>
              <a:t> </a:t>
            </a:r>
            <a:endParaRPr sz="1600">
              <a:solidFill>
                <a:schemeClr val="dk2"/>
              </a:solidFill>
              <a:latin typeface="Roboto"/>
              <a:ea typeface="Roboto"/>
              <a:cs typeface="Roboto"/>
              <a:sym typeface="Roboto"/>
            </a:endParaRPr>
          </a:p>
          <a:p>
            <a:pPr indent="-317500" lvl="1" marL="914400" rtl="0" algn="l">
              <a:lnSpc>
                <a:spcPct val="115000"/>
              </a:lnSpc>
              <a:spcBef>
                <a:spcPts val="1000"/>
              </a:spcBef>
              <a:spcAft>
                <a:spcPts val="0"/>
              </a:spcAft>
              <a:buClr>
                <a:schemeClr val="dk2"/>
              </a:buClr>
              <a:buSzPts val="1400"/>
              <a:buFont typeface="Roboto"/>
              <a:buChar char="○"/>
            </a:pPr>
            <a:r>
              <a:rPr lang="en">
                <a:solidFill>
                  <a:schemeClr val="dk2"/>
                </a:solidFill>
                <a:latin typeface="Roboto"/>
                <a:ea typeface="Roboto"/>
                <a:cs typeface="Roboto"/>
                <a:sym typeface="Roboto"/>
              </a:rPr>
              <a:t>Preprocessed Semantic Kitti to generate Ground Truth BEV maps</a:t>
            </a:r>
            <a:endParaRPr>
              <a:solidFill>
                <a:schemeClr val="dk2"/>
              </a:solidFill>
              <a:latin typeface="Roboto"/>
              <a:ea typeface="Roboto"/>
              <a:cs typeface="Roboto"/>
              <a:sym typeface="Roboto"/>
            </a:endParaRPr>
          </a:p>
          <a:p>
            <a:pPr indent="-317500" lvl="2" marL="1371600" rtl="0" algn="l">
              <a:lnSpc>
                <a:spcPct val="115000"/>
              </a:lnSpc>
              <a:spcBef>
                <a:spcPts val="1000"/>
              </a:spcBef>
              <a:spcAft>
                <a:spcPts val="0"/>
              </a:spcAft>
              <a:buClr>
                <a:schemeClr val="dk2"/>
              </a:buClr>
              <a:buSzPts val="1400"/>
              <a:buFont typeface="Roboto"/>
              <a:buChar char="■"/>
            </a:pPr>
            <a:r>
              <a:rPr lang="en">
                <a:solidFill>
                  <a:schemeClr val="dk2"/>
                </a:solidFill>
                <a:latin typeface="Roboto"/>
                <a:ea typeface="Roboto"/>
                <a:cs typeface="Roboto"/>
                <a:sym typeface="Roboto"/>
              </a:rPr>
              <a:t>50 past and 50 future frames point clouds are </a:t>
            </a:r>
            <a:r>
              <a:rPr lang="en">
                <a:solidFill>
                  <a:schemeClr val="dk2"/>
                </a:solidFill>
                <a:latin typeface="Roboto"/>
                <a:ea typeface="Roboto"/>
                <a:cs typeface="Roboto"/>
                <a:sym typeface="Roboto"/>
              </a:rPr>
              <a:t>accumulated</a:t>
            </a:r>
            <a:endParaRPr>
              <a:solidFill>
                <a:schemeClr val="dk2"/>
              </a:solidFill>
              <a:latin typeface="Roboto"/>
              <a:ea typeface="Roboto"/>
              <a:cs typeface="Roboto"/>
              <a:sym typeface="Roboto"/>
            </a:endParaRPr>
          </a:p>
          <a:p>
            <a:pPr indent="-330200" lvl="0" marL="457200" rtl="0" algn="l">
              <a:lnSpc>
                <a:spcPct val="115000"/>
              </a:lnSpc>
              <a:spcBef>
                <a:spcPts val="1000"/>
              </a:spcBef>
              <a:spcAft>
                <a:spcPts val="0"/>
              </a:spcAft>
              <a:buClr>
                <a:schemeClr val="dk2"/>
              </a:buClr>
              <a:buSzPts val="1600"/>
              <a:buFont typeface="Roboto"/>
              <a:buChar char="●"/>
            </a:pPr>
            <a:r>
              <a:rPr b="1" lang="en" sz="1600">
                <a:solidFill>
                  <a:schemeClr val="dk2"/>
                </a:solidFill>
                <a:latin typeface="Roboto"/>
                <a:ea typeface="Roboto"/>
                <a:cs typeface="Roboto"/>
                <a:sym typeface="Roboto"/>
              </a:rPr>
              <a:t>Training:</a:t>
            </a:r>
            <a:endParaRPr b="1" sz="1600">
              <a:solidFill>
                <a:schemeClr val="dk2"/>
              </a:solidFill>
              <a:latin typeface="Roboto"/>
              <a:ea typeface="Roboto"/>
              <a:cs typeface="Roboto"/>
              <a:sym typeface="Roboto"/>
            </a:endParaRPr>
          </a:p>
          <a:p>
            <a:pPr indent="-330200" lvl="1" marL="914400" rtl="0" algn="l">
              <a:lnSpc>
                <a:spcPct val="115000"/>
              </a:lnSpc>
              <a:spcBef>
                <a:spcPts val="1000"/>
              </a:spcBef>
              <a:spcAft>
                <a:spcPts val="0"/>
              </a:spcAft>
              <a:buClr>
                <a:schemeClr val="dk2"/>
              </a:buClr>
              <a:buSzPts val="1600"/>
              <a:buFont typeface="Roboto"/>
              <a:buChar char="○"/>
            </a:pPr>
            <a:r>
              <a:rPr lang="en">
                <a:solidFill>
                  <a:schemeClr val="dk2"/>
                </a:solidFill>
                <a:latin typeface="Roboto"/>
                <a:ea typeface="Roboto"/>
                <a:cs typeface="Roboto"/>
                <a:sym typeface="Roboto"/>
              </a:rPr>
              <a:t>Lidar point clouds from 7 frames are </a:t>
            </a:r>
            <a:r>
              <a:rPr lang="en">
                <a:solidFill>
                  <a:schemeClr val="dk2"/>
                </a:solidFill>
                <a:latin typeface="Roboto"/>
                <a:ea typeface="Roboto"/>
                <a:cs typeface="Roboto"/>
                <a:sym typeface="Roboto"/>
              </a:rPr>
              <a:t>encoded</a:t>
            </a:r>
            <a:r>
              <a:rPr lang="en">
                <a:solidFill>
                  <a:schemeClr val="dk2"/>
                </a:solidFill>
                <a:latin typeface="Roboto"/>
                <a:ea typeface="Roboto"/>
                <a:cs typeface="Roboto"/>
                <a:sym typeface="Roboto"/>
              </a:rPr>
              <a:t> into an egocentric BEV map</a:t>
            </a:r>
            <a:r>
              <a:rPr lang="en" sz="1600">
                <a:solidFill>
                  <a:schemeClr val="dk2"/>
                </a:solidFill>
                <a:latin typeface="Roboto"/>
                <a:ea typeface="Roboto"/>
                <a:cs typeface="Roboto"/>
                <a:sym typeface="Roboto"/>
              </a:rPr>
              <a:t> </a:t>
            </a:r>
            <a:endParaRPr sz="1600">
              <a:solidFill>
                <a:schemeClr val="dk2"/>
              </a:solidFill>
              <a:latin typeface="Roboto"/>
              <a:ea typeface="Roboto"/>
              <a:cs typeface="Roboto"/>
              <a:sym typeface="Roboto"/>
            </a:endParaRPr>
          </a:p>
          <a:p>
            <a:pPr indent="-304800" lvl="2" marL="1371600" rtl="0" algn="l">
              <a:lnSpc>
                <a:spcPct val="115000"/>
              </a:lnSpc>
              <a:spcBef>
                <a:spcPts val="1000"/>
              </a:spcBef>
              <a:spcAft>
                <a:spcPts val="0"/>
              </a:spcAft>
              <a:buClr>
                <a:schemeClr val="dk2"/>
              </a:buClr>
              <a:buSzPts val="1200"/>
              <a:buFont typeface="Roboto"/>
              <a:buChar char="■"/>
            </a:pPr>
            <a:r>
              <a:rPr lang="en" sz="1200">
                <a:solidFill>
                  <a:schemeClr val="dk2"/>
                </a:solidFill>
                <a:latin typeface="Roboto"/>
                <a:ea typeface="Roboto"/>
                <a:cs typeface="Roboto"/>
                <a:sym typeface="Roboto"/>
              </a:rPr>
              <a:t>Range (m): 40 x 40</a:t>
            </a:r>
            <a:endParaRPr sz="1200">
              <a:solidFill>
                <a:schemeClr val="dk2"/>
              </a:solidFill>
              <a:latin typeface="Roboto"/>
              <a:ea typeface="Roboto"/>
              <a:cs typeface="Roboto"/>
              <a:sym typeface="Roboto"/>
            </a:endParaRPr>
          </a:p>
          <a:p>
            <a:pPr indent="-304800" lvl="2" marL="1371600" rtl="0" algn="l">
              <a:lnSpc>
                <a:spcPct val="115000"/>
              </a:lnSpc>
              <a:spcBef>
                <a:spcPts val="1000"/>
              </a:spcBef>
              <a:spcAft>
                <a:spcPts val="0"/>
              </a:spcAft>
              <a:buClr>
                <a:schemeClr val="dk2"/>
              </a:buClr>
              <a:buSzPts val="1200"/>
              <a:buFont typeface="Roboto"/>
              <a:buChar char="■"/>
            </a:pPr>
            <a:r>
              <a:rPr lang="en" sz="1200">
                <a:solidFill>
                  <a:schemeClr val="dk2"/>
                </a:solidFill>
                <a:latin typeface="Roboto"/>
                <a:ea typeface="Roboto"/>
                <a:cs typeface="Roboto"/>
                <a:sym typeface="Roboto"/>
              </a:rPr>
              <a:t>Dimension: 200 x 200</a:t>
            </a:r>
            <a:endParaRPr sz="1200">
              <a:solidFill>
                <a:schemeClr val="dk2"/>
              </a:solidFill>
              <a:latin typeface="Roboto"/>
              <a:ea typeface="Roboto"/>
              <a:cs typeface="Roboto"/>
              <a:sym typeface="Roboto"/>
            </a:endParaRPr>
          </a:p>
          <a:p>
            <a:pPr indent="-304800" lvl="2" marL="1371600" rtl="0" algn="l">
              <a:lnSpc>
                <a:spcPct val="115000"/>
              </a:lnSpc>
              <a:spcBef>
                <a:spcPts val="1000"/>
              </a:spcBef>
              <a:spcAft>
                <a:spcPts val="0"/>
              </a:spcAft>
              <a:buClr>
                <a:schemeClr val="dk2"/>
              </a:buClr>
              <a:buSzPts val="1200"/>
              <a:buFont typeface="Roboto"/>
              <a:buChar char="■"/>
            </a:pPr>
            <a:r>
              <a:rPr lang="en" sz="1200">
                <a:solidFill>
                  <a:schemeClr val="dk2"/>
                </a:solidFill>
                <a:latin typeface="Roboto"/>
                <a:ea typeface="Roboto"/>
                <a:cs typeface="Roboto"/>
                <a:sym typeface="Roboto"/>
              </a:rPr>
              <a:t>Voxel Size (m): 0.2  x 0.2  </a:t>
            </a:r>
            <a:endParaRPr sz="1200">
              <a:solidFill>
                <a:schemeClr val="dk2"/>
              </a:solidFill>
              <a:latin typeface="Roboto"/>
              <a:ea typeface="Roboto"/>
              <a:cs typeface="Roboto"/>
              <a:sym typeface="Roboto"/>
            </a:endParaRPr>
          </a:p>
          <a:p>
            <a:pPr indent="-317500" lvl="1" marL="914400" rtl="0" algn="l">
              <a:lnSpc>
                <a:spcPct val="115000"/>
              </a:lnSpc>
              <a:spcBef>
                <a:spcPts val="1000"/>
              </a:spcBef>
              <a:spcAft>
                <a:spcPts val="1000"/>
              </a:spcAft>
              <a:buClr>
                <a:schemeClr val="dk2"/>
              </a:buClr>
              <a:buSzPts val="1400"/>
              <a:buFont typeface="Roboto"/>
              <a:buChar char="○"/>
            </a:pPr>
            <a:r>
              <a:rPr lang="en">
                <a:solidFill>
                  <a:schemeClr val="dk2"/>
                </a:solidFill>
                <a:latin typeface="Roboto"/>
                <a:ea typeface="Roboto"/>
                <a:cs typeface="Roboto"/>
                <a:sym typeface="Roboto"/>
              </a:rPr>
              <a:t>Trained for 8 epochs</a:t>
            </a:r>
            <a:endParaRPr>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AI-IMU [2]</a:t>
            </a:r>
            <a:endParaRPr/>
          </a:p>
        </p:txBody>
      </p:sp>
      <p:sp>
        <p:nvSpPr>
          <p:cNvPr id="140" name="Google Shape;140;p18"/>
          <p:cNvSpPr txBox="1"/>
          <p:nvPr/>
        </p:nvSpPr>
        <p:spPr>
          <a:xfrm>
            <a:off x="92425" y="1508000"/>
            <a:ext cx="5175000" cy="2360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Deep neural networks dynamically adapt the noise </a:t>
            </a:r>
            <a:r>
              <a:rPr lang="en" sz="1600">
                <a:solidFill>
                  <a:schemeClr val="dk2"/>
                </a:solidFill>
                <a:latin typeface="Roboto"/>
                <a:ea typeface="Roboto"/>
                <a:cs typeface="Roboto"/>
                <a:sym typeface="Roboto"/>
              </a:rPr>
              <a:t>parameters</a:t>
            </a:r>
            <a:r>
              <a:rPr lang="en" sz="1600">
                <a:solidFill>
                  <a:schemeClr val="dk2"/>
                </a:solidFill>
                <a:latin typeface="Roboto"/>
                <a:ea typeface="Roboto"/>
                <a:cs typeface="Roboto"/>
                <a:sym typeface="Roboto"/>
              </a:rPr>
              <a:t> for Kalman Filter</a:t>
            </a:r>
            <a:endParaRPr sz="1600">
              <a:solidFill>
                <a:schemeClr val="dk2"/>
              </a:solidFill>
              <a:latin typeface="Roboto"/>
              <a:ea typeface="Roboto"/>
              <a:cs typeface="Roboto"/>
              <a:sym typeface="Roboto"/>
            </a:endParaRPr>
          </a:p>
          <a:p>
            <a:pPr indent="-330200" lvl="0" marL="457200" rtl="0" algn="l">
              <a:lnSpc>
                <a:spcPct val="115000"/>
              </a:lnSpc>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Estimate the IMU and car variables</a:t>
            </a:r>
            <a:endParaRPr sz="1600">
              <a:solidFill>
                <a:schemeClr val="dk2"/>
              </a:solidFill>
              <a:latin typeface="Roboto"/>
              <a:ea typeface="Roboto"/>
              <a:cs typeface="Roboto"/>
              <a:sym typeface="Roboto"/>
            </a:endParaRPr>
          </a:p>
          <a:p>
            <a:pPr indent="0" lvl="0" marL="0" rtl="0" algn="l">
              <a:lnSpc>
                <a:spcPct val="115000"/>
              </a:lnSpc>
              <a:spcBef>
                <a:spcPts val="1000"/>
              </a:spcBef>
              <a:spcAft>
                <a:spcPts val="0"/>
              </a:spcAft>
              <a:buNone/>
            </a:pPr>
            <a:r>
              <a:t/>
            </a:r>
            <a:endParaRPr sz="1600">
              <a:solidFill>
                <a:schemeClr val="dk2"/>
              </a:solidFill>
              <a:latin typeface="Roboto"/>
              <a:ea typeface="Roboto"/>
              <a:cs typeface="Roboto"/>
              <a:sym typeface="Roboto"/>
            </a:endParaRPr>
          </a:p>
          <a:p>
            <a:pPr indent="0" lvl="0" marL="0" rtl="0" algn="l">
              <a:lnSpc>
                <a:spcPct val="115000"/>
              </a:lnSpc>
              <a:spcBef>
                <a:spcPts val="1000"/>
              </a:spcBef>
              <a:spcAft>
                <a:spcPts val="0"/>
              </a:spcAft>
              <a:buNone/>
            </a:pPr>
            <a:r>
              <a:t/>
            </a:r>
            <a:endParaRPr sz="1600">
              <a:solidFill>
                <a:schemeClr val="dk2"/>
              </a:solidFill>
              <a:latin typeface="Roboto"/>
              <a:ea typeface="Roboto"/>
              <a:cs typeface="Roboto"/>
              <a:sym typeface="Roboto"/>
            </a:endParaRPr>
          </a:p>
          <a:p>
            <a:pPr indent="-330200" lvl="0" marL="457200" rtl="0" algn="l">
              <a:lnSpc>
                <a:spcPct val="115000"/>
              </a:lnSpc>
              <a:spcBef>
                <a:spcPts val="1000"/>
              </a:spcBef>
              <a:spcAft>
                <a:spcPts val="1000"/>
              </a:spcAft>
              <a:buClr>
                <a:schemeClr val="dk2"/>
              </a:buClr>
              <a:buSzPts val="1600"/>
              <a:buFont typeface="Roboto"/>
              <a:buChar char="●"/>
            </a:pPr>
            <a:r>
              <a:rPr lang="en" sz="1600">
                <a:solidFill>
                  <a:schemeClr val="dk2"/>
                </a:solidFill>
                <a:latin typeface="Roboto"/>
                <a:ea typeface="Roboto"/>
                <a:cs typeface="Roboto"/>
                <a:sym typeface="Roboto"/>
              </a:rPr>
              <a:t>Kinematic model is governed by: </a:t>
            </a:r>
            <a:endParaRPr sz="1600">
              <a:solidFill>
                <a:schemeClr val="dk2"/>
              </a:solidFill>
              <a:latin typeface="Roboto"/>
              <a:ea typeface="Roboto"/>
              <a:cs typeface="Roboto"/>
              <a:sym typeface="Roboto"/>
            </a:endParaRPr>
          </a:p>
        </p:txBody>
      </p:sp>
      <p:pic>
        <p:nvPicPr>
          <p:cNvPr id="141" name="Google Shape;141;p18"/>
          <p:cNvPicPr preferRelativeResize="0"/>
          <p:nvPr/>
        </p:nvPicPr>
        <p:blipFill>
          <a:blip r:embed="rId3">
            <a:alphaModFix/>
          </a:blip>
          <a:stretch>
            <a:fillRect/>
          </a:stretch>
        </p:blipFill>
        <p:spPr>
          <a:xfrm>
            <a:off x="5200400" y="2054125"/>
            <a:ext cx="3838424" cy="2154025"/>
          </a:xfrm>
          <a:prstGeom prst="rect">
            <a:avLst/>
          </a:prstGeom>
          <a:noFill/>
          <a:ln>
            <a:noFill/>
          </a:ln>
        </p:spPr>
      </p:pic>
      <p:pic>
        <p:nvPicPr>
          <p:cNvPr id="142" name="Google Shape;142;p18"/>
          <p:cNvPicPr preferRelativeResize="0"/>
          <p:nvPr/>
        </p:nvPicPr>
        <p:blipFill>
          <a:blip r:embed="rId4">
            <a:alphaModFix/>
          </a:blip>
          <a:stretch>
            <a:fillRect/>
          </a:stretch>
        </p:blipFill>
        <p:spPr>
          <a:xfrm>
            <a:off x="928025" y="2669991"/>
            <a:ext cx="3501887" cy="353041"/>
          </a:xfrm>
          <a:prstGeom prst="rect">
            <a:avLst/>
          </a:prstGeom>
          <a:noFill/>
          <a:ln>
            <a:noFill/>
          </a:ln>
        </p:spPr>
      </p:pic>
      <p:pic>
        <p:nvPicPr>
          <p:cNvPr id="143" name="Google Shape;143;p18"/>
          <p:cNvPicPr preferRelativeResize="0"/>
          <p:nvPr/>
        </p:nvPicPr>
        <p:blipFill>
          <a:blip r:embed="rId5">
            <a:alphaModFix/>
          </a:blip>
          <a:stretch>
            <a:fillRect/>
          </a:stretch>
        </p:blipFill>
        <p:spPr>
          <a:xfrm>
            <a:off x="1124365" y="3023032"/>
            <a:ext cx="3109206" cy="223218"/>
          </a:xfrm>
          <a:prstGeom prst="rect">
            <a:avLst/>
          </a:prstGeom>
          <a:noFill/>
          <a:ln>
            <a:noFill/>
          </a:ln>
        </p:spPr>
      </p:pic>
      <p:sp>
        <p:nvSpPr>
          <p:cNvPr id="144" name="Google Shape;144;p18"/>
          <p:cNvSpPr/>
          <p:nvPr/>
        </p:nvSpPr>
        <p:spPr>
          <a:xfrm>
            <a:off x="760675" y="2556211"/>
            <a:ext cx="3838500" cy="823500"/>
          </a:xfrm>
          <a:prstGeom prst="frame">
            <a:avLst>
              <a:gd fmla="val 5292" name="adj1"/>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18"/>
          <p:cNvPicPr preferRelativeResize="0"/>
          <p:nvPr/>
        </p:nvPicPr>
        <p:blipFill>
          <a:blip r:embed="rId6">
            <a:alphaModFix/>
          </a:blip>
          <a:stretch>
            <a:fillRect/>
          </a:stretch>
        </p:blipFill>
        <p:spPr>
          <a:xfrm>
            <a:off x="760675" y="3884950"/>
            <a:ext cx="2242852" cy="232431"/>
          </a:xfrm>
          <a:prstGeom prst="rect">
            <a:avLst/>
          </a:prstGeom>
          <a:noFill/>
          <a:ln>
            <a:noFill/>
          </a:ln>
        </p:spPr>
      </p:pic>
      <p:pic>
        <p:nvPicPr>
          <p:cNvPr id="146" name="Google Shape;146;p18"/>
          <p:cNvPicPr preferRelativeResize="0"/>
          <p:nvPr/>
        </p:nvPicPr>
        <p:blipFill>
          <a:blip r:embed="rId7">
            <a:alphaModFix/>
          </a:blip>
          <a:stretch>
            <a:fillRect/>
          </a:stretch>
        </p:blipFill>
        <p:spPr>
          <a:xfrm>
            <a:off x="760675" y="4238632"/>
            <a:ext cx="2653525" cy="232431"/>
          </a:xfrm>
          <a:prstGeom prst="rect">
            <a:avLst/>
          </a:prstGeom>
          <a:noFill/>
          <a:ln>
            <a:noFill/>
          </a:ln>
        </p:spPr>
      </p:pic>
      <p:pic>
        <p:nvPicPr>
          <p:cNvPr id="147" name="Google Shape;147;p18"/>
          <p:cNvPicPr preferRelativeResize="0"/>
          <p:nvPr/>
        </p:nvPicPr>
        <p:blipFill>
          <a:blip r:embed="rId8">
            <a:alphaModFix/>
          </a:blip>
          <a:stretch>
            <a:fillRect/>
          </a:stretch>
        </p:blipFill>
        <p:spPr>
          <a:xfrm>
            <a:off x="760675" y="4592306"/>
            <a:ext cx="1725858" cy="20156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nvSpPr>
        <p:spPr>
          <a:xfrm>
            <a:off x="294450" y="1508000"/>
            <a:ext cx="5175000" cy="1408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Uses IEKF over matrix Lie Groups, with AI-Based Noise Parameter Adapter</a:t>
            </a:r>
            <a:endParaRPr sz="1600">
              <a:solidFill>
                <a:schemeClr val="dk2"/>
              </a:solidFill>
              <a:latin typeface="Roboto"/>
              <a:ea typeface="Roboto"/>
              <a:cs typeface="Roboto"/>
              <a:sym typeface="Roboto"/>
            </a:endParaRPr>
          </a:p>
          <a:p>
            <a:pPr indent="-330200" lvl="0" marL="457200" rtl="0" algn="l">
              <a:lnSpc>
                <a:spcPct val="115000"/>
              </a:lnSpc>
              <a:spcBef>
                <a:spcPts val="1000"/>
              </a:spcBef>
              <a:spcAft>
                <a:spcPts val="1000"/>
              </a:spcAft>
              <a:buClr>
                <a:schemeClr val="dk2"/>
              </a:buClr>
              <a:buSzPts val="1600"/>
              <a:buFont typeface="Roboto"/>
              <a:buChar char="●"/>
            </a:pPr>
            <a:r>
              <a:rPr lang="en" sz="1600">
                <a:solidFill>
                  <a:schemeClr val="dk2"/>
                </a:solidFill>
                <a:latin typeface="Roboto"/>
                <a:ea typeface="Roboto"/>
                <a:cs typeface="Roboto"/>
                <a:sym typeface="Roboto"/>
              </a:rPr>
              <a:t>Opt for IEKF with fusion between IMU measurements and pseudo-measurements</a:t>
            </a:r>
            <a:endParaRPr sz="1600">
              <a:solidFill>
                <a:schemeClr val="dk2"/>
              </a:solidFill>
              <a:latin typeface="Roboto"/>
              <a:ea typeface="Roboto"/>
              <a:cs typeface="Roboto"/>
              <a:sym typeface="Roboto"/>
            </a:endParaRPr>
          </a:p>
        </p:txBody>
      </p:sp>
      <p:sp>
        <p:nvSpPr>
          <p:cNvPr id="153" name="Google Shape;153;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AI-IMU [2]</a:t>
            </a:r>
            <a:endParaRPr/>
          </a:p>
        </p:txBody>
      </p:sp>
      <p:pic>
        <p:nvPicPr>
          <p:cNvPr id="154" name="Google Shape;154;p19"/>
          <p:cNvPicPr preferRelativeResize="0"/>
          <p:nvPr/>
        </p:nvPicPr>
        <p:blipFill>
          <a:blip r:embed="rId3">
            <a:alphaModFix/>
          </a:blip>
          <a:stretch>
            <a:fillRect/>
          </a:stretch>
        </p:blipFill>
        <p:spPr>
          <a:xfrm>
            <a:off x="5200400" y="2054125"/>
            <a:ext cx="3838424" cy="2154025"/>
          </a:xfrm>
          <a:prstGeom prst="rect">
            <a:avLst/>
          </a:prstGeom>
          <a:noFill/>
          <a:ln>
            <a:noFill/>
          </a:ln>
        </p:spPr>
      </p:pic>
      <p:pic>
        <p:nvPicPr>
          <p:cNvPr id="155" name="Google Shape;155;p19"/>
          <p:cNvPicPr preferRelativeResize="0"/>
          <p:nvPr/>
        </p:nvPicPr>
        <p:blipFill>
          <a:blip r:embed="rId4">
            <a:alphaModFix/>
          </a:blip>
          <a:stretch>
            <a:fillRect/>
          </a:stretch>
        </p:blipFill>
        <p:spPr>
          <a:xfrm>
            <a:off x="836125" y="2975975"/>
            <a:ext cx="3079775" cy="445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AI-IMU: Data and Training Details</a:t>
            </a:r>
            <a:endParaRPr/>
          </a:p>
        </p:txBody>
      </p:sp>
      <p:sp>
        <p:nvSpPr>
          <p:cNvPr id="161" name="Google Shape;161;p20"/>
          <p:cNvSpPr txBox="1"/>
          <p:nvPr/>
        </p:nvSpPr>
        <p:spPr>
          <a:xfrm>
            <a:off x="294450" y="1508000"/>
            <a:ext cx="4277700" cy="2643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Font typeface="Roboto"/>
              <a:buChar char="●"/>
            </a:pPr>
            <a:r>
              <a:rPr b="1" lang="en" sz="1600">
                <a:solidFill>
                  <a:schemeClr val="dk2"/>
                </a:solidFill>
                <a:latin typeface="Roboto"/>
                <a:ea typeface="Roboto"/>
                <a:cs typeface="Roboto"/>
                <a:sym typeface="Roboto"/>
              </a:rPr>
              <a:t>Data:</a:t>
            </a:r>
            <a:endParaRPr b="1" sz="1600">
              <a:solidFill>
                <a:schemeClr val="dk2"/>
              </a:solidFill>
              <a:latin typeface="Roboto"/>
              <a:ea typeface="Roboto"/>
              <a:cs typeface="Roboto"/>
              <a:sym typeface="Roboto"/>
            </a:endParaRPr>
          </a:p>
          <a:p>
            <a:pPr indent="-330200" lvl="1" marL="914400" rtl="0" algn="l">
              <a:lnSpc>
                <a:spcPct val="115000"/>
              </a:lnSpc>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Raw KITTI IMU data was used [3]</a:t>
            </a:r>
            <a:endParaRPr sz="1600">
              <a:solidFill>
                <a:schemeClr val="dk2"/>
              </a:solidFill>
              <a:latin typeface="Roboto"/>
              <a:ea typeface="Roboto"/>
              <a:cs typeface="Roboto"/>
              <a:sym typeface="Roboto"/>
            </a:endParaRPr>
          </a:p>
          <a:p>
            <a:pPr indent="-330200" lvl="0" marL="457200" rtl="0" algn="l">
              <a:lnSpc>
                <a:spcPct val="115000"/>
              </a:lnSpc>
              <a:spcBef>
                <a:spcPts val="1000"/>
              </a:spcBef>
              <a:spcAft>
                <a:spcPts val="0"/>
              </a:spcAft>
              <a:buClr>
                <a:schemeClr val="dk2"/>
              </a:buClr>
              <a:buSzPts val="1600"/>
              <a:buFont typeface="Roboto"/>
              <a:buChar char="●"/>
            </a:pPr>
            <a:r>
              <a:rPr b="1" lang="en" sz="1600">
                <a:solidFill>
                  <a:schemeClr val="dk2"/>
                </a:solidFill>
                <a:latin typeface="Roboto"/>
                <a:ea typeface="Roboto"/>
                <a:cs typeface="Roboto"/>
                <a:sym typeface="Roboto"/>
              </a:rPr>
              <a:t>Training:</a:t>
            </a:r>
            <a:endParaRPr b="1" sz="1600">
              <a:solidFill>
                <a:schemeClr val="dk2"/>
              </a:solidFill>
              <a:latin typeface="Roboto"/>
              <a:ea typeface="Roboto"/>
              <a:cs typeface="Roboto"/>
              <a:sym typeface="Roboto"/>
            </a:endParaRPr>
          </a:p>
          <a:p>
            <a:pPr indent="-330200" lvl="1" marL="914400" rtl="0" algn="l">
              <a:lnSpc>
                <a:spcPct val="115000"/>
              </a:lnSpc>
              <a:spcBef>
                <a:spcPts val="1000"/>
              </a:spcBef>
              <a:spcAft>
                <a:spcPts val="0"/>
              </a:spcAft>
              <a:buClr>
                <a:schemeClr val="dk2"/>
              </a:buClr>
              <a:buSzPts val="1600"/>
              <a:buFont typeface="Roboto"/>
              <a:buChar char="○"/>
            </a:pPr>
            <a:r>
              <a:rPr lang="en" sz="1600">
                <a:solidFill>
                  <a:schemeClr val="dk2"/>
                </a:solidFill>
                <a:latin typeface="Roboto"/>
                <a:ea typeface="Roboto"/>
                <a:cs typeface="Roboto"/>
                <a:sym typeface="Roboto"/>
              </a:rPr>
              <a:t>AI-IMU was trained for ~400 epochs with learning rate of 1e-4</a:t>
            </a:r>
            <a:r>
              <a:rPr lang="en" sz="1600">
                <a:solidFill>
                  <a:schemeClr val="dk2"/>
                </a:solidFill>
                <a:latin typeface="Roboto"/>
                <a:ea typeface="Roboto"/>
                <a:cs typeface="Roboto"/>
                <a:sym typeface="Roboto"/>
              </a:rPr>
              <a:t>.</a:t>
            </a:r>
            <a:endParaRPr sz="1600">
              <a:solidFill>
                <a:schemeClr val="dk2"/>
              </a:solidFill>
              <a:latin typeface="Roboto"/>
              <a:ea typeface="Roboto"/>
              <a:cs typeface="Roboto"/>
              <a:sym typeface="Roboto"/>
            </a:endParaRPr>
          </a:p>
          <a:p>
            <a:pPr indent="-330200" lvl="1" marL="914400" rtl="0" algn="l">
              <a:lnSpc>
                <a:spcPct val="115000"/>
              </a:lnSpc>
              <a:spcBef>
                <a:spcPts val="1000"/>
              </a:spcBef>
              <a:spcAft>
                <a:spcPts val="1000"/>
              </a:spcAft>
              <a:buClr>
                <a:schemeClr val="dk2"/>
              </a:buClr>
              <a:buSzPts val="1600"/>
              <a:buFont typeface="Roboto"/>
              <a:buChar char="○"/>
            </a:pPr>
            <a:r>
              <a:rPr lang="en" sz="1600">
                <a:solidFill>
                  <a:schemeClr val="dk2"/>
                </a:solidFill>
                <a:latin typeface="Roboto"/>
                <a:ea typeface="Roboto"/>
                <a:cs typeface="Roboto"/>
                <a:sym typeface="Roboto"/>
              </a:rPr>
              <a:t>Loss:  sum of vehicle’s translation error</a:t>
            </a:r>
            <a:endParaRPr sz="1600">
              <a:solidFill>
                <a:schemeClr val="dk2"/>
              </a:solidFill>
              <a:latin typeface="Roboto"/>
              <a:ea typeface="Roboto"/>
              <a:cs typeface="Roboto"/>
              <a:sym typeface="Roboto"/>
            </a:endParaRPr>
          </a:p>
        </p:txBody>
      </p:sp>
      <p:pic>
        <p:nvPicPr>
          <p:cNvPr id="162" name="Google Shape;162;p20"/>
          <p:cNvPicPr preferRelativeResize="0"/>
          <p:nvPr/>
        </p:nvPicPr>
        <p:blipFill>
          <a:blip r:embed="rId3">
            <a:alphaModFix/>
          </a:blip>
          <a:stretch>
            <a:fillRect/>
          </a:stretch>
        </p:blipFill>
        <p:spPr>
          <a:xfrm>
            <a:off x="4635121" y="1577000"/>
            <a:ext cx="4152000" cy="3376725"/>
          </a:xfrm>
          <a:prstGeom prst="rect">
            <a:avLst/>
          </a:prstGeom>
          <a:noFill/>
          <a:ln>
            <a:noFill/>
          </a:ln>
        </p:spPr>
      </p:pic>
      <p:pic>
        <p:nvPicPr>
          <p:cNvPr id="163" name="Google Shape;163;p20"/>
          <p:cNvPicPr preferRelativeResize="0"/>
          <p:nvPr/>
        </p:nvPicPr>
        <p:blipFill rotWithShape="1">
          <a:blip r:embed="rId4">
            <a:alphaModFix/>
          </a:blip>
          <a:srcRect b="0" l="17362" r="17093" t="0"/>
          <a:stretch/>
        </p:blipFill>
        <p:spPr>
          <a:xfrm>
            <a:off x="1285400" y="4225775"/>
            <a:ext cx="3349725" cy="529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Mapping</a:t>
            </a:r>
            <a:endParaRPr/>
          </a:p>
        </p:txBody>
      </p:sp>
      <p:sp>
        <p:nvSpPr>
          <p:cNvPr id="169" name="Google Shape;169;p21"/>
          <p:cNvSpPr txBox="1"/>
          <p:nvPr/>
        </p:nvSpPr>
        <p:spPr>
          <a:xfrm>
            <a:off x="294450" y="1508000"/>
            <a:ext cx="8538000" cy="240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600">
                <a:solidFill>
                  <a:schemeClr val="dk2"/>
                </a:solidFill>
                <a:latin typeface="Roboto"/>
                <a:ea typeface="Roboto"/>
                <a:cs typeface="Roboto"/>
                <a:sym typeface="Roboto"/>
              </a:rPr>
              <a:t>The mapping process was (for each frame of LiDAR and IMU data):</a:t>
            </a:r>
            <a:endParaRPr sz="1600">
              <a:solidFill>
                <a:schemeClr val="dk2"/>
              </a:solidFill>
              <a:latin typeface="Roboto"/>
              <a:ea typeface="Roboto"/>
              <a:cs typeface="Roboto"/>
              <a:sym typeface="Roboto"/>
            </a:endParaRPr>
          </a:p>
          <a:p>
            <a:pPr indent="-330200" lvl="0" marL="457200" rtl="0" algn="l">
              <a:lnSpc>
                <a:spcPct val="150000"/>
              </a:lnSpc>
              <a:spcBef>
                <a:spcPts val="1000"/>
              </a:spcBef>
              <a:spcAft>
                <a:spcPts val="0"/>
              </a:spcAft>
              <a:buClr>
                <a:schemeClr val="dk2"/>
              </a:buClr>
              <a:buSzPts val="1600"/>
              <a:buFont typeface="Roboto"/>
              <a:buAutoNum type="arabicPeriod"/>
            </a:pPr>
            <a:r>
              <a:rPr lang="en" sz="1600">
                <a:solidFill>
                  <a:schemeClr val="dk2"/>
                </a:solidFill>
                <a:latin typeface="Roboto"/>
                <a:ea typeface="Roboto"/>
                <a:cs typeface="Roboto"/>
                <a:sym typeface="Roboto"/>
              </a:rPr>
              <a:t>Compute estimated 3D robot pose using AI-IMU</a:t>
            </a:r>
            <a:endParaRPr sz="1600">
              <a:solidFill>
                <a:schemeClr val="dk2"/>
              </a:solidFill>
              <a:latin typeface="Roboto"/>
              <a:ea typeface="Roboto"/>
              <a:cs typeface="Roboto"/>
              <a:sym typeface="Roboto"/>
            </a:endParaRPr>
          </a:p>
          <a:p>
            <a:pPr indent="-330200" lvl="0" marL="457200" rtl="0" algn="l">
              <a:lnSpc>
                <a:spcPct val="150000"/>
              </a:lnSpc>
              <a:spcBef>
                <a:spcPts val="0"/>
              </a:spcBef>
              <a:spcAft>
                <a:spcPts val="0"/>
              </a:spcAft>
              <a:buClr>
                <a:schemeClr val="dk2"/>
              </a:buClr>
              <a:buSzPts val="1600"/>
              <a:buFont typeface="Roboto"/>
              <a:buAutoNum type="arabicPeriod"/>
            </a:pPr>
            <a:r>
              <a:rPr lang="en" sz="1600">
                <a:solidFill>
                  <a:schemeClr val="dk2"/>
                </a:solidFill>
                <a:latin typeface="Roboto"/>
                <a:ea typeface="Roboto"/>
                <a:cs typeface="Roboto"/>
                <a:sym typeface="Roboto"/>
              </a:rPr>
              <a:t>Project 3D pose to obtain BEV pose</a:t>
            </a:r>
            <a:endParaRPr sz="1600">
              <a:solidFill>
                <a:schemeClr val="dk2"/>
              </a:solidFill>
              <a:latin typeface="Roboto"/>
              <a:ea typeface="Roboto"/>
              <a:cs typeface="Roboto"/>
              <a:sym typeface="Roboto"/>
            </a:endParaRPr>
          </a:p>
          <a:p>
            <a:pPr indent="-330200" lvl="0" marL="457200" rtl="0" algn="l">
              <a:lnSpc>
                <a:spcPct val="150000"/>
              </a:lnSpc>
              <a:spcBef>
                <a:spcPts val="0"/>
              </a:spcBef>
              <a:spcAft>
                <a:spcPts val="0"/>
              </a:spcAft>
              <a:buClr>
                <a:schemeClr val="dk2"/>
              </a:buClr>
              <a:buSzPts val="1600"/>
              <a:buFont typeface="Roboto"/>
              <a:buAutoNum type="arabicPeriod"/>
            </a:pPr>
            <a:r>
              <a:rPr lang="en" sz="1600">
                <a:solidFill>
                  <a:schemeClr val="dk2"/>
                </a:solidFill>
                <a:latin typeface="Roboto"/>
                <a:ea typeface="Roboto"/>
                <a:cs typeface="Roboto"/>
                <a:sym typeface="Roboto"/>
              </a:rPr>
              <a:t>Compute local map (labels for region +/- 20m around robot) using MotionNet</a:t>
            </a:r>
            <a:endParaRPr sz="1600">
              <a:solidFill>
                <a:schemeClr val="dk2"/>
              </a:solidFill>
              <a:latin typeface="Roboto"/>
              <a:ea typeface="Roboto"/>
              <a:cs typeface="Roboto"/>
              <a:sym typeface="Roboto"/>
            </a:endParaRPr>
          </a:p>
          <a:p>
            <a:pPr indent="-330200" lvl="0" marL="457200" rtl="0" algn="l">
              <a:lnSpc>
                <a:spcPct val="150000"/>
              </a:lnSpc>
              <a:spcBef>
                <a:spcPts val="0"/>
              </a:spcBef>
              <a:spcAft>
                <a:spcPts val="0"/>
              </a:spcAft>
              <a:buClr>
                <a:schemeClr val="dk2"/>
              </a:buClr>
              <a:buSzPts val="1600"/>
              <a:buFont typeface="Roboto"/>
              <a:buAutoNum type="arabicPeriod"/>
            </a:pPr>
            <a:r>
              <a:rPr lang="en" sz="1600">
                <a:solidFill>
                  <a:schemeClr val="dk2"/>
                </a:solidFill>
                <a:latin typeface="Roboto"/>
                <a:ea typeface="Roboto"/>
                <a:cs typeface="Roboto"/>
                <a:sym typeface="Roboto"/>
              </a:rPr>
              <a:t>Transform local map labels to the global frame using the BEV pose</a:t>
            </a:r>
            <a:endParaRPr sz="1600">
              <a:solidFill>
                <a:schemeClr val="dk2"/>
              </a:solidFill>
              <a:latin typeface="Roboto"/>
              <a:ea typeface="Roboto"/>
              <a:cs typeface="Roboto"/>
              <a:sym typeface="Roboto"/>
            </a:endParaRPr>
          </a:p>
          <a:p>
            <a:pPr indent="-330200" lvl="0" marL="457200" rtl="0" algn="l">
              <a:lnSpc>
                <a:spcPct val="150000"/>
              </a:lnSpc>
              <a:spcBef>
                <a:spcPts val="0"/>
              </a:spcBef>
              <a:spcAft>
                <a:spcPts val="0"/>
              </a:spcAft>
              <a:buClr>
                <a:schemeClr val="dk2"/>
              </a:buClr>
              <a:buSzPts val="1600"/>
              <a:buFont typeface="Roboto"/>
              <a:buAutoNum type="arabicPeriod"/>
            </a:pPr>
            <a:r>
              <a:rPr lang="en" sz="1600">
                <a:solidFill>
                  <a:schemeClr val="dk2"/>
                </a:solidFill>
                <a:latin typeface="Roboto"/>
                <a:ea typeface="Roboto"/>
                <a:cs typeface="Roboto"/>
                <a:sym typeface="Roboto"/>
              </a:rPr>
              <a:t>Update map parameters for each grid cell in the global frame</a:t>
            </a:r>
            <a:endParaRPr sz="16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