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6" r:id="rId10"/>
    <p:sldId id="266" r:id="rId11"/>
    <p:sldId id="28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8" r:id="rId21"/>
    <p:sldId id="280" r:id="rId22"/>
    <p:sldId id="281" r:id="rId23"/>
    <p:sldId id="26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6FB5D-B16A-40CC-949E-4DE371F41D9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53C07-1B18-42EA-BC09-185FF16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BF44-2049-4768-96CD-0C47C700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5D6E-690A-46C3-8B30-F13F95BDF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152B-CE25-4F2D-9B50-94A40FBE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791F-1102-4A96-A94B-6DA816F8739F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165-2A52-4542-BEFB-7A1E295A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1E80-796A-4E37-9DAA-F503702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F088-1AEE-4DCE-AAA7-E82B7406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D7D46-4E6B-4165-9474-F8135A41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9103-855B-4BD4-BE66-BB7E67A3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2EB-3D11-4B87-8C8D-F560EDCA33D5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4C7A-6FB1-4A59-B5C4-21520BD5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8865-6CC7-4DA1-AA10-0E833108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3796A-020D-4646-AE7E-FBFAC536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11318-4D7F-4F58-B84C-5ED77D83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8AFE-CEFE-4CC0-B0F4-86BA222B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32FE-7A7B-46BF-A639-FB0F9E8EE822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A5EA-0094-4025-88A7-7E187F5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03F-2E3E-4953-B597-4B2284E5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47BF-0FBD-46BF-B9B3-C436173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B831-AB74-4BF1-A27C-89D8CA7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B831-BAC1-4870-BFD4-8AEA93D1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6B2B-C59B-4536-A430-CCC307D96881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C360-D92E-4DDE-89C4-B7492133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FA1B-4D0B-4BEB-A6C4-E3A4F7B3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D5F1-F10D-4451-953A-F082824B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223D-6361-4FFB-B117-0EEDDCCE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FBEB-36A6-4BBC-BB31-13BEFCC9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FE8D-5C05-4B80-9D95-B132A26D5B01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E7BB-838C-4F8A-8FAB-27CF0818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DCD9-DB46-4E20-AC21-AF350511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88BE-610C-4FDE-A40A-4F7413C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2A9D-9996-4779-A93E-0A42468B5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A6CB-4187-4E52-ADE4-23F8069A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021A-9F84-4FE1-BF4A-BEC7A73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08AC-A567-4C5F-9A18-D64F68C6C9C4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1BE88-1864-4E19-92CE-E15EAFF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6F9-D85B-418A-9B77-32DB67C3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2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8408-C9CC-48E6-9195-A6607FFD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BAA80-6714-4B52-8594-66170170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4C7A-66D8-4864-90F7-60F86D4E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A764F-AA84-41B2-871C-0F0F26F34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717C6-144E-4105-A222-56BB70449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D9503-0CF0-4259-BDA4-2478EA89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A7A2-0836-49C4-92AA-8133D8FE175A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F5AA6-3E21-4862-B831-5226508F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AAFCD-A41F-4E8E-9367-C801AA99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33CA-6FF8-4DDC-B987-B04619BC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2E8A2-14E8-4CC4-A49E-9D743B0B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C91C-0DB6-49BA-A81F-B59954C62BD0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F9B6B-F60D-4E4B-AC09-0176C022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482D0-A475-48A9-9372-ED3313DA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41BCA-09DA-43D5-BE99-A161DB32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28C9-6C5D-4F28-9082-C38176144B81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FB7FF-CC5D-482D-97E9-46544553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F98C9-107D-4148-BEF1-8808BB3E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979A-289A-4D2A-A4A2-16527FB0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5FE7-45CC-40E0-9DA0-9B69C071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F4D8-AA57-4C27-9FE6-416DFAB1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2529-0213-4109-A460-33E6BA7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3C1-7224-4BB0-B9AA-44CC4773664F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C8544-2039-4B4E-B8FC-60F3CB49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9E12-A12F-49CA-8659-C31AEFB6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D594-0E0D-4D09-86A4-3CAA042F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0A675-27EB-4B56-835E-3AF73C820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754BB-27AC-4880-A560-C1321165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D12FC-B391-488E-B6FE-D9E9CF79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815-EEA1-4764-9917-EEF2DE11B796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C7C19-9BCE-4A80-9871-5E1340E8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1243D-BA74-4094-8055-2E7F0DAA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2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E78F4-9F1D-40FA-93DE-35982513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6A5E-D83A-4F4C-B1EA-BD64A5F2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FB2A-00E8-4ADE-B718-AC782E90A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9FC2-EE36-4CD0-8B22-188BB7CA6C78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16FA-AB99-4A03-BE2E-E68FD6D79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Jack VanSchaik. LOINC Conference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D91B-8779-4413-BB5B-F06F3DF8C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6E55-A1EE-4CF3-813A-81D6E795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ioportal.bioontology.org/ontologies/LOINC.%20202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ck-vanschaik/" TargetMode="External"/><Relationship Id="rId2" Type="http://schemas.openxmlformats.org/officeDocument/2006/relationships/hyperlink" Target="mailto:jtvansch@iu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ckvanschaik/loinc_2021_kg" TargetMode="External"/><Relationship Id="rId4" Type="http://schemas.openxmlformats.org/officeDocument/2006/relationships/hyperlink" Target="https://web.jackv.xyz/abou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C7FD3-8306-4672-99A3-82F62D571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6100" dirty="0"/>
              <a:t>Unsupervised Refinement of a LOINC based COVID-19 Knowledge Graph </a:t>
            </a:r>
            <a:r>
              <a:rPr lang="en-US" sz="2700" dirty="0"/>
              <a:t>(or, an off label use for LOINC)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7AC6-6C65-4211-8124-13F6845B3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Jack VanSchaik</a:t>
            </a:r>
          </a:p>
          <a:p>
            <a:r>
              <a:rPr lang="en-US" sz="1500"/>
              <a:t>Advised By Dr. Sunandan Chakraborty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2CECB-AB4A-4AE6-9B68-F04EE766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Motivation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9F44-DC02-4C68-A7A0-14816AE9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300" dirty="0"/>
              <a:t>A health professional may want to understand comorbidities of COVID-19</a:t>
            </a:r>
          </a:p>
          <a:p>
            <a:r>
              <a:rPr lang="en-US" sz="1300" dirty="0"/>
              <a:t>The collection of scientific articles is already large and growing</a:t>
            </a:r>
          </a:p>
          <a:p>
            <a:r>
              <a:rPr lang="en-US" sz="1300" dirty="0"/>
              <a:t>Rather than identifying and reading all articles, one may want to identify trends and/or agreement across literature</a:t>
            </a:r>
          </a:p>
          <a:p>
            <a:r>
              <a:rPr lang="en-US" sz="1300" dirty="0"/>
              <a:t>Can construct a LOINC based knowledge graph using literature and open methods</a:t>
            </a:r>
          </a:p>
          <a:p>
            <a:r>
              <a:rPr lang="en-US" sz="1300" dirty="0"/>
              <a:t>Can then refine using unsupervised methods</a:t>
            </a:r>
          </a:p>
          <a:p>
            <a:r>
              <a:rPr lang="en-US" sz="1300" dirty="0"/>
              <a:t>Resulting knowledge graph can aid in information retrieval and literature review</a:t>
            </a:r>
          </a:p>
          <a:p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62F3B-93F3-43DB-9A69-AE1EC06A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814353"/>
            <a:ext cx="6656832" cy="31287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BB25D-4B4C-4D5B-9D92-0C6ACA21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401452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59084-C1CE-4BDA-AD1C-C93702F5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Source Data: COVID-19 Open Research Dataset (CORD-19)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76F6-4813-41DA-B16B-20FE4636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“This resource is a large and growing collection of publications and preprints on Covid-19 and related historical coronaviruses such as SARS and MERS.” (Wang et al 2020, pg 1)</a:t>
            </a:r>
          </a:p>
          <a:p>
            <a:r>
              <a:rPr lang="en-US" sz="1700"/>
              <a:t>Coronavirus literature, spanning decades, several key sources</a:t>
            </a:r>
          </a:p>
          <a:p>
            <a:r>
              <a:rPr lang="en-US" sz="1700"/>
              <a:t>Mostly PubMed</a:t>
            </a:r>
          </a:p>
          <a:p>
            <a:r>
              <a:rPr lang="en-US" sz="1700"/>
              <a:t>Harmonized</a:t>
            </a:r>
          </a:p>
          <a:p>
            <a:r>
              <a:rPr lang="en-US" sz="1700"/>
              <a:t>Captures recent surge in research</a:t>
            </a:r>
          </a:p>
          <a:p>
            <a:r>
              <a:rPr lang="en-US" sz="1700"/>
              <a:t>Open</a:t>
            </a:r>
          </a:p>
          <a:p>
            <a:endParaRPr lang="en-US" sz="1700"/>
          </a:p>
        </p:txBody>
      </p:sp>
      <p:pic>
        <p:nvPicPr>
          <p:cNvPr id="13" name="Picture 1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2DDDEB8-30EE-458A-BCEB-E73820D1B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74" y="478245"/>
            <a:ext cx="4797056" cy="2794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F98E3C-7898-403E-A28C-EBE52575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69" y="3641862"/>
            <a:ext cx="4114801" cy="2905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09A527-A18C-4570-AB50-0BC847DA7740}"/>
              </a:ext>
            </a:extLst>
          </p:cNvPr>
          <p:cNvSpPr txBox="1"/>
          <p:nvPr/>
        </p:nvSpPr>
        <p:spPr>
          <a:xfrm>
            <a:off x="6857973" y="169161"/>
            <a:ext cx="364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2 from Wang et al 2020, pg 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9570F-42DD-43B3-8FE3-256CB05977D5}"/>
              </a:ext>
            </a:extLst>
          </p:cNvPr>
          <p:cNvSpPr txBox="1"/>
          <p:nvPr/>
        </p:nvSpPr>
        <p:spPr>
          <a:xfrm>
            <a:off x="6520798" y="3272530"/>
            <a:ext cx="433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CORD-19 PubMed articles published in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44F7-2D21-4603-A1F1-5F020FA7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352665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605BCF-B331-4D74-B0CC-9D051238663C}"/>
              </a:ext>
            </a:extLst>
          </p:cNvPr>
          <p:cNvSpPr txBox="1">
            <a:spLocks/>
          </p:cNvSpPr>
          <p:nvPr/>
        </p:nvSpPr>
        <p:spPr>
          <a:xfrm>
            <a:off x="819150" y="1170432"/>
            <a:ext cx="3410712" cy="3425043"/>
          </a:xfr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Searching and indexing with </a:t>
            </a:r>
            <a:r>
              <a:rPr lang="en-US" dirty="0" err="1"/>
              <a:t>Solr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700" dirty="0"/>
          </a:p>
          <a:p>
            <a:r>
              <a:rPr lang="en-US" sz="1700" dirty="0"/>
              <a:t>Allows for easy experimentation with different queries</a:t>
            </a:r>
          </a:p>
          <a:p>
            <a:r>
              <a:rPr lang="en-US" sz="1700" dirty="0"/>
              <a:t>Loaded all PubMed articles from 2020</a:t>
            </a:r>
          </a:p>
          <a:p>
            <a:r>
              <a:rPr lang="en-US" sz="1700" dirty="0"/>
              <a:t>Constructed a simple search to find papers discussing comorbidities (found 12,272)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8ED17-3315-4EBE-A710-206A89FF5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335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9DCBAD-4FC9-4506-9C76-E2F6DD2D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316584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42074-D9EA-446A-88A5-434E8410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Named Entity Recognition with SciSpacy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0CB1-F53D-4319-B0A6-7CD40A91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Again, we need to represent “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entities of interest”</a:t>
            </a:r>
          </a:p>
          <a:p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offers open source, industrial strength NLP pipelines</a:t>
            </a:r>
          </a:p>
          <a:p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SciSpacy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offers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models trained on biomedical data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Used the en_ner_bc5cdr_md model (F1 score of ~85)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Ran on all comorbidity articles</a:t>
            </a:r>
            <a:endParaRPr lang="en-US" sz="18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D3E0E75-8DC9-4088-8393-5E798E559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9361"/>
            <a:ext cx="1887516" cy="1826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D25DB-DCF1-4D71-9C37-54042159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397" y="140153"/>
            <a:ext cx="3648636" cy="26299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515C30-F5F2-46F7-AFCF-D760DE702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7029"/>
            <a:ext cx="5292603" cy="30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3613B-E9D1-4294-B2AF-4ABF54C126FA}"/>
              </a:ext>
            </a:extLst>
          </p:cNvPr>
          <p:cNvSpPr txBox="1"/>
          <p:nvPr/>
        </p:nvSpPr>
        <p:spPr>
          <a:xfrm>
            <a:off x="7041342" y="5720862"/>
            <a:ext cx="3508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Taken from https://allenai.github.io/scispacy/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91981-42F1-48B5-9368-31F8C03ABB94}"/>
              </a:ext>
            </a:extLst>
          </p:cNvPr>
          <p:cNvSpPr txBox="1"/>
          <p:nvPr/>
        </p:nvSpPr>
        <p:spPr>
          <a:xfrm>
            <a:off x="6855014" y="2649988"/>
            <a:ext cx="3508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Taken from https://allenai.github.io/scispacy/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60A2A-E933-483A-8C01-ED253843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25049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13FD3-C606-411E-8DB2-C5D1BA27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Semantic Parsing (also using SciSpacy)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2127-10E9-4C9F-99A1-8F466346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Semantic parsing creates a dependency tree</a:t>
            </a:r>
          </a:p>
          <a:p>
            <a:r>
              <a:rPr lang="en-US" sz="1700" dirty="0"/>
              <a:t>Sentences with at least two unique entities were selected</a:t>
            </a:r>
          </a:p>
          <a:p>
            <a:r>
              <a:rPr lang="en-US" sz="1700" dirty="0"/>
              <a:t>Two entities sharing a common verb were considered as potential relations</a:t>
            </a:r>
          </a:p>
          <a:p>
            <a:r>
              <a:rPr lang="en-US" sz="1700" dirty="0"/>
              <a:t>See for example, in the sentence:  </a:t>
            </a:r>
            <a:r>
              <a:rPr lang="en-US" sz="1700" i="1" dirty="0"/>
              <a:t>“The clinical manifestations of diagnosed individuals with COVID-19 can be predominantly characterized via a cluster of flu-like symptoms ( fever , cough , dyspnea , myalgia , fatigue , diarrhea , smell/taste disorder ) ; however asymptomatic cases have also been confirmed8 .”…. </a:t>
            </a:r>
            <a:r>
              <a:rPr lang="en-US" sz="1700" dirty="0"/>
              <a:t>“Fever” and “cough” both depend on “cluster”</a:t>
            </a:r>
          </a:p>
          <a:p>
            <a:r>
              <a:rPr lang="en-US" sz="1700" dirty="0"/>
              <a:t>See “Information Extraction from the web” for a more sophisticated application (Etzioni et al 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E4AA1-7CD8-4E82-8870-717BD2AF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18" y="1412665"/>
            <a:ext cx="4895326" cy="38863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4D5A4-081C-422A-83A2-329FBD8F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7563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4B26B-27BA-4537-9EB1-4A249AEE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LOINC 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7501-2712-4953-A801-0A34F666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700"/>
              <a:t>Mapped tagged entities to LOINC</a:t>
            </a:r>
          </a:p>
          <a:p>
            <a:r>
              <a:rPr lang="en-US" sz="1700"/>
              <a:t>Tried RELMA at first</a:t>
            </a:r>
          </a:p>
          <a:p>
            <a:r>
              <a:rPr lang="en-US" sz="1700"/>
              <a:t>Went with BioPortal LOINC annotation</a:t>
            </a:r>
          </a:p>
          <a:p>
            <a:r>
              <a:rPr lang="en-US" sz="1700"/>
              <a:t>Annotated roughly 3,000 of 6,000 unique entities with LOINC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B651B-2BD6-4E5E-BED0-A7EDB6EE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08" y="2546250"/>
            <a:ext cx="8713698" cy="4051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D8790-9A42-44F2-8976-6A89A8AC16BA}"/>
              </a:ext>
            </a:extLst>
          </p:cNvPr>
          <p:cNvSpPr txBox="1"/>
          <p:nvPr/>
        </p:nvSpPr>
        <p:spPr>
          <a:xfrm>
            <a:off x="7288069" y="4102223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https://bioportal.bioontology.org/annotator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56A1B-5946-4E01-8F73-42B8B6A5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37597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C6662-B400-4075-8AE3-1AA60B76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Unrefined Knowledge Graph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3671-2721-4790-9F4C-9B94A9A3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139,404 relations, 682 unique LOINC codes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CF351-7F64-4814-8EA6-48F9C8D88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73125"/>
              </p:ext>
            </p:extLst>
          </p:nvPr>
        </p:nvGraphicFramePr>
        <p:xfrm>
          <a:off x="5931137" y="2957045"/>
          <a:ext cx="5422663" cy="33983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66968">
                  <a:extLst>
                    <a:ext uri="{9D8B030D-6E8A-4147-A177-3AD203B41FA5}">
                      <a16:colId xmlns:a16="http://schemas.microsoft.com/office/drawing/2014/main" val="3468593947"/>
                    </a:ext>
                  </a:extLst>
                </a:gridCol>
                <a:gridCol w="1612934">
                  <a:extLst>
                    <a:ext uri="{9D8B030D-6E8A-4147-A177-3AD203B41FA5}">
                      <a16:colId xmlns:a16="http://schemas.microsoft.com/office/drawing/2014/main" val="3913891185"/>
                    </a:ext>
                  </a:extLst>
                </a:gridCol>
                <a:gridCol w="2342761">
                  <a:extLst>
                    <a:ext uri="{9D8B030D-6E8A-4147-A177-3AD203B41FA5}">
                      <a16:colId xmlns:a16="http://schemas.microsoft.com/office/drawing/2014/main" val="1648418970"/>
                    </a:ext>
                  </a:extLst>
                </a:gridCol>
              </a:tblGrid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LOINC 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Number of relations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3046191615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LA7446-3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Infection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32425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3251105422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LA16975-7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Respiratory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18195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770851495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LA18199-2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Disease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13778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2188516968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LA7465-3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Pneumonia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12028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1052634316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LA7424-0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Death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2114118736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LA10529-8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Diabetes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11372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93369446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LA10524-9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Cancer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2616056741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LA7435-6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3617078333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LA17713-1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Injury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2274712827"/>
                  </a:ext>
                </a:extLst>
              </a:tr>
              <a:tr h="30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LA7444-8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Hypertension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7380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14" marR="14114" marT="14114" marB="0" anchor="b"/>
                </a:tc>
                <a:extLst>
                  <a:ext uri="{0D108BD9-81ED-4DB2-BD59-A6C34878D82A}">
                    <a16:rowId xmlns:a16="http://schemas.microsoft.com/office/drawing/2014/main" val="30540892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35838B-6046-4F5D-8A64-C976C17C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2" y="3184259"/>
            <a:ext cx="5699585" cy="2438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A5B0-4784-4CDB-970C-0CA7F3FC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03231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7C5B0-ACEB-4341-98B9-CC86505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000"/>
              <a:t>Motivation for “agreement” based refinement technique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8460-834F-4218-AF25-E5113C02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Relations are derived from text– multiple sentences may relate the same entities</a:t>
            </a:r>
          </a:p>
          <a:p>
            <a:r>
              <a:rPr lang="en-US" sz="1700" dirty="0"/>
              <a:t>Want to keep relations that agree across sentences</a:t>
            </a:r>
          </a:p>
          <a:p>
            <a:r>
              <a:rPr lang="en-US" sz="1700" dirty="0"/>
              <a:t>Somewhat models a real world literature review process</a:t>
            </a:r>
          </a:p>
          <a:p>
            <a:r>
              <a:rPr lang="en-US" sz="1700" dirty="0"/>
              <a:t>Need to accomplish this mathematically</a:t>
            </a:r>
          </a:p>
          <a:p>
            <a:endParaRPr lang="en-US" sz="17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C547D8-7C30-4D5E-A673-52058836D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75811"/>
              </p:ext>
            </p:extLst>
          </p:nvPr>
        </p:nvGraphicFramePr>
        <p:xfrm>
          <a:off x="554417" y="2734056"/>
          <a:ext cx="11167446" cy="34838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4427">
                  <a:extLst>
                    <a:ext uri="{9D8B030D-6E8A-4147-A177-3AD203B41FA5}">
                      <a16:colId xmlns:a16="http://schemas.microsoft.com/office/drawing/2014/main" val="2835704936"/>
                    </a:ext>
                  </a:extLst>
                </a:gridCol>
                <a:gridCol w="1551864">
                  <a:extLst>
                    <a:ext uri="{9D8B030D-6E8A-4147-A177-3AD203B41FA5}">
                      <a16:colId xmlns:a16="http://schemas.microsoft.com/office/drawing/2014/main" val="1848120770"/>
                    </a:ext>
                  </a:extLst>
                </a:gridCol>
                <a:gridCol w="8751155">
                  <a:extLst>
                    <a:ext uri="{9D8B030D-6E8A-4147-A177-3AD203B41FA5}">
                      <a16:colId xmlns:a16="http://schemas.microsoft.com/office/drawing/2014/main" val="1329010181"/>
                    </a:ext>
                  </a:extLst>
                </a:gridCol>
              </a:tblGrid>
              <a:tr h="294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Entity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2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Entity 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2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Sentence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2691" marB="0" anchor="b"/>
                </a:tc>
                <a:extLst>
                  <a:ext uri="{0D108BD9-81ED-4DB2-BD59-A6C34878D82A}">
                    <a16:rowId xmlns:a16="http://schemas.microsoft.com/office/drawing/2014/main" val="909250258"/>
                  </a:ext>
                </a:extLst>
              </a:tr>
              <a:tr h="552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2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nasal congestion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5381" marB="538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Neither of them reported any subjective change in olfaction , but one experienced nasal congestion and a sore throat a week after olfactory testing , followed by a cough a week later 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2691" marB="0" anchor="b"/>
                </a:tc>
                <a:extLst>
                  <a:ext uri="{0D108BD9-81ED-4DB2-BD59-A6C34878D82A}">
                    <a16:rowId xmlns:a16="http://schemas.microsoft.com/office/drawing/2014/main" val="1601714472"/>
                  </a:ext>
                </a:extLst>
              </a:tr>
              <a:tr h="552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5381" marB="538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nasal congestion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5381" marB="538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Conversely , myalgia , rhinorrhea or nasal congestion , or diarrhea developed without cough or fever in some patients 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2691" marB="0" anchor="b"/>
                </a:tc>
                <a:extLst>
                  <a:ext uri="{0D108BD9-81ED-4DB2-BD59-A6C34878D82A}">
                    <a16:rowId xmlns:a16="http://schemas.microsoft.com/office/drawing/2014/main" val="1356689187"/>
                  </a:ext>
                </a:extLst>
              </a:tr>
              <a:tr h="1042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5381" marB="538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nasal congestion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5381" marB="538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most common clinical manifestations in children include fever and cough ; in some cases , additional symptoms , such as fatigue , myalgia , nasal congestion , runny nose , sneezing , sore throat , headache , vomiting , dizziness , or abdominal pain might be present [ 219,220,221,222,223,224 ] 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2691" marB="0" anchor="b"/>
                </a:tc>
                <a:extLst>
                  <a:ext uri="{0D108BD9-81ED-4DB2-BD59-A6C34878D82A}">
                    <a16:rowId xmlns:a16="http://schemas.microsoft.com/office/drawing/2014/main" val="1887052465"/>
                  </a:ext>
                </a:extLst>
              </a:tr>
              <a:tr h="1042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5381" marB="538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nasal congestion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5381" marB="538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presenting symptoms included fever ( 19.4 % ) , cough ( 63.16 % ) , sputum ( 28.95 % ) , inappetence ( 19.30 % ) , and shortness of breath ( 14.91 % ) , followed by nasal congestion , rhinorrhea , diarrhea , nausea , and vomiting , insomnia , frequent urination , headache and sore throat 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1" marR="2691" marT="2691" marB="0" anchor="b"/>
                </a:tc>
                <a:extLst>
                  <a:ext uri="{0D108BD9-81ED-4DB2-BD59-A6C34878D82A}">
                    <a16:rowId xmlns:a16="http://schemas.microsoft.com/office/drawing/2014/main" val="28941279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DC043-8EF8-4724-B3C0-EAFA7850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140209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75FE-2015-43B2-BEDA-27A89E73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Technical aspects of refinement technique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33D2-42EE-4917-A58A-FF25B9A8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Convert each sentence to a vector using </a:t>
            </a:r>
            <a:r>
              <a:rPr lang="en-US" sz="1400" dirty="0" err="1"/>
              <a:t>BioBERT</a:t>
            </a:r>
            <a:r>
              <a:rPr lang="en-US" sz="1400" dirty="0"/>
              <a:t> (sentence embeddings)</a:t>
            </a:r>
          </a:p>
          <a:p>
            <a:r>
              <a:rPr lang="en-US" sz="1400" dirty="0"/>
              <a:t>Calculate collinearity of embeddings for entity pairs</a:t>
            </a:r>
          </a:p>
          <a:p>
            <a:r>
              <a:rPr lang="en-US" sz="1400" dirty="0"/>
              <a:t>Compare against randomly sampled sentences</a:t>
            </a:r>
          </a:p>
          <a:p>
            <a:r>
              <a:rPr lang="en-US" sz="1400" dirty="0"/>
              <a:t>Hypothesis: if sentences “agree” they should be more collinear than randomly sampled sentences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ABE93-0D79-4A20-8479-F203C25E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31" y="3153440"/>
            <a:ext cx="6635932" cy="348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6B9BE-B7EC-4B99-ACA1-2832823437AE}"/>
              </a:ext>
            </a:extLst>
          </p:cNvPr>
          <p:cNvSpPr txBox="1"/>
          <p:nvPr/>
        </p:nvSpPr>
        <p:spPr>
          <a:xfrm>
            <a:off x="554416" y="2634900"/>
            <a:ext cx="395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Tests on simulated data were promising: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DB8EB-D02E-4FA6-BE2C-6DE6AC1C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7" y="3853769"/>
            <a:ext cx="4142352" cy="1740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4ECE0-D1A7-4D1F-AD49-79F4E9A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311834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98E25-8DF7-4EAE-9EEC-3D08ACC7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 refined graph for just “influenza” articles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6FB1-9891-444A-9630-79F55E29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Earlier exploratory refinement work on the “influenza” subset of articles</a:t>
            </a:r>
          </a:p>
          <a:p>
            <a:r>
              <a:rPr lang="en-US" sz="1800" dirty="0"/>
              <a:t>Analyzed eigenvector centrality, or “importance”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0FB6-0D2A-47E4-9A79-FF3D3DE9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49" y="2734056"/>
            <a:ext cx="6058893" cy="34838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6957-7132-4F82-BE7C-B1BAAD1A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179527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90EB6-BA8C-4680-ADE5-C570F4C8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 sz="4000"/>
              <a:t>Who am I and why am I here?</a:t>
            </a:r>
            <a:endParaRPr lang="en-US" sz="4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500A-2381-4F18-B9B5-F791981A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US" sz="2000" dirty="0"/>
              <a:t>Data Analyst at </a:t>
            </a:r>
            <a:r>
              <a:rPr lang="en-US" sz="2000" dirty="0" err="1"/>
              <a:t>Regenstrief</a:t>
            </a:r>
            <a:r>
              <a:rPr lang="en-US" sz="2000" dirty="0"/>
              <a:t> Institute out of undergrad</a:t>
            </a:r>
          </a:p>
          <a:p>
            <a:r>
              <a:rPr lang="en-US" sz="2000" dirty="0"/>
              <a:t>Current Data Science PhD student at IUPUI in the School of Informatics and Computing</a:t>
            </a:r>
          </a:p>
          <a:p>
            <a:r>
              <a:rPr lang="en-US" sz="2000" dirty="0"/>
              <a:t>No longer work for </a:t>
            </a:r>
            <a:r>
              <a:rPr lang="en-US" sz="2000" dirty="0" err="1"/>
              <a:t>Regenstrief</a:t>
            </a:r>
            <a:r>
              <a:rPr lang="en-US" sz="2000" dirty="0"/>
              <a:t>, but LOINC holds a special place in my heart</a:t>
            </a:r>
          </a:p>
          <a:p>
            <a:r>
              <a:rPr lang="en-US" sz="2000" dirty="0"/>
              <a:t>Research in NLP and Data Ethics, with applications to healthcare</a:t>
            </a:r>
          </a:p>
          <a:p>
            <a:r>
              <a:rPr lang="en-US" sz="2000" dirty="0"/>
              <a:t>Advised by Dr. Sunandan Chakraborty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29E56-156D-4925-9EF3-542926CE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33C54B-012A-44E5-82E0-FEAEF254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187" y="980735"/>
            <a:ext cx="1498509" cy="17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2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F3D4B-4957-4672-9824-F40EF6E3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Submitted research on the refinement methodology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BC0-D4FB-44F4-B137-0DF38403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Submitted March 2 to SIGIR: “Biomedical Knowledge Graph Refinement Using Sentence Embedding Collinearity”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7CE95C1-7FBE-47E6-8C52-23772105F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0" y="2648145"/>
            <a:ext cx="2590417" cy="4016151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4E6D5CAB-78F1-4D33-A329-46FB94889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2676139"/>
            <a:ext cx="6719370" cy="37628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993D3-FB86-4357-96B0-2D24D1D1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12121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EBC05-7618-4C7F-9C31-8DD7DC6E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Future 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A801-70AC-42C5-94BB-25FF5333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1497"/>
            <a:ext cx="10168128" cy="3995466"/>
          </a:xfrm>
        </p:spPr>
        <p:txBody>
          <a:bodyPr>
            <a:normAutofit lnSpcReduction="10000"/>
          </a:bodyPr>
          <a:lstStyle/>
          <a:p>
            <a:endParaRPr lang="en-US" sz="2200" dirty="0"/>
          </a:p>
          <a:p>
            <a:r>
              <a:rPr lang="en-US" sz="2200" dirty="0"/>
              <a:t>Making LOINC knowledge graph publicly available</a:t>
            </a:r>
          </a:p>
          <a:p>
            <a:r>
              <a:rPr lang="en-US" sz="2200" dirty="0"/>
              <a:t>A collection of production grade, domain specific, open source, publicly accessible and searchable knowledge graphs to aid in literature review and research (do labs!)</a:t>
            </a:r>
          </a:p>
          <a:p>
            <a:r>
              <a:rPr lang="en-US" sz="2200" dirty="0"/>
              <a:t>LOINC specific named entity recognition model</a:t>
            </a:r>
          </a:p>
          <a:p>
            <a:pPr lvl="1"/>
            <a:r>
              <a:rPr lang="en-US" sz="2200" dirty="0"/>
              <a:t>Closest thing is UMLS linker</a:t>
            </a:r>
          </a:p>
          <a:p>
            <a:pPr lvl="1"/>
            <a:r>
              <a:rPr lang="en-US" sz="2200" dirty="0"/>
              <a:t>Could help bridge the gap between free text and LOINC codes</a:t>
            </a:r>
          </a:p>
          <a:p>
            <a:pPr lvl="1"/>
            <a:r>
              <a:rPr lang="en-US" sz="2200" dirty="0"/>
              <a:t>Open source, publicly available</a:t>
            </a:r>
          </a:p>
          <a:p>
            <a:pPr lvl="1"/>
            <a:r>
              <a:rPr lang="en-US" sz="2200" dirty="0"/>
              <a:t>Easy annotation API like </a:t>
            </a:r>
            <a:r>
              <a:rPr lang="en-US" sz="2200" dirty="0" err="1"/>
              <a:t>BioPortal</a:t>
            </a:r>
            <a:endParaRPr lang="en-US" sz="2200" dirty="0"/>
          </a:p>
          <a:p>
            <a:pPr lvl="1"/>
            <a:r>
              <a:rPr lang="en-US" sz="2200" dirty="0"/>
              <a:t>Community effort</a:t>
            </a:r>
          </a:p>
          <a:p>
            <a:r>
              <a:rPr lang="en-US" sz="2200" dirty="0"/>
              <a:t>Knowledge graph in the EHR?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26328-9D1B-44F7-8AB2-3D11A73B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49311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DFC13-225E-49D6-BF07-C29114D1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Acknowledgements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F11B-CDD8-49A9-9738-85EC1345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200"/>
              <a:t>Advisor: Dr. Sunandan Chakraborty</a:t>
            </a:r>
          </a:p>
          <a:p>
            <a:r>
              <a:rPr lang="en-US" sz="2200"/>
              <a:t>Palak Jain, SoIC IUPUI</a:t>
            </a:r>
          </a:p>
          <a:p>
            <a:r>
              <a:rPr lang="en-US" sz="2200"/>
              <a:t>Trever Jackson, SoIC IUPUI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0F84B-66DE-48EB-A50A-E8B0DD87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198534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E37EC-04C9-4DA4-B276-4DC96892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Bibliography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AADD-F4E0-48BD-8DDE-7BEB4881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endParaRPr lang="en-US" sz="1500" dirty="0"/>
          </a:p>
          <a:p>
            <a:r>
              <a:rPr lang="en-US" sz="1500" dirty="0"/>
              <a:t>Hogan, Aidan, et al. "Knowledge graphs." </a:t>
            </a:r>
            <a:r>
              <a:rPr lang="en-US" sz="1500" i="1" dirty="0" err="1"/>
              <a:t>arXiv</a:t>
            </a:r>
            <a:r>
              <a:rPr lang="en-US" sz="1500" i="1" dirty="0"/>
              <a:t> preprint arXiv:2003.02320</a:t>
            </a:r>
            <a:r>
              <a:rPr lang="en-US" sz="1500" dirty="0"/>
              <a:t> (2020).</a:t>
            </a:r>
          </a:p>
          <a:p>
            <a:r>
              <a:rPr lang="en-US" sz="1500" dirty="0" err="1"/>
              <a:t>Dezhic</a:t>
            </a:r>
            <a:r>
              <a:rPr lang="en-US" sz="1500" dirty="0"/>
              <a:t>, </a:t>
            </a:r>
            <a:r>
              <a:rPr lang="en-US" sz="1500" dirty="0" err="1"/>
              <a:t>Egor</a:t>
            </a:r>
            <a:r>
              <a:rPr lang="en-US" sz="1500" dirty="0"/>
              <a:t>. “Understanding Knowledge Graphs”, https://edezhic.medium.com/understanding-knowledge-graphs-5cb05593eb84. (2018)</a:t>
            </a:r>
          </a:p>
          <a:p>
            <a:r>
              <a:rPr lang="en-US" sz="1500" dirty="0" err="1"/>
              <a:t>Bioportal</a:t>
            </a:r>
            <a:r>
              <a:rPr lang="en-US" sz="1500" dirty="0"/>
              <a:t>. “Logical Observation </a:t>
            </a:r>
            <a:r>
              <a:rPr lang="en-US" sz="1500" dirty="0" err="1"/>
              <a:t>Indentifier</a:t>
            </a:r>
            <a:r>
              <a:rPr lang="en-US" sz="1500" dirty="0"/>
              <a:t> Names and Codes”. </a:t>
            </a:r>
            <a:r>
              <a:rPr lang="en-US" sz="1500" dirty="0">
                <a:hlinkClick r:id="rId2"/>
              </a:rPr>
              <a:t>https://bioportal.bioontology.org/ontologies/LOINC. 2021</a:t>
            </a:r>
            <a:r>
              <a:rPr lang="en-US" sz="1500" dirty="0"/>
              <a:t>.</a:t>
            </a:r>
          </a:p>
          <a:p>
            <a:r>
              <a:rPr lang="en-US" sz="1500" dirty="0"/>
              <a:t>Etzioni, Oren, et al. "Open information extraction from the web." Communications of the ACM 51.12 (2008): 68-74.</a:t>
            </a:r>
          </a:p>
          <a:p>
            <a:r>
              <a:rPr lang="en-US" sz="1500" dirty="0"/>
              <a:t>Kejriwal, Mayank. "Knowledge Graphs and COVID-19: Opportunities, Challenges, and Implementation." Special Issue 1-COVID-19 (2020).</a:t>
            </a:r>
          </a:p>
          <a:p>
            <a:r>
              <a:rPr lang="en-US" sz="1500" dirty="0"/>
              <a:t>Wang, Lucy Lu, et al. "Cord-19: The covid-19 open research dataset." </a:t>
            </a:r>
            <a:r>
              <a:rPr lang="en-US" sz="1500" i="1" dirty="0" err="1"/>
              <a:t>ArXiv</a:t>
            </a:r>
            <a:r>
              <a:rPr lang="en-US" sz="1500" dirty="0"/>
              <a:t> (2020).</a:t>
            </a:r>
          </a:p>
          <a:p>
            <a:r>
              <a:rPr lang="en-US" sz="1500" dirty="0"/>
              <a:t>Wang, </a:t>
            </a:r>
            <a:r>
              <a:rPr lang="en-US" sz="1500" dirty="0" err="1"/>
              <a:t>Xiaoli</a:t>
            </a:r>
            <a:r>
              <a:rPr lang="en-US" sz="1500" dirty="0"/>
              <a:t>, et al. "Effective medical archives processing using knowledge graphs." </a:t>
            </a:r>
            <a:r>
              <a:rPr lang="en-US" sz="1500" i="1" dirty="0"/>
              <a:t>Proceedings of the 42nd International ACM SIGIR Conference on Research and Development in Information Retrieval</a:t>
            </a:r>
            <a:r>
              <a:rPr lang="en-US" sz="1500" dirty="0"/>
              <a:t>. 2019.</a:t>
            </a:r>
          </a:p>
          <a:p>
            <a:r>
              <a:rPr lang="en-US" sz="1500" dirty="0"/>
              <a:t>Wise, Colby, et al. "COVID-19 knowledge graph: accelerating information retrieval and discovery for scientific literature." </a:t>
            </a:r>
            <a:r>
              <a:rPr lang="en-US" sz="1500" dirty="0" err="1"/>
              <a:t>arXiv</a:t>
            </a:r>
            <a:r>
              <a:rPr lang="en-US" sz="1500" dirty="0"/>
              <a:t> preprint arXiv:2007.12731 (2020).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C57F2-76BF-4FEC-AB8D-C2C1C8F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161465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C8D54-8B6D-4BC9-87B3-26744B74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73D5-C25A-4DBB-94E0-BCE27AFB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Contact Info</a:t>
            </a:r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jtvansch@iu.edu</a:t>
            </a:r>
            <a:endParaRPr lang="en-US" sz="2000" dirty="0"/>
          </a:p>
          <a:p>
            <a:r>
              <a:rPr lang="en-US" sz="2000" dirty="0"/>
              <a:t>Academic Twitter: @VanschaikJack</a:t>
            </a:r>
          </a:p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https://www.linkedin.com/in/jack-vanschaik/</a:t>
            </a:r>
            <a:endParaRPr lang="en-US" sz="2000" dirty="0"/>
          </a:p>
          <a:p>
            <a:r>
              <a:rPr lang="en-US" sz="2000" dirty="0"/>
              <a:t>Personal Page/ Blog: </a:t>
            </a:r>
            <a:r>
              <a:rPr lang="en-US" sz="2000" dirty="0">
                <a:hlinkClick r:id="rId4"/>
              </a:rPr>
              <a:t>https://web.jackv.xyz/about/</a:t>
            </a:r>
            <a:endParaRPr lang="en-US" sz="2000" dirty="0"/>
          </a:p>
          <a:p>
            <a:r>
              <a:rPr lang="en-US" sz="2000" b="1" dirty="0"/>
              <a:t>GitHub for talk: </a:t>
            </a:r>
            <a:r>
              <a:rPr lang="en-US" sz="2000" dirty="0">
                <a:hlinkClick r:id="rId5"/>
              </a:rPr>
              <a:t>https://github.com/jackvanschaik/loinc_2021_kg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BD125-3A37-4B14-87F7-B4477C74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26572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9029-F4DE-4ADE-B179-174EA8E4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CF42-0593-45B7-B37E-A3A347B5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07AA0-67A2-42A2-B37A-617932B7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31065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9D66E-9EA7-4419-834E-8736488C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4000"/>
              <a:t>Presentation Goal: Introduce an off-label use of LOINC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6224-A91A-4265-B082-13025CE6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 dirty="0"/>
              <a:t>Introduce the “off-label” use of LOINC for knowledge graphs</a:t>
            </a:r>
          </a:p>
          <a:p>
            <a:r>
              <a:rPr lang="en-US" sz="2200" dirty="0"/>
              <a:t>Present an application to COVID-19 literature</a:t>
            </a:r>
          </a:p>
          <a:p>
            <a:r>
              <a:rPr lang="en-US" sz="2200" dirty="0"/>
              <a:t>Discuss results, lessons learned, and future goals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will combine submitted and ongoing research work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C50EC98-A8DC-4B39-A74E-859A3BE9A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" r="2" b="2"/>
          <a:stretch/>
        </p:blipFill>
        <p:spPr>
          <a:xfrm>
            <a:off x="8142149" y="601133"/>
            <a:ext cx="2941520" cy="55802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66E0-2EDB-47D6-8137-A9FB2196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84480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4884F-F4FF-482D-AD9E-3D9D530D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What is a knowledge graph?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1C4A-2C92-4CBB-B5D1-04B4D6F3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“…a graph of data intended to accumulate and convey knowledge of the real world, whose nodes represent entities of interest and whose edges represent relations between these entities.” 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(Hogan et al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2)</a:t>
            </a:r>
          </a:p>
          <a:p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Knowledge of the real world: movie information</a:t>
            </a:r>
          </a:p>
          <a:p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Nodes/ entities of interest: movie, director, composer, actors</a:t>
            </a:r>
          </a:p>
          <a:p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Relations: “directed by”, “composed by”</a:t>
            </a:r>
          </a:p>
          <a:p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Attributes: budget, release date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8E5EA-BAAA-4087-8BC1-68C49E500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07"/>
          <a:stretch/>
        </p:blipFill>
        <p:spPr>
          <a:xfrm>
            <a:off x="8142133" y="601133"/>
            <a:ext cx="2941551" cy="55802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2D157-DD98-4415-B4B1-C09F5E87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113061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10BAC-BEBC-4645-B764-B829DF54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3600"/>
              <a:t>Subject-Predicate-Object model and graph representations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712C-00DF-4B4B-97E8-B9122E18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 dirty="0"/>
              <a:t>The subject-predicate-object model is useful helping for describing relations derived from textual data (</a:t>
            </a:r>
            <a:r>
              <a:rPr lang="en-US" sz="2200" dirty="0" err="1"/>
              <a:t>Dezhic</a:t>
            </a:r>
            <a:r>
              <a:rPr lang="en-US" sz="2200" dirty="0"/>
              <a:t> 2018)</a:t>
            </a:r>
          </a:p>
          <a:p>
            <a:r>
              <a:rPr lang="en-US" sz="2200" dirty="0"/>
              <a:t>Relations combine to form larger graphs</a:t>
            </a:r>
          </a:p>
          <a:p>
            <a:r>
              <a:rPr lang="en-US" sz="2200" dirty="0"/>
              <a:t>Not graphs as in plots, graphs as in graph theory</a:t>
            </a:r>
          </a:p>
          <a:p>
            <a:r>
              <a:rPr lang="en-US" sz="2200" dirty="0"/>
              <a:t>Often represented as adjacency matrix or </a:t>
            </a:r>
            <a:r>
              <a:rPr lang="en-US" sz="2200" dirty="0" err="1"/>
              <a:t>edgelist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6CBA4E-1A17-40D3-B881-2FEAB045B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"/>
          <a:stretch/>
        </p:blipFill>
        <p:spPr>
          <a:xfrm>
            <a:off x="7518820" y="601133"/>
            <a:ext cx="4188178" cy="55802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9FB30-F19C-430B-89B1-C2B1E301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5330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59084-C1CE-4BDA-AD1C-C93702F5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What isn’t a knowledge graph?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76F6-4813-41DA-B16B-20FE4636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 dirty="0"/>
              <a:t>What knowledge graphs are NOT: ontologies</a:t>
            </a:r>
          </a:p>
          <a:p>
            <a:r>
              <a:rPr lang="en-US" sz="2200" dirty="0"/>
              <a:t>Knowledge graphs are derived from data, ontologies are designed</a:t>
            </a:r>
          </a:p>
          <a:p>
            <a:r>
              <a:rPr lang="en-US" sz="2200" dirty="0"/>
              <a:t>Again, “convey knowledge of the real world”</a:t>
            </a:r>
          </a:p>
          <a:p>
            <a:r>
              <a:rPr lang="en-US" sz="2200" dirty="0"/>
              <a:t>LOINC itself is an ontology (a type of graph) but not a knowledge graph (</a:t>
            </a:r>
            <a:r>
              <a:rPr lang="en-US" sz="2200" dirty="0" err="1"/>
              <a:t>Bioportal</a:t>
            </a:r>
            <a:r>
              <a:rPr lang="en-US" sz="2200" dirty="0"/>
              <a:t>, 2021)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7CB7BA0-629D-4F93-AB8B-2CD74EBF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4" r="11792" b="2"/>
          <a:stretch/>
        </p:blipFill>
        <p:spPr>
          <a:xfrm>
            <a:off x="7518816" y="601133"/>
            <a:ext cx="4188186" cy="55802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BCAF9-BBBE-4B9F-B8D5-BAD3F754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76588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B1EA4-A3C9-4BC3-903C-1D94E338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Knowledge graphs in the clinical domain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1E91-D882-497B-BDF3-81D5BB3F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000" dirty="0"/>
              <a:t>Knowledge Graphs have been used for parsing and categorizing clinical text (Wang et al 2019)</a:t>
            </a:r>
          </a:p>
          <a:p>
            <a:r>
              <a:rPr lang="en-US" sz="2000" dirty="0"/>
              <a:t>I’ll focus mainly on literature, but the same principles apply to clinical notes and reports</a:t>
            </a:r>
          </a:p>
          <a:p>
            <a:r>
              <a:rPr lang="en-US" sz="2000" dirty="0"/>
              <a:t>Mapping COVID-19 literature, authors, papers, coauthors (Wise et al 2020)</a:t>
            </a:r>
          </a:p>
          <a:p>
            <a:r>
              <a:rPr lang="en-US" sz="2000" dirty="0"/>
              <a:t>Extracting information from literature? Particularly information about COVID-19? See Kejriwal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6D5BE-6D5A-4BE6-AEF7-3644D919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717353"/>
            <a:ext cx="4237686" cy="3347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E46F-B034-4C78-B136-F09703E6E3EA}"/>
              </a:ext>
            </a:extLst>
          </p:cNvPr>
          <p:cNvSpPr txBox="1"/>
          <p:nvPr/>
        </p:nvSpPr>
        <p:spPr>
          <a:xfrm>
            <a:off x="9612909" y="6352143"/>
            <a:ext cx="245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Wise et al 2020, figure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88B45-7FE3-4CF8-BAEC-A48BF0E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127763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18138-8B82-4852-83EA-EB388DE0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LOINC for knowledge graphs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834E-16FE-497B-BA2E-EDDAAD63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endParaRPr lang="en-US" sz="1500" dirty="0"/>
          </a:p>
          <a:p>
            <a:r>
              <a:rPr lang="en-US" sz="1500" dirty="0"/>
              <a:t>First and foremost: it covers a very relevant clinical subdomain. It is essentially the best at what it does. “entities of interest” are already defined and given types</a:t>
            </a:r>
          </a:p>
          <a:p>
            <a:r>
              <a:rPr lang="en-US" sz="1500" dirty="0"/>
              <a:t>Open, freely available</a:t>
            </a:r>
          </a:p>
          <a:p>
            <a:r>
              <a:rPr lang="en-US" sz="1500" dirty="0"/>
              <a:t>Furthermore, LOINC has a hierarchy that can be used to roll up entity types</a:t>
            </a:r>
          </a:p>
          <a:p>
            <a:r>
              <a:rPr lang="en-US" sz="1500" dirty="0"/>
              <a:t>Ontology relations can be used for validation</a:t>
            </a:r>
          </a:p>
          <a:p>
            <a:r>
              <a:rPr lang="en-US" sz="1500" b="1" dirty="0"/>
              <a:t>LOINC is always growing.</a:t>
            </a:r>
          </a:p>
          <a:p>
            <a:r>
              <a:rPr lang="en-US" sz="1500" dirty="0"/>
              <a:t>Maybe not so off-label after all?</a:t>
            </a:r>
          </a:p>
          <a:p>
            <a:endParaRPr lang="en-US" sz="1500" b="1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7" name="Graphic 6" descr="Skeleton">
            <a:extLst>
              <a:ext uri="{FF2B5EF4-FFF2-40B4-BE49-F238E27FC236}">
                <a16:creationId xmlns:a16="http://schemas.microsoft.com/office/drawing/2014/main" id="{C94BCBD3-0746-4843-B472-23AA741D0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01D2E-1BA1-4C28-8674-6FCEEA0C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67188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78257779-D97D-4289-AAB3-0740EA232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53BA3-5A85-4064-A898-83635422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522514"/>
            <a:ext cx="4023360" cy="33833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Application: comorbidities in COVID-19 literature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D4675-3387-4603-83DE-6331ED36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Jack VanSchaik. LOINC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302655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1751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Unsupervised Refinement of a LOINC based COVID-19 Knowledge Graph (or, an off label use for LOINC)</vt:lpstr>
      <vt:lpstr>Who am I and why am I here?</vt:lpstr>
      <vt:lpstr>Presentation Goal: Introduce an off-label use of LOINC</vt:lpstr>
      <vt:lpstr>What is a knowledge graph?</vt:lpstr>
      <vt:lpstr>Subject-Predicate-Object model and graph representations</vt:lpstr>
      <vt:lpstr>What isn’t a knowledge graph?</vt:lpstr>
      <vt:lpstr>Knowledge graphs in the clinical domain</vt:lpstr>
      <vt:lpstr>LOINC for knowledge graphs</vt:lpstr>
      <vt:lpstr>Application: comorbidities in COVID-19 literature</vt:lpstr>
      <vt:lpstr>Motivation</vt:lpstr>
      <vt:lpstr>Source Data: COVID-19 Open Research Dataset (CORD-19)</vt:lpstr>
      <vt:lpstr>PowerPoint Presentation</vt:lpstr>
      <vt:lpstr>Named Entity Recognition with SciSpacy</vt:lpstr>
      <vt:lpstr>Semantic Parsing (also using SciSpacy)</vt:lpstr>
      <vt:lpstr>LOINC Integration</vt:lpstr>
      <vt:lpstr>Unrefined Knowledge Graph</vt:lpstr>
      <vt:lpstr>Motivation for “agreement” based refinement technique</vt:lpstr>
      <vt:lpstr>Technical aspects of refinement technique</vt:lpstr>
      <vt:lpstr>A refined graph for just “influenza” articles</vt:lpstr>
      <vt:lpstr>Submitted research on the refinement methodology</vt:lpstr>
      <vt:lpstr>Future Goals</vt:lpstr>
      <vt:lpstr>Acknowledgements</vt:lpstr>
      <vt:lpstr>Bibliography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Vanschaik, Jack T</dc:creator>
  <cp:lastModifiedBy>Vanschaik, Jack T</cp:lastModifiedBy>
  <cp:revision>47</cp:revision>
  <dcterms:created xsi:type="dcterms:W3CDTF">2021-03-02T02:12:57Z</dcterms:created>
  <dcterms:modified xsi:type="dcterms:W3CDTF">2021-03-09T01:25:33Z</dcterms:modified>
</cp:coreProperties>
</file>