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8.png" ContentType="image/png"/>
  <Override PartName="/ppt/media/image7.jpeg" ContentType="image/jpeg"/>
  <Override PartName="/ppt/media/image2.png" ContentType="image/png"/>
  <Override PartName="/ppt/media/image6.jpeg" ContentType="image/jpeg"/>
  <Override PartName="/ppt/media/image1.png" ContentType="image/png"/>
  <Override PartName="/ppt/media/image3.png" ContentType="image/png"/>
  <Override PartName="/ppt/media/image4.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21602700" cy="324040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p:spPr>
        <p:txBody>
          <a:bodyPr lIns="0" rIns="0" tIns="0" bIns="0" anchor="ctr"/>
          <a:p>
            <a:r>
              <a:rPr b="0" lang="en-US" sz="6100" spc="-1" strike="noStrike">
                <a:solidFill>
                  <a:srgbClr val="000000"/>
                </a:solidFill>
                <a:latin typeface="Calibri"/>
              </a:rPr>
              <a:t>Click to move the slide</a:t>
            </a:r>
            <a:endParaRPr b="0" lang="en-US" sz="6100" spc="-1" strike="noStrike">
              <a:solidFill>
                <a:srgbClr val="000000"/>
              </a:solidFill>
              <a:latin typeface="Calibri"/>
            </a:endParaRPr>
          </a:p>
        </p:txBody>
      </p:sp>
      <p:sp>
        <p:nvSpPr>
          <p:cNvPr id="41"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3"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4"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5" name="PlaceHolder 6"/>
          <p:cNvSpPr>
            <a:spLocks noGrp="1"/>
          </p:cNvSpPr>
          <p:nvPr>
            <p:ph type="sldNum"/>
          </p:nvPr>
        </p:nvSpPr>
        <p:spPr>
          <a:xfrm>
            <a:off x="4278960" y="10157400"/>
            <a:ext cx="3280680" cy="534240"/>
          </a:xfrm>
          <a:prstGeom prst="rect">
            <a:avLst/>
          </a:prstGeom>
        </p:spPr>
        <p:txBody>
          <a:bodyPr lIns="0" rIns="0" tIns="0" bIns="0" anchor="b"/>
          <a:p>
            <a:pPr algn="r"/>
            <a:fld id="{F7FCC056-5A8D-4863-9F51-D1B1084AABD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ldImg"/>
          </p:nvPr>
        </p:nvSpPr>
        <p:spPr>
          <a:xfrm>
            <a:off x="2286000" y="685800"/>
            <a:ext cx="2285640" cy="3428640"/>
          </a:xfrm>
          <a:prstGeom prst="rect">
            <a:avLst/>
          </a:prstGeom>
        </p:spPr>
      </p:sp>
      <p:sp>
        <p:nvSpPr>
          <p:cNvPr id="6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64" name="TextShape 3"/>
          <p:cNvSpPr txBox="1"/>
          <p:nvPr/>
        </p:nvSpPr>
        <p:spPr>
          <a:xfrm>
            <a:off x="3884760" y="8685360"/>
            <a:ext cx="2971440" cy="456840"/>
          </a:xfrm>
          <a:prstGeom prst="rect">
            <a:avLst/>
          </a:prstGeom>
          <a:noFill/>
          <a:ln>
            <a:noFill/>
          </a:ln>
        </p:spPr>
        <p:txBody>
          <a:bodyPr anchor="b"/>
          <a:p>
            <a:pPr algn="r">
              <a:lnSpc>
                <a:spcPct val="100000"/>
              </a:lnSpc>
            </a:pPr>
            <a:fld id="{CB338948-F539-4A4B-8138-E21E9EABCB1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26" name="PlaceHolder 2"/>
          <p:cNvSpPr>
            <a:spLocks noGrp="1"/>
          </p:cNvSpPr>
          <p:nvPr>
            <p:ph type="body"/>
          </p:nvPr>
        </p:nvSpPr>
        <p:spPr>
          <a:xfrm>
            <a:off x="1080000" y="7582320"/>
            <a:ext cx="1944216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27" name="PlaceHolder 3"/>
          <p:cNvSpPr>
            <a:spLocks noGrp="1"/>
          </p:cNvSpPr>
          <p:nvPr>
            <p:ph type="body"/>
          </p:nvPr>
        </p:nvSpPr>
        <p:spPr>
          <a:xfrm>
            <a:off x="1080000" y="17398800"/>
            <a:ext cx="1944216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29" name="PlaceHolder 2"/>
          <p:cNvSpPr>
            <a:spLocks noGrp="1"/>
          </p:cNvSpPr>
          <p:nvPr>
            <p:ph type="body"/>
          </p:nvPr>
        </p:nvSpPr>
        <p:spPr>
          <a:xfrm>
            <a:off x="108000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0" name="PlaceHolder 3"/>
          <p:cNvSpPr>
            <a:spLocks noGrp="1"/>
          </p:cNvSpPr>
          <p:nvPr>
            <p:ph type="body"/>
          </p:nvPr>
        </p:nvSpPr>
        <p:spPr>
          <a:xfrm>
            <a:off x="1104228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1" name="PlaceHolder 4"/>
          <p:cNvSpPr>
            <a:spLocks noGrp="1"/>
          </p:cNvSpPr>
          <p:nvPr>
            <p:ph type="body"/>
          </p:nvPr>
        </p:nvSpPr>
        <p:spPr>
          <a:xfrm>
            <a:off x="1080000" y="1739880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2" name="PlaceHolder 5"/>
          <p:cNvSpPr>
            <a:spLocks noGrp="1"/>
          </p:cNvSpPr>
          <p:nvPr>
            <p:ph type="body"/>
          </p:nvPr>
        </p:nvSpPr>
        <p:spPr>
          <a:xfrm>
            <a:off x="11042280" y="1739880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34" name="PlaceHolder 2"/>
          <p:cNvSpPr>
            <a:spLocks noGrp="1"/>
          </p:cNvSpPr>
          <p:nvPr>
            <p:ph type="body"/>
          </p:nvPr>
        </p:nvSpPr>
        <p:spPr>
          <a:xfrm>
            <a:off x="1080000" y="758232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5" name="PlaceHolder 3"/>
          <p:cNvSpPr>
            <a:spLocks noGrp="1"/>
          </p:cNvSpPr>
          <p:nvPr>
            <p:ph type="body"/>
          </p:nvPr>
        </p:nvSpPr>
        <p:spPr>
          <a:xfrm>
            <a:off x="7653600" y="758232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6" name="PlaceHolder 4"/>
          <p:cNvSpPr>
            <a:spLocks noGrp="1"/>
          </p:cNvSpPr>
          <p:nvPr>
            <p:ph type="body"/>
          </p:nvPr>
        </p:nvSpPr>
        <p:spPr>
          <a:xfrm>
            <a:off x="14226840" y="758232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7" name="PlaceHolder 5"/>
          <p:cNvSpPr>
            <a:spLocks noGrp="1"/>
          </p:cNvSpPr>
          <p:nvPr>
            <p:ph type="body"/>
          </p:nvPr>
        </p:nvSpPr>
        <p:spPr>
          <a:xfrm>
            <a:off x="1080000" y="1739880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8" name="PlaceHolder 6"/>
          <p:cNvSpPr>
            <a:spLocks noGrp="1"/>
          </p:cNvSpPr>
          <p:nvPr>
            <p:ph type="body"/>
          </p:nvPr>
        </p:nvSpPr>
        <p:spPr>
          <a:xfrm>
            <a:off x="7653600" y="1739880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39" name="PlaceHolder 7"/>
          <p:cNvSpPr>
            <a:spLocks noGrp="1"/>
          </p:cNvSpPr>
          <p:nvPr>
            <p:ph type="body"/>
          </p:nvPr>
        </p:nvSpPr>
        <p:spPr>
          <a:xfrm>
            <a:off x="14226840" y="17398800"/>
            <a:ext cx="626004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5" name="PlaceHolder 2"/>
          <p:cNvSpPr>
            <a:spLocks noGrp="1"/>
          </p:cNvSpPr>
          <p:nvPr>
            <p:ph type="subTitle"/>
          </p:nvPr>
        </p:nvSpPr>
        <p:spPr>
          <a:xfrm>
            <a:off x="1080000" y="7582320"/>
            <a:ext cx="19442160" cy="18793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7" name="PlaceHolder 2"/>
          <p:cNvSpPr>
            <a:spLocks noGrp="1"/>
          </p:cNvSpPr>
          <p:nvPr>
            <p:ph type="body"/>
          </p:nvPr>
        </p:nvSpPr>
        <p:spPr>
          <a:xfrm>
            <a:off x="1080000" y="7582320"/>
            <a:ext cx="19442160" cy="1879380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9" name="PlaceHolder 2"/>
          <p:cNvSpPr>
            <a:spLocks noGrp="1"/>
          </p:cNvSpPr>
          <p:nvPr>
            <p:ph type="body"/>
          </p:nvPr>
        </p:nvSpPr>
        <p:spPr>
          <a:xfrm>
            <a:off x="1080000" y="7582320"/>
            <a:ext cx="9487440" cy="18793800"/>
          </a:xfrm>
          <a:prstGeom prst="rect">
            <a:avLst/>
          </a:prstGeom>
        </p:spPr>
        <p:txBody>
          <a:bodyPr lIns="0" rIns="0" tIns="0" bIns="0">
            <a:normAutofit/>
          </a:bodyPr>
          <a:p>
            <a:endParaRPr b="0" lang="en-US" sz="10800" spc="-1" strike="noStrike">
              <a:solidFill>
                <a:srgbClr val="000000"/>
              </a:solidFill>
              <a:latin typeface="Calibri"/>
            </a:endParaRPr>
          </a:p>
        </p:txBody>
      </p:sp>
      <p:sp>
        <p:nvSpPr>
          <p:cNvPr id="10" name="PlaceHolder 3"/>
          <p:cNvSpPr>
            <a:spLocks noGrp="1"/>
          </p:cNvSpPr>
          <p:nvPr>
            <p:ph type="body"/>
          </p:nvPr>
        </p:nvSpPr>
        <p:spPr>
          <a:xfrm>
            <a:off x="11042280" y="7582320"/>
            <a:ext cx="9487440" cy="1879380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620360" y="10066320"/>
            <a:ext cx="18361800" cy="32196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14" name="PlaceHolder 2"/>
          <p:cNvSpPr>
            <a:spLocks noGrp="1"/>
          </p:cNvSpPr>
          <p:nvPr>
            <p:ph type="body"/>
          </p:nvPr>
        </p:nvSpPr>
        <p:spPr>
          <a:xfrm>
            <a:off x="108000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15" name="PlaceHolder 3"/>
          <p:cNvSpPr>
            <a:spLocks noGrp="1"/>
          </p:cNvSpPr>
          <p:nvPr>
            <p:ph type="body"/>
          </p:nvPr>
        </p:nvSpPr>
        <p:spPr>
          <a:xfrm>
            <a:off x="11042280" y="7582320"/>
            <a:ext cx="9487440" cy="18793800"/>
          </a:xfrm>
          <a:prstGeom prst="rect">
            <a:avLst/>
          </a:prstGeom>
        </p:spPr>
        <p:txBody>
          <a:bodyPr lIns="0" rIns="0" tIns="0" bIns="0">
            <a:normAutofit/>
          </a:bodyPr>
          <a:p>
            <a:endParaRPr b="0" lang="en-US" sz="10800" spc="-1" strike="noStrike">
              <a:solidFill>
                <a:srgbClr val="000000"/>
              </a:solidFill>
              <a:latin typeface="Calibri"/>
            </a:endParaRPr>
          </a:p>
        </p:txBody>
      </p:sp>
      <p:sp>
        <p:nvSpPr>
          <p:cNvPr id="16" name="PlaceHolder 4"/>
          <p:cNvSpPr>
            <a:spLocks noGrp="1"/>
          </p:cNvSpPr>
          <p:nvPr>
            <p:ph type="body"/>
          </p:nvPr>
        </p:nvSpPr>
        <p:spPr>
          <a:xfrm>
            <a:off x="1080000" y="1739880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18" name="PlaceHolder 2"/>
          <p:cNvSpPr>
            <a:spLocks noGrp="1"/>
          </p:cNvSpPr>
          <p:nvPr>
            <p:ph type="body"/>
          </p:nvPr>
        </p:nvSpPr>
        <p:spPr>
          <a:xfrm>
            <a:off x="1080000" y="7582320"/>
            <a:ext cx="9487440" cy="18793800"/>
          </a:xfrm>
          <a:prstGeom prst="rect">
            <a:avLst/>
          </a:prstGeom>
        </p:spPr>
        <p:txBody>
          <a:bodyPr lIns="0" rIns="0" tIns="0" bIns="0">
            <a:normAutofit/>
          </a:bodyPr>
          <a:p>
            <a:endParaRPr b="0" lang="en-US" sz="10800" spc="-1" strike="noStrike">
              <a:solidFill>
                <a:srgbClr val="000000"/>
              </a:solidFill>
              <a:latin typeface="Calibri"/>
            </a:endParaRPr>
          </a:p>
        </p:txBody>
      </p:sp>
      <p:sp>
        <p:nvSpPr>
          <p:cNvPr id="19" name="PlaceHolder 3"/>
          <p:cNvSpPr>
            <a:spLocks noGrp="1"/>
          </p:cNvSpPr>
          <p:nvPr>
            <p:ph type="body"/>
          </p:nvPr>
        </p:nvSpPr>
        <p:spPr>
          <a:xfrm>
            <a:off x="1104228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20" name="PlaceHolder 4"/>
          <p:cNvSpPr>
            <a:spLocks noGrp="1"/>
          </p:cNvSpPr>
          <p:nvPr>
            <p:ph type="body"/>
          </p:nvPr>
        </p:nvSpPr>
        <p:spPr>
          <a:xfrm>
            <a:off x="11042280" y="1739880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20360" y="10066320"/>
            <a:ext cx="18361800" cy="6945480"/>
          </a:xfrm>
          <a:prstGeom prst="rect">
            <a:avLst/>
          </a:prstGeom>
        </p:spPr>
        <p:txBody>
          <a:bodyPr lIns="0" rIns="0" tIns="0" bIns="0" anchor="ctr"/>
          <a:p>
            <a:endParaRPr b="0" lang="en-US" sz="6100" spc="-1" strike="noStrike">
              <a:solidFill>
                <a:srgbClr val="000000"/>
              </a:solidFill>
              <a:latin typeface="Calibri"/>
            </a:endParaRPr>
          </a:p>
        </p:txBody>
      </p:sp>
      <p:sp>
        <p:nvSpPr>
          <p:cNvPr id="22" name="PlaceHolder 2"/>
          <p:cNvSpPr>
            <a:spLocks noGrp="1"/>
          </p:cNvSpPr>
          <p:nvPr>
            <p:ph type="body"/>
          </p:nvPr>
        </p:nvSpPr>
        <p:spPr>
          <a:xfrm>
            <a:off x="108000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23" name="PlaceHolder 3"/>
          <p:cNvSpPr>
            <a:spLocks noGrp="1"/>
          </p:cNvSpPr>
          <p:nvPr>
            <p:ph type="body"/>
          </p:nvPr>
        </p:nvSpPr>
        <p:spPr>
          <a:xfrm>
            <a:off x="11042280" y="7582320"/>
            <a:ext cx="9487440" cy="8964360"/>
          </a:xfrm>
          <a:prstGeom prst="rect">
            <a:avLst/>
          </a:prstGeom>
        </p:spPr>
        <p:txBody>
          <a:bodyPr lIns="0" rIns="0" tIns="0" bIns="0">
            <a:normAutofit/>
          </a:bodyPr>
          <a:p>
            <a:endParaRPr b="0" lang="en-US" sz="10800" spc="-1" strike="noStrike">
              <a:solidFill>
                <a:srgbClr val="000000"/>
              </a:solidFill>
              <a:latin typeface="Calibri"/>
            </a:endParaRPr>
          </a:p>
        </p:txBody>
      </p:sp>
      <p:sp>
        <p:nvSpPr>
          <p:cNvPr id="24" name="PlaceHolder 4"/>
          <p:cNvSpPr>
            <a:spLocks noGrp="1"/>
          </p:cNvSpPr>
          <p:nvPr>
            <p:ph type="body"/>
          </p:nvPr>
        </p:nvSpPr>
        <p:spPr>
          <a:xfrm>
            <a:off x="1080000" y="17398800"/>
            <a:ext cx="19442160" cy="8964360"/>
          </a:xfrm>
          <a:prstGeom prst="rect">
            <a:avLst/>
          </a:prstGeom>
        </p:spPr>
        <p:txBody>
          <a:bodyPr lIns="0" rIns="0" tIns="0" bIns="0">
            <a:normAutofit/>
          </a:bodyPr>
          <a:p>
            <a:endParaRPr b="0" lang="en-US" sz="10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20360" y="10066320"/>
            <a:ext cx="18361800" cy="6945480"/>
          </a:xfrm>
          <a:prstGeom prst="rect">
            <a:avLst/>
          </a:prstGeom>
        </p:spPr>
        <p:txBody>
          <a:bodyPr lIns="308520" rIns="308520" tIns="154440" bIns="154440" anchor="ctr"/>
          <a:p>
            <a:pPr algn="ctr">
              <a:lnSpc>
                <a:spcPct val="100000"/>
              </a:lnSpc>
            </a:pPr>
            <a:r>
              <a:rPr b="0" lang="en-US" sz="14900" spc="-1" strike="noStrike">
                <a:solidFill>
                  <a:srgbClr val="000000"/>
                </a:solidFill>
                <a:latin typeface="Calibri"/>
              </a:rPr>
              <a:t>单击此处编辑母版标题样式</a:t>
            </a:r>
            <a:endParaRPr b="0" lang="en-US" sz="14900" spc="-1" strike="noStrike">
              <a:solidFill>
                <a:srgbClr val="000000"/>
              </a:solidFill>
              <a:latin typeface="Calibri"/>
            </a:endParaRPr>
          </a:p>
        </p:txBody>
      </p:sp>
      <p:sp>
        <p:nvSpPr>
          <p:cNvPr id="1" name="PlaceHolder 2"/>
          <p:cNvSpPr>
            <a:spLocks noGrp="1"/>
          </p:cNvSpPr>
          <p:nvPr>
            <p:ph type="dt"/>
          </p:nvPr>
        </p:nvSpPr>
        <p:spPr>
          <a:xfrm>
            <a:off x="1080000" y="30033720"/>
            <a:ext cx="5040360" cy="1724760"/>
          </a:xfrm>
          <a:prstGeom prst="rect">
            <a:avLst/>
          </a:prstGeom>
        </p:spPr>
        <p:txBody>
          <a:bodyPr lIns="308520" rIns="308520" tIns="154440" bIns="154440" anchor="ctr"/>
          <a:p>
            <a:pPr>
              <a:lnSpc>
                <a:spcPct val="100000"/>
              </a:lnSpc>
            </a:pPr>
            <a:fld id="{E598C12B-B5FB-430C-A1CA-2F25C81AFD77}" type="datetime">
              <a:rPr b="0" lang="en-US" sz="4100" spc="-1" strike="noStrike">
                <a:solidFill>
                  <a:srgbClr val="8b8b8b"/>
                </a:solidFill>
                <a:latin typeface="Calibri"/>
              </a:rPr>
              <a:t>7/20/19</a:t>
            </a:fld>
            <a:endParaRPr b="0" lang="en-US" sz="4100" spc="-1" strike="noStrike">
              <a:latin typeface="Times New Roman"/>
            </a:endParaRPr>
          </a:p>
        </p:txBody>
      </p:sp>
      <p:sp>
        <p:nvSpPr>
          <p:cNvPr id="2" name="PlaceHolder 3"/>
          <p:cNvSpPr>
            <a:spLocks noGrp="1"/>
          </p:cNvSpPr>
          <p:nvPr>
            <p:ph type="ftr"/>
          </p:nvPr>
        </p:nvSpPr>
        <p:spPr>
          <a:xfrm>
            <a:off x="7381080" y="30033720"/>
            <a:ext cx="6840360" cy="1724760"/>
          </a:xfrm>
          <a:prstGeom prst="rect">
            <a:avLst/>
          </a:prstGeom>
        </p:spPr>
        <p:txBody>
          <a:bodyPr lIns="308520" rIns="308520" tIns="154440" bIns="154440" anchor="ctr"/>
          <a:p>
            <a:endParaRPr b="0" lang="en-US" sz="2400" spc="-1" strike="noStrike">
              <a:latin typeface="Times New Roman"/>
            </a:endParaRPr>
          </a:p>
        </p:txBody>
      </p:sp>
      <p:sp>
        <p:nvSpPr>
          <p:cNvPr id="3" name="PlaceHolder 4"/>
          <p:cNvSpPr>
            <a:spLocks noGrp="1"/>
          </p:cNvSpPr>
          <p:nvPr>
            <p:ph type="sldNum"/>
          </p:nvPr>
        </p:nvSpPr>
        <p:spPr>
          <a:xfrm>
            <a:off x="15481800" y="30033720"/>
            <a:ext cx="5040360" cy="1724760"/>
          </a:xfrm>
          <a:prstGeom prst="rect">
            <a:avLst/>
          </a:prstGeom>
        </p:spPr>
        <p:txBody>
          <a:bodyPr lIns="308520" rIns="308520" tIns="154440" bIns="154440" anchor="ctr"/>
          <a:p>
            <a:pPr algn="r">
              <a:lnSpc>
                <a:spcPct val="100000"/>
              </a:lnSpc>
            </a:pPr>
            <a:fld id="{FE020DD0-E4EE-4051-A73B-8CD5035D0A36}" type="slidenum">
              <a:rPr b="0" lang="en-US" sz="4100" spc="-1" strike="noStrike">
                <a:solidFill>
                  <a:srgbClr val="8b8b8b"/>
                </a:solidFill>
                <a:latin typeface="Calibri"/>
              </a:rPr>
              <a:t>&lt;number&gt;</a:t>
            </a:fld>
            <a:endParaRPr b="0" lang="en-US" sz="4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slideLayout" Target="../slideLayouts/slideLayout2.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40000" y="2808360"/>
            <a:ext cx="20519640" cy="4260600"/>
          </a:xfrm>
          <a:prstGeom prst="rect">
            <a:avLst/>
          </a:prstGeom>
          <a:ln>
            <a:solidFill>
              <a:schemeClr val="accent1">
                <a:lumMod val="75000"/>
              </a:schemeClr>
            </a:solidFill>
            <a:round/>
          </a:ln>
        </p:spPr>
        <p:style>
          <a:lnRef idx="2">
            <a:schemeClr val="accent1"/>
          </a:lnRef>
          <a:fillRef idx="1">
            <a:schemeClr val="lt1"/>
          </a:fillRef>
          <a:effectRef idx="0">
            <a:schemeClr val="accent1"/>
          </a:effectRef>
          <a:fontRef idx="minor"/>
        </p:style>
      </p:sp>
      <p:sp>
        <p:nvSpPr>
          <p:cNvPr id="47" name="CustomShape 2"/>
          <p:cNvSpPr/>
          <p:nvPr/>
        </p:nvSpPr>
        <p:spPr>
          <a:xfrm>
            <a:off x="0" y="2484360"/>
            <a:ext cx="21602520" cy="149040"/>
          </a:xfrm>
          <a:prstGeom prst="rect">
            <a:avLst/>
          </a:prstGeom>
          <a:solidFill>
            <a:schemeClr val="tx2">
              <a:lumMod val="75000"/>
            </a:schemeClr>
          </a:solidFill>
          <a:ln>
            <a:noFill/>
          </a:ln>
          <a:effectLst>
            <a:outerShdw blurRad="40000" dir="5400000" dist="23000" rotWithShape="0">
              <a:srgbClr val="000000">
                <a:alpha val="35000"/>
              </a:srgbClr>
            </a:outerShdw>
          </a:effectLst>
        </p:spPr>
        <p:style>
          <a:lnRef idx="0">
            <a:schemeClr val="accent1"/>
          </a:lnRef>
          <a:fillRef idx="3">
            <a:schemeClr val="accent1"/>
          </a:fillRef>
          <a:effectRef idx="3">
            <a:schemeClr val="accent1"/>
          </a:effectRef>
          <a:fontRef idx="minor"/>
        </p:style>
      </p:sp>
      <p:pic>
        <p:nvPicPr>
          <p:cNvPr id="48" name="Picture 5" descr=""/>
          <p:cNvPicPr/>
          <p:nvPr/>
        </p:nvPicPr>
        <p:blipFill>
          <a:blip r:embed="rId1"/>
          <a:stretch/>
        </p:blipFill>
        <p:spPr>
          <a:xfrm>
            <a:off x="-57240" y="31035600"/>
            <a:ext cx="21715200" cy="255240"/>
          </a:xfrm>
          <a:prstGeom prst="rect">
            <a:avLst/>
          </a:prstGeom>
          <a:ln>
            <a:noFill/>
          </a:ln>
        </p:spPr>
      </p:pic>
      <p:sp>
        <p:nvSpPr>
          <p:cNvPr id="49" name="CustomShape 3"/>
          <p:cNvSpPr/>
          <p:nvPr/>
        </p:nvSpPr>
        <p:spPr>
          <a:xfrm>
            <a:off x="7020000" y="365400"/>
            <a:ext cx="14068080" cy="1766520"/>
          </a:xfrm>
          <a:prstGeom prst="rect">
            <a:avLst/>
          </a:prstGeom>
          <a:solidFill>
            <a:schemeClr val="bg1"/>
          </a:solidFill>
          <a:ln>
            <a:noFill/>
          </a:ln>
        </p:spPr>
        <p:style>
          <a:lnRef idx="0"/>
          <a:fillRef idx="0"/>
          <a:effectRef idx="0"/>
          <a:fontRef idx="minor"/>
        </p:style>
        <p:txBody>
          <a:bodyPr lIns="90000" rIns="90000" tIns="45000" bIns="45000"/>
          <a:p>
            <a:pPr algn="r">
              <a:lnSpc>
                <a:spcPct val="100000"/>
              </a:lnSpc>
            </a:pPr>
            <a:r>
              <a:rPr b="1" lang="en-US" sz="5500" spc="-1" strike="noStrike">
                <a:solidFill>
                  <a:srgbClr val="17365d"/>
                </a:solidFill>
                <a:latin typeface="Times New Roman"/>
              </a:rPr>
              <a:t>VM450 • Design and Manufacturing III</a:t>
            </a:r>
            <a:endParaRPr b="0" lang="en-US" sz="5500" spc="-1" strike="noStrike">
              <a:latin typeface="Arial"/>
            </a:endParaRPr>
          </a:p>
          <a:p>
            <a:pPr algn="r">
              <a:lnSpc>
                <a:spcPct val="100000"/>
              </a:lnSpc>
            </a:pPr>
            <a:r>
              <a:rPr b="1" lang="en-US" sz="5500" spc="-1" strike="noStrike">
                <a:solidFill>
                  <a:srgbClr val="17365d"/>
                </a:solidFill>
                <a:latin typeface="Times New Roman"/>
              </a:rPr>
              <a:t>&amp; VE450 • Major Design Experience</a:t>
            </a:r>
            <a:endParaRPr b="0" lang="en-US" sz="5500" spc="-1" strike="noStrike">
              <a:latin typeface="Arial"/>
            </a:endParaRPr>
          </a:p>
        </p:txBody>
      </p:sp>
      <p:sp>
        <p:nvSpPr>
          <p:cNvPr id="50" name="TextShape 4"/>
          <p:cNvSpPr txBox="1"/>
          <p:nvPr/>
        </p:nvSpPr>
        <p:spPr>
          <a:xfrm>
            <a:off x="540000" y="31251600"/>
            <a:ext cx="20519640" cy="879840"/>
          </a:xfrm>
          <a:prstGeom prst="rect">
            <a:avLst/>
          </a:prstGeom>
          <a:noFill/>
          <a:ln>
            <a:noFill/>
          </a:ln>
        </p:spPr>
        <p:txBody>
          <a:bodyPr lIns="308520" rIns="308520" tIns="154440" bIns="154440" anchor="ctr"/>
          <a:p>
            <a:pPr algn="ctr">
              <a:lnSpc>
                <a:spcPct val="100000"/>
              </a:lnSpc>
            </a:pPr>
            <a:r>
              <a:rPr b="0" lang="en-US" sz="3200" spc="-1" strike="noStrike">
                <a:solidFill>
                  <a:srgbClr val="17375e"/>
                </a:solidFill>
                <a:latin typeface="Times New Roman"/>
              </a:rPr>
              <a:t>University of Michigan - Shanghai Jiao Tong University Joint Institute</a:t>
            </a:r>
            <a:endParaRPr b="0" lang="en-US" sz="3200" spc="-1" strike="noStrike">
              <a:latin typeface="Times New Roman"/>
            </a:endParaRPr>
          </a:p>
        </p:txBody>
      </p:sp>
      <p:sp>
        <p:nvSpPr>
          <p:cNvPr id="51" name="CustomShape 5"/>
          <p:cNvSpPr/>
          <p:nvPr/>
        </p:nvSpPr>
        <p:spPr>
          <a:xfrm>
            <a:off x="540000" y="7447680"/>
            <a:ext cx="6479640" cy="23394240"/>
          </a:xfrm>
          <a:prstGeom prst="rect">
            <a:avLst/>
          </a:prstGeom>
          <a:ln>
            <a:solidFill>
              <a:schemeClr val="accent1">
                <a:lumMod val="75000"/>
              </a:schemeClr>
            </a:solidFill>
            <a:round/>
          </a:ln>
        </p:spPr>
        <p:style>
          <a:lnRef idx="2">
            <a:schemeClr val="accent1"/>
          </a:lnRef>
          <a:fillRef idx="1">
            <a:schemeClr val="lt1"/>
          </a:fillRef>
          <a:effectRef idx="0">
            <a:schemeClr val="accent1"/>
          </a:effectRef>
          <a:fontRef idx="minor"/>
        </p:style>
        <p:txBody>
          <a:bodyPr lIns="90000" rIns="90000" tIns="90000" bIns="90000"/>
          <a:p>
            <a:pPr algn="ctr">
              <a:lnSpc>
                <a:spcPct val="100000"/>
              </a:lnSpc>
            </a:pPr>
            <a:r>
              <a:rPr b="1" lang="en-US" sz="4000" spc="-1" strike="noStrike" u="sng">
                <a:solidFill>
                  <a:srgbClr val="17375e"/>
                </a:solidFill>
                <a:uFillTx/>
                <a:latin typeface="Calibri"/>
              </a:rPr>
              <a:t>Problem Statement</a:t>
            </a:r>
            <a:endParaRPr b="0" lang="en-US" sz="4000" spc="-1" strike="noStrike">
              <a:latin typeface="Arial"/>
            </a:endParaRPr>
          </a:p>
          <a:p>
            <a:pPr>
              <a:lnSpc>
                <a:spcPct val="100000"/>
              </a:lnSpc>
            </a:pPr>
            <a:r>
              <a:rPr b="0" lang="en-US" sz="3200" spc="-1" strike="noStrike">
                <a:solidFill>
                  <a:srgbClr val="17375e"/>
                </a:solidFill>
                <a:latin typeface="Calibri"/>
              </a:rPr>
              <a:t>Some diseases, such as cancer, cannot be easily detected in early stage. Both the two existing imaging techniques, photoacoustic and ultrasound imaging are not able to detect the osseous and vascular structure simultaneously.  This project is to combine these two techniques to build the dual modality system and reconstruct the 3D image of human tissue.</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800" spc="-1" strike="noStrike">
                <a:solidFill>
                  <a:srgbClr val="17375e"/>
                </a:solidFill>
                <a:latin typeface="Calibri"/>
              </a:rPr>
              <a:t>Fig. 1 </a:t>
            </a:r>
            <a:r>
              <a:rPr b="0" lang="en-US" sz="2800" spc="-1" strike="noStrike">
                <a:solidFill>
                  <a:srgbClr val="17375e"/>
                </a:solidFill>
                <a:latin typeface="Calibri"/>
              </a:rPr>
              <a:t>3D image of human bone and vasculature [1]</a:t>
            </a:r>
            <a:endParaRPr b="0" lang="en-US" sz="2800" spc="-1" strike="noStrike">
              <a:latin typeface="Arial"/>
            </a:endParaRPr>
          </a:p>
          <a:p>
            <a:pPr>
              <a:lnSpc>
                <a:spcPct val="100000"/>
              </a:lnSpc>
            </a:pPr>
            <a:endParaRPr b="0" lang="en-US" sz="2800" spc="-1" strike="noStrike">
              <a:latin typeface="Arial"/>
            </a:endParaRPr>
          </a:p>
          <a:p>
            <a:pPr algn="ctr">
              <a:lnSpc>
                <a:spcPct val="100000"/>
              </a:lnSpc>
            </a:pPr>
            <a:r>
              <a:rPr b="1" lang="en-US" sz="4000" spc="-1" strike="noStrike" u="sng">
                <a:solidFill>
                  <a:srgbClr val="17375e"/>
                </a:solidFill>
                <a:uFillTx/>
                <a:latin typeface="Calibri"/>
              </a:rPr>
              <a:t>Concept Generation</a:t>
            </a:r>
            <a:endParaRPr b="0" lang="en-US" sz="4000" spc="-1" strike="noStrike">
              <a:latin typeface="Arial"/>
            </a:endParaRPr>
          </a:p>
          <a:p>
            <a:pPr>
              <a:lnSpc>
                <a:spcPct val="100000"/>
              </a:lnSpc>
            </a:pPr>
            <a:r>
              <a:rPr b="0" lang="en-US" sz="3200" spc="-1" strike="noStrike">
                <a:solidFill>
                  <a:srgbClr val="17375e"/>
                </a:solidFill>
                <a:latin typeface="Calibri"/>
              </a:rPr>
              <a:t>Sub-system concepts are converting the thermal energy caused by laser and energy of ultrasonic wave into digital signals. And a phantom should be designed to simulate the human tissue, since phantom can be easily used for validation.</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gn="ctr">
              <a:lnSpc>
                <a:spcPct val="100000"/>
              </a:lnSpc>
            </a:pPr>
            <a:r>
              <a:rPr b="1" lang="en-US" sz="2800" spc="-1" strike="noStrike">
                <a:solidFill>
                  <a:srgbClr val="17375e"/>
                </a:solidFill>
                <a:latin typeface="Calibri"/>
              </a:rPr>
              <a:t>Fig. 2 </a:t>
            </a:r>
            <a:r>
              <a:rPr b="0" lang="en-US" sz="2800" spc="-1" strike="noStrike">
                <a:solidFill>
                  <a:srgbClr val="17375e"/>
                </a:solidFill>
                <a:latin typeface="Calibri"/>
              </a:rPr>
              <a:t>Detailed structure function</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50000"/>
              </a:lnSpc>
            </a:pPr>
            <a:r>
              <a:rPr b="1" lang="en-US" sz="2800" spc="-1" strike="noStrike">
                <a:solidFill>
                  <a:srgbClr val="17375e"/>
                </a:solidFill>
                <a:latin typeface="Calibri"/>
              </a:rPr>
              <a:t>Fig. 3 </a:t>
            </a:r>
            <a:r>
              <a:rPr b="0" lang="en-US" sz="2800" spc="-1" strike="noStrike">
                <a:solidFill>
                  <a:srgbClr val="17375e"/>
                </a:solidFill>
                <a:latin typeface="Calibri"/>
              </a:rPr>
              <a:t>Concept Diagram</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
        <p:nvSpPr>
          <p:cNvPr id="52" name="CustomShape 6"/>
          <p:cNvSpPr/>
          <p:nvPr/>
        </p:nvSpPr>
        <p:spPr>
          <a:xfrm>
            <a:off x="14545800" y="7447680"/>
            <a:ext cx="6488280" cy="23398920"/>
          </a:xfrm>
          <a:prstGeom prst="rect">
            <a:avLst/>
          </a:prstGeom>
          <a:ln>
            <a:solidFill>
              <a:schemeClr val="accent1">
                <a:lumMod val="75000"/>
              </a:schemeClr>
            </a:solidFill>
            <a:round/>
          </a:ln>
        </p:spPr>
        <p:style>
          <a:lnRef idx="2">
            <a:schemeClr val="accent1"/>
          </a:lnRef>
          <a:fillRef idx="1">
            <a:schemeClr val="lt1"/>
          </a:fillRef>
          <a:effectRef idx="0">
            <a:schemeClr val="accent1"/>
          </a:effectRef>
          <a:fontRef idx="minor"/>
        </p:style>
        <p:txBody>
          <a:bodyPr lIns="90000" rIns="90000" tIns="90000" bIns="90000"/>
          <a:p>
            <a:pPr algn="ctr">
              <a:lnSpc>
                <a:spcPct val="100000"/>
              </a:lnSpc>
            </a:pPr>
            <a:r>
              <a:rPr b="1" lang="en-US" sz="4000" spc="-1" strike="noStrike" u="sng">
                <a:solidFill>
                  <a:srgbClr val="17375e"/>
                </a:solidFill>
                <a:uFillTx/>
                <a:latin typeface="Calibri"/>
              </a:rPr>
              <a:t>Validation</a:t>
            </a:r>
            <a:endParaRPr b="0" lang="en-US" sz="4000" spc="-1" strike="noStrike">
              <a:latin typeface="Arial"/>
            </a:endParaRPr>
          </a:p>
          <a:p>
            <a:pPr>
              <a:lnSpc>
                <a:spcPct val="100000"/>
              </a:lnSpc>
            </a:pPr>
            <a:r>
              <a:rPr b="0" i="1" lang="en-US" sz="3200" spc="-1" strike="noStrike">
                <a:solidFill>
                  <a:srgbClr val="17375e"/>
                </a:solidFill>
                <a:latin typeface="Calibri"/>
              </a:rPr>
              <a:t>Validation Process:       </a:t>
            </a:r>
            <a:endParaRPr b="0" lang="en-US" sz="3200" spc="-1" strike="noStrike">
              <a:latin typeface="Arial"/>
            </a:endParaRPr>
          </a:p>
          <a:p>
            <a:pPr>
              <a:lnSpc>
                <a:spcPct val="100000"/>
              </a:lnSpc>
            </a:pPr>
            <a:r>
              <a:rPr b="0" lang="en-US" sz="3200" spc="-1" strike="noStrike">
                <a:solidFill>
                  <a:srgbClr val="17375e"/>
                </a:solidFill>
                <a:latin typeface="Calibri"/>
              </a:rPr>
              <a:t>For step length, a ruler was set along the track and then the running time was set for 100. Then the system ran. When it stops, the distance between starting and end can be measured. </a:t>
            </a:r>
            <a:endParaRPr b="0" lang="en-US" sz="3200" spc="-1" strike="noStrike">
              <a:latin typeface="Arial"/>
            </a:endParaRPr>
          </a:p>
          <a:p>
            <a:pPr>
              <a:lnSpc>
                <a:spcPct val="100000"/>
              </a:lnSpc>
            </a:pPr>
            <a:r>
              <a:rPr b="0" lang="en-US" sz="3200" spc="-1" strike="noStrike">
                <a:solidFill>
                  <a:srgbClr val="17375e"/>
                </a:solidFill>
                <a:latin typeface="Calibri"/>
              </a:rPr>
              <a:t>For loading bearing, a 10kg object was put on the track and then system can be started. If the track can run normally and no deflections happen, it can meet this specification.</a:t>
            </a:r>
            <a:endParaRPr b="0" lang="en-US" sz="3200" spc="-1" strike="noStrike">
              <a:latin typeface="Arial"/>
            </a:endParaRPr>
          </a:p>
          <a:p>
            <a:pPr>
              <a:lnSpc>
                <a:spcPct val="100000"/>
              </a:lnSpc>
            </a:pPr>
            <a:r>
              <a:rPr b="0" lang="en-US" sz="3200" spc="-1" strike="noStrike">
                <a:solidFill>
                  <a:srgbClr val="17375e"/>
                </a:solidFill>
                <a:latin typeface="Calibri"/>
              </a:rPr>
              <a:t>For data processing speed, a timer can be used to measure.</a:t>
            </a:r>
            <a:endParaRPr b="0" lang="en-US" sz="3200" spc="-1" strike="noStrike">
              <a:latin typeface="Arial"/>
            </a:endParaRPr>
          </a:p>
          <a:p>
            <a:pPr>
              <a:lnSpc>
                <a:spcPct val="100000"/>
              </a:lnSpc>
            </a:pPr>
            <a:r>
              <a:rPr b="0" lang="en-US" sz="3200" spc="-1" strike="noStrike">
                <a:solidFill>
                  <a:srgbClr val="17375e"/>
                </a:solidFill>
                <a:latin typeface="Calibri"/>
              </a:rPr>
              <a:t>Some other specifications can also be verified using easy experiments.</a:t>
            </a:r>
            <a:endParaRPr b="0" lang="en-US" sz="3200" spc="-1" strike="noStrike">
              <a:latin typeface="Arial"/>
            </a:endParaRPr>
          </a:p>
          <a:p>
            <a:pPr>
              <a:lnSpc>
                <a:spcPct val="100000"/>
              </a:lnSpc>
            </a:pPr>
            <a:r>
              <a:rPr b="0" i="1" lang="en-US" sz="3200" spc="-1" strike="noStrike">
                <a:solidFill>
                  <a:srgbClr val="17375e"/>
                </a:solidFill>
                <a:latin typeface="Calibri"/>
              </a:rPr>
              <a:t>Validation Results:</a:t>
            </a:r>
            <a:endParaRPr b="0" lang="en-US" sz="3200" spc="-1" strike="noStrike">
              <a:latin typeface="Arial"/>
            </a:endParaRPr>
          </a:p>
          <a:p>
            <a:pPr>
              <a:lnSpc>
                <a:spcPct val="100000"/>
              </a:lnSpc>
            </a:pPr>
            <a:r>
              <a:rPr b="0" lang="en-US" sz="3200" spc="-1" strike="noStrike">
                <a:solidFill>
                  <a:srgbClr val="17375e"/>
                </a:solidFill>
                <a:latin typeface="Calibri"/>
              </a:rPr>
              <a:t>According to validation part, most specifications can be met.</a:t>
            </a:r>
            <a:endParaRPr b="0" lang="en-US" sz="3200" spc="-1" strike="noStrike">
              <a:latin typeface="Arial"/>
            </a:endParaRPr>
          </a:p>
          <a:p>
            <a:pPr marL="457200" indent="-456840">
              <a:lnSpc>
                <a:spcPct val="100000"/>
              </a:lnSpc>
              <a:buClr>
                <a:srgbClr val="17375e"/>
              </a:buClr>
              <a:buFont typeface="Wingdings" charset="2"/>
              <a:buChar char=""/>
            </a:pPr>
            <a:r>
              <a:rPr b="0" lang="en-US" sz="3200" spc="-1" strike="noStrike">
                <a:solidFill>
                  <a:srgbClr val="17375e"/>
                </a:solidFill>
                <a:latin typeface="Calibri"/>
              </a:rPr>
              <a:t>Transducer frequency&gt;=10MHz</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Wavelength of laser&gt;=523nm</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Motor speed&gt;=1200mm/s</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Step length&lt;=50um/step</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Load bearing&gt;=10kg</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Weight&lt;=100kg</a:t>
            </a:r>
            <a:endParaRPr b="0" lang="en-US" sz="3200" spc="-1" strike="noStrike">
              <a:latin typeface="Arial"/>
            </a:endParaRPr>
          </a:p>
          <a:p>
            <a:pPr indent="-456840">
              <a:lnSpc>
                <a:spcPct val="100000"/>
              </a:lnSpc>
              <a:spcAft>
                <a:spcPts val="601"/>
              </a:spcAft>
              <a:buClr>
                <a:srgbClr val="17375e"/>
              </a:buClr>
              <a:buFont typeface="Wingdings" charset="2"/>
              <a:buChar char=""/>
            </a:pPr>
            <a:r>
              <a:rPr b="0" lang="en-US" sz="3200" spc="-1" strike="noStrike">
                <a:solidFill>
                  <a:srgbClr val="17375e"/>
                </a:solidFill>
                <a:latin typeface="Calibri"/>
              </a:rPr>
              <a:t> </a:t>
            </a:r>
            <a:r>
              <a:rPr b="0" lang="en-US" sz="3200" spc="-1" strike="noStrike">
                <a:solidFill>
                  <a:srgbClr val="17375e"/>
                </a:solidFill>
                <a:latin typeface="Calibri"/>
              </a:rPr>
              <a:t>Cost&lt;=500000RMB</a:t>
            </a:r>
            <a:endParaRPr b="0" lang="en-US" sz="3200" spc="-1" strike="noStrike">
              <a:latin typeface="Arial"/>
            </a:endParaRPr>
          </a:p>
          <a:p>
            <a:pPr marL="457200" indent="-456840">
              <a:lnSpc>
                <a:spcPct val="100000"/>
              </a:lnSpc>
              <a:spcAft>
                <a:spcPts val="601"/>
              </a:spcAft>
              <a:buClr>
                <a:srgbClr val="17375e"/>
              </a:buClr>
              <a:buFont typeface="Arial"/>
              <a:buChar char="•"/>
            </a:pPr>
            <a:r>
              <a:rPr b="0" lang="en-US" sz="3200" spc="-1" strike="noStrike">
                <a:solidFill>
                  <a:srgbClr val="17375e"/>
                </a:solidFill>
                <a:latin typeface="Calibri"/>
              </a:rPr>
              <a:t>Time for data processing&lt;= 30min              </a:t>
            </a:r>
            <a:endParaRPr b="0" lang="en-US" sz="3200" spc="-1" strike="noStrike">
              <a:latin typeface="Arial"/>
            </a:endParaRPr>
          </a:p>
          <a:p>
            <a:pPr>
              <a:lnSpc>
                <a:spcPct val="100000"/>
              </a:lnSpc>
            </a:pPr>
            <a:r>
              <a:rPr b="0" lang="en-US" sz="2400" spc="-1" strike="noStrike">
                <a:solidFill>
                  <a:srgbClr val="17375e"/>
                </a:solidFill>
                <a:latin typeface="Calibri"/>
              </a:rPr>
              <a:t>√ </a:t>
            </a:r>
            <a:r>
              <a:rPr b="0" lang="en-US" sz="2400" spc="-1" strike="noStrike">
                <a:solidFill>
                  <a:srgbClr val="17375e"/>
                </a:solidFill>
                <a:latin typeface="Calibri"/>
              </a:rPr>
              <a:t>means having been verified and · means to be determined.</a:t>
            </a:r>
            <a:endParaRPr b="0" lang="en-US" sz="2400" spc="-1" strike="noStrike">
              <a:latin typeface="Arial"/>
            </a:endParaRPr>
          </a:p>
          <a:p>
            <a:pPr algn="ctr">
              <a:lnSpc>
                <a:spcPct val="100000"/>
              </a:lnSpc>
            </a:pPr>
            <a:r>
              <a:rPr b="1" lang="en-US" sz="4000" spc="-1" strike="noStrike" u="sng">
                <a:solidFill>
                  <a:srgbClr val="17375e"/>
                </a:solidFill>
                <a:uFillTx/>
                <a:latin typeface="Calibri"/>
              </a:rPr>
              <a:t>Conclusion</a:t>
            </a:r>
            <a:endParaRPr b="0" lang="en-US" sz="4000" spc="-1" strike="noStrike">
              <a:latin typeface="Arial"/>
            </a:endParaRPr>
          </a:p>
          <a:p>
            <a:pPr>
              <a:lnSpc>
                <a:spcPct val="100000"/>
              </a:lnSpc>
            </a:pPr>
            <a:r>
              <a:rPr b="0" lang="en-US" sz="3200" spc="-1" strike="noStrike">
                <a:solidFill>
                  <a:srgbClr val="17375e"/>
                </a:solidFill>
                <a:latin typeface="Calibri"/>
              </a:rPr>
              <a:t>Photoacoustic and ultrasound imaging techniques can be used for detecting osseous and vascular structures simultaneously. The key to achieve this goal is to set up the dual modality system. And also, the accuracy and speed of the detection is very important to form the images.</a:t>
            </a:r>
            <a:endParaRPr b="0" lang="en-US" sz="3200" spc="-1" strike="noStrike">
              <a:latin typeface="Arial"/>
            </a:endParaRPr>
          </a:p>
          <a:p>
            <a:pPr algn="ctr">
              <a:lnSpc>
                <a:spcPct val="100000"/>
              </a:lnSpc>
            </a:pPr>
            <a:r>
              <a:rPr b="1" lang="en-US" sz="4000" spc="-1" strike="noStrike" u="sng">
                <a:solidFill>
                  <a:srgbClr val="17375e"/>
                </a:solidFill>
                <a:uFillTx/>
                <a:latin typeface="Calibri"/>
              </a:rPr>
              <a:t>Acknowledgement</a:t>
            </a:r>
            <a:endParaRPr b="0" lang="en-US" sz="4000" spc="-1" strike="noStrike">
              <a:latin typeface="Arial"/>
            </a:endParaRPr>
          </a:p>
          <a:p>
            <a:pPr>
              <a:lnSpc>
                <a:spcPct val="100000"/>
              </a:lnSpc>
            </a:pPr>
            <a:r>
              <a:rPr b="0" lang="en-US" sz="2800" spc="-1" strike="noStrike">
                <a:solidFill>
                  <a:srgbClr val="17375e"/>
                </a:solidFill>
                <a:latin typeface="Calibri"/>
              </a:rPr>
              <a:t>Sponsor: Shawn Ma from Covidien</a:t>
            </a:r>
            <a:endParaRPr b="0" lang="en-US" sz="2800" spc="-1" strike="noStrike">
              <a:latin typeface="Arial"/>
            </a:endParaRPr>
          </a:p>
          <a:p>
            <a:pPr>
              <a:lnSpc>
                <a:spcPct val="100000"/>
              </a:lnSpc>
            </a:pPr>
            <a:r>
              <a:rPr b="0" lang="en-US" sz="2800" spc="-1" strike="noStrike">
                <a:solidFill>
                  <a:srgbClr val="17375e"/>
                </a:solidFill>
                <a:latin typeface="Calibri"/>
              </a:rPr>
              <a:t>Shane Johnson, Sung-Liang Chen and Huan Qi from UM-SJTU Joint Institute </a:t>
            </a:r>
            <a:endParaRPr b="0" lang="en-US" sz="2800" spc="-1" strike="noStrike">
              <a:latin typeface="Arial"/>
            </a:endParaRPr>
          </a:p>
          <a:p>
            <a:pPr>
              <a:lnSpc>
                <a:spcPct val="100000"/>
              </a:lnSpc>
            </a:pPr>
            <a:r>
              <a:rPr b="0" lang="en-US" sz="2800" spc="-1" strike="noStrike">
                <a:solidFill>
                  <a:srgbClr val="17375e"/>
                </a:solidFill>
                <a:latin typeface="Calibri"/>
              </a:rPr>
              <a:t>Hongkun Lai and Xunjie Cai from UM-SJTU Joint Institute </a:t>
            </a:r>
            <a:endParaRPr b="0" lang="en-US" sz="2800" spc="-1" strike="noStrike">
              <a:latin typeface="Arial"/>
            </a:endParaRPr>
          </a:p>
          <a:p>
            <a:pPr algn="ctr">
              <a:lnSpc>
                <a:spcPct val="100000"/>
              </a:lnSpc>
            </a:pPr>
            <a:r>
              <a:rPr b="1" lang="en-US" sz="4000" spc="-1" strike="noStrike" u="sng">
                <a:solidFill>
                  <a:srgbClr val="17375e"/>
                </a:solidFill>
                <a:uFillTx/>
                <a:latin typeface="Calibri"/>
              </a:rPr>
              <a:t>Reference </a:t>
            </a:r>
            <a:endParaRPr b="0" lang="en-US" sz="4000" spc="-1" strike="noStrike">
              <a:latin typeface="Arial"/>
            </a:endParaRPr>
          </a:p>
          <a:p>
            <a:pPr>
              <a:lnSpc>
                <a:spcPct val="100000"/>
              </a:lnSpc>
            </a:pPr>
            <a:r>
              <a:rPr b="0" lang="en-US" sz="2800" spc="-1" strike="noStrike">
                <a:solidFill>
                  <a:srgbClr val="17375e"/>
                </a:solidFill>
                <a:latin typeface="Calibri"/>
              </a:rPr>
              <a:t>[1]http://labs.seas.wustl.edu/bme/Wang/index.html</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
        <p:nvSpPr>
          <p:cNvPr id="53" name="CustomShape 7"/>
          <p:cNvSpPr/>
          <p:nvPr/>
        </p:nvSpPr>
        <p:spPr>
          <a:xfrm>
            <a:off x="7561080" y="7447680"/>
            <a:ext cx="6479640" cy="23398920"/>
          </a:xfrm>
          <a:prstGeom prst="rect">
            <a:avLst/>
          </a:prstGeom>
          <a:ln>
            <a:solidFill>
              <a:schemeClr val="accent1">
                <a:lumMod val="75000"/>
              </a:schemeClr>
            </a:solidFill>
            <a:round/>
          </a:ln>
        </p:spPr>
        <p:style>
          <a:lnRef idx="2">
            <a:schemeClr val="accent1"/>
          </a:lnRef>
          <a:fillRef idx="1">
            <a:schemeClr val="lt1"/>
          </a:fillRef>
          <a:effectRef idx="0">
            <a:schemeClr val="accent1"/>
          </a:effectRef>
          <a:fontRef idx="minor"/>
        </p:style>
        <p:txBody>
          <a:bodyPr lIns="90000" rIns="90000" tIns="90000" bIns="90000"/>
          <a:p>
            <a:pPr algn="ctr">
              <a:lnSpc>
                <a:spcPct val="100000"/>
              </a:lnSpc>
            </a:pPr>
            <a:r>
              <a:rPr b="1" lang="en-US" sz="4000" spc="-1" strike="noStrike" u="sng">
                <a:solidFill>
                  <a:srgbClr val="17375e"/>
                </a:solidFill>
                <a:uFillTx/>
                <a:latin typeface="Calibri"/>
              </a:rPr>
              <a:t>Design Description</a:t>
            </a:r>
            <a:endParaRPr b="0" lang="en-US" sz="4000" spc="-1" strike="noStrike">
              <a:latin typeface="Arial"/>
            </a:endParaRPr>
          </a:p>
          <a:p>
            <a:pPr>
              <a:lnSpc>
                <a:spcPct val="100000"/>
              </a:lnSpc>
            </a:pPr>
            <a:r>
              <a:rPr b="0" lang="en-US" sz="3200" spc="-1" strike="noStrike">
                <a:solidFill>
                  <a:srgbClr val="17375e"/>
                </a:solidFill>
                <a:latin typeface="Calibri"/>
              </a:rPr>
              <a:t>The design uses two step motors to move the phantom in XY plane. Three mirrors lead the green laser to shoot from the side of phantom to heat up the blood. The transducer receives the thermal signal reflected from vessels and also sends and receives</a:t>
            </a:r>
            <a:endParaRPr b="0" lang="en-US" sz="3200" spc="-1" strike="noStrike">
              <a:latin typeface="Arial"/>
            </a:endParaRPr>
          </a:p>
          <a:p>
            <a:pPr>
              <a:lnSpc>
                <a:spcPct val="100000"/>
              </a:lnSpc>
            </a:pPr>
            <a:r>
              <a:rPr b="0" lang="en-US" sz="3200" spc="-1" strike="noStrike">
                <a:solidFill>
                  <a:srgbClr val="17375e"/>
                </a:solidFill>
                <a:latin typeface="Calibri"/>
              </a:rPr>
              <a:t>the ultrasound signal reflected from the bone. The two signals of laser and ultrasound can alternately appear on the oscilloscope. Using labview, the signal can be transformed into data in Matlab. By dealing with the data of depth, the 3D image can be shown on the laptop screen.</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800" spc="-1" strike="noStrike">
                <a:solidFill>
                  <a:srgbClr val="17375e"/>
                </a:solidFill>
                <a:latin typeface="Calibri"/>
              </a:rPr>
              <a:t>Fig.4</a:t>
            </a:r>
            <a:r>
              <a:rPr b="0" lang="en-US" sz="2800" spc="-1" strike="noStrike">
                <a:solidFill>
                  <a:srgbClr val="17375e"/>
                </a:solidFill>
                <a:latin typeface="Calibri"/>
              </a:rPr>
              <a:t> The whole set-up system</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r>
              <a:rPr b="1" lang="en-US" sz="4000" spc="-1" strike="noStrike" u="sng">
                <a:solidFill>
                  <a:srgbClr val="17375e"/>
                </a:solidFill>
                <a:uFillTx/>
                <a:latin typeface="Calibri"/>
              </a:rPr>
              <a:t>Modeling and Analysis</a:t>
            </a:r>
            <a:endParaRPr b="0" lang="en-US" sz="4000" spc="-1" strike="noStrike">
              <a:latin typeface="Arial"/>
            </a:endParaRPr>
          </a:p>
          <a:p>
            <a:pPr>
              <a:lnSpc>
                <a:spcPct val="100000"/>
              </a:lnSpc>
            </a:pPr>
            <a:r>
              <a:rPr b="0" lang="en-US" sz="3200" spc="-1" strike="noStrike">
                <a:solidFill>
                  <a:srgbClr val="17375e"/>
                </a:solidFill>
                <a:latin typeface="Calibri"/>
              </a:rPr>
              <a:t>A matlab model is built to transform the depth data into 3D image. It firstly transforms the raw data into 2D image. The following graph shows a 2D bone profile of the phantom. Same modeling method can be used to transform 2D image to 3D.</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1" lang="en-US" sz="2800" spc="-1" strike="noStrike">
                <a:solidFill>
                  <a:srgbClr val="17375e"/>
                </a:solidFill>
                <a:latin typeface="Calibri"/>
              </a:rPr>
              <a:t>Fig. 5 </a:t>
            </a:r>
            <a:r>
              <a:rPr b="0" lang="en-US" sz="2800" spc="-1" strike="noStrike">
                <a:solidFill>
                  <a:srgbClr val="17375e"/>
                </a:solidFill>
                <a:latin typeface="Calibri"/>
              </a:rPr>
              <a:t>2D</a:t>
            </a:r>
            <a:r>
              <a:rPr b="1" lang="en-US" sz="2800" spc="-1" strike="noStrike">
                <a:solidFill>
                  <a:srgbClr val="17375e"/>
                </a:solidFill>
                <a:latin typeface="Calibri"/>
              </a:rPr>
              <a:t> </a:t>
            </a:r>
            <a:r>
              <a:rPr b="0" lang="en-US" sz="2800" spc="-1" strike="noStrike">
                <a:solidFill>
                  <a:srgbClr val="17375e"/>
                </a:solidFill>
                <a:latin typeface="Calibri"/>
              </a:rPr>
              <a:t>bone profile</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i="1" lang="en-US" sz="3200" spc="-1" strike="noStrike">
                <a:solidFill>
                  <a:srgbClr val="17375e"/>
                </a:solidFill>
                <a:latin typeface="Calibri"/>
              </a:rPr>
              <a:t>                               </a:t>
            </a:r>
            <a:endParaRPr b="0" lang="en-US" sz="3200" spc="-1" strike="noStrike">
              <a:latin typeface="Arial"/>
            </a:endParaRPr>
          </a:p>
          <a:p>
            <a:pPr>
              <a:lnSpc>
                <a:spcPct val="100000"/>
              </a:lnSpc>
              <a:spcAft>
                <a:spcPts val="601"/>
              </a:spcAft>
            </a:pPr>
            <a:endParaRPr b="0" lang="en-US" sz="3200" spc="-1" strike="noStrike">
              <a:latin typeface="Arial"/>
            </a:endParaRPr>
          </a:p>
          <a:p>
            <a:pPr>
              <a:lnSpc>
                <a:spcPct val="100000"/>
              </a:lnSpc>
              <a:spcAft>
                <a:spcPts val="601"/>
              </a:spcAft>
            </a:pPr>
            <a:endParaRPr b="0" lang="en-US" sz="3200" spc="-1" strike="noStrike">
              <a:latin typeface="Arial"/>
            </a:endParaRPr>
          </a:p>
        </p:txBody>
      </p:sp>
      <p:pic>
        <p:nvPicPr>
          <p:cNvPr id="54" name="图片 37" descr=""/>
          <p:cNvPicPr/>
          <p:nvPr/>
        </p:nvPicPr>
        <p:blipFill>
          <a:blip r:embed="rId2"/>
          <a:stretch/>
        </p:blipFill>
        <p:spPr>
          <a:xfrm>
            <a:off x="1980360" y="13537800"/>
            <a:ext cx="3598560" cy="2728080"/>
          </a:xfrm>
          <a:prstGeom prst="rect">
            <a:avLst/>
          </a:prstGeom>
          <a:ln>
            <a:noFill/>
          </a:ln>
        </p:spPr>
      </p:pic>
      <p:pic>
        <p:nvPicPr>
          <p:cNvPr id="55" name="图片 38" descr=""/>
          <p:cNvPicPr/>
          <p:nvPr/>
        </p:nvPicPr>
        <p:blipFill>
          <a:blip r:embed="rId3"/>
          <a:stretch/>
        </p:blipFill>
        <p:spPr>
          <a:xfrm>
            <a:off x="612360" y="26009640"/>
            <a:ext cx="6335280" cy="3933720"/>
          </a:xfrm>
          <a:prstGeom prst="rect">
            <a:avLst/>
          </a:prstGeom>
          <a:ln>
            <a:noFill/>
          </a:ln>
        </p:spPr>
      </p:pic>
      <p:pic>
        <p:nvPicPr>
          <p:cNvPr id="56" name="图片 39" descr=""/>
          <p:cNvPicPr/>
          <p:nvPr/>
        </p:nvPicPr>
        <p:blipFill>
          <a:blip r:embed="rId4"/>
          <a:stretch/>
        </p:blipFill>
        <p:spPr>
          <a:xfrm>
            <a:off x="7848000" y="15769800"/>
            <a:ext cx="5760360" cy="4320000"/>
          </a:xfrm>
          <a:prstGeom prst="rect">
            <a:avLst/>
          </a:prstGeom>
          <a:ln>
            <a:noFill/>
          </a:ln>
        </p:spPr>
      </p:pic>
      <p:pic>
        <p:nvPicPr>
          <p:cNvPr id="57" name="图片 40" descr=""/>
          <p:cNvPicPr/>
          <p:nvPr/>
        </p:nvPicPr>
        <p:blipFill>
          <a:blip r:embed="rId5"/>
          <a:stretch/>
        </p:blipFill>
        <p:spPr>
          <a:xfrm>
            <a:off x="720360" y="22034520"/>
            <a:ext cx="6068880" cy="3396600"/>
          </a:xfrm>
          <a:prstGeom prst="rect">
            <a:avLst/>
          </a:prstGeom>
          <a:ln>
            <a:noFill/>
          </a:ln>
        </p:spPr>
      </p:pic>
      <p:pic>
        <p:nvPicPr>
          <p:cNvPr id="58" name="图片 41" descr=""/>
          <p:cNvPicPr/>
          <p:nvPr/>
        </p:nvPicPr>
        <p:blipFill>
          <a:blip r:embed="rId6"/>
          <a:stretch/>
        </p:blipFill>
        <p:spPr>
          <a:xfrm>
            <a:off x="7823160" y="25481160"/>
            <a:ext cx="6001920" cy="4501440"/>
          </a:xfrm>
          <a:prstGeom prst="rect">
            <a:avLst/>
          </a:prstGeom>
          <a:ln>
            <a:noFill/>
          </a:ln>
        </p:spPr>
      </p:pic>
      <p:sp>
        <p:nvSpPr>
          <p:cNvPr id="59" name="CustomShape 8"/>
          <p:cNvSpPr/>
          <p:nvPr/>
        </p:nvSpPr>
        <p:spPr>
          <a:xfrm>
            <a:off x="7499160" y="2932920"/>
            <a:ext cx="13671000" cy="4082040"/>
          </a:xfrm>
          <a:prstGeom prst="rect">
            <a:avLst/>
          </a:prstGeom>
          <a:noFill/>
          <a:ln>
            <a:noFill/>
          </a:ln>
        </p:spPr>
        <p:style>
          <a:lnRef idx="0"/>
          <a:fillRef idx="0"/>
          <a:effectRef idx="0"/>
          <a:fontRef idx="minor"/>
        </p:style>
        <p:txBody>
          <a:bodyPr lIns="90000" rIns="90000" tIns="45000" bIns="45000"/>
          <a:p>
            <a:pPr>
              <a:lnSpc>
                <a:spcPts val="6401"/>
              </a:lnSpc>
            </a:pPr>
            <a:r>
              <a:rPr b="1" lang="en-US" sz="6600" spc="-1" strike="noStrike">
                <a:solidFill>
                  <a:srgbClr val="17375e"/>
                </a:solidFill>
                <a:latin typeface="Calibri"/>
              </a:rPr>
              <a:t>Photoacoustic Ultrasound (PAUS) for Co‐Registered Imaging of Bone Structure and Vasculature</a:t>
            </a:r>
            <a:endParaRPr b="0" lang="en-US" sz="6600" spc="-1" strike="noStrike">
              <a:latin typeface="Arial"/>
            </a:endParaRPr>
          </a:p>
          <a:p>
            <a:pPr>
              <a:lnSpc>
                <a:spcPct val="100000"/>
              </a:lnSpc>
            </a:pPr>
            <a:r>
              <a:rPr b="1" lang="en-US" sz="3400" spc="-1" strike="noStrike">
                <a:solidFill>
                  <a:srgbClr val="17375e"/>
                </a:solidFill>
                <a:latin typeface="Calibri"/>
              </a:rPr>
              <a:t>Sponsor: </a:t>
            </a:r>
            <a:r>
              <a:rPr b="0" lang="en-US" sz="3400" spc="-1" strike="noStrike">
                <a:solidFill>
                  <a:srgbClr val="17375e"/>
                </a:solidFill>
                <a:latin typeface="Calibri"/>
              </a:rPr>
              <a:t>Shawn Ma, </a:t>
            </a:r>
            <a:r>
              <a:rPr b="1" i="1" lang="en-US" sz="3400" spc="-1" strike="noStrike">
                <a:solidFill>
                  <a:srgbClr val="17375e"/>
                </a:solidFill>
                <a:latin typeface="Calibri"/>
              </a:rPr>
              <a:t>Covidien</a:t>
            </a:r>
            <a:endParaRPr b="0" lang="en-US" sz="3400" spc="-1" strike="noStrike">
              <a:latin typeface="Arial"/>
            </a:endParaRPr>
          </a:p>
          <a:p>
            <a:pPr>
              <a:lnSpc>
                <a:spcPct val="100000"/>
              </a:lnSpc>
            </a:pPr>
            <a:r>
              <a:rPr b="1" lang="en-US" sz="3400" spc="-1" strike="noStrike">
                <a:solidFill>
                  <a:srgbClr val="17375e"/>
                </a:solidFill>
                <a:latin typeface="Calibri"/>
              </a:rPr>
              <a:t>Team Members:</a:t>
            </a:r>
            <a:r>
              <a:rPr b="0" lang="en-US" sz="3400" spc="-1" strike="noStrike">
                <a:solidFill>
                  <a:srgbClr val="000000"/>
                </a:solidFill>
                <a:latin typeface="Calibri"/>
              </a:rPr>
              <a:t> </a:t>
            </a:r>
            <a:r>
              <a:rPr b="0" lang="en-US" sz="3400" spc="-1" strike="noStrike">
                <a:solidFill>
                  <a:srgbClr val="17375e"/>
                </a:solidFill>
                <a:latin typeface="Calibri"/>
              </a:rPr>
              <a:t>Song Guo, Yao Hou, Chen Li, Tianxiang Xu, Yuhan Zhang</a:t>
            </a:r>
            <a:endParaRPr b="0" lang="en-US" sz="3400" spc="-1" strike="noStrike">
              <a:latin typeface="Arial"/>
            </a:endParaRPr>
          </a:p>
          <a:p>
            <a:pPr>
              <a:lnSpc>
                <a:spcPct val="100000"/>
              </a:lnSpc>
            </a:pPr>
            <a:r>
              <a:rPr b="1" lang="en-US" sz="3400" spc="-1" strike="noStrike">
                <a:solidFill>
                  <a:srgbClr val="17375e"/>
                </a:solidFill>
                <a:latin typeface="Calibri"/>
              </a:rPr>
              <a:t>Faculty Advisor</a:t>
            </a:r>
            <a:r>
              <a:rPr b="0" lang="en-US" sz="3400" spc="-1" strike="noStrike">
                <a:solidFill>
                  <a:srgbClr val="17375e"/>
                </a:solidFill>
                <a:latin typeface="Calibri"/>
              </a:rPr>
              <a:t>: Prof. Sung-Liang Chen   </a:t>
            </a:r>
            <a:r>
              <a:rPr b="1" lang="en-US" sz="3400" spc="-1" strike="noStrike">
                <a:solidFill>
                  <a:srgbClr val="17375e"/>
                </a:solidFill>
                <a:latin typeface="Calibri"/>
              </a:rPr>
              <a:t>Instructor: </a:t>
            </a:r>
            <a:r>
              <a:rPr b="0" lang="en-US" sz="3400" spc="-1" strike="noStrike">
                <a:solidFill>
                  <a:srgbClr val="17375e"/>
                </a:solidFill>
                <a:latin typeface="Calibri"/>
              </a:rPr>
              <a:t>Prof. Shane Johnson</a:t>
            </a:r>
            <a:endParaRPr b="0" lang="en-US" sz="3400" spc="-1" strike="noStrike">
              <a:latin typeface="Arial"/>
            </a:endParaRPr>
          </a:p>
        </p:txBody>
      </p:sp>
      <p:pic>
        <p:nvPicPr>
          <p:cNvPr id="60" name="图片 1" descr=""/>
          <p:cNvPicPr/>
          <p:nvPr/>
        </p:nvPicPr>
        <p:blipFill>
          <a:blip r:embed="rId7"/>
          <a:srcRect l="0" t="6472" r="0" b="14633"/>
          <a:stretch/>
        </p:blipFill>
        <p:spPr>
          <a:xfrm>
            <a:off x="1530720" y="3184200"/>
            <a:ext cx="4448160" cy="3508920"/>
          </a:xfrm>
          <a:prstGeom prst="rect">
            <a:avLst/>
          </a:prstGeom>
          <a:ln>
            <a:noFill/>
          </a:ln>
        </p:spPr>
      </p:pic>
      <p:pic>
        <p:nvPicPr>
          <p:cNvPr id="61" name="Picture 2" descr=""/>
          <p:cNvPicPr/>
          <p:nvPr/>
        </p:nvPicPr>
        <p:blipFill>
          <a:blip r:embed="rId8"/>
          <a:stretch/>
        </p:blipFill>
        <p:spPr>
          <a:xfrm>
            <a:off x="360360" y="217440"/>
            <a:ext cx="7779960" cy="2037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849</TotalTime>
  <Application>LibreOffice/6.0.7.3$Linux_X86_64 LibreOffice_project/00m0$Build-3</Application>
  <Words>620</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2011-11-28T03:13:29Z</dcterms:created>
  <dc:creator>Yuzhou Shen</dc:creator>
  <dc:description/>
  <dc:language>en-US</dc:language>
  <cp:lastModifiedBy/>
  <dcterms:modified xsi:type="dcterms:W3CDTF">2019-07-20T17:09:02Z</dcterms:modified>
  <cp:revision>113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自定义</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