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731" r:id="rId2"/>
    <p:sldId id="1430" r:id="rId3"/>
    <p:sldId id="1596" r:id="rId4"/>
    <p:sldId id="1614" r:id="rId5"/>
    <p:sldId id="1615" r:id="rId6"/>
    <p:sldId id="1616" r:id="rId7"/>
    <p:sldId id="1617" r:id="rId8"/>
    <p:sldId id="1618" r:id="rId9"/>
    <p:sldId id="1619" r:id="rId10"/>
    <p:sldId id="1620" r:id="rId11"/>
    <p:sldId id="1352" r:id="rId12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=""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E04"/>
    <a:srgbClr val="4269BD"/>
    <a:srgbClr val="1557AE"/>
    <a:srgbClr val="E97C30"/>
    <a:srgbClr val="3A97D7"/>
    <a:srgbClr val="FFC000"/>
    <a:srgbClr val="1F4E79"/>
    <a:srgbClr val="0070C0"/>
    <a:srgbClr val="2E75B6"/>
    <a:srgbClr val="87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16" autoAdjust="0"/>
    <p:restoredTop sz="96379" autoAdjust="0"/>
  </p:normalViewPr>
  <p:slideViewPr>
    <p:cSldViewPr snapToGrid="0">
      <p:cViewPr varScale="1">
        <p:scale>
          <a:sx n="85" d="100"/>
          <a:sy n="85" d="100"/>
        </p:scale>
        <p:origin x="970" y="6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9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西安交通大学计算机科学与技术学院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98491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-6" y="6171725"/>
            <a:ext cx="9144002" cy="688395"/>
            <a:chOff x="-6" y="6127335"/>
            <a:chExt cx="9144002" cy="688395"/>
          </a:xfrm>
        </p:grpSpPr>
        <p:sp>
          <p:nvSpPr>
            <p:cNvPr id="13" name="流程图: 过程 12"/>
            <p:cNvSpPr/>
            <p:nvPr userDrawn="1"/>
          </p:nvSpPr>
          <p:spPr>
            <a:xfrm rot="5400000">
              <a:off x="4391995" y="2063729"/>
              <a:ext cx="360000" cy="9144001"/>
            </a:xfrm>
            <a:prstGeom prst="flowChartProcess">
              <a:avLst/>
            </a:pr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7551964" y="6127335"/>
              <a:ext cx="1592032" cy="351994"/>
              <a:chOff x="7551964" y="6145091"/>
              <a:chExt cx="1592032" cy="351994"/>
            </a:xfrm>
          </p:grpSpPr>
          <p:sp>
            <p:nvSpPr>
              <p:cNvPr id="14" name="流程图: 过程 8"/>
              <p:cNvSpPr/>
              <p:nvPr userDrawn="1"/>
            </p:nvSpPr>
            <p:spPr>
              <a:xfrm rot="5400000" flipH="1">
                <a:off x="8184229" y="5512826"/>
                <a:ext cx="327501" cy="159203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00"/>
                  <a:gd name="connsiteX1-3" fmla="*/ 10000 w 10000"/>
                  <a:gd name="connsiteY1-4" fmla="*/ 0 h 10000"/>
                  <a:gd name="connsiteX2-5" fmla="*/ 9474 w 10000"/>
                  <a:gd name="connsiteY2-6" fmla="*/ 9062 h 10000"/>
                  <a:gd name="connsiteX3-7" fmla="*/ 0 w 10000"/>
                  <a:gd name="connsiteY3-8" fmla="*/ 10000 h 10000"/>
                  <a:gd name="connsiteX4-9" fmla="*/ 0 w 10000"/>
                  <a:gd name="connsiteY4-10" fmla="*/ 0 h 10000"/>
                  <a:gd name="connsiteX0-11" fmla="*/ 0 w 10075"/>
                  <a:gd name="connsiteY0-12" fmla="*/ 0 h 10000"/>
                  <a:gd name="connsiteX1-13" fmla="*/ 10000 w 10075"/>
                  <a:gd name="connsiteY1-14" fmla="*/ 0 h 10000"/>
                  <a:gd name="connsiteX2-15" fmla="*/ 10028 w 10075"/>
                  <a:gd name="connsiteY2-16" fmla="*/ 8891 h 10000"/>
                  <a:gd name="connsiteX3-17" fmla="*/ 0 w 10075"/>
                  <a:gd name="connsiteY3-18" fmla="*/ 10000 h 10000"/>
                  <a:gd name="connsiteX4-19" fmla="*/ 0 w 10075"/>
                  <a:gd name="connsiteY4-20" fmla="*/ 0 h 10000"/>
                  <a:gd name="connsiteX0-21" fmla="*/ 0 w 10335"/>
                  <a:gd name="connsiteY0-22" fmla="*/ 0 h 10000"/>
                  <a:gd name="connsiteX1-23" fmla="*/ 10000 w 10335"/>
                  <a:gd name="connsiteY1-24" fmla="*/ 0 h 10000"/>
                  <a:gd name="connsiteX2-25" fmla="*/ 10305 w 10335"/>
                  <a:gd name="connsiteY2-26" fmla="*/ 8891 h 10000"/>
                  <a:gd name="connsiteX3-27" fmla="*/ 0 w 10335"/>
                  <a:gd name="connsiteY3-28" fmla="*/ 10000 h 10000"/>
                  <a:gd name="connsiteX4-29" fmla="*/ 0 w 10335"/>
                  <a:gd name="connsiteY4-30" fmla="*/ 0 h 10000"/>
                  <a:gd name="connsiteX0-31" fmla="*/ 0 w 10000"/>
                  <a:gd name="connsiteY0-32" fmla="*/ 0 h 10000"/>
                  <a:gd name="connsiteX1-33" fmla="*/ 10000 w 10000"/>
                  <a:gd name="connsiteY1-34" fmla="*/ 0 h 10000"/>
                  <a:gd name="connsiteX2-35" fmla="*/ 9751 w 10000"/>
                  <a:gd name="connsiteY2-36" fmla="*/ 9062 h 10000"/>
                  <a:gd name="connsiteX3-37" fmla="*/ 0 w 10000"/>
                  <a:gd name="connsiteY3-38" fmla="*/ 10000 h 10000"/>
                  <a:gd name="connsiteX4-39" fmla="*/ 0 w 10000"/>
                  <a:gd name="connsiteY4-4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825" y="3021"/>
                      <a:pt x="9926" y="6041"/>
                      <a:pt x="9751" y="9062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5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26" r="53951"/>
              <a:stretch>
                <a:fillRect/>
              </a:stretch>
            </p:blipFill>
            <p:spPr>
              <a:xfrm>
                <a:off x="7829550" y="6186030"/>
                <a:ext cx="1154166" cy="311055"/>
              </a:xfrm>
              <a:prstGeom prst="rect">
                <a:avLst/>
              </a:prstGeom>
            </p:spPr>
          </p:pic>
        </p:grpSp>
      </p:grpSp>
      <p:sp>
        <p:nvSpPr>
          <p:cNvPr id="24" name="文本框 23"/>
          <p:cNvSpPr txBox="1"/>
          <p:nvPr userDrawn="1"/>
        </p:nvSpPr>
        <p:spPr>
          <a:xfrm>
            <a:off x="581025" y="138783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4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103913"/>
            <a:ext cx="9144000" cy="8528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计算机系统</a:t>
            </a:r>
            <a:r>
              <a:rPr lang="zh-CN" altLang="en-US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综合设计实验</a:t>
            </a: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</p:txBody>
      </p:sp>
      <p:sp>
        <p:nvSpPr>
          <p:cNvPr id="5" name="矩形 4"/>
          <p:cNvSpPr/>
          <p:nvPr/>
        </p:nvSpPr>
        <p:spPr>
          <a:xfrm>
            <a:off x="1444615" y="5193783"/>
            <a:ext cx="6254770" cy="1057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学院 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实验中心</a:t>
            </a:r>
            <a:endParaRPr lang="zh-CN" altLang="zh-CN" sz="24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2023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zh-CN" sz="2400" b="1" kern="100" dirty="0">
              <a:solidFill>
                <a:srgbClr val="1557A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0"/>
    </mc:Choice>
    <mc:Fallback xmlns="">
      <p:transition spd="slow" advTm="2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487736" y="1339893"/>
            <a:ext cx="8365751" cy="376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dirty="0"/>
              <a:t>提交分为两部分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dirty="0"/>
              <a:t>第</a:t>
            </a:r>
            <a:r>
              <a:rPr lang="en-US" altLang="zh-CN" dirty="0"/>
              <a:t> I </a:t>
            </a:r>
            <a:r>
              <a:rPr lang="zh-CN" altLang="zh-CN" dirty="0"/>
              <a:t>部分：可重现性包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包括需要重</a:t>
            </a:r>
            <a:r>
              <a:rPr lang="zh-CN" altLang="en-US" dirty="0"/>
              <a:t>现</a:t>
            </a:r>
            <a:r>
              <a:rPr lang="en-US" altLang="zh-CN" dirty="0"/>
              <a:t>gem5 </a:t>
            </a:r>
            <a:r>
              <a:rPr lang="zh-CN" altLang="zh-CN" dirty="0"/>
              <a:t>实验的</a:t>
            </a:r>
            <a:r>
              <a:rPr lang="zh-CN" altLang="en-US" dirty="0"/>
              <a:t>所有</a:t>
            </a:r>
            <a:r>
              <a:rPr lang="zh-CN" altLang="zh-CN" dirty="0"/>
              <a:t>脚本</a:t>
            </a:r>
            <a:r>
              <a:rPr lang="en-US" altLang="zh-CN" dirty="0"/>
              <a:t>/</a:t>
            </a:r>
            <a:r>
              <a:rPr lang="zh-CN" altLang="zh-CN" dirty="0"/>
              <a:t>代码</a:t>
            </a:r>
            <a:r>
              <a:rPr lang="en-US" altLang="zh-CN" dirty="0"/>
              <a:t>/</a:t>
            </a:r>
            <a:r>
              <a:rPr lang="zh-CN" altLang="zh-CN"/>
              <a:t>文件。包括</a:t>
            </a:r>
            <a:r>
              <a:rPr lang="zh-CN" altLang="zh-CN" dirty="0"/>
              <a:t>定义模拟设置的配置脚本、使用配置脚本驱动模拟的</a:t>
            </a:r>
            <a:r>
              <a:rPr lang="en-US" altLang="zh-CN" dirty="0"/>
              <a:t> python/shell </a:t>
            </a:r>
            <a:r>
              <a:rPr lang="zh-CN" altLang="zh-CN" dirty="0"/>
              <a:t>等脚本、</a:t>
            </a:r>
            <a:r>
              <a:rPr lang="zh-CN" altLang="en-US" dirty="0"/>
              <a:t>以及</a:t>
            </a:r>
            <a:r>
              <a:rPr lang="zh-CN" altLang="zh-CN" dirty="0"/>
              <a:t>如何运行模拟的</a:t>
            </a:r>
            <a:r>
              <a:rPr lang="zh-CN" altLang="en-US" dirty="0"/>
              <a:t>说明</a:t>
            </a:r>
            <a:r>
              <a:rPr lang="zh-CN" altLang="zh-CN" dirty="0"/>
              <a:t>文档。</a:t>
            </a:r>
            <a:r>
              <a:rPr lang="en-US" altLang="zh-CN" dirty="0"/>
              <a:t> </a:t>
            </a:r>
            <a:endParaRPr lang="zh-CN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dirty="0"/>
              <a:t>第</a:t>
            </a:r>
            <a:r>
              <a:rPr lang="en-US" altLang="zh-CN" dirty="0"/>
              <a:t> II </a:t>
            </a:r>
            <a:r>
              <a:rPr lang="zh-CN" altLang="zh-CN" dirty="0"/>
              <a:t>部分：报告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在报告中回答</a:t>
            </a:r>
            <a:r>
              <a:rPr lang="en-US" altLang="zh-CN" dirty="0"/>
              <a:t>“</a:t>
            </a:r>
            <a:r>
              <a:rPr lang="zh-CN" altLang="zh-CN" dirty="0"/>
              <a:t>分析与模拟</a:t>
            </a:r>
            <a:r>
              <a:rPr lang="en-US" altLang="zh-CN" dirty="0"/>
              <a:t>”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分析与模拟：步骤</a:t>
            </a:r>
            <a:r>
              <a:rPr lang="en-US" altLang="zh-CN" dirty="0"/>
              <a:t> I”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分析与模拟：步骤</a:t>
            </a:r>
            <a:r>
              <a:rPr lang="en-US" altLang="zh-CN" dirty="0"/>
              <a:t> II”</a:t>
            </a:r>
            <a:r>
              <a:rPr lang="zh-CN" altLang="zh-CN" dirty="0"/>
              <a:t>和</a:t>
            </a:r>
            <a:r>
              <a:rPr lang="en-US" altLang="zh-CN" dirty="0"/>
              <a:t>“</a:t>
            </a:r>
            <a:r>
              <a:rPr lang="zh-CN" altLang="zh-CN" dirty="0"/>
              <a:t>分析与模拟：步骤</a:t>
            </a:r>
            <a:r>
              <a:rPr lang="en-US" altLang="zh-CN" dirty="0"/>
              <a:t> III”</a:t>
            </a:r>
            <a:r>
              <a:rPr lang="zh-CN" altLang="zh-CN" dirty="0"/>
              <a:t>中提出的问题。使用清晰的推理和可视化来支持你的结论。</a:t>
            </a:r>
          </a:p>
        </p:txBody>
      </p:sp>
    </p:spTree>
    <p:extLst>
      <p:ext uri="{BB962C8B-B14F-4D97-AF65-F5344CB8AC3E}">
        <p14:creationId xmlns:p14="http://schemas.microsoft.com/office/powerpoint/2010/main" val="174659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52699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807344"/>
            <a:ext cx="8109992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1"/>
    </mc:Choice>
    <mc:Fallback xmlns="">
      <p:transition spd="slow" advTm="17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24124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9198" y="3086263"/>
            <a:ext cx="6900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rgbClr val="3763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实验三、矩阵乘法应用模拟与分析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16990" y="255918"/>
            <a:ext cx="2517275" cy="6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2"/>
    </mc:Choice>
    <mc:Fallback xmlns="">
      <p:transition spd="slow" advTm="42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4" y="678010"/>
            <a:ext cx="8045391" cy="408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矩阵乘法应用模拟与分析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测试单周期处理器与顺序流水线处理器的性能差异；</a:t>
            </a:r>
          </a:p>
          <a:p>
            <a:pPr lvl="2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查看随着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时钟频率的变化所测得的性能如何变化；</a:t>
            </a:r>
          </a:p>
          <a:p>
            <a:pPr lvl="2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查看内存带宽和延迟对性能的影响；</a:t>
            </a:r>
          </a:p>
          <a:p>
            <a:pPr lvl="2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31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矩阵乘法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496701" y="1590904"/>
            <a:ext cx="83657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n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本实验中，我们选用矩阵乘法程序作为工作负载。该程序接受一个整数作为输入，用于确定矩阵 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的大小。矩阵乘法是许多领域中常用的核心操作，如线性代数、机器学习和流体力学。</a:t>
            </a:r>
          </a:p>
          <a:p>
            <a:pPr marL="285750" lvl="0" indent="-285750">
              <a:buFont typeface="Wingdings" panose="05000000000000000000" pitchFamily="2" charset="2"/>
              <a:buChar char="n"/>
            </a:pPr>
            <a:endParaRPr lang="zh-CN" altLang="en-US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void multiply(double **A, double **B, double **C, int size)</a:t>
            </a:r>
          </a:p>
          <a:p>
            <a:pPr lvl="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lvl="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for (int 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&lt; size; 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++) {</a:t>
            </a:r>
          </a:p>
          <a:p>
            <a:pPr lvl="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for (int k = 0; k &lt; size; k++) {</a:t>
            </a:r>
          </a:p>
          <a:p>
            <a:pPr lvl="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for (int j = 0; j &lt; size; 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j++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lvl="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C[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][j] += A[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][k] * B[k][j];</a:t>
            </a:r>
          </a:p>
          <a:p>
            <a:pPr lvl="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</a:p>
          <a:p>
            <a:pPr lvl="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</a:p>
          <a:p>
            <a:pPr lvl="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lvl="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0"/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设置矩阵大小为 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224 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，大约需要模拟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分钟。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1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实验设置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487736" y="1339893"/>
            <a:ext cx="83657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先将</a:t>
            </a:r>
            <a:r>
              <a:rPr lang="en-US" altLang="zh-CN" dirty="0"/>
              <a:t>gem-</a:t>
            </a:r>
            <a:r>
              <a:rPr lang="en-US" altLang="zh-CN" dirty="0" err="1"/>
              <a:t>assighment</a:t>
            </a:r>
            <a:r>
              <a:rPr lang="en-US" altLang="zh-CN" dirty="0"/>
              <a:t>-template</a:t>
            </a:r>
            <a:r>
              <a:rPr lang="zh-CN" altLang="en-US" dirty="0"/>
              <a:t>切换到</a:t>
            </a:r>
            <a:r>
              <a:rPr lang="en-US" altLang="zh-CN" dirty="0"/>
              <a:t>assign-1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r>
              <a:rPr lang="en-US" altLang="zh-CN" dirty="0"/>
              <a:t>	git checkout assign-1</a:t>
            </a:r>
          </a:p>
          <a:p>
            <a:pPr marL="285750" lvl="0" indent="-285750">
              <a:buFont typeface="Wingdings" panose="05000000000000000000" pitchFamily="2" charset="2"/>
              <a:buChar char="n"/>
            </a:pP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n"/>
            </a:pPr>
            <a:r>
              <a:rPr lang="zh-CN" altLang="zh-CN" dirty="0"/>
              <a:t>主板模型：在</a:t>
            </a:r>
            <a:r>
              <a:rPr lang="en-US" altLang="zh-CN" dirty="0"/>
              <a:t> components/boards.py </a:t>
            </a:r>
            <a:r>
              <a:rPr lang="zh-CN" altLang="zh-CN" dirty="0"/>
              <a:t>中找到用于</a:t>
            </a:r>
            <a:r>
              <a:rPr lang="en-US" altLang="zh-CN" dirty="0"/>
              <a:t> CPU</a:t>
            </a:r>
            <a:r>
              <a:rPr lang="zh-CN" altLang="zh-CN" dirty="0"/>
              <a:t>（处理器）的所有模型。在这个任务中，你将使用</a:t>
            </a:r>
            <a:r>
              <a:rPr lang="en-US" altLang="zh-CN" dirty="0"/>
              <a:t> HW1RISCVBoard</a:t>
            </a:r>
            <a:r>
              <a:rPr lang="zh-CN" altLang="zh-CN" dirty="0"/>
              <a:t>。</a:t>
            </a:r>
            <a:endParaRPr lang="en-US" altLang="zh-CN" dirty="0"/>
          </a:p>
          <a:p>
            <a:pPr marL="285750" lvl="0" indent="-285750">
              <a:buFont typeface="Wingdings" panose="05000000000000000000" pitchFamily="2" charset="2"/>
              <a:buChar char="n"/>
            </a:pPr>
            <a:endParaRPr lang="zh-CN" altLang="zh-CN" dirty="0"/>
          </a:p>
          <a:p>
            <a:pPr marL="285750" lvl="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CPU </a:t>
            </a:r>
            <a:r>
              <a:rPr lang="zh-CN" altLang="zh-CN" dirty="0"/>
              <a:t>模型：在</a:t>
            </a:r>
            <a:r>
              <a:rPr lang="en-US" altLang="zh-CN" dirty="0"/>
              <a:t> components/processors.py </a:t>
            </a:r>
            <a:r>
              <a:rPr lang="zh-CN" altLang="zh-CN" dirty="0"/>
              <a:t>中找到用于</a:t>
            </a:r>
            <a:r>
              <a:rPr lang="en-US" altLang="zh-CN" dirty="0"/>
              <a:t> CPU</a:t>
            </a:r>
            <a:r>
              <a:rPr lang="zh-CN" altLang="zh-CN" dirty="0"/>
              <a:t>（处理器）的所有模型。</a:t>
            </a:r>
            <a:endParaRPr lang="en-US" altLang="zh-CN" dirty="0"/>
          </a:p>
          <a:p>
            <a:pPr marL="285750" lvl="0" indent="-285750">
              <a:buFont typeface="Wingdings" panose="05000000000000000000" pitchFamily="2" charset="2"/>
              <a:buChar char="n"/>
            </a:pPr>
            <a:endParaRPr lang="zh-CN" altLang="zh-CN" dirty="0"/>
          </a:p>
          <a:p>
            <a:pPr marL="285750" lvl="0" indent="-285750">
              <a:buFont typeface="Wingdings" panose="05000000000000000000" pitchFamily="2" charset="2"/>
              <a:buChar char="n"/>
            </a:pPr>
            <a:r>
              <a:rPr lang="zh-CN" altLang="zh-CN" dirty="0"/>
              <a:t>缓存模型：在</a:t>
            </a:r>
            <a:r>
              <a:rPr lang="en-US" altLang="zh-CN" dirty="0"/>
              <a:t> components/cache_hierarchies.py </a:t>
            </a:r>
            <a:r>
              <a:rPr lang="zh-CN" altLang="zh-CN" dirty="0"/>
              <a:t>中找到用于缓存层次结构的所有模型。你</a:t>
            </a:r>
            <a:r>
              <a:rPr lang="zh-CN" altLang="en-US" dirty="0"/>
              <a:t>需要</a:t>
            </a:r>
            <a:r>
              <a:rPr lang="zh-CN" altLang="zh-CN" dirty="0"/>
              <a:t>使用</a:t>
            </a:r>
            <a:r>
              <a:rPr lang="en-US" altLang="zh-CN" dirty="0"/>
              <a:t> HW1MESITwoLevelCache</a:t>
            </a:r>
            <a:r>
              <a:rPr lang="zh-CN" altLang="zh-CN" dirty="0"/>
              <a:t>。</a:t>
            </a:r>
            <a:endParaRPr lang="en-US" altLang="zh-CN" dirty="0"/>
          </a:p>
          <a:p>
            <a:pPr marL="285750" lvl="0" indent="-285750">
              <a:buFont typeface="Wingdings" panose="05000000000000000000" pitchFamily="2" charset="2"/>
              <a:buChar char="n"/>
            </a:pPr>
            <a:endParaRPr lang="zh-CN" altLang="zh-CN" dirty="0"/>
          </a:p>
          <a:p>
            <a:pPr marL="285750" lvl="0" indent="-285750">
              <a:buFont typeface="Wingdings" panose="05000000000000000000" pitchFamily="2" charset="2"/>
              <a:buChar char="n"/>
            </a:pPr>
            <a:r>
              <a:rPr lang="zh-CN" altLang="zh-CN" dirty="0"/>
              <a:t>内存模型：在</a:t>
            </a:r>
            <a:r>
              <a:rPr lang="en-US" altLang="zh-CN" dirty="0"/>
              <a:t> components/memories.py </a:t>
            </a:r>
            <a:r>
              <a:rPr lang="zh-CN" altLang="zh-CN" dirty="0"/>
              <a:t>中找到用于内存的所有模型。</a:t>
            </a:r>
            <a:endParaRPr lang="en-US" altLang="zh-CN" dirty="0"/>
          </a:p>
          <a:p>
            <a:pPr marL="285750" lvl="0" indent="-285750">
              <a:buFont typeface="Wingdings" panose="05000000000000000000" pitchFamily="2" charset="2"/>
              <a:buChar char="n"/>
            </a:pPr>
            <a:endParaRPr lang="zh-CN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dirty="0"/>
              <a:t>提示：在实验</a:t>
            </a:r>
            <a:r>
              <a:rPr lang="zh-CN" altLang="en-US" dirty="0"/>
              <a:t>二</a:t>
            </a:r>
            <a:r>
              <a:rPr lang="en-US" altLang="zh-CN" dirty="0"/>
              <a:t>run.py</a:t>
            </a:r>
            <a:r>
              <a:rPr lang="zh-CN" altLang="zh-CN" dirty="0"/>
              <a:t>的基础上把</a:t>
            </a:r>
            <a:r>
              <a:rPr lang="en-US" altLang="zh-CN" dirty="0" err="1"/>
              <a:t>HelloWorldWorkload</a:t>
            </a:r>
            <a:r>
              <a:rPr lang="zh-CN" altLang="zh-CN" dirty="0"/>
              <a:t>替换为</a:t>
            </a:r>
            <a:r>
              <a:rPr lang="en-US" altLang="zh-CN" dirty="0" err="1"/>
              <a:t>MatMulWorkload</a:t>
            </a:r>
            <a:endParaRPr lang="zh-CN" altLang="zh-CN" dirty="0"/>
          </a:p>
          <a:p>
            <a:pPr marL="285750" lvl="0" indent="-285750">
              <a:buFont typeface="Wingdings" panose="05000000000000000000" pitchFamily="2" charset="2"/>
              <a:buChar char="n"/>
            </a:pP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57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分析与模拟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487736" y="1339893"/>
            <a:ext cx="83657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在开始模拟之前，请在报告中回答以下问题。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dirty="0"/>
          </a:p>
          <a:p>
            <a:pPr lvl="1"/>
            <a:r>
              <a:rPr lang="en-US" altLang="zh-CN" dirty="0"/>
              <a:t>1) </a:t>
            </a:r>
            <a:r>
              <a:rPr lang="zh-CN" altLang="en-US" dirty="0"/>
              <a:t>应该使用哪些指标来衡量计算机系统的性能？为什么？</a:t>
            </a:r>
          </a:p>
          <a:p>
            <a:pPr lvl="1"/>
            <a:r>
              <a:rPr lang="en-US" altLang="zh-CN" dirty="0"/>
              <a:t>2) </a:t>
            </a:r>
            <a:r>
              <a:rPr lang="zh-CN" altLang="en-US" dirty="0"/>
              <a:t>为什么不总是可以使用相同的性能指标来评估计算机系统？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zh-CN" b="1" dirty="0"/>
              <a:t>步骤</a:t>
            </a:r>
            <a:r>
              <a:rPr lang="en-US" altLang="zh-CN" b="1" dirty="0"/>
              <a:t> I</a:t>
            </a:r>
            <a:r>
              <a:rPr lang="zh-CN" altLang="zh-CN" b="1" dirty="0"/>
              <a:t>：更改</a:t>
            </a:r>
            <a:r>
              <a:rPr lang="en-US" altLang="zh-CN" b="1" dirty="0"/>
              <a:t> CPU </a:t>
            </a:r>
            <a:r>
              <a:rPr lang="zh-CN" altLang="zh-CN" b="1" dirty="0"/>
              <a:t>模型和</a:t>
            </a:r>
            <a:r>
              <a:rPr lang="en-US" altLang="zh-CN" b="1" dirty="0"/>
              <a:t> CPU </a:t>
            </a:r>
            <a:r>
              <a:rPr lang="zh-CN" altLang="zh-CN" b="1" dirty="0"/>
              <a:t>以及缓存时钟频率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 </a:t>
            </a:r>
            <a:r>
              <a:rPr lang="zh-CN" altLang="zh-CN" dirty="0"/>
              <a:t>请按照以下要求设置模拟配置参数：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分别设置</a:t>
            </a:r>
            <a:r>
              <a:rPr lang="en-US" altLang="zh-CN" dirty="0"/>
              <a:t> CPU </a:t>
            </a:r>
            <a:r>
              <a:rPr lang="zh-CN" altLang="zh-CN" dirty="0"/>
              <a:t>模型</a:t>
            </a:r>
            <a:r>
              <a:rPr lang="zh-CN" altLang="en-US" dirty="0"/>
              <a:t>为</a:t>
            </a:r>
            <a:r>
              <a:rPr lang="en-US" altLang="zh-CN" dirty="0"/>
              <a:t>HW1TimingSimpleCPU </a:t>
            </a:r>
            <a:r>
              <a:rPr lang="zh-CN" altLang="zh-CN" dirty="0"/>
              <a:t>和</a:t>
            </a:r>
            <a:r>
              <a:rPr lang="en-US" altLang="zh-CN" dirty="0"/>
              <a:t> HW1MinorCPU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zh-CN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zh-CN" dirty="0"/>
              <a:t>在</a:t>
            </a:r>
            <a:r>
              <a:rPr lang="en-US" altLang="zh-CN" dirty="0"/>
              <a:t> 1GHz</a:t>
            </a:r>
            <a:r>
              <a:rPr lang="zh-CN" altLang="zh-CN" dirty="0"/>
              <a:t>、</a:t>
            </a:r>
            <a:r>
              <a:rPr lang="en-US" altLang="zh-CN" dirty="0"/>
              <a:t>2GHz </a:t>
            </a:r>
            <a:r>
              <a:rPr lang="zh-CN" altLang="zh-CN" dirty="0"/>
              <a:t>和</a:t>
            </a:r>
            <a:r>
              <a:rPr lang="en-US" altLang="zh-CN" dirty="0"/>
              <a:t> 4GHz </a:t>
            </a:r>
            <a:r>
              <a:rPr lang="zh-CN" altLang="zh-CN" dirty="0"/>
              <a:t>之间更改时钟频率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zh-CN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zh-CN" dirty="0"/>
              <a:t>使用</a:t>
            </a:r>
            <a:r>
              <a:rPr lang="en-US" altLang="zh-CN" dirty="0"/>
              <a:t> HW1DDR3_1600_8x8 </a:t>
            </a:r>
            <a:r>
              <a:rPr lang="zh-CN" altLang="zh-CN" dirty="0"/>
              <a:t>作为内存模型</a:t>
            </a:r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49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分析与模拟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487736" y="1339893"/>
            <a:ext cx="83657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在报告中，回答以下问题：</a:t>
            </a:r>
          </a:p>
          <a:p>
            <a:pPr marL="800100" lvl="1" indent="-342900">
              <a:buAutoNum type="arabicParenR"/>
            </a:pPr>
            <a:r>
              <a:rPr lang="zh-CN" altLang="en-US" dirty="0"/>
              <a:t>在相同的时钟频率下，单周期 </a:t>
            </a:r>
            <a:r>
              <a:rPr lang="en-US" altLang="zh-CN" dirty="0"/>
              <a:t>CPU</a:t>
            </a:r>
            <a:r>
              <a:rPr lang="zh-CN" altLang="en-US" dirty="0"/>
              <a:t>（</a:t>
            </a:r>
            <a:r>
              <a:rPr lang="en-US" altLang="zh-CN" dirty="0"/>
              <a:t>HW1TimingSimpleCPU</a:t>
            </a:r>
            <a:r>
              <a:rPr lang="zh-CN" altLang="en-US" dirty="0"/>
              <a:t>）和顺序流水线 </a:t>
            </a:r>
            <a:r>
              <a:rPr lang="en-US" altLang="zh-CN" dirty="0"/>
              <a:t>CPU</a:t>
            </a:r>
            <a:r>
              <a:rPr lang="zh-CN" altLang="en-US" dirty="0"/>
              <a:t>（</a:t>
            </a:r>
            <a:r>
              <a:rPr lang="en-US" altLang="zh-CN" dirty="0"/>
              <a:t>HW1MinorCPU</a:t>
            </a:r>
            <a:r>
              <a:rPr lang="zh-CN" altLang="en-US" dirty="0"/>
              <a:t>）之间，哪个 </a:t>
            </a:r>
            <a:r>
              <a:rPr lang="en-US" altLang="zh-CN" dirty="0"/>
              <a:t>CPU </a:t>
            </a:r>
            <a:r>
              <a:rPr lang="zh-CN" altLang="en-US" dirty="0"/>
              <a:t>将表现出更好的性能？为什么？</a:t>
            </a:r>
            <a:endParaRPr lang="en-US" altLang="zh-CN" dirty="0"/>
          </a:p>
          <a:p>
            <a:pPr marL="800100" lvl="1" indent="-342900">
              <a:buAutoNum type="arabicParenR"/>
            </a:pPr>
            <a:endParaRPr lang="zh-CN" altLang="en-US" dirty="0"/>
          </a:p>
          <a:p>
            <a:pPr lvl="1"/>
            <a:r>
              <a:rPr lang="en-US" altLang="zh-CN" dirty="0"/>
              <a:t>2)	</a:t>
            </a:r>
            <a:r>
              <a:rPr lang="zh-CN" altLang="en-US" dirty="0"/>
              <a:t>在单周期 </a:t>
            </a:r>
            <a:r>
              <a:rPr lang="en-US" altLang="zh-CN" dirty="0"/>
              <a:t>CPU</a:t>
            </a:r>
            <a:r>
              <a:rPr lang="zh-CN" altLang="en-US" dirty="0"/>
              <a:t>（</a:t>
            </a:r>
            <a:r>
              <a:rPr lang="en-US" altLang="zh-CN" dirty="0"/>
              <a:t>HW1TimingSimpleCPU</a:t>
            </a:r>
            <a:r>
              <a:rPr lang="zh-CN" altLang="en-US" dirty="0"/>
              <a:t>）和顺序流水线 </a:t>
            </a:r>
            <a:r>
              <a:rPr lang="en-US" altLang="zh-CN" dirty="0"/>
              <a:t>CPU</a:t>
            </a:r>
            <a:r>
              <a:rPr lang="zh-CN" altLang="en-US" dirty="0"/>
              <a:t>（</a:t>
            </a:r>
            <a:r>
              <a:rPr lang="en-US" altLang="zh-CN" dirty="0"/>
              <a:t>HW1MinorCPU</a:t>
            </a:r>
            <a:r>
              <a:rPr lang="zh-CN" altLang="en-US" dirty="0"/>
              <a:t>）之间，哪一个对于时钟频率的变化更为敏感？为什么？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此步骤的完整模拟数据集应包括 </a:t>
            </a:r>
            <a:r>
              <a:rPr lang="en-US" altLang="zh-CN" dirty="0"/>
              <a:t>6 </a:t>
            </a:r>
            <a:r>
              <a:rPr lang="zh-CN" altLang="en-US" dirty="0"/>
              <a:t>个配置（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CPU </a:t>
            </a:r>
            <a:r>
              <a:rPr lang="zh-CN" altLang="en-US" dirty="0"/>
              <a:t>模型选项 * </a:t>
            </a:r>
            <a:r>
              <a:rPr lang="en-US" altLang="zh-CN" dirty="0"/>
              <a:t>3 </a:t>
            </a:r>
            <a:r>
              <a:rPr lang="zh-CN" altLang="en-US" dirty="0"/>
              <a:t>个时钟频率选项）。</a:t>
            </a:r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46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分析与模拟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487736" y="1339893"/>
            <a:ext cx="836575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步骤</a:t>
            </a:r>
            <a:r>
              <a:rPr lang="en-US" altLang="zh-CN" b="1" dirty="0"/>
              <a:t> II</a:t>
            </a:r>
            <a:r>
              <a:rPr lang="zh-CN" altLang="zh-CN" b="1" dirty="0"/>
              <a:t>：更改</a:t>
            </a:r>
            <a:r>
              <a:rPr lang="en-US" altLang="zh-CN" b="1" dirty="0"/>
              <a:t> CPU </a:t>
            </a:r>
            <a:r>
              <a:rPr lang="zh-CN" altLang="zh-CN" b="1" dirty="0"/>
              <a:t>和内存模型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请按照以下要求设置模拟配置参数：</a:t>
            </a:r>
          </a:p>
          <a:p>
            <a:pPr marL="800100" lvl="1" indent="-342900">
              <a:buAutoNum type="arabicParenR"/>
            </a:pPr>
            <a:r>
              <a:rPr lang="zh-CN" altLang="en-US" dirty="0"/>
              <a:t>在 </a:t>
            </a:r>
            <a:r>
              <a:rPr lang="en-US" altLang="zh-CN" dirty="0"/>
              <a:t>HW1TimingSimpleCPU </a:t>
            </a:r>
            <a:r>
              <a:rPr lang="zh-CN" altLang="en-US" dirty="0"/>
              <a:t>和 </a:t>
            </a:r>
            <a:r>
              <a:rPr lang="en-US" altLang="zh-CN" dirty="0"/>
              <a:t>HW1MinorCPU </a:t>
            </a:r>
            <a:r>
              <a:rPr lang="zh-CN" altLang="en-US" dirty="0"/>
              <a:t>之间更改 </a:t>
            </a:r>
            <a:r>
              <a:rPr lang="en-US" altLang="zh-CN" dirty="0"/>
              <a:t>CPU </a:t>
            </a:r>
            <a:r>
              <a:rPr lang="zh-CN" altLang="en-US" dirty="0"/>
              <a:t>模型</a:t>
            </a:r>
            <a:endParaRPr lang="en-US" altLang="zh-CN" dirty="0"/>
          </a:p>
          <a:p>
            <a:pPr marL="800100" lvl="1" indent="-342900">
              <a:buAutoNum type="arabicParenR"/>
            </a:pPr>
            <a:endParaRPr lang="zh-CN" altLang="en-US" dirty="0"/>
          </a:p>
          <a:p>
            <a:pPr marL="800100" lvl="1" indent="-342900">
              <a:buAutoNum type="arabicParenR" startAt="2"/>
            </a:pPr>
            <a:r>
              <a:rPr lang="zh-CN" altLang="en-US" dirty="0"/>
              <a:t>在 </a:t>
            </a:r>
            <a:r>
              <a:rPr lang="en-US" altLang="zh-CN" dirty="0"/>
              <a:t>HW1DDR3_1600_8x8</a:t>
            </a:r>
            <a:r>
              <a:rPr lang="zh-CN" altLang="en-US" dirty="0"/>
              <a:t>、</a:t>
            </a:r>
            <a:r>
              <a:rPr lang="en-US" altLang="zh-CN" dirty="0"/>
              <a:t>HW1DDR3_2133_8x8 </a:t>
            </a:r>
            <a:r>
              <a:rPr lang="zh-CN" altLang="en-US" dirty="0"/>
              <a:t>和 </a:t>
            </a:r>
            <a:r>
              <a:rPr lang="en-US" altLang="zh-CN" dirty="0"/>
              <a:t>HW1LPDDR3_1600_1x32 </a:t>
            </a:r>
            <a:r>
              <a:rPr lang="zh-CN" altLang="en-US" dirty="0"/>
              <a:t>之间更改内存模型</a:t>
            </a:r>
            <a:endParaRPr lang="en-US" altLang="zh-CN" dirty="0"/>
          </a:p>
          <a:p>
            <a:pPr marL="800100" lvl="1" indent="-342900">
              <a:buAutoNum type="arabicParenR" startAt="2"/>
            </a:pPr>
            <a:endParaRPr lang="zh-CN" altLang="en-US" dirty="0"/>
          </a:p>
          <a:p>
            <a:r>
              <a:rPr lang="en-US" altLang="zh-CN" dirty="0"/>
              <a:t>    3)	</a:t>
            </a:r>
            <a:r>
              <a:rPr lang="zh-CN" altLang="en-US" dirty="0"/>
              <a:t>使用 </a:t>
            </a:r>
            <a:r>
              <a:rPr lang="en-US" altLang="zh-CN" dirty="0"/>
              <a:t>4GHz </a:t>
            </a:r>
            <a:r>
              <a:rPr lang="zh-CN" altLang="en-US" dirty="0"/>
              <a:t>作为时钟频率。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在报告中，回答以下问题：</a:t>
            </a:r>
          </a:p>
          <a:p>
            <a:pPr marL="800100" lvl="1" indent="-342900">
              <a:buAutoNum type="arabicParenR"/>
            </a:pPr>
            <a:r>
              <a:rPr lang="zh-CN" altLang="en-US" dirty="0"/>
              <a:t>如果在计算机系统中将内存性能提高一倍（加倍带宽并减半延迟），整体性能是否也会加倍？为什么？</a:t>
            </a:r>
            <a:endParaRPr lang="en-US" altLang="zh-CN" dirty="0"/>
          </a:p>
          <a:p>
            <a:pPr marL="800100" lvl="1" indent="-342900">
              <a:buAutoNum type="arabicParenR"/>
            </a:pPr>
            <a:endParaRPr lang="zh-CN" altLang="en-US" dirty="0"/>
          </a:p>
          <a:p>
            <a:pPr lvl="1"/>
            <a:r>
              <a:rPr lang="en-US" altLang="zh-CN" dirty="0"/>
              <a:t>2)	</a:t>
            </a:r>
            <a:r>
              <a:rPr lang="zh-CN" altLang="en-US" dirty="0"/>
              <a:t>在改善内存性能方面，</a:t>
            </a:r>
            <a:r>
              <a:rPr lang="en-US" altLang="zh-CN" dirty="0"/>
              <a:t>HW1TimingSimpleCPU </a:t>
            </a:r>
            <a:r>
              <a:rPr lang="zh-CN" altLang="en-US" dirty="0"/>
              <a:t>和 </a:t>
            </a:r>
            <a:r>
              <a:rPr lang="en-US" altLang="zh-CN" dirty="0"/>
              <a:t>HW1MinorCPU </a:t>
            </a:r>
            <a:r>
              <a:rPr lang="zh-CN" altLang="en-US" dirty="0"/>
              <a:t>之间哪个 </a:t>
            </a:r>
            <a:r>
              <a:rPr lang="en-US" altLang="zh-CN" dirty="0"/>
              <a:t>CPU </a:t>
            </a:r>
            <a:r>
              <a:rPr lang="zh-CN" altLang="en-US" dirty="0"/>
              <a:t>模型将更受益？为什么？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此步骤的完整模拟数据集应包括 </a:t>
            </a:r>
            <a:r>
              <a:rPr lang="en-US" altLang="zh-CN" dirty="0"/>
              <a:t>6 </a:t>
            </a:r>
            <a:r>
              <a:rPr lang="zh-CN" altLang="en-US" dirty="0"/>
              <a:t>个配置（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CPU </a:t>
            </a:r>
            <a:r>
              <a:rPr lang="zh-CN" altLang="en-US" dirty="0"/>
              <a:t>模型选项 * </a:t>
            </a:r>
            <a:r>
              <a:rPr lang="en-US" altLang="zh-CN" dirty="0"/>
              <a:t>3 </a:t>
            </a:r>
            <a:r>
              <a:rPr lang="zh-CN" altLang="en-US" dirty="0"/>
              <a:t>个内存模型选项）。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68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6" y="678010"/>
            <a:ext cx="5188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分析与模拟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3B171-2C42-42F4-84F2-3D663DC50823}"/>
              </a:ext>
            </a:extLst>
          </p:cNvPr>
          <p:cNvSpPr/>
          <p:nvPr/>
        </p:nvSpPr>
        <p:spPr>
          <a:xfrm>
            <a:off x="487736" y="1339893"/>
            <a:ext cx="83657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步骤</a:t>
            </a:r>
            <a:r>
              <a:rPr lang="en-US" altLang="zh-CN" b="1" dirty="0"/>
              <a:t> III</a:t>
            </a:r>
            <a:r>
              <a:rPr lang="zh-CN" altLang="zh-CN" b="1" dirty="0"/>
              <a:t>：一般问题</a:t>
            </a:r>
          </a:p>
          <a:p>
            <a:r>
              <a:rPr lang="zh-CN" altLang="zh-CN" dirty="0"/>
              <a:t>现在你已完成模拟运行和分析。在报告中回答以下最后一个问题。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如果你使用不同的应用程序，你认为你的结论会改变吗？为什么？</a:t>
            </a:r>
          </a:p>
        </p:txBody>
      </p:sp>
    </p:spTree>
    <p:extLst>
      <p:ext uri="{BB962C8B-B14F-4D97-AF65-F5344CB8AC3E}">
        <p14:creationId xmlns:p14="http://schemas.microsoft.com/office/powerpoint/2010/main" val="16985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E6F2"/>
        </a:solidFill>
        <a:ln>
          <a:noFill/>
        </a:ln>
      </a:spPr>
      <a:bodyPr anchor="ctr"/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18535</TotalTime>
  <Words>476</Words>
  <Application>Microsoft Office PowerPoint</Application>
  <PresentationFormat>全屏显示(4:3)</PresentationFormat>
  <Paragraphs>97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longxiang wang</cp:lastModifiedBy>
  <cp:revision>2193</cp:revision>
  <cp:lastPrinted>2015-09-08T03:57:00Z</cp:lastPrinted>
  <dcterms:created xsi:type="dcterms:W3CDTF">2015-09-04T08:06:00Z</dcterms:created>
  <dcterms:modified xsi:type="dcterms:W3CDTF">2023-11-13T11:32:06Z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