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aleway"/>
      <p:regular r:id="rId29"/>
      <p:bold r:id="rId30"/>
      <p:italic r:id="rId31"/>
      <p:boldItalic r:id="rId32"/>
    </p:embeddedFont>
    <p:embeddedFont>
      <p:font typeface="Source Sans Pr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aleway-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5.xml"/><Relationship Id="rId33" Type="http://schemas.openxmlformats.org/officeDocument/2006/relationships/font" Target="fonts/SourceSansPro-regular.fntdata"/><Relationship Id="rId10" Type="http://schemas.openxmlformats.org/officeDocument/2006/relationships/slide" Target="slides/slide4.xml"/><Relationship Id="rId32" Type="http://schemas.openxmlformats.org/officeDocument/2006/relationships/font" Target="fonts/Raleway-boldItalic.fntdata"/><Relationship Id="rId13" Type="http://schemas.openxmlformats.org/officeDocument/2006/relationships/slide" Target="slides/slide7.xml"/><Relationship Id="rId35" Type="http://schemas.openxmlformats.org/officeDocument/2006/relationships/font" Target="fonts/SourceSansPro-italic.fntdata"/><Relationship Id="rId12" Type="http://schemas.openxmlformats.org/officeDocument/2006/relationships/slide" Target="slides/slide6.xml"/><Relationship Id="rId34" Type="http://schemas.openxmlformats.org/officeDocument/2006/relationships/font" Target="fonts/SourceSansPr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SourceSansPr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6b4ce66bc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36b4ce66bc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fed1a4ba17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fed1a4ba17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fed1a4ba17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fed1a4ba17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39a2b5276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39a2b5276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39a2b5276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39a2b5276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39a2b52762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39a2b52762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Multi-commit is indeed a practical alternative to the original scheme.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39a2b52762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39a2b52762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39adc335a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39adc335a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39adc335a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39adc335a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Maximum attainable throughput values against the work interval</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estimated throughput very closely tracks the simulated values at all a, maximum difference ever observed was around 3.8% -&gt; Modeling assumptions ok</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Same -&gt; 1 operational CG (random policy)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(1500) Finding a smaller aT that still offers an acceptable maximum throughput may be desirable and can be guided by the observation that increasing a need not fetch a proportional increase in throughput.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39adc335a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39adc335a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simulation response times obtained for multi-commit were very close to those presented for the original for reasons explained in Section V-A and hence they are not shown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39adc335a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39adc335a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t>
            </a:r>
            <a:r>
              <a:rPr lang="en"/>
              <a:t>aximum throughput simulation experiment using the paired affinity selection policy for distributed transactions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ed1a4ba1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ed1a4ba1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595959"/>
              </a:buClr>
              <a:buSzPts val="1400"/>
              <a:buFont typeface="Source Sans Pro"/>
              <a:buChar char="●"/>
            </a:pPr>
            <a:r>
              <a:rPr lang="en" sz="1400">
                <a:solidFill>
                  <a:srgbClr val="595959"/>
                </a:solidFill>
                <a:latin typeface="Source Sans Pro"/>
                <a:ea typeface="Source Sans Pro"/>
                <a:cs typeface="Source Sans Pro"/>
                <a:sym typeface="Source Sans Pro"/>
              </a:rPr>
              <a:t>Single-node databases have capacity limits </a:t>
            </a:r>
            <a:endParaRPr sz="1400">
              <a:solidFill>
                <a:srgbClr val="595959"/>
              </a:solidFill>
              <a:latin typeface="Source Sans Pro"/>
              <a:ea typeface="Source Sans Pro"/>
              <a:cs typeface="Source Sans Pro"/>
              <a:sym typeface="Source Sans Pro"/>
            </a:endParaRPr>
          </a:p>
          <a:p>
            <a:pPr indent="-317500" lvl="0" marL="457200" rtl="0" algn="l">
              <a:lnSpc>
                <a:spcPct val="115000"/>
              </a:lnSpc>
              <a:spcBef>
                <a:spcPts val="0"/>
              </a:spcBef>
              <a:spcAft>
                <a:spcPts val="0"/>
              </a:spcAft>
              <a:buClr>
                <a:srgbClr val="595959"/>
              </a:buClr>
              <a:buSzPts val="1400"/>
              <a:buFont typeface="Source Sans Pro"/>
              <a:buChar char="●"/>
            </a:pPr>
            <a:r>
              <a:rPr lang="en" sz="1400">
                <a:solidFill>
                  <a:srgbClr val="595959"/>
                </a:solidFill>
                <a:latin typeface="Source Sans Pro"/>
                <a:ea typeface="Source Sans Pro"/>
                <a:cs typeface="Source Sans Pro"/>
                <a:sym typeface="Source Sans Pro"/>
              </a:rPr>
              <a:t>Distributed databases partition data across multiple nodes</a:t>
            </a:r>
            <a:endParaRPr sz="1400">
              <a:solidFill>
                <a:srgbClr val="595959"/>
              </a:solidFill>
              <a:latin typeface="Source Sans Pro"/>
              <a:ea typeface="Source Sans Pro"/>
              <a:cs typeface="Source Sans Pro"/>
              <a:sym typeface="Source Sans Pro"/>
            </a:endParaRPr>
          </a:p>
          <a:p>
            <a:pPr indent="-317500" lvl="0" marL="457200" rtl="0" algn="l">
              <a:lnSpc>
                <a:spcPct val="115000"/>
              </a:lnSpc>
              <a:spcBef>
                <a:spcPts val="0"/>
              </a:spcBef>
              <a:spcAft>
                <a:spcPts val="0"/>
              </a:spcAft>
              <a:buClr>
                <a:srgbClr val="595959"/>
              </a:buClr>
              <a:buSzPts val="1400"/>
              <a:buFont typeface="Source Sans Pro"/>
              <a:buChar char="●"/>
            </a:pPr>
            <a:r>
              <a:rPr lang="en" sz="1400">
                <a:solidFill>
                  <a:srgbClr val="595959"/>
                </a:solidFill>
                <a:latin typeface="Source Sans Pro"/>
                <a:ea typeface="Source Sans Pro"/>
                <a:cs typeface="Source Sans Pro"/>
                <a:sym typeface="Source Sans Pro"/>
              </a:rPr>
              <a:t>Transactions accessing data within a single node require no coordination</a:t>
            </a:r>
            <a:endParaRPr sz="1400">
              <a:solidFill>
                <a:srgbClr val="595959"/>
              </a:solidFill>
              <a:latin typeface="Source Sans Pro"/>
              <a:ea typeface="Source Sans Pro"/>
              <a:cs typeface="Source Sans Pro"/>
              <a:sym typeface="Source Sans Pro"/>
            </a:endParaRPr>
          </a:p>
          <a:p>
            <a:pPr indent="-317500" lvl="0" marL="457200" rtl="0" algn="l">
              <a:lnSpc>
                <a:spcPct val="115000"/>
              </a:lnSpc>
              <a:spcBef>
                <a:spcPts val="0"/>
              </a:spcBef>
              <a:spcAft>
                <a:spcPts val="0"/>
              </a:spcAft>
              <a:buClr>
                <a:srgbClr val="595959"/>
              </a:buClr>
              <a:buSzPts val="1400"/>
              <a:buFont typeface="Source Sans Pro"/>
              <a:buChar char="●"/>
            </a:pPr>
            <a:r>
              <a:rPr lang="en" sz="1400">
                <a:solidFill>
                  <a:srgbClr val="595959"/>
                </a:solidFill>
                <a:latin typeface="Source Sans Pro"/>
                <a:ea typeface="Source Sans Pro"/>
                <a:cs typeface="Source Sans Pro"/>
                <a:sym typeface="Source Sans Pro"/>
              </a:rPr>
              <a:t>Transactions accessing data from multiple nodes require an atomic commitment protocol to guarantee atomicity and durability</a:t>
            </a:r>
            <a:endParaRPr sz="1400">
              <a:solidFill>
                <a:srgbClr val="595959"/>
              </a:solidFill>
              <a:latin typeface="Source Sans Pro"/>
              <a:ea typeface="Source Sans Pro"/>
              <a:cs typeface="Source Sans Pro"/>
              <a:sym typeface="Source Sans Pro"/>
            </a:endParaRPr>
          </a:p>
          <a:p>
            <a:pPr indent="-317500" lvl="0" marL="457200" rtl="0" algn="l">
              <a:lnSpc>
                <a:spcPct val="115000"/>
              </a:lnSpc>
              <a:spcBef>
                <a:spcPts val="0"/>
              </a:spcBef>
              <a:spcAft>
                <a:spcPts val="0"/>
              </a:spcAft>
              <a:buClr>
                <a:srgbClr val="595959"/>
              </a:buClr>
              <a:buSzPts val="1400"/>
              <a:buFont typeface="Source Sans Pro"/>
              <a:buChar char="●"/>
            </a:pPr>
            <a:r>
              <a:rPr lang="en" sz="1400">
                <a:solidFill>
                  <a:srgbClr val="595959"/>
                </a:solidFill>
                <a:latin typeface="Source Sans Pro"/>
                <a:ea typeface="Source Sans Pro"/>
                <a:cs typeface="Source Sans Pro"/>
                <a:sym typeface="Source Sans Pro"/>
              </a:rPr>
              <a:t>Typically two-phase commit (2PC) is used </a:t>
            </a:r>
            <a:endParaRPr sz="14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472859ee6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472859ee6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Source Sans Pro"/>
              <a:buChar char="●"/>
            </a:pPr>
            <a:r>
              <a:rPr lang="en" sz="1800">
                <a:solidFill>
                  <a:schemeClr val="dk1"/>
                </a:solidFill>
                <a:latin typeface="Source Sans Pro"/>
                <a:ea typeface="Source Sans Pro"/>
                <a:cs typeface="Source Sans Pro"/>
                <a:sym typeface="Source Sans Pro"/>
              </a:rPr>
              <a:t>When failures are rare, analytical models derived for the original protocol can also be used for the multi-commit version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472859ee6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472859ee6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485e1c6aaf_1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485e1c6aaf_1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472859ee6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472859ee6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fed1a4ba1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fed1a4ba1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fed1a4ba1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fed1a4ba1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idea is a distributed extension of group-commit proposed in [11] to reduce disk I/O latency for single-node databases.)</a:t>
            </a:r>
            <a:endParaRPr/>
          </a:p>
          <a:p>
            <a:pPr indent="0" lvl="0" marL="0" rtl="0" algn="l">
              <a:spcBef>
                <a:spcPts val="0"/>
              </a:spcBef>
              <a:spcAft>
                <a:spcPts val="0"/>
              </a:spcAft>
              <a:buClr>
                <a:schemeClr val="dk1"/>
              </a:buClr>
              <a:buSzPts val="1100"/>
              <a:buFont typeface="Arial"/>
              <a:buNone/>
            </a:pPr>
            <a:r>
              <a:rPr lang="en"/>
              <a:t>Result of an individual transaction is not released until its epoch commits </a:t>
            </a:r>
            <a:endParaRPr/>
          </a:p>
          <a:p>
            <a:pPr indent="0" lvl="0" marL="0" rtl="0" algn="l">
              <a:spcBef>
                <a:spcPts val="0"/>
              </a:spcBef>
              <a:spcAft>
                <a:spcPts val="0"/>
              </a:spcAft>
              <a:buClr>
                <a:schemeClr val="dk1"/>
              </a:buClr>
              <a:buSzPts val="1100"/>
              <a:buFont typeface="Arial"/>
              <a:buNone/>
            </a:pPr>
            <a:r>
              <a:rPr lang="en"/>
              <a:t>Dedicated node manages the global epoch and handles its atomic commitment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ed1a4ba1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fed1a4ba1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fed1a4ba17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fed1a4ba17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39adc335a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39adc335a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ff10a75d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ff10a75d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a:off x="80700" y="3244025"/>
            <a:ext cx="8982600" cy="1818900"/>
          </a:xfrm>
          <a:prstGeom prst="rect">
            <a:avLst/>
          </a:prstGeom>
          <a:solidFill>
            <a:srgbClr val="98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4"/>
          <p:cNvSpPr txBox="1"/>
          <p:nvPr>
            <p:ph type="ctrTitle"/>
          </p:nvPr>
        </p:nvSpPr>
        <p:spPr>
          <a:xfrm>
            <a:off x="485875" y="264475"/>
            <a:ext cx="8183700" cy="147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57" name="Google Shape;57;p14"/>
          <p:cNvSpPr txBox="1"/>
          <p:nvPr>
            <p:ph idx="1" type="subTitle"/>
          </p:nvPr>
        </p:nvSpPr>
        <p:spPr>
          <a:xfrm>
            <a:off x="485875" y="1738075"/>
            <a:ext cx="8183700" cy="861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8" name="Google Shape;58;p1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15"/>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1" name="Google Shape;61;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2" name="Google Shape;62;p1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16"/>
          <p:cNvSpPr/>
          <p:nvPr/>
        </p:nvSpPr>
        <p:spPr>
          <a:xfrm>
            <a:off x="4636800" y="80700"/>
            <a:ext cx="4426500" cy="4982100"/>
          </a:xfrm>
          <a:prstGeom prst="rect">
            <a:avLst/>
          </a:prstGeom>
          <a:solidFill>
            <a:srgbClr val="980000"/>
          </a:solidFill>
          <a:ln>
            <a:noFill/>
          </a:ln>
        </p:spPr>
        <p:txBody>
          <a:bodyPr anchorCtr="0" anchor="ctr" bIns="91425" lIns="91425" spcFirstLastPara="1" rIns="91425" wrap="square" tIns="91425">
            <a:no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 name="Google Shape;65;p16"/>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6" name="Google Shape;66;p16"/>
          <p:cNvSpPr txBox="1"/>
          <p:nvPr>
            <p:ph type="title"/>
          </p:nvPr>
        </p:nvSpPr>
        <p:spPr>
          <a:xfrm>
            <a:off x="265500" y="1181700"/>
            <a:ext cx="4045200" cy="1533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67" name="Google Shape;67;p16"/>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8" name="Google Shape;68;p1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200000"/>
              </a:lnSpc>
              <a:spcBef>
                <a:spcPts val="0"/>
              </a:spcBef>
              <a:spcAft>
                <a:spcPts val="0"/>
              </a:spcAft>
              <a:buClr>
                <a:schemeClr val="lt1"/>
              </a:buClr>
              <a:buSzPts val="1800"/>
              <a:buChar char="●"/>
              <a:defRPr>
                <a:solidFill>
                  <a:schemeClr val="lt1"/>
                </a:solidFill>
              </a:defRPr>
            </a:lvl1pPr>
            <a:lvl2pPr indent="-317500" lvl="1" marL="914400" algn="l">
              <a:lnSpc>
                <a:spcPct val="200000"/>
              </a:lnSpc>
              <a:spcBef>
                <a:spcPts val="1600"/>
              </a:spcBef>
              <a:spcAft>
                <a:spcPts val="0"/>
              </a:spcAft>
              <a:buClr>
                <a:schemeClr val="lt1"/>
              </a:buClr>
              <a:buSzPts val="1400"/>
              <a:buChar char="○"/>
              <a:defRPr>
                <a:solidFill>
                  <a:schemeClr val="lt1"/>
                </a:solidFill>
              </a:defRPr>
            </a:lvl2pPr>
            <a:lvl3pPr indent="-317500" lvl="2" marL="1371600" algn="l">
              <a:lnSpc>
                <a:spcPct val="200000"/>
              </a:lnSpc>
              <a:spcBef>
                <a:spcPts val="1600"/>
              </a:spcBef>
              <a:spcAft>
                <a:spcPts val="0"/>
              </a:spcAft>
              <a:buClr>
                <a:schemeClr val="lt1"/>
              </a:buClr>
              <a:buSzPts val="1400"/>
              <a:buChar char="■"/>
              <a:defRPr>
                <a:solidFill>
                  <a:schemeClr val="lt1"/>
                </a:solidFill>
              </a:defRPr>
            </a:lvl3pPr>
            <a:lvl4pPr indent="-317500" lvl="3" marL="1828800" algn="l">
              <a:lnSpc>
                <a:spcPct val="200000"/>
              </a:lnSpc>
              <a:spcBef>
                <a:spcPts val="1600"/>
              </a:spcBef>
              <a:spcAft>
                <a:spcPts val="0"/>
              </a:spcAft>
              <a:buClr>
                <a:schemeClr val="lt1"/>
              </a:buClr>
              <a:buSzPts val="1400"/>
              <a:buChar char="●"/>
              <a:defRPr>
                <a:solidFill>
                  <a:schemeClr val="lt1"/>
                </a:solidFill>
              </a:defRPr>
            </a:lvl4pPr>
            <a:lvl5pPr indent="-317500" lvl="4" marL="2286000" algn="l">
              <a:lnSpc>
                <a:spcPct val="200000"/>
              </a:lnSpc>
              <a:spcBef>
                <a:spcPts val="1600"/>
              </a:spcBef>
              <a:spcAft>
                <a:spcPts val="0"/>
              </a:spcAft>
              <a:buClr>
                <a:schemeClr val="lt1"/>
              </a:buClr>
              <a:buSzPts val="1400"/>
              <a:buChar char="○"/>
              <a:defRPr>
                <a:solidFill>
                  <a:schemeClr val="lt1"/>
                </a:solidFill>
              </a:defRPr>
            </a:lvl5pPr>
            <a:lvl6pPr indent="-317500" lvl="5" marL="2743200" algn="l">
              <a:lnSpc>
                <a:spcPct val="200000"/>
              </a:lnSpc>
              <a:spcBef>
                <a:spcPts val="1600"/>
              </a:spcBef>
              <a:spcAft>
                <a:spcPts val="0"/>
              </a:spcAft>
              <a:buClr>
                <a:schemeClr val="lt1"/>
              </a:buClr>
              <a:buSzPts val="1400"/>
              <a:buChar char="■"/>
              <a:defRPr>
                <a:solidFill>
                  <a:schemeClr val="lt1"/>
                </a:solidFill>
              </a:defRPr>
            </a:lvl6pPr>
            <a:lvl7pPr indent="-317500" lvl="6" marL="3200400" algn="l">
              <a:lnSpc>
                <a:spcPct val="200000"/>
              </a:lnSpc>
              <a:spcBef>
                <a:spcPts val="1600"/>
              </a:spcBef>
              <a:spcAft>
                <a:spcPts val="0"/>
              </a:spcAft>
              <a:buClr>
                <a:schemeClr val="lt1"/>
              </a:buClr>
              <a:buSzPts val="1400"/>
              <a:buChar char="●"/>
              <a:defRPr>
                <a:solidFill>
                  <a:schemeClr val="lt1"/>
                </a:solidFill>
              </a:defRPr>
            </a:lvl7pPr>
            <a:lvl8pPr indent="-317500" lvl="7" marL="3657600" algn="l">
              <a:lnSpc>
                <a:spcPct val="200000"/>
              </a:lnSpc>
              <a:spcBef>
                <a:spcPts val="1600"/>
              </a:spcBef>
              <a:spcAft>
                <a:spcPts val="0"/>
              </a:spcAft>
              <a:buClr>
                <a:schemeClr val="lt1"/>
              </a:buClr>
              <a:buSzPts val="1400"/>
              <a:buChar char="○"/>
              <a:defRPr>
                <a:solidFill>
                  <a:schemeClr val="lt1"/>
                </a:solidFill>
              </a:defRPr>
            </a:lvl8pPr>
            <a:lvl9pPr indent="-317500" lvl="8" marL="4114800" algn="l">
              <a:lnSpc>
                <a:spcPct val="200000"/>
              </a:lnSpc>
              <a:spcBef>
                <a:spcPts val="1600"/>
              </a:spcBef>
              <a:spcAft>
                <a:spcPts val="1600"/>
              </a:spcAft>
              <a:buClr>
                <a:schemeClr val="lt1"/>
              </a:buClr>
              <a:buSzPts val="1400"/>
              <a:buChar char="■"/>
              <a:defRPr>
                <a:solidFill>
                  <a:schemeClr val="lt1"/>
                </a:solidFill>
              </a:defRPr>
            </a:lvl9pPr>
          </a:lstStyle>
          <a:p/>
        </p:txBody>
      </p:sp>
      <p:sp>
        <p:nvSpPr>
          <p:cNvPr id="69" name="Google Shape;69;p1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980000"/>
        </a:solidFill>
      </p:bgPr>
    </p:bg>
    <p:spTree>
      <p:nvGrpSpPr>
        <p:cNvPr id="70" name="Shape 70"/>
        <p:cNvGrpSpPr/>
        <p:nvPr/>
      </p:nvGrpSpPr>
      <p:grpSpPr>
        <a:xfrm>
          <a:off x="0" y="0"/>
          <a:ext cx="0" cy="0"/>
          <a:chOff x="0" y="0"/>
          <a:chExt cx="0" cy="0"/>
        </a:xfrm>
      </p:grpSpPr>
      <p:sp>
        <p:nvSpPr>
          <p:cNvPr id="71" name="Google Shape;71;p17"/>
          <p:cNvSpPr txBox="1"/>
          <p:nvPr>
            <p:ph type="title"/>
          </p:nvPr>
        </p:nvSpPr>
        <p:spPr>
          <a:xfrm>
            <a:off x="490250" y="526350"/>
            <a:ext cx="56040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72" name="Google Shape;72;p1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3" name="Shape 73"/>
        <p:cNvGrpSpPr/>
        <p:nvPr/>
      </p:nvGrpSpPr>
      <p:grpSpPr>
        <a:xfrm>
          <a:off x="0" y="0"/>
          <a:ext cx="0" cy="0"/>
          <a:chOff x="0" y="0"/>
          <a:chExt cx="0" cy="0"/>
        </a:xfrm>
      </p:grpSpPr>
      <p:sp>
        <p:nvSpPr>
          <p:cNvPr id="74" name="Google Shape;74;p18"/>
          <p:cNvSpPr/>
          <p:nvPr/>
        </p:nvSpPr>
        <p:spPr>
          <a:xfrm>
            <a:off x="80700" y="2651100"/>
            <a:ext cx="8982600" cy="2411700"/>
          </a:xfrm>
          <a:prstGeom prst="rect">
            <a:avLst/>
          </a:prstGeom>
          <a:solidFill>
            <a:srgbClr val="98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8"/>
          <p:cNvSpPr txBox="1"/>
          <p:nvPr>
            <p:ph type="title"/>
          </p:nvPr>
        </p:nvSpPr>
        <p:spPr>
          <a:xfrm>
            <a:off x="485875" y="1714500"/>
            <a:ext cx="8183700" cy="78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76" name="Google Shape;76;p1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 name="Shape 77"/>
        <p:cNvGrpSpPr/>
        <p:nvPr/>
      </p:nvGrpSpPr>
      <p:grpSpPr>
        <a:xfrm>
          <a:off x="0" y="0"/>
          <a:ext cx="0" cy="0"/>
          <a:chOff x="0" y="0"/>
          <a:chExt cx="0" cy="0"/>
        </a:xfrm>
      </p:grpSpPr>
      <p:sp>
        <p:nvSpPr>
          <p:cNvPr id="78" name="Google Shape;78;p19"/>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9" name="Google Shape;79;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0" name="Google Shape;80;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1" name="Google Shape;81;p1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sp>
        <p:nvSpPr>
          <p:cNvPr id="83" name="Google Shape;83;p20"/>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84" name="Google Shape;84;p2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5" name="Shape 85"/>
        <p:cNvGrpSpPr/>
        <p:nvPr/>
      </p:nvGrpSpPr>
      <p:grpSpPr>
        <a:xfrm>
          <a:off x="0" y="0"/>
          <a:ext cx="0" cy="0"/>
          <a:chOff x="0" y="0"/>
          <a:chExt cx="0" cy="0"/>
        </a:xfrm>
      </p:grpSpPr>
      <p:sp>
        <p:nvSpPr>
          <p:cNvPr id="86" name="Google Shape;86;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7" name="Google Shape;87;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8" name="Google Shape;88;p2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9" name="Shape 89"/>
        <p:cNvGrpSpPr/>
        <p:nvPr/>
      </p:nvGrpSpPr>
      <p:grpSpPr>
        <a:xfrm>
          <a:off x="0" y="0"/>
          <a:ext cx="0" cy="0"/>
          <a:chOff x="0" y="0"/>
          <a:chExt cx="0" cy="0"/>
        </a:xfrm>
      </p:grpSpPr>
      <p:sp>
        <p:nvSpPr>
          <p:cNvPr id="90" name="Google Shape;90;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100"/>
              <a:buNone/>
              <a:defRPr sz="2100"/>
            </a:lvl1pPr>
          </a:lstStyle>
          <a:p/>
        </p:txBody>
      </p:sp>
      <p:sp>
        <p:nvSpPr>
          <p:cNvPr id="91" name="Google Shape;91;p2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2" name="Shape 92"/>
        <p:cNvGrpSpPr/>
        <p:nvPr/>
      </p:nvGrpSpPr>
      <p:grpSpPr>
        <a:xfrm>
          <a:off x="0" y="0"/>
          <a:ext cx="0" cy="0"/>
          <a:chOff x="0" y="0"/>
          <a:chExt cx="0" cy="0"/>
        </a:xfrm>
      </p:grpSpPr>
      <p:sp>
        <p:nvSpPr>
          <p:cNvPr id="93" name="Google Shape;93;p23"/>
          <p:cNvSpPr/>
          <p:nvPr/>
        </p:nvSpPr>
        <p:spPr>
          <a:xfrm>
            <a:off x="80700" y="2651100"/>
            <a:ext cx="8982600" cy="2411700"/>
          </a:xfrm>
          <a:prstGeom prst="rect">
            <a:avLst/>
          </a:prstGeom>
          <a:solidFill>
            <a:srgbClr val="98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3"/>
          <p:cNvSpPr txBox="1"/>
          <p:nvPr>
            <p:ph hasCustomPrompt="1" type="title"/>
          </p:nvPr>
        </p:nvSpPr>
        <p:spPr>
          <a:xfrm>
            <a:off x="311700" y="743001"/>
            <a:ext cx="8520600" cy="200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95" name="Google Shape;95;p23"/>
          <p:cNvSpPr txBox="1"/>
          <p:nvPr>
            <p:ph idx="1" type="body"/>
          </p:nvPr>
        </p:nvSpPr>
        <p:spPr>
          <a:xfrm>
            <a:off x="311700" y="2845182"/>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1600"/>
              </a:spcBef>
              <a:spcAft>
                <a:spcPts val="0"/>
              </a:spcAft>
              <a:buClr>
                <a:schemeClr val="lt1"/>
              </a:buClr>
              <a:buSzPts val="1400"/>
              <a:buChar char="○"/>
              <a:defRPr>
                <a:solidFill>
                  <a:schemeClr val="lt1"/>
                </a:solidFill>
              </a:defRPr>
            </a:lvl2pPr>
            <a:lvl3pPr indent="-317500" lvl="2" marL="1371600" algn="ctr">
              <a:lnSpc>
                <a:spcPct val="115000"/>
              </a:lnSpc>
              <a:spcBef>
                <a:spcPts val="1600"/>
              </a:spcBef>
              <a:spcAft>
                <a:spcPts val="0"/>
              </a:spcAft>
              <a:buClr>
                <a:schemeClr val="lt1"/>
              </a:buClr>
              <a:buSzPts val="1400"/>
              <a:buChar char="■"/>
              <a:defRPr>
                <a:solidFill>
                  <a:schemeClr val="lt1"/>
                </a:solidFill>
              </a:defRPr>
            </a:lvl3pPr>
            <a:lvl4pPr indent="-317500" lvl="3" marL="1828800" algn="ctr">
              <a:lnSpc>
                <a:spcPct val="115000"/>
              </a:lnSpc>
              <a:spcBef>
                <a:spcPts val="1600"/>
              </a:spcBef>
              <a:spcAft>
                <a:spcPts val="0"/>
              </a:spcAft>
              <a:buClr>
                <a:schemeClr val="lt1"/>
              </a:buClr>
              <a:buSzPts val="1400"/>
              <a:buChar char="●"/>
              <a:defRPr>
                <a:solidFill>
                  <a:schemeClr val="lt1"/>
                </a:solidFill>
              </a:defRPr>
            </a:lvl4pPr>
            <a:lvl5pPr indent="-317500" lvl="4" marL="2286000" algn="ctr">
              <a:lnSpc>
                <a:spcPct val="115000"/>
              </a:lnSpc>
              <a:spcBef>
                <a:spcPts val="1600"/>
              </a:spcBef>
              <a:spcAft>
                <a:spcPts val="0"/>
              </a:spcAft>
              <a:buClr>
                <a:schemeClr val="lt1"/>
              </a:buClr>
              <a:buSzPts val="1400"/>
              <a:buChar char="○"/>
              <a:defRPr>
                <a:solidFill>
                  <a:schemeClr val="lt1"/>
                </a:solidFill>
              </a:defRPr>
            </a:lvl5pPr>
            <a:lvl6pPr indent="-317500" lvl="5" marL="2743200" algn="ctr">
              <a:lnSpc>
                <a:spcPct val="115000"/>
              </a:lnSpc>
              <a:spcBef>
                <a:spcPts val="1600"/>
              </a:spcBef>
              <a:spcAft>
                <a:spcPts val="0"/>
              </a:spcAft>
              <a:buClr>
                <a:schemeClr val="lt1"/>
              </a:buClr>
              <a:buSzPts val="1400"/>
              <a:buChar char="■"/>
              <a:defRPr>
                <a:solidFill>
                  <a:schemeClr val="lt1"/>
                </a:solidFill>
              </a:defRPr>
            </a:lvl6pPr>
            <a:lvl7pPr indent="-317500" lvl="6" marL="3200400" algn="ctr">
              <a:lnSpc>
                <a:spcPct val="115000"/>
              </a:lnSpc>
              <a:spcBef>
                <a:spcPts val="1600"/>
              </a:spcBef>
              <a:spcAft>
                <a:spcPts val="0"/>
              </a:spcAft>
              <a:buClr>
                <a:schemeClr val="lt1"/>
              </a:buClr>
              <a:buSzPts val="1400"/>
              <a:buChar char="●"/>
              <a:defRPr>
                <a:solidFill>
                  <a:schemeClr val="lt1"/>
                </a:solidFill>
              </a:defRPr>
            </a:lvl7pPr>
            <a:lvl8pPr indent="-317500" lvl="7" marL="3657600" algn="ctr">
              <a:lnSpc>
                <a:spcPct val="115000"/>
              </a:lnSpc>
              <a:spcBef>
                <a:spcPts val="1600"/>
              </a:spcBef>
              <a:spcAft>
                <a:spcPts val="0"/>
              </a:spcAft>
              <a:buClr>
                <a:schemeClr val="lt1"/>
              </a:buClr>
              <a:buSzPts val="1400"/>
              <a:buChar char="○"/>
              <a:defRPr>
                <a:solidFill>
                  <a:schemeClr val="lt1"/>
                </a:solidFill>
              </a:defRPr>
            </a:lvl8pPr>
            <a:lvl9pPr indent="-317500" lvl="8" marL="4114800" algn="ctr">
              <a:lnSpc>
                <a:spcPct val="115000"/>
              </a:lnSpc>
              <a:spcBef>
                <a:spcPts val="1600"/>
              </a:spcBef>
              <a:spcAft>
                <a:spcPts val="1600"/>
              </a:spcAft>
              <a:buClr>
                <a:schemeClr val="lt1"/>
              </a:buClr>
              <a:buSzPts val="1400"/>
              <a:buChar char="■"/>
              <a:defRPr>
                <a:solidFill>
                  <a:schemeClr val="lt1"/>
                </a:solidFill>
              </a:defRPr>
            </a:lvl9pPr>
          </a:lstStyle>
          <a:p/>
        </p:txBody>
      </p:sp>
      <p:sp>
        <p:nvSpPr>
          <p:cNvPr id="96" name="Google Shape;96;p2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7" name="Shape 97"/>
        <p:cNvGrpSpPr/>
        <p:nvPr/>
      </p:nvGrpSpPr>
      <p:grpSpPr>
        <a:xfrm>
          <a:off x="0" y="0"/>
          <a:ext cx="0" cy="0"/>
          <a:chOff x="0" y="0"/>
          <a:chExt cx="0" cy="0"/>
        </a:xfrm>
      </p:grpSpPr>
      <p:sp>
        <p:nvSpPr>
          <p:cNvPr id="98" name="Google Shape;98;p2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Source Sans Pro"/>
              <a:buChar char="●"/>
              <a:defRPr b="0" i="0" sz="1800" u="none" cap="none" strike="noStrike">
                <a:solidFill>
                  <a:schemeClr val="lt2"/>
                </a:solidFill>
                <a:latin typeface="Source Sans Pro"/>
                <a:ea typeface="Source Sans Pro"/>
                <a:cs typeface="Source Sans Pro"/>
                <a:sym typeface="Source Sans Pro"/>
              </a:defRPr>
            </a:lvl1pPr>
            <a:lvl2pPr indent="-317500" lvl="1" marL="914400" marR="0" rtl="0" algn="l">
              <a:lnSpc>
                <a:spcPct val="115000"/>
              </a:lnSpc>
              <a:spcBef>
                <a:spcPts val="160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2pPr>
            <a:lvl3pPr indent="-317500" lvl="2" marL="1371600" marR="0" rtl="0" algn="l">
              <a:lnSpc>
                <a:spcPct val="115000"/>
              </a:lnSpc>
              <a:spcBef>
                <a:spcPts val="160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3pPr>
            <a:lvl4pPr indent="-317500" lvl="3" marL="1828800" marR="0" rtl="0" algn="l">
              <a:lnSpc>
                <a:spcPct val="115000"/>
              </a:lnSpc>
              <a:spcBef>
                <a:spcPts val="160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4pPr>
            <a:lvl5pPr indent="-317500" lvl="4" marL="2286000" marR="0" rtl="0" algn="l">
              <a:lnSpc>
                <a:spcPct val="115000"/>
              </a:lnSpc>
              <a:spcBef>
                <a:spcPts val="160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5pPr>
            <a:lvl6pPr indent="-317500" lvl="5" marL="2743200" marR="0" rtl="0" algn="l">
              <a:lnSpc>
                <a:spcPct val="115000"/>
              </a:lnSpc>
              <a:spcBef>
                <a:spcPts val="160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6pPr>
            <a:lvl7pPr indent="-317500" lvl="6" marL="3200400" marR="0" rtl="0" algn="l">
              <a:lnSpc>
                <a:spcPct val="115000"/>
              </a:lnSpc>
              <a:spcBef>
                <a:spcPts val="160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7pPr>
            <a:lvl8pPr indent="-317500" lvl="7" marL="3657600" marR="0" rtl="0" algn="l">
              <a:lnSpc>
                <a:spcPct val="115000"/>
              </a:lnSpc>
              <a:spcBef>
                <a:spcPts val="160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8pPr>
            <a:lvl9pPr indent="-317500" lvl="8" marL="4114800" marR="0" rtl="0" algn="l">
              <a:lnSpc>
                <a:spcPct val="115000"/>
              </a:lnSpc>
              <a:spcBef>
                <a:spcPts val="1600"/>
              </a:spcBef>
              <a:spcAft>
                <a:spcPts val="160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9pPr>
          </a:lstStyle>
          <a:p/>
        </p:txBody>
      </p:sp>
      <p:sp>
        <p:nvSpPr>
          <p:cNvPr id="53" name="Google Shape;53;p1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hyperlink" Target="mailto:j.waudby2@newcastle.ac.uk" TargetMode="External"/><Relationship Id="rId4" Type="http://schemas.openxmlformats.org/officeDocument/2006/relationships/image" Target="../media/image9.png"/><Relationship Id="rId5" Type="http://schemas.openxmlformats.org/officeDocument/2006/relationships/image" Target="../media/image1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5"/>
          <p:cNvSpPr txBox="1"/>
          <p:nvPr>
            <p:ph type="title"/>
          </p:nvPr>
        </p:nvSpPr>
        <p:spPr>
          <a:xfrm>
            <a:off x="485875" y="1399200"/>
            <a:ext cx="8183700" cy="1101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sz="2800"/>
              <a:t>A Performance Study of Epoch-based Commit Protocols in Distributed OLTP Databases</a:t>
            </a:r>
            <a:endParaRPr/>
          </a:p>
        </p:txBody>
      </p:sp>
      <p:sp>
        <p:nvSpPr>
          <p:cNvPr id="104" name="Google Shape;104;p25"/>
          <p:cNvSpPr txBox="1"/>
          <p:nvPr/>
        </p:nvSpPr>
        <p:spPr>
          <a:xfrm>
            <a:off x="311700" y="2834125"/>
            <a:ext cx="8520600" cy="9057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b="1" i="1" lang="en" sz="2800" u="sng">
                <a:solidFill>
                  <a:schemeClr val="lt1"/>
                </a:solidFill>
                <a:latin typeface="Source Sans Pro"/>
                <a:ea typeface="Source Sans Pro"/>
                <a:cs typeface="Source Sans Pro"/>
                <a:sym typeface="Source Sans Pro"/>
              </a:rPr>
              <a:t>J. Waudby</a:t>
            </a:r>
            <a:r>
              <a:rPr baseline="30000" lang="en" sz="2800">
                <a:solidFill>
                  <a:schemeClr val="lt1"/>
                </a:solidFill>
                <a:latin typeface="Source Sans Pro"/>
                <a:ea typeface="Source Sans Pro"/>
                <a:cs typeface="Source Sans Pro"/>
                <a:sym typeface="Source Sans Pro"/>
              </a:rPr>
              <a:t>1</a:t>
            </a:r>
            <a:r>
              <a:rPr lang="en" sz="2800">
                <a:solidFill>
                  <a:schemeClr val="lt1"/>
                </a:solidFill>
                <a:latin typeface="Source Sans Pro"/>
                <a:ea typeface="Source Sans Pro"/>
                <a:cs typeface="Source Sans Pro"/>
                <a:sym typeface="Source Sans Pro"/>
              </a:rPr>
              <a:t>, P. Ezhilchelvan</a:t>
            </a:r>
            <a:r>
              <a:rPr baseline="30000" lang="en" sz="2800">
                <a:solidFill>
                  <a:schemeClr val="lt1"/>
                </a:solidFill>
                <a:latin typeface="Source Sans Pro"/>
                <a:ea typeface="Source Sans Pro"/>
                <a:cs typeface="Source Sans Pro"/>
                <a:sym typeface="Source Sans Pro"/>
              </a:rPr>
              <a:t>1</a:t>
            </a:r>
            <a:r>
              <a:rPr lang="en" sz="2800">
                <a:solidFill>
                  <a:schemeClr val="lt1"/>
                </a:solidFill>
                <a:latin typeface="Source Sans Pro"/>
                <a:ea typeface="Source Sans Pro"/>
                <a:cs typeface="Source Sans Pro"/>
                <a:sym typeface="Source Sans Pro"/>
              </a:rPr>
              <a:t>, I. Mitrani</a:t>
            </a:r>
            <a:r>
              <a:rPr baseline="30000" lang="en" sz="2800">
                <a:solidFill>
                  <a:schemeClr val="lt1"/>
                </a:solidFill>
                <a:latin typeface="Source Sans Pro"/>
                <a:ea typeface="Source Sans Pro"/>
                <a:cs typeface="Source Sans Pro"/>
                <a:sym typeface="Source Sans Pro"/>
              </a:rPr>
              <a:t>1</a:t>
            </a:r>
            <a:r>
              <a:rPr lang="en" sz="2800">
                <a:solidFill>
                  <a:schemeClr val="lt1"/>
                </a:solidFill>
                <a:latin typeface="Source Sans Pro"/>
                <a:ea typeface="Source Sans Pro"/>
                <a:cs typeface="Source Sans Pro"/>
                <a:sym typeface="Source Sans Pro"/>
              </a:rPr>
              <a:t>, J. Webber</a:t>
            </a:r>
            <a:r>
              <a:rPr baseline="30000" lang="en" sz="2800">
                <a:solidFill>
                  <a:schemeClr val="lt1"/>
                </a:solidFill>
                <a:latin typeface="Source Sans Pro"/>
                <a:ea typeface="Source Sans Pro"/>
                <a:cs typeface="Source Sans Pro"/>
                <a:sym typeface="Source Sans Pro"/>
              </a:rPr>
              <a:t>2</a:t>
            </a:r>
            <a:endParaRPr baseline="30000" sz="2800">
              <a:solidFill>
                <a:schemeClr val="lt1"/>
              </a:solidFill>
              <a:latin typeface="Source Sans Pro"/>
              <a:ea typeface="Source Sans Pro"/>
              <a:cs typeface="Source Sans Pro"/>
              <a:sym typeface="Source Sans Pro"/>
            </a:endParaRPr>
          </a:p>
          <a:p>
            <a:pPr indent="0" lvl="0" marL="0" rtl="0" algn="ctr">
              <a:spcBef>
                <a:spcPts val="0"/>
              </a:spcBef>
              <a:spcAft>
                <a:spcPts val="0"/>
              </a:spcAft>
              <a:buNone/>
            </a:pPr>
            <a:r>
              <a:t/>
            </a:r>
            <a:endParaRPr sz="2800">
              <a:solidFill>
                <a:schemeClr val="lt1"/>
              </a:solidFill>
              <a:latin typeface="Source Sans Pro"/>
              <a:ea typeface="Source Sans Pro"/>
              <a:cs typeface="Source Sans Pro"/>
              <a:sym typeface="Source Sans Pro"/>
            </a:endParaRPr>
          </a:p>
          <a:p>
            <a:pPr indent="0" lvl="0" marL="0" rtl="0" algn="ctr">
              <a:spcBef>
                <a:spcPts val="0"/>
              </a:spcBef>
              <a:spcAft>
                <a:spcPts val="0"/>
              </a:spcAft>
              <a:buNone/>
            </a:pPr>
            <a:r>
              <a:rPr lang="en" sz="2632">
                <a:solidFill>
                  <a:schemeClr val="lt1"/>
                </a:solidFill>
                <a:latin typeface="Source Sans Pro"/>
                <a:ea typeface="Source Sans Pro"/>
                <a:cs typeface="Source Sans Pro"/>
                <a:sym typeface="Source Sans Pro"/>
              </a:rPr>
              <a:t>22</a:t>
            </a:r>
            <a:r>
              <a:rPr lang="en" sz="2632">
                <a:solidFill>
                  <a:schemeClr val="lt1"/>
                </a:solidFill>
                <a:latin typeface="Source Sans Pro"/>
                <a:ea typeface="Source Sans Pro"/>
                <a:cs typeface="Source Sans Pro"/>
                <a:sym typeface="Source Sans Pro"/>
              </a:rPr>
              <a:t> Sept 2022</a:t>
            </a:r>
            <a:endParaRPr sz="2632">
              <a:solidFill>
                <a:schemeClr val="lt1"/>
              </a:solidFill>
              <a:latin typeface="Source Sans Pro"/>
              <a:ea typeface="Source Sans Pro"/>
              <a:cs typeface="Source Sans Pro"/>
              <a:sym typeface="Source Sans Pro"/>
            </a:endParaRPr>
          </a:p>
        </p:txBody>
      </p:sp>
      <p:sp>
        <p:nvSpPr>
          <p:cNvPr id="105" name="Google Shape;105;p25"/>
          <p:cNvSpPr txBox="1"/>
          <p:nvPr/>
        </p:nvSpPr>
        <p:spPr>
          <a:xfrm>
            <a:off x="31250" y="4466150"/>
            <a:ext cx="31374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Source Sans Pro"/>
              <a:buAutoNum type="arabicPeriod"/>
            </a:pPr>
            <a:r>
              <a:rPr lang="en">
                <a:solidFill>
                  <a:schemeClr val="lt1"/>
                </a:solidFill>
                <a:latin typeface="Source Sans Pro"/>
                <a:ea typeface="Source Sans Pro"/>
                <a:cs typeface="Source Sans Pro"/>
                <a:sym typeface="Source Sans Pro"/>
              </a:rPr>
              <a:t>Newcastle University</a:t>
            </a:r>
            <a:endParaRPr>
              <a:solidFill>
                <a:schemeClr val="lt1"/>
              </a:solidFill>
              <a:latin typeface="Source Sans Pro"/>
              <a:ea typeface="Source Sans Pro"/>
              <a:cs typeface="Source Sans Pro"/>
              <a:sym typeface="Source Sans Pro"/>
            </a:endParaRPr>
          </a:p>
          <a:p>
            <a:pPr indent="-317500" lvl="0" marL="457200" rtl="0" algn="l">
              <a:spcBef>
                <a:spcPts val="0"/>
              </a:spcBef>
              <a:spcAft>
                <a:spcPts val="0"/>
              </a:spcAft>
              <a:buClr>
                <a:schemeClr val="lt1"/>
              </a:buClr>
              <a:buSzPts val="1400"/>
              <a:buFont typeface="Source Sans Pro"/>
              <a:buAutoNum type="arabicPeriod"/>
            </a:pPr>
            <a:r>
              <a:rPr lang="en">
                <a:solidFill>
                  <a:schemeClr val="lt1"/>
                </a:solidFill>
                <a:latin typeface="Source Sans Pro"/>
                <a:ea typeface="Source Sans Pro"/>
                <a:cs typeface="Source Sans Pro"/>
                <a:sym typeface="Source Sans Pro"/>
              </a:rPr>
              <a:t>Neo4j</a:t>
            </a:r>
            <a:endParaRPr>
              <a:solidFill>
                <a:schemeClr val="lt1"/>
              </a:solidFill>
              <a:latin typeface="Source Sans Pro"/>
              <a:ea typeface="Source Sans Pro"/>
              <a:cs typeface="Source Sans Pro"/>
              <a:sym typeface="Source Sans Pro"/>
            </a:endParaRPr>
          </a:p>
        </p:txBody>
      </p:sp>
      <p:pic>
        <p:nvPicPr>
          <p:cNvPr id="106" name="Google Shape;106;p25"/>
          <p:cNvPicPr preferRelativeResize="0"/>
          <p:nvPr/>
        </p:nvPicPr>
        <p:blipFill>
          <a:blip r:embed="rId3">
            <a:alphaModFix/>
          </a:blip>
          <a:stretch>
            <a:fillRect/>
          </a:stretch>
        </p:blipFill>
        <p:spPr>
          <a:xfrm>
            <a:off x="3581363" y="102113"/>
            <a:ext cx="1992725" cy="699300"/>
          </a:xfrm>
          <a:prstGeom prst="rect">
            <a:avLst/>
          </a:prstGeom>
          <a:noFill/>
          <a:ln>
            <a:noFill/>
          </a:ln>
        </p:spPr>
      </p:pic>
      <p:pic>
        <p:nvPicPr>
          <p:cNvPr id="107" name="Google Shape;107;p25"/>
          <p:cNvPicPr preferRelativeResize="0"/>
          <p:nvPr/>
        </p:nvPicPr>
        <p:blipFill rotWithShape="1">
          <a:blip r:embed="rId4">
            <a:alphaModFix/>
          </a:blip>
          <a:srcRect b="0" l="1760" r="-1760" t="0"/>
          <a:stretch/>
        </p:blipFill>
        <p:spPr>
          <a:xfrm>
            <a:off x="6337675" y="55463"/>
            <a:ext cx="2643175" cy="661475"/>
          </a:xfrm>
          <a:prstGeom prst="rect">
            <a:avLst/>
          </a:prstGeom>
          <a:noFill/>
          <a:ln>
            <a:noFill/>
          </a:ln>
        </p:spPr>
      </p:pic>
      <p:pic>
        <p:nvPicPr>
          <p:cNvPr id="108" name="Google Shape;108;p25"/>
          <p:cNvPicPr preferRelativeResize="0"/>
          <p:nvPr/>
        </p:nvPicPr>
        <p:blipFill>
          <a:blip r:embed="rId5">
            <a:alphaModFix/>
          </a:blip>
          <a:stretch>
            <a:fillRect/>
          </a:stretch>
        </p:blipFill>
        <p:spPr>
          <a:xfrm>
            <a:off x="538333" y="55475"/>
            <a:ext cx="2123233" cy="792600"/>
          </a:xfrm>
          <a:prstGeom prst="rect">
            <a:avLst/>
          </a:prstGeom>
          <a:noFill/>
          <a:ln>
            <a:noFill/>
          </a:ln>
        </p:spPr>
      </p:pic>
      <p:sp>
        <p:nvSpPr>
          <p:cNvPr id="109" name="Google Shape;109;p2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Contribution #2: </a:t>
            </a:r>
            <a:r>
              <a:rPr lang="en"/>
              <a:t>Minimising Wasted Work</a:t>
            </a:r>
            <a:endParaRPr/>
          </a:p>
          <a:p>
            <a:pPr indent="0" lvl="0" marL="0" rtl="0" algn="l">
              <a:spcBef>
                <a:spcPts val="0"/>
              </a:spcBef>
              <a:spcAft>
                <a:spcPts val="0"/>
              </a:spcAft>
              <a:buNone/>
            </a:pPr>
            <a:r>
              <a:t/>
            </a:r>
            <a:endParaRPr/>
          </a:p>
        </p:txBody>
      </p:sp>
      <p:sp>
        <p:nvSpPr>
          <p:cNvPr id="308" name="Google Shape;308;p34"/>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b="1" lang="en">
                <a:solidFill>
                  <a:srgbClr val="000000"/>
                </a:solidFill>
              </a:rPr>
              <a:t>Epoch-based commit:</a:t>
            </a:r>
            <a:r>
              <a:rPr lang="en">
                <a:solidFill>
                  <a:srgbClr val="000000"/>
                </a:solidFill>
              </a:rPr>
              <a:t> all transactions executed in an epoch abort if 1 nodes fails </a:t>
            </a:r>
            <a:endParaRPr>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Assumption: </a:t>
            </a:r>
            <a:r>
              <a:rPr lang="en">
                <a:solidFill>
                  <a:srgbClr val="000000"/>
                </a:solidFill>
              </a:rPr>
              <a:t>each node has directly/indirectly accessed the failed node during the epoch </a:t>
            </a:r>
            <a:r>
              <a:rPr lang="en">
                <a:solidFill>
                  <a:srgbClr val="000000"/>
                </a:solidFill>
              </a:rPr>
              <a:t>→ </a:t>
            </a:r>
            <a:r>
              <a:rPr lang="en">
                <a:solidFill>
                  <a:srgbClr val="000000"/>
                </a:solidFill>
              </a:rPr>
              <a:t>all transactions it executed accessed some data now lost due to failure </a:t>
            </a:r>
            <a:r>
              <a:rPr b="1" lang="en">
                <a:solidFill>
                  <a:srgbClr val="FF0000"/>
                </a:solidFill>
              </a:rPr>
              <a:t>(pessimistic) </a:t>
            </a:r>
            <a:endParaRPr>
              <a:solidFill>
                <a:srgbClr val="FF0000"/>
              </a:solidFill>
            </a:endParaRPr>
          </a:p>
          <a:p>
            <a:pPr indent="-342900" lvl="0" marL="457200" rtl="0" algn="l">
              <a:spcBef>
                <a:spcPts val="0"/>
              </a:spcBef>
              <a:spcAft>
                <a:spcPts val="0"/>
              </a:spcAft>
              <a:buClr>
                <a:srgbClr val="000000"/>
              </a:buClr>
              <a:buSzPts val="1800"/>
              <a:buChar char="●"/>
            </a:pPr>
            <a:r>
              <a:rPr b="1" lang="en">
                <a:solidFill>
                  <a:srgbClr val="000000"/>
                </a:solidFill>
              </a:rPr>
              <a:t>Motivating example: </a:t>
            </a:r>
            <a:endParaRPr b="1">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Node fails shortly after it starts its work interval</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Unlikely that each operative node executes a distributed transaction uses uncommitted data held by this node that failed</a:t>
            </a:r>
            <a:endParaRPr sz="1800">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Epoch-based multi-commit: </a:t>
            </a:r>
            <a:r>
              <a:rPr lang="en">
                <a:solidFill>
                  <a:srgbClr val="000000"/>
                </a:solidFill>
              </a:rPr>
              <a:t>avoids (where possible) aborting all transactions, thus improving throughput and reduce average latency</a:t>
            </a:r>
            <a:endParaRPr sz="1800">
              <a:solidFill>
                <a:srgbClr val="000000"/>
              </a:solidFill>
            </a:endParaRPr>
          </a:p>
        </p:txBody>
      </p:sp>
      <p:sp>
        <p:nvSpPr>
          <p:cNvPr id="309" name="Google Shape;309;p3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Epoch-based Multi-Commit</a:t>
            </a:r>
            <a:endParaRPr/>
          </a:p>
        </p:txBody>
      </p:sp>
      <p:sp>
        <p:nvSpPr>
          <p:cNvPr id="315" name="Google Shape;315;p35"/>
          <p:cNvSpPr txBox="1"/>
          <p:nvPr>
            <p:ph idx="1" type="body"/>
          </p:nvPr>
        </p:nvSpPr>
        <p:spPr>
          <a:xfrm>
            <a:off x="311700" y="1152475"/>
            <a:ext cx="8520600" cy="3777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a:solidFill>
                  <a:schemeClr val="dk2"/>
                </a:solidFill>
              </a:rPr>
              <a:t>M</a:t>
            </a:r>
            <a:r>
              <a:rPr lang="en" sz="1800">
                <a:solidFill>
                  <a:schemeClr val="dk2"/>
                </a:solidFill>
              </a:rPr>
              <a:t>onitor node i</a:t>
            </a:r>
            <a:r>
              <a:rPr lang="en" sz="1800">
                <a:solidFill>
                  <a:schemeClr val="dk2"/>
                </a:solidFill>
              </a:rPr>
              <a:t>nteractions called </a:t>
            </a:r>
            <a:r>
              <a:rPr b="1" lang="en" sz="1800">
                <a:solidFill>
                  <a:schemeClr val="dk2"/>
                </a:solidFill>
              </a:rPr>
              <a:t>epoch dependencies</a:t>
            </a:r>
            <a:endParaRPr sz="1800">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If T1 coordinated by N1 requires data stored on N2 then there will be an epoch dependency between N1 and N2</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Epoch dependencies can be direct or transitive</a:t>
            </a:r>
            <a:endParaRPr>
              <a:solidFill>
                <a:schemeClr val="dk2"/>
              </a:solidFill>
            </a:endParaRPr>
          </a:p>
          <a:p>
            <a:pPr indent="-330200" lvl="1" marL="914400" rtl="0" algn="l">
              <a:spcBef>
                <a:spcPts val="0"/>
              </a:spcBef>
              <a:spcAft>
                <a:spcPts val="0"/>
              </a:spcAft>
              <a:buClr>
                <a:schemeClr val="dk2"/>
              </a:buClr>
              <a:buSzPts val="1600"/>
              <a:buChar char="○"/>
            </a:pPr>
            <a:r>
              <a:rPr lang="en">
                <a:solidFill>
                  <a:schemeClr val="dk2"/>
                </a:solidFill>
              </a:rPr>
              <a:t>T1 coordinated by N1 updates an item, T2  coordinated by N2 reads update by T1 on N1, then updates item on N2, T3  coordinated by  N3 reads update by T2 on N2</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Information flow: N1 → N2 → N3</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If N1 crashes, N2 and N3 must abort their transactions </a:t>
            </a:r>
            <a:endParaRPr sz="12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Epoch coordinator uses epoch dependencies to create </a:t>
            </a:r>
            <a:r>
              <a:rPr b="1" lang="en" sz="1800">
                <a:solidFill>
                  <a:schemeClr val="dk2"/>
                </a:solidFill>
              </a:rPr>
              <a:t>commit groups</a:t>
            </a:r>
            <a:endParaRPr b="1" sz="1800">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Form a undirected graph; vertices are database nodes and edges are epoch dependencies </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Computes commit groups using connected components </a:t>
            </a:r>
            <a:endParaRPr>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Commit groups are disjoint sets of nodes that can fail independently (no d</a:t>
            </a:r>
            <a:r>
              <a:rPr lang="en">
                <a:solidFill>
                  <a:schemeClr val="dk2"/>
                </a:solidFill>
              </a:rPr>
              <a:t>ata dependencies)</a:t>
            </a:r>
            <a:endParaRPr sz="1600">
              <a:solidFill>
                <a:schemeClr val="dk2"/>
              </a:solidFill>
            </a:endParaRPr>
          </a:p>
        </p:txBody>
      </p:sp>
      <p:sp>
        <p:nvSpPr>
          <p:cNvPr id="316" name="Google Shape;316;p3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6"/>
          <p:cNvSpPr/>
          <p:nvPr/>
        </p:nvSpPr>
        <p:spPr>
          <a:xfrm>
            <a:off x="6327225" y="151350"/>
            <a:ext cx="2719500" cy="46068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322" name="Google Shape;322;p3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Epoch-based Multi-Commit Cycle</a:t>
            </a:r>
            <a:endParaRPr sz="2800"/>
          </a:p>
        </p:txBody>
      </p:sp>
      <p:cxnSp>
        <p:nvCxnSpPr>
          <p:cNvPr id="323" name="Google Shape;323;p36"/>
          <p:cNvCxnSpPr/>
          <p:nvPr/>
        </p:nvCxnSpPr>
        <p:spPr>
          <a:xfrm flipH="1" rot="10800000">
            <a:off x="1166925" y="1841750"/>
            <a:ext cx="4312800" cy="13200"/>
          </a:xfrm>
          <a:prstGeom prst="straightConnector1">
            <a:avLst/>
          </a:prstGeom>
          <a:noFill/>
          <a:ln cap="flat" cmpd="sng" w="9525">
            <a:solidFill>
              <a:schemeClr val="dk2"/>
            </a:solidFill>
            <a:prstDash val="solid"/>
            <a:round/>
            <a:headEnd len="med" w="med" type="none"/>
            <a:tailEnd len="med" w="med" type="triangle"/>
          </a:ln>
        </p:spPr>
      </p:cxnSp>
      <p:cxnSp>
        <p:nvCxnSpPr>
          <p:cNvPr id="324" name="Google Shape;324;p36"/>
          <p:cNvCxnSpPr/>
          <p:nvPr/>
        </p:nvCxnSpPr>
        <p:spPr>
          <a:xfrm>
            <a:off x="1166925" y="2801875"/>
            <a:ext cx="4312800" cy="7200"/>
          </a:xfrm>
          <a:prstGeom prst="straightConnector1">
            <a:avLst/>
          </a:prstGeom>
          <a:noFill/>
          <a:ln cap="flat" cmpd="sng" w="9525">
            <a:solidFill>
              <a:schemeClr val="dk2"/>
            </a:solidFill>
            <a:prstDash val="solid"/>
            <a:round/>
            <a:headEnd len="med" w="med" type="none"/>
            <a:tailEnd len="med" w="med" type="triangle"/>
          </a:ln>
        </p:spPr>
      </p:cxnSp>
      <p:cxnSp>
        <p:nvCxnSpPr>
          <p:cNvPr id="325" name="Google Shape;325;p36"/>
          <p:cNvCxnSpPr/>
          <p:nvPr/>
        </p:nvCxnSpPr>
        <p:spPr>
          <a:xfrm>
            <a:off x="1166925" y="3672600"/>
            <a:ext cx="4266300" cy="10500"/>
          </a:xfrm>
          <a:prstGeom prst="straightConnector1">
            <a:avLst/>
          </a:prstGeom>
          <a:noFill/>
          <a:ln cap="flat" cmpd="sng" w="9525">
            <a:solidFill>
              <a:schemeClr val="dk2"/>
            </a:solidFill>
            <a:prstDash val="solid"/>
            <a:round/>
            <a:headEnd len="med" w="med" type="none"/>
            <a:tailEnd len="med" w="med" type="triangle"/>
          </a:ln>
        </p:spPr>
      </p:cxnSp>
      <p:cxnSp>
        <p:nvCxnSpPr>
          <p:cNvPr id="326" name="Google Shape;326;p36"/>
          <p:cNvCxnSpPr/>
          <p:nvPr/>
        </p:nvCxnSpPr>
        <p:spPr>
          <a:xfrm>
            <a:off x="2698750" y="1860225"/>
            <a:ext cx="381300" cy="957900"/>
          </a:xfrm>
          <a:prstGeom prst="straightConnector1">
            <a:avLst/>
          </a:prstGeom>
          <a:noFill/>
          <a:ln cap="flat" cmpd="sng" w="9525">
            <a:solidFill>
              <a:srgbClr val="980000"/>
            </a:solidFill>
            <a:prstDash val="solid"/>
            <a:round/>
            <a:headEnd len="med" w="med" type="none"/>
            <a:tailEnd len="med" w="med" type="triangle"/>
          </a:ln>
        </p:spPr>
      </p:cxnSp>
      <p:cxnSp>
        <p:nvCxnSpPr>
          <p:cNvPr id="327" name="Google Shape;327;p36"/>
          <p:cNvCxnSpPr/>
          <p:nvPr/>
        </p:nvCxnSpPr>
        <p:spPr>
          <a:xfrm>
            <a:off x="2689450" y="1860225"/>
            <a:ext cx="297600" cy="2660100"/>
          </a:xfrm>
          <a:prstGeom prst="straightConnector1">
            <a:avLst/>
          </a:prstGeom>
          <a:noFill/>
          <a:ln cap="flat" cmpd="sng" w="9525">
            <a:solidFill>
              <a:srgbClr val="980000"/>
            </a:solidFill>
            <a:prstDash val="solid"/>
            <a:round/>
            <a:headEnd len="med" w="med" type="none"/>
            <a:tailEnd len="med" w="med" type="triangle"/>
          </a:ln>
        </p:spPr>
      </p:cxnSp>
      <p:cxnSp>
        <p:nvCxnSpPr>
          <p:cNvPr id="328" name="Google Shape;328;p36"/>
          <p:cNvCxnSpPr/>
          <p:nvPr/>
        </p:nvCxnSpPr>
        <p:spPr>
          <a:xfrm flipH="1" rot="10800000">
            <a:off x="3488650" y="1869475"/>
            <a:ext cx="186600" cy="932400"/>
          </a:xfrm>
          <a:prstGeom prst="straightConnector1">
            <a:avLst/>
          </a:prstGeom>
          <a:noFill/>
          <a:ln cap="flat" cmpd="sng" w="9525">
            <a:solidFill>
              <a:srgbClr val="980000"/>
            </a:solidFill>
            <a:prstDash val="solid"/>
            <a:round/>
            <a:headEnd len="med" w="med" type="none"/>
            <a:tailEnd len="med" w="med" type="triangle"/>
          </a:ln>
        </p:spPr>
      </p:cxnSp>
      <p:cxnSp>
        <p:nvCxnSpPr>
          <p:cNvPr id="329" name="Google Shape;329;p36"/>
          <p:cNvCxnSpPr/>
          <p:nvPr/>
        </p:nvCxnSpPr>
        <p:spPr>
          <a:xfrm flipH="1" rot="10800000">
            <a:off x="3331225" y="1860425"/>
            <a:ext cx="455700" cy="1813500"/>
          </a:xfrm>
          <a:prstGeom prst="straightConnector1">
            <a:avLst/>
          </a:prstGeom>
          <a:noFill/>
          <a:ln cap="flat" cmpd="sng" w="9525">
            <a:solidFill>
              <a:srgbClr val="980000"/>
            </a:solidFill>
            <a:prstDash val="solid"/>
            <a:round/>
            <a:headEnd len="med" w="med" type="none"/>
            <a:tailEnd len="med" w="med" type="triangle"/>
          </a:ln>
        </p:spPr>
      </p:cxnSp>
      <p:cxnSp>
        <p:nvCxnSpPr>
          <p:cNvPr id="330" name="Google Shape;330;p36"/>
          <p:cNvCxnSpPr/>
          <p:nvPr/>
        </p:nvCxnSpPr>
        <p:spPr>
          <a:xfrm>
            <a:off x="1316725" y="1536775"/>
            <a:ext cx="19200" cy="3232800"/>
          </a:xfrm>
          <a:prstGeom prst="straightConnector1">
            <a:avLst/>
          </a:prstGeom>
          <a:noFill/>
          <a:ln cap="flat" cmpd="sng" w="9525">
            <a:solidFill>
              <a:schemeClr val="dk2"/>
            </a:solidFill>
            <a:prstDash val="dash"/>
            <a:round/>
            <a:headEnd len="med" w="med" type="none"/>
            <a:tailEnd len="med" w="med" type="none"/>
          </a:ln>
        </p:spPr>
      </p:cxnSp>
      <p:cxnSp>
        <p:nvCxnSpPr>
          <p:cNvPr id="331" name="Google Shape;331;p36"/>
          <p:cNvCxnSpPr/>
          <p:nvPr/>
        </p:nvCxnSpPr>
        <p:spPr>
          <a:xfrm>
            <a:off x="3906975" y="1437725"/>
            <a:ext cx="19200" cy="3232800"/>
          </a:xfrm>
          <a:prstGeom prst="straightConnector1">
            <a:avLst/>
          </a:prstGeom>
          <a:noFill/>
          <a:ln cap="flat" cmpd="sng" w="9525">
            <a:solidFill>
              <a:schemeClr val="dk2"/>
            </a:solidFill>
            <a:prstDash val="dash"/>
            <a:round/>
            <a:headEnd len="med" w="med" type="none"/>
            <a:tailEnd len="med" w="med" type="none"/>
          </a:ln>
        </p:spPr>
      </p:cxnSp>
      <p:cxnSp>
        <p:nvCxnSpPr>
          <p:cNvPr id="332" name="Google Shape;332;p36"/>
          <p:cNvCxnSpPr/>
          <p:nvPr/>
        </p:nvCxnSpPr>
        <p:spPr>
          <a:xfrm>
            <a:off x="4258513" y="1854950"/>
            <a:ext cx="495900" cy="963300"/>
          </a:xfrm>
          <a:prstGeom prst="straightConnector1">
            <a:avLst/>
          </a:prstGeom>
          <a:noFill/>
          <a:ln cap="flat" cmpd="sng" w="9525">
            <a:solidFill>
              <a:srgbClr val="6AA84F"/>
            </a:solidFill>
            <a:prstDash val="solid"/>
            <a:round/>
            <a:headEnd len="med" w="med" type="none"/>
            <a:tailEnd len="med" w="med" type="triangle"/>
          </a:ln>
        </p:spPr>
      </p:cxnSp>
      <p:cxnSp>
        <p:nvCxnSpPr>
          <p:cNvPr id="333" name="Google Shape;333;p36"/>
          <p:cNvCxnSpPr/>
          <p:nvPr/>
        </p:nvCxnSpPr>
        <p:spPr>
          <a:xfrm>
            <a:off x="4239313" y="1854950"/>
            <a:ext cx="319800" cy="2646900"/>
          </a:xfrm>
          <a:prstGeom prst="straightConnector1">
            <a:avLst/>
          </a:prstGeom>
          <a:noFill/>
          <a:ln cap="flat" cmpd="sng" w="9525">
            <a:solidFill>
              <a:srgbClr val="6AA84F"/>
            </a:solidFill>
            <a:prstDash val="solid"/>
            <a:round/>
            <a:headEnd len="med" w="med" type="none"/>
            <a:tailEnd len="med" w="med" type="triangle"/>
          </a:ln>
        </p:spPr>
      </p:cxnSp>
      <p:cxnSp>
        <p:nvCxnSpPr>
          <p:cNvPr id="334" name="Google Shape;334;p36"/>
          <p:cNvCxnSpPr/>
          <p:nvPr/>
        </p:nvCxnSpPr>
        <p:spPr>
          <a:xfrm flipH="1" rot="10800000">
            <a:off x="4934850" y="1860113"/>
            <a:ext cx="305400" cy="946500"/>
          </a:xfrm>
          <a:prstGeom prst="straightConnector1">
            <a:avLst/>
          </a:prstGeom>
          <a:noFill/>
          <a:ln cap="flat" cmpd="sng" w="9525">
            <a:solidFill>
              <a:srgbClr val="6AA84F"/>
            </a:solidFill>
            <a:prstDash val="solid"/>
            <a:round/>
            <a:headEnd len="med" w="med" type="none"/>
            <a:tailEnd len="med" w="med" type="triangle"/>
          </a:ln>
        </p:spPr>
      </p:cxnSp>
      <p:cxnSp>
        <p:nvCxnSpPr>
          <p:cNvPr id="335" name="Google Shape;335;p36"/>
          <p:cNvCxnSpPr/>
          <p:nvPr/>
        </p:nvCxnSpPr>
        <p:spPr>
          <a:xfrm flipH="1" rot="10800000">
            <a:off x="4627925" y="1860288"/>
            <a:ext cx="526200" cy="1796400"/>
          </a:xfrm>
          <a:prstGeom prst="straightConnector1">
            <a:avLst/>
          </a:prstGeom>
          <a:noFill/>
          <a:ln cap="flat" cmpd="sng" w="9525">
            <a:solidFill>
              <a:srgbClr val="6AA84F"/>
            </a:solidFill>
            <a:prstDash val="solid"/>
            <a:round/>
            <a:headEnd len="med" w="med" type="none"/>
            <a:tailEnd len="med" w="med" type="triangle"/>
          </a:ln>
        </p:spPr>
      </p:cxnSp>
      <p:sp>
        <p:nvSpPr>
          <p:cNvPr id="336" name="Google Shape;336;p36"/>
          <p:cNvSpPr txBox="1"/>
          <p:nvPr/>
        </p:nvSpPr>
        <p:spPr>
          <a:xfrm>
            <a:off x="6327225" y="3954625"/>
            <a:ext cx="27120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Receive COMMIT</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Release results to clients</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Send COMMIT-ACK</a:t>
            </a:r>
            <a:endParaRPr>
              <a:latin typeface="Source Sans Pro"/>
              <a:ea typeface="Source Sans Pro"/>
              <a:cs typeface="Source Sans Pro"/>
              <a:sym typeface="Source Sans Pro"/>
            </a:endParaRPr>
          </a:p>
        </p:txBody>
      </p:sp>
      <p:cxnSp>
        <p:nvCxnSpPr>
          <p:cNvPr id="337" name="Google Shape;337;p36"/>
          <p:cNvCxnSpPr/>
          <p:nvPr/>
        </p:nvCxnSpPr>
        <p:spPr>
          <a:xfrm>
            <a:off x="4636125" y="3662050"/>
            <a:ext cx="490200" cy="1155900"/>
          </a:xfrm>
          <a:prstGeom prst="straightConnector1">
            <a:avLst/>
          </a:prstGeom>
          <a:noFill/>
          <a:ln cap="flat" cmpd="sng" w="9525">
            <a:solidFill>
              <a:srgbClr val="3C78D8"/>
            </a:solidFill>
            <a:prstDash val="dot"/>
            <a:round/>
            <a:headEnd len="med" w="med" type="none"/>
            <a:tailEnd len="med" w="med" type="triangle"/>
          </a:ln>
        </p:spPr>
      </p:cxnSp>
      <p:sp>
        <p:nvSpPr>
          <p:cNvPr id="338" name="Google Shape;338;p36"/>
          <p:cNvSpPr txBox="1"/>
          <p:nvPr/>
        </p:nvSpPr>
        <p:spPr>
          <a:xfrm>
            <a:off x="6337800" y="1247763"/>
            <a:ext cx="27120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Receive PREPARE</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Force log </a:t>
            </a:r>
            <a:r>
              <a:rPr i="1" lang="en">
                <a:latin typeface="Source Sans Pro"/>
                <a:ea typeface="Source Sans Pro"/>
                <a:cs typeface="Source Sans Pro"/>
                <a:sym typeface="Source Sans Pro"/>
              </a:rPr>
              <a:t>prepared record</a:t>
            </a:r>
            <a:r>
              <a:rPr lang="en">
                <a:latin typeface="Source Sans Pro"/>
                <a:ea typeface="Source Sans Pro"/>
                <a:cs typeface="Source Sans Pro"/>
                <a:sym typeface="Source Sans Pro"/>
              </a:rPr>
              <a:t>:</a:t>
            </a:r>
            <a:endParaRPr>
              <a:latin typeface="Source Sans Pro"/>
              <a:ea typeface="Source Sans Pro"/>
              <a:cs typeface="Source Sans Pro"/>
              <a:sym typeface="Source Sans Pro"/>
            </a:endParaRPr>
          </a:p>
          <a:p>
            <a:pPr indent="-317500" lvl="1" marL="914400" rtl="0" algn="l">
              <a:spcBef>
                <a:spcPts val="0"/>
              </a:spcBef>
              <a:spcAft>
                <a:spcPts val="0"/>
              </a:spcAft>
              <a:buSzPts val="1400"/>
              <a:buFont typeface="Source Sans Pro"/>
              <a:buChar char="○"/>
            </a:pPr>
            <a:r>
              <a:rPr lang="en">
                <a:latin typeface="Source Sans Pro"/>
                <a:ea typeface="Source Sans Pro"/>
                <a:cs typeface="Source Sans Pro"/>
                <a:sym typeface="Source Sans Pro"/>
              </a:rPr>
              <a:t>Epoch #</a:t>
            </a:r>
            <a:endParaRPr>
              <a:latin typeface="Source Sans Pro"/>
              <a:ea typeface="Source Sans Pro"/>
              <a:cs typeface="Source Sans Pro"/>
              <a:sym typeface="Source Sans Pro"/>
            </a:endParaRPr>
          </a:p>
          <a:p>
            <a:pPr indent="-317500" lvl="1" marL="914400" rtl="0" algn="l">
              <a:spcBef>
                <a:spcPts val="0"/>
              </a:spcBef>
              <a:spcAft>
                <a:spcPts val="0"/>
              </a:spcAft>
              <a:buSzPts val="1400"/>
              <a:buFont typeface="Source Sans Pro"/>
              <a:buChar char="○"/>
            </a:pPr>
            <a:r>
              <a:rPr lang="en">
                <a:latin typeface="Source Sans Pro"/>
                <a:ea typeface="Source Sans Pro"/>
                <a:cs typeface="Source Sans Pro"/>
                <a:sym typeface="Source Sans Pro"/>
              </a:rPr>
              <a:t>All TIDs in epoch</a:t>
            </a:r>
            <a:endParaRPr>
              <a:latin typeface="Source Sans Pro"/>
              <a:ea typeface="Source Sans Pro"/>
              <a:cs typeface="Source Sans Pro"/>
              <a:sym typeface="Source Sans Pro"/>
            </a:endParaRPr>
          </a:p>
          <a:p>
            <a:pPr indent="-317500" lvl="1" marL="914400" rtl="0" algn="l">
              <a:spcBef>
                <a:spcPts val="0"/>
              </a:spcBef>
              <a:spcAft>
                <a:spcPts val="0"/>
              </a:spcAft>
              <a:buSzPts val="1400"/>
              <a:buFont typeface="Source Sans Pro"/>
              <a:buChar char="○"/>
            </a:pPr>
            <a:r>
              <a:rPr lang="en">
                <a:latin typeface="Source Sans Pro"/>
                <a:ea typeface="Source Sans Pro"/>
                <a:cs typeface="Source Sans Pro"/>
                <a:sym typeface="Source Sans Pro"/>
              </a:rPr>
              <a:t>All writes of TIDs</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Send P-ACK </a:t>
            </a:r>
            <a:r>
              <a:rPr b="1" lang="en">
                <a:latin typeface="Source Sans Pro"/>
                <a:ea typeface="Source Sans Pro"/>
                <a:cs typeface="Source Sans Pro"/>
                <a:sym typeface="Source Sans Pro"/>
              </a:rPr>
              <a:t>with</a:t>
            </a:r>
            <a:r>
              <a:rPr lang="en">
                <a:latin typeface="Source Sans Pro"/>
                <a:ea typeface="Source Sans Pro"/>
                <a:cs typeface="Source Sans Pro"/>
                <a:sym typeface="Source Sans Pro"/>
              </a:rPr>
              <a:t> </a:t>
            </a:r>
            <a:r>
              <a:rPr b="1" lang="en">
                <a:latin typeface="Source Sans Pro"/>
                <a:ea typeface="Source Sans Pro"/>
                <a:cs typeface="Source Sans Pro"/>
                <a:sym typeface="Source Sans Pro"/>
              </a:rPr>
              <a:t>deps</a:t>
            </a:r>
            <a:endParaRPr b="1">
              <a:latin typeface="Source Sans Pro"/>
              <a:ea typeface="Source Sans Pro"/>
              <a:cs typeface="Source Sans Pro"/>
              <a:sym typeface="Source Sans Pro"/>
            </a:endParaRPr>
          </a:p>
        </p:txBody>
      </p:sp>
      <p:sp>
        <p:nvSpPr>
          <p:cNvPr id="339" name="Google Shape;339;p36"/>
          <p:cNvSpPr txBox="1"/>
          <p:nvPr/>
        </p:nvSpPr>
        <p:spPr>
          <a:xfrm>
            <a:off x="6327225" y="535025"/>
            <a:ext cx="271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PREPARE PHASE</a:t>
            </a:r>
            <a:endParaRPr>
              <a:latin typeface="Source Sans Pro"/>
              <a:ea typeface="Source Sans Pro"/>
              <a:cs typeface="Source Sans Pro"/>
              <a:sym typeface="Source Sans Pro"/>
            </a:endParaRPr>
          </a:p>
        </p:txBody>
      </p:sp>
      <p:sp>
        <p:nvSpPr>
          <p:cNvPr id="340" name="Google Shape;340;p36"/>
          <p:cNvSpPr txBox="1"/>
          <p:nvPr/>
        </p:nvSpPr>
        <p:spPr>
          <a:xfrm>
            <a:off x="385775" y="1905375"/>
            <a:ext cx="975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Source Sans Pro"/>
                <a:ea typeface="Source Sans Pro"/>
                <a:cs typeface="Source Sans Pro"/>
                <a:sym typeface="Source Sans Pro"/>
              </a:rPr>
              <a:t>Epoch Coordinator</a:t>
            </a:r>
            <a:endParaRPr sz="1000">
              <a:latin typeface="Source Sans Pro"/>
              <a:ea typeface="Source Sans Pro"/>
              <a:cs typeface="Source Sans Pro"/>
              <a:sym typeface="Source Sans Pro"/>
            </a:endParaRPr>
          </a:p>
        </p:txBody>
      </p:sp>
      <p:sp>
        <p:nvSpPr>
          <p:cNvPr id="341" name="Google Shape;341;p36"/>
          <p:cNvSpPr txBox="1"/>
          <p:nvPr/>
        </p:nvSpPr>
        <p:spPr>
          <a:xfrm>
            <a:off x="6327225" y="2840775"/>
            <a:ext cx="27120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Receive P-ACKs</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Force log </a:t>
            </a:r>
            <a:r>
              <a:rPr i="1" lang="en">
                <a:latin typeface="Source Sans Pro"/>
                <a:ea typeface="Source Sans Pro"/>
                <a:cs typeface="Source Sans Pro"/>
                <a:sym typeface="Source Sans Pro"/>
              </a:rPr>
              <a:t>commit record</a:t>
            </a:r>
            <a:r>
              <a:rPr lang="en">
                <a:latin typeface="Source Sans Pro"/>
                <a:ea typeface="Source Sans Pro"/>
                <a:cs typeface="Source Sans Pro"/>
                <a:sym typeface="Source Sans Pro"/>
              </a:rPr>
              <a:t> (epoch #) and increment</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b="1" lang="en">
                <a:latin typeface="Source Sans Pro"/>
                <a:ea typeface="Source Sans Pro"/>
                <a:cs typeface="Source Sans Pro"/>
                <a:sym typeface="Source Sans Pro"/>
              </a:rPr>
              <a:t>Compute commit groups</a:t>
            </a:r>
            <a:endParaRPr b="1">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Send COMMIT</a:t>
            </a:r>
            <a:endParaRPr>
              <a:latin typeface="Source Sans Pro"/>
              <a:ea typeface="Source Sans Pro"/>
              <a:cs typeface="Source Sans Pro"/>
              <a:sym typeface="Source Sans Pro"/>
            </a:endParaRPr>
          </a:p>
        </p:txBody>
      </p:sp>
      <p:cxnSp>
        <p:nvCxnSpPr>
          <p:cNvPr id="342" name="Google Shape;342;p36"/>
          <p:cNvCxnSpPr/>
          <p:nvPr/>
        </p:nvCxnSpPr>
        <p:spPr>
          <a:xfrm>
            <a:off x="4781400" y="2811800"/>
            <a:ext cx="507000" cy="2012400"/>
          </a:xfrm>
          <a:prstGeom prst="straightConnector1">
            <a:avLst/>
          </a:prstGeom>
          <a:noFill/>
          <a:ln cap="flat" cmpd="sng" w="9525">
            <a:solidFill>
              <a:srgbClr val="3C78D8"/>
            </a:solidFill>
            <a:prstDash val="dot"/>
            <a:round/>
            <a:headEnd len="med" w="med" type="none"/>
            <a:tailEnd len="med" w="med" type="triangle"/>
          </a:ln>
        </p:spPr>
      </p:cxnSp>
      <p:sp>
        <p:nvSpPr>
          <p:cNvPr id="343" name="Google Shape;343;p36"/>
          <p:cNvSpPr txBox="1"/>
          <p:nvPr/>
        </p:nvSpPr>
        <p:spPr>
          <a:xfrm>
            <a:off x="6327225" y="274475"/>
            <a:ext cx="27195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Nodes execute transactions</a:t>
            </a:r>
            <a:endParaRPr>
              <a:latin typeface="Source Sans Pro"/>
              <a:ea typeface="Source Sans Pro"/>
              <a:cs typeface="Source Sans Pro"/>
              <a:sym typeface="Source Sans Pro"/>
            </a:endParaRPr>
          </a:p>
        </p:txBody>
      </p:sp>
      <p:sp>
        <p:nvSpPr>
          <p:cNvPr id="344" name="Google Shape;344;p36"/>
          <p:cNvSpPr/>
          <p:nvPr/>
        </p:nvSpPr>
        <p:spPr>
          <a:xfrm>
            <a:off x="2568825" y="1722050"/>
            <a:ext cx="209400" cy="2163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346" name="Google Shape;346;p36"/>
          <p:cNvSpPr txBox="1"/>
          <p:nvPr/>
        </p:nvSpPr>
        <p:spPr>
          <a:xfrm>
            <a:off x="378625" y="2968525"/>
            <a:ext cx="975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dk2"/>
                </a:solidFill>
                <a:latin typeface="Source Sans Pro"/>
                <a:ea typeface="Source Sans Pro"/>
                <a:cs typeface="Source Sans Pro"/>
                <a:sym typeface="Source Sans Pro"/>
              </a:rPr>
              <a:t>Node 1</a:t>
            </a:r>
            <a:endParaRPr sz="1000">
              <a:solidFill>
                <a:schemeClr val="dk2"/>
              </a:solidFill>
              <a:latin typeface="Source Sans Pro"/>
              <a:ea typeface="Source Sans Pro"/>
              <a:cs typeface="Source Sans Pro"/>
              <a:sym typeface="Source Sans Pro"/>
            </a:endParaRPr>
          </a:p>
        </p:txBody>
      </p:sp>
      <p:pic>
        <p:nvPicPr>
          <p:cNvPr id="347" name="Google Shape;347;p36"/>
          <p:cNvPicPr preferRelativeResize="0"/>
          <p:nvPr/>
        </p:nvPicPr>
        <p:blipFill>
          <a:blip r:embed="rId3">
            <a:alphaModFix/>
          </a:blip>
          <a:stretch>
            <a:fillRect/>
          </a:stretch>
        </p:blipFill>
        <p:spPr>
          <a:xfrm>
            <a:off x="545526" y="2458251"/>
            <a:ext cx="623400" cy="623400"/>
          </a:xfrm>
          <a:prstGeom prst="rect">
            <a:avLst/>
          </a:prstGeom>
          <a:noFill/>
          <a:ln>
            <a:noFill/>
          </a:ln>
        </p:spPr>
      </p:pic>
      <p:sp>
        <p:nvSpPr>
          <p:cNvPr id="348" name="Google Shape;348;p36"/>
          <p:cNvSpPr txBox="1"/>
          <p:nvPr/>
        </p:nvSpPr>
        <p:spPr>
          <a:xfrm>
            <a:off x="378625" y="3806725"/>
            <a:ext cx="975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lt1"/>
                </a:solidFill>
                <a:latin typeface="Source Sans Pro"/>
                <a:ea typeface="Source Sans Pro"/>
                <a:cs typeface="Source Sans Pro"/>
                <a:sym typeface="Source Sans Pro"/>
              </a:rPr>
              <a:t>Node 2</a:t>
            </a:r>
            <a:endParaRPr sz="1200">
              <a:solidFill>
                <a:schemeClr val="lt1"/>
              </a:solidFill>
              <a:latin typeface="Source Sans Pro"/>
              <a:ea typeface="Source Sans Pro"/>
              <a:cs typeface="Source Sans Pro"/>
              <a:sym typeface="Source Sans Pro"/>
            </a:endParaRPr>
          </a:p>
        </p:txBody>
      </p:sp>
      <p:pic>
        <p:nvPicPr>
          <p:cNvPr id="349" name="Google Shape;349;p36"/>
          <p:cNvPicPr preferRelativeResize="0"/>
          <p:nvPr/>
        </p:nvPicPr>
        <p:blipFill>
          <a:blip r:embed="rId3">
            <a:alphaModFix/>
          </a:blip>
          <a:stretch>
            <a:fillRect/>
          </a:stretch>
        </p:blipFill>
        <p:spPr>
          <a:xfrm>
            <a:off x="545526" y="3296451"/>
            <a:ext cx="623400" cy="623400"/>
          </a:xfrm>
          <a:prstGeom prst="rect">
            <a:avLst/>
          </a:prstGeom>
          <a:noFill/>
          <a:ln>
            <a:noFill/>
          </a:ln>
        </p:spPr>
      </p:pic>
      <p:sp>
        <p:nvSpPr>
          <p:cNvPr id="350" name="Google Shape;350;p36"/>
          <p:cNvSpPr txBox="1"/>
          <p:nvPr/>
        </p:nvSpPr>
        <p:spPr>
          <a:xfrm>
            <a:off x="378625" y="4644925"/>
            <a:ext cx="975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dk2"/>
                </a:solidFill>
                <a:latin typeface="Source Sans Pro"/>
                <a:ea typeface="Source Sans Pro"/>
                <a:cs typeface="Source Sans Pro"/>
                <a:sym typeface="Source Sans Pro"/>
              </a:rPr>
              <a:t>Node 3</a:t>
            </a:r>
            <a:endParaRPr sz="1000">
              <a:solidFill>
                <a:schemeClr val="dk2"/>
              </a:solidFill>
              <a:latin typeface="Source Sans Pro"/>
              <a:ea typeface="Source Sans Pro"/>
              <a:cs typeface="Source Sans Pro"/>
              <a:sym typeface="Source Sans Pro"/>
            </a:endParaRPr>
          </a:p>
        </p:txBody>
      </p:sp>
      <p:pic>
        <p:nvPicPr>
          <p:cNvPr id="351" name="Google Shape;351;p36"/>
          <p:cNvPicPr preferRelativeResize="0"/>
          <p:nvPr/>
        </p:nvPicPr>
        <p:blipFill>
          <a:blip r:embed="rId3">
            <a:alphaModFix/>
          </a:blip>
          <a:stretch>
            <a:fillRect/>
          </a:stretch>
        </p:blipFill>
        <p:spPr>
          <a:xfrm>
            <a:off x="545526" y="4134651"/>
            <a:ext cx="623400" cy="623400"/>
          </a:xfrm>
          <a:prstGeom prst="rect">
            <a:avLst/>
          </a:prstGeom>
          <a:noFill/>
          <a:ln>
            <a:noFill/>
          </a:ln>
        </p:spPr>
      </p:pic>
      <p:pic>
        <p:nvPicPr>
          <p:cNvPr id="352" name="Google Shape;352;p36"/>
          <p:cNvPicPr preferRelativeResize="0"/>
          <p:nvPr/>
        </p:nvPicPr>
        <p:blipFill rotWithShape="1">
          <a:blip r:embed="rId4">
            <a:alphaModFix/>
          </a:blip>
          <a:srcRect b="16051" l="9474" r="9474" t="0"/>
          <a:stretch/>
        </p:blipFill>
        <p:spPr>
          <a:xfrm>
            <a:off x="658050" y="1424375"/>
            <a:ext cx="430500" cy="480991"/>
          </a:xfrm>
          <a:prstGeom prst="rect">
            <a:avLst/>
          </a:prstGeom>
          <a:noFill/>
          <a:ln>
            <a:noFill/>
          </a:ln>
        </p:spPr>
      </p:pic>
      <p:cxnSp>
        <p:nvCxnSpPr>
          <p:cNvPr id="353" name="Google Shape;353;p36"/>
          <p:cNvCxnSpPr/>
          <p:nvPr/>
        </p:nvCxnSpPr>
        <p:spPr>
          <a:xfrm>
            <a:off x="1166925" y="4510800"/>
            <a:ext cx="4247700" cy="9600"/>
          </a:xfrm>
          <a:prstGeom prst="straightConnector1">
            <a:avLst/>
          </a:prstGeom>
          <a:noFill/>
          <a:ln cap="flat" cmpd="sng" w="9525">
            <a:solidFill>
              <a:schemeClr val="dk2"/>
            </a:solidFill>
            <a:prstDash val="solid"/>
            <a:round/>
            <a:headEnd len="med" w="med" type="none"/>
            <a:tailEnd len="med" w="med" type="triangle"/>
          </a:ln>
        </p:spPr>
      </p:cxnSp>
      <p:cxnSp>
        <p:nvCxnSpPr>
          <p:cNvPr id="354" name="Google Shape;354;p36"/>
          <p:cNvCxnSpPr/>
          <p:nvPr/>
        </p:nvCxnSpPr>
        <p:spPr>
          <a:xfrm>
            <a:off x="2672425" y="1536775"/>
            <a:ext cx="19200" cy="3232800"/>
          </a:xfrm>
          <a:prstGeom prst="straightConnector1">
            <a:avLst/>
          </a:prstGeom>
          <a:noFill/>
          <a:ln cap="flat" cmpd="sng" w="9525">
            <a:solidFill>
              <a:schemeClr val="dk2"/>
            </a:solidFill>
            <a:prstDash val="dash"/>
            <a:round/>
            <a:headEnd len="med" w="med" type="none"/>
            <a:tailEnd len="med" w="med" type="none"/>
          </a:ln>
        </p:spPr>
      </p:cxnSp>
      <p:cxnSp>
        <p:nvCxnSpPr>
          <p:cNvPr id="355" name="Google Shape;355;p36"/>
          <p:cNvCxnSpPr/>
          <p:nvPr/>
        </p:nvCxnSpPr>
        <p:spPr>
          <a:xfrm>
            <a:off x="2689450" y="1860225"/>
            <a:ext cx="316200" cy="1823100"/>
          </a:xfrm>
          <a:prstGeom prst="straightConnector1">
            <a:avLst/>
          </a:prstGeom>
          <a:noFill/>
          <a:ln cap="flat" cmpd="sng" w="9525">
            <a:solidFill>
              <a:srgbClr val="980000"/>
            </a:solidFill>
            <a:prstDash val="solid"/>
            <a:round/>
            <a:headEnd len="med" w="med" type="none"/>
            <a:tailEnd len="med" w="med" type="triangle"/>
          </a:ln>
        </p:spPr>
      </p:cxnSp>
      <p:cxnSp>
        <p:nvCxnSpPr>
          <p:cNvPr id="356" name="Google Shape;356;p36"/>
          <p:cNvCxnSpPr/>
          <p:nvPr/>
        </p:nvCxnSpPr>
        <p:spPr>
          <a:xfrm flipH="1" rot="10800000">
            <a:off x="3312625" y="1860225"/>
            <a:ext cx="567300" cy="2660100"/>
          </a:xfrm>
          <a:prstGeom prst="straightConnector1">
            <a:avLst/>
          </a:prstGeom>
          <a:noFill/>
          <a:ln cap="flat" cmpd="sng" w="9525">
            <a:solidFill>
              <a:srgbClr val="980000"/>
            </a:solidFill>
            <a:prstDash val="solid"/>
            <a:round/>
            <a:headEnd len="med" w="med" type="none"/>
            <a:tailEnd len="med" w="med" type="triangle"/>
          </a:ln>
        </p:spPr>
      </p:cxnSp>
      <p:cxnSp>
        <p:nvCxnSpPr>
          <p:cNvPr id="357" name="Google Shape;357;p36"/>
          <p:cNvCxnSpPr/>
          <p:nvPr/>
        </p:nvCxnSpPr>
        <p:spPr>
          <a:xfrm>
            <a:off x="1483725" y="2801863"/>
            <a:ext cx="71100" cy="862800"/>
          </a:xfrm>
          <a:prstGeom prst="straightConnector1">
            <a:avLst/>
          </a:prstGeom>
          <a:noFill/>
          <a:ln cap="flat" cmpd="sng" w="19050">
            <a:solidFill>
              <a:srgbClr val="0B5394"/>
            </a:solidFill>
            <a:prstDash val="solid"/>
            <a:round/>
            <a:headEnd len="med" w="med" type="none"/>
            <a:tailEnd len="med" w="med" type="triangle"/>
          </a:ln>
        </p:spPr>
      </p:cxnSp>
      <p:cxnSp>
        <p:nvCxnSpPr>
          <p:cNvPr id="358" name="Google Shape;358;p36"/>
          <p:cNvCxnSpPr/>
          <p:nvPr/>
        </p:nvCxnSpPr>
        <p:spPr>
          <a:xfrm flipH="1" rot="10800000">
            <a:off x="1582625" y="2799425"/>
            <a:ext cx="279000" cy="874500"/>
          </a:xfrm>
          <a:prstGeom prst="straightConnector1">
            <a:avLst/>
          </a:prstGeom>
          <a:noFill/>
          <a:ln cap="flat" cmpd="sng" w="19050">
            <a:solidFill>
              <a:srgbClr val="0B5394"/>
            </a:solidFill>
            <a:prstDash val="solid"/>
            <a:round/>
            <a:headEnd len="med" w="med" type="none"/>
            <a:tailEnd len="med" w="med" type="triangle"/>
          </a:ln>
        </p:spPr>
      </p:cxnSp>
      <p:cxnSp>
        <p:nvCxnSpPr>
          <p:cNvPr id="359" name="Google Shape;359;p36"/>
          <p:cNvCxnSpPr/>
          <p:nvPr/>
        </p:nvCxnSpPr>
        <p:spPr>
          <a:xfrm flipH="1" rot="10800000">
            <a:off x="2465300" y="2801925"/>
            <a:ext cx="91200" cy="873600"/>
          </a:xfrm>
          <a:prstGeom prst="straightConnector1">
            <a:avLst/>
          </a:prstGeom>
          <a:noFill/>
          <a:ln cap="flat" cmpd="sng" w="19050">
            <a:solidFill>
              <a:srgbClr val="0B5394"/>
            </a:solidFill>
            <a:prstDash val="solid"/>
            <a:round/>
            <a:headEnd len="med" w="med" type="none"/>
            <a:tailEnd len="med" w="med" type="triangle"/>
          </a:ln>
        </p:spPr>
      </p:cxnSp>
      <p:cxnSp>
        <p:nvCxnSpPr>
          <p:cNvPr id="360" name="Google Shape;360;p36"/>
          <p:cNvCxnSpPr/>
          <p:nvPr/>
        </p:nvCxnSpPr>
        <p:spPr>
          <a:xfrm>
            <a:off x="2270900" y="2808925"/>
            <a:ext cx="26400" cy="866700"/>
          </a:xfrm>
          <a:prstGeom prst="straightConnector1">
            <a:avLst/>
          </a:prstGeom>
          <a:noFill/>
          <a:ln cap="flat" cmpd="sng" w="19050">
            <a:solidFill>
              <a:srgbClr val="0B5394"/>
            </a:solidFill>
            <a:prstDash val="solid"/>
            <a:round/>
            <a:headEnd len="med" w="med" type="none"/>
            <a:tailEnd len="med" w="med" type="triangle"/>
          </a:ln>
        </p:spPr>
      </p:cxnSp>
      <p:sp>
        <p:nvSpPr>
          <p:cNvPr id="361" name="Google Shape;361;p36"/>
          <p:cNvSpPr txBox="1"/>
          <p:nvPr/>
        </p:nvSpPr>
        <p:spPr>
          <a:xfrm>
            <a:off x="1483725" y="1068425"/>
            <a:ext cx="975300" cy="369300"/>
          </a:xfrm>
          <a:prstGeom prst="rect">
            <a:avLst/>
          </a:prstGeom>
          <a:noFill/>
          <a:ln cap="flat" cmpd="sng" w="9525">
            <a:solidFill>
              <a:srgbClr val="000000"/>
            </a:solidFill>
            <a:prstDash val="dashDot"/>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2"/>
                </a:solidFill>
                <a:latin typeface="Source Sans Pro"/>
                <a:ea typeface="Source Sans Pro"/>
                <a:cs typeface="Source Sans Pro"/>
                <a:sym typeface="Source Sans Pro"/>
              </a:rPr>
              <a:t>WORK</a:t>
            </a:r>
            <a:endParaRPr sz="1200">
              <a:solidFill>
                <a:schemeClr val="dk2"/>
              </a:solidFill>
              <a:latin typeface="Source Sans Pro"/>
              <a:ea typeface="Source Sans Pro"/>
              <a:cs typeface="Source Sans Pro"/>
              <a:sym typeface="Source Sans Pro"/>
            </a:endParaRPr>
          </a:p>
        </p:txBody>
      </p:sp>
      <p:sp>
        <p:nvSpPr>
          <p:cNvPr id="362" name="Google Shape;362;p36"/>
          <p:cNvSpPr txBox="1"/>
          <p:nvPr/>
        </p:nvSpPr>
        <p:spPr>
          <a:xfrm>
            <a:off x="377575" y="3806725"/>
            <a:ext cx="975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dk2"/>
                </a:solidFill>
                <a:latin typeface="Source Sans Pro"/>
                <a:ea typeface="Source Sans Pro"/>
                <a:cs typeface="Source Sans Pro"/>
                <a:sym typeface="Source Sans Pro"/>
              </a:rPr>
              <a:t>Node 2</a:t>
            </a:r>
            <a:endParaRPr sz="1000">
              <a:solidFill>
                <a:schemeClr val="dk2"/>
              </a:solidFill>
              <a:latin typeface="Source Sans Pro"/>
              <a:ea typeface="Source Sans Pro"/>
              <a:cs typeface="Source Sans Pro"/>
              <a:sym typeface="Source Sans Pro"/>
            </a:endParaRPr>
          </a:p>
        </p:txBody>
      </p:sp>
      <p:cxnSp>
        <p:nvCxnSpPr>
          <p:cNvPr id="363" name="Google Shape;363;p36"/>
          <p:cNvCxnSpPr/>
          <p:nvPr/>
        </p:nvCxnSpPr>
        <p:spPr>
          <a:xfrm>
            <a:off x="3161075" y="2815675"/>
            <a:ext cx="213900" cy="0"/>
          </a:xfrm>
          <a:prstGeom prst="straightConnector1">
            <a:avLst/>
          </a:prstGeom>
          <a:noFill/>
          <a:ln cap="flat" cmpd="sng" w="76200">
            <a:solidFill>
              <a:srgbClr val="674EA7"/>
            </a:solidFill>
            <a:prstDash val="solid"/>
            <a:round/>
            <a:headEnd len="med" w="med" type="none"/>
            <a:tailEnd len="med" w="med" type="none"/>
          </a:ln>
        </p:spPr>
      </p:cxnSp>
      <p:cxnSp>
        <p:nvCxnSpPr>
          <p:cNvPr id="364" name="Google Shape;364;p36"/>
          <p:cNvCxnSpPr/>
          <p:nvPr/>
        </p:nvCxnSpPr>
        <p:spPr>
          <a:xfrm>
            <a:off x="3061488" y="3666600"/>
            <a:ext cx="213900" cy="0"/>
          </a:xfrm>
          <a:prstGeom prst="straightConnector1">
            <a:avLst/>
          </a:prstGeom>
          <a:noFill/>
          <a:ln cap="flat" cmpd="sng" w="76200">
            <a:solidFill>
              <a:srgbClr val="674EA7"/>
            </a:solidFill>
            <a:prstDash val="solid"/>
            <a:round/>
            <a:headEnd len="med" w="med" type="none"/>
            <a:tailEnd len="med" w="med" type="none"/>
          </a:ln>
        </p:spPr>
      </p:cxnSp>
      <p:cxnSp>
        <p:nvCxnSpPr>
          <p:cNvPr id="365" name="Google Shape;365;p36"/>
          <p:cNvCxnSpPr/>
          <p:nvPr/>
        </p:nvCxnSpPr>
        <p:spPr>
          <a:xfrm>
            <a:off x="3042888" y="4522550"/>
            <a:ext cx="213900" cy="0"/>
          </a:xfrm>
          <a:prstGeom prst="straightConnector1">
            <a:avLst/>
          </a:prstGeom>
          <a:noFill/>
          <a:ln cap="flat" cmpd="sng" w="76200">
            <a:solidFill>
              <a:srgbClr val="674EA7"/>
            </a:solidFill>
            <a:prstDash val="solid"/>
            <a:round/>
            <a:headEnd len="med" w="med" type="none"/>
            <a:tailEnd len="med" w="med" type="none"/>
          </a:ln>
        </p:spPr>
      </p:cxnSp>
      <p:cxnSp>
        <p:nvCxnSpPr>
          <p:cNvPr id="366" name="Google Shape;366;p36"/>
          <p:cNvCxnSpPr/>
          <p:nvPr/>
        </p:nvCxnSpPr>
        <p:spPr>
          <a:xfrm>
            <a:off x="3953213" y="1855550"/>
            <a:ext cx="213900" cy="0"/>
          </a:xfrm>
          <a:prstGeom prst="straightConnector1">
            <a:avLst/>
          </a:prstGeom>
          <a:noFill/>
          <a:ln cap="flat" cmpd="sng" w="76200">
            <a:solidFill>
              <a:srgbClr val="674EA7"/>
            </a:solidFill>
            <a:prstDash val="solid"/>
            <a:round/>
            <a:headEnd len="med" w="med" type="none"/>
            <a:tailEnd len="med" w="med" type="none"/>
          </a:ln>
        </p:spPr>
      </p:cxnSp>
      <p:cxnSp>
        <p:nvCxnSpPr>
          <p:cNvPr id="367" name="Google Shape;367;p36"/>
          <p:cNvCxnSpPr/>
          <p:nvPr/>
        </p:nvCxnSpPr>
        <p:spPr>
          <a:xfrm>
            <a:off x="4252050" y="1869525"/>
            <a:ext cx="334800" cy="1804500"/>
          </a:xfrm>
          <a:prstGeom prst="straightConnector1">
            <a:avLst/>
          </a:prstGeom>
          <a:noFill/>
          <a:ln cap="flat" cmpd="sng" w="9525">
            <a:solidFill>
              <a:srgbClr val="6AA84F"/>
            </a:solidFill>
            <a:prstDash val="solid"/>
            <a:round/>
            <a:headEnd len="med" w="med" type="none"/>
            <a:tailEnd len="med" w="med" type="triangle"/>
          </a:ln>
        </p:spPr>
      </p:cxnSp>
      <p:cxnSp>
        <p:nvCxnSpPr>
          <p:cNvPr id="368" name="Google Shape;368;p36"/>
          <p:cNvCxnSpPr/>
          <p:nvPr/>
        </p:nvCxnSpPr>
        <p:spPr>
          <a:xfrm flipH="1" rot="10800000">
            <a:off x="4810100" y="1869525"/>
            <a:ext cx="465000" cy="2650800"/>
          </a:xfrm>
          <a:prstGeom prst="straightConnector1">
            <a:avLst/>
          </a:prstGeom>
          <a:noFill/>
          <a:ln cap="flat" cmpd="sng" w="9525">
            <a:solidFill>
              <a:srgbClr val="6AA84F"/>
            </a:solidFill>
            <a:prstDash val="solid"/>
            <a:round/>
            <a:headEnd len="med" w="med" type="none"/>
            <a:tailEnd len="med" w="med" type="triangle"/>
          </a:ln>
        </p:spPr>
      </p:cxnSp>
      <p:sp>
        <p:nvSpPr>
          <p:cNvPr id="369" name="Google Shape;369;p36"/>
          <p:cNvSpPr txBox="1"/>
          <p:nvPr/>
        </p:nvSpPr>
        <p:spPr>
          <a:xfrm>
            <a:off x="2825425" y="1068425"/>
            <a:ext cx="975300" cy="369300"/>
          </a:xfrm>
          <a:prstGeom prst="rect">
            <a:avLst/>
          </a:prstGeom>
          <a:noFill/>
          <a:ln cap="flat" cmpd="sng" w="9525">
            <a:solidFill>
              <a:srgbClr val="000000"/>
            </a:solidFill>
            <a:prstDash val="dashDot"/>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2"/>
                </a:solidFill>
                <a:latin typeface="Source Sans Pro"/>
                <a:ea typeface="Source Sans Pro"/>
                <a:cs typeface="Source Sans Pro"/>
                <a:sym typeface="Source Sans Pro"/>
              </a:rPr>
              <a:t>PREPARE</a:t>
            </a:r>
            <a:endParaRPr sz="1200">
              <a:solidFill>
                <a:schemeClr val="dk2"/>
              </a:solidFill>
              <a:latin typeface="Source Sans Pro"/>
              <a:ea typeface="Source Sans Pro"/>
              <a:cs typeface="Source Sans Pro"/>
              <a:sym typeface="Source Sans Pro"/>
            </a:endParaRPr>
          </a:p>
        </p:txBody>
      </p:sp>
      <p:sp>
        <p:nvSpPr>
          <p:cNvPr id="370" name="Google Shape;370;p36"/>
          <p:cNvSpPr txBox="1"/>
          <p:nvPr/>
        </p:nvSpPr>
        <p:spPr>
          <a:xfrm>
            <a:off x="4167125" y="1068425"/>
            <a:ext cx="975300" cy="369300"/>
          </a:xfrm>
          <a:prstGeom prst="rect">
            <a:avLst/>
          </a:prstGeom>
          <a:noFill/>
          <a:ln cap="flat" cmpd="sng" w="9525">
            <a:solidFill>
              <a:srgbClr val="000000"/>
            </a:solidFill>
            <a:prstDash val="dashDot"/>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2"/>
                </a:solidFill>
                <a:latin typeface="Source Sans Pro"/>
                <a:ea typeface="Source Sans Pro"/>
                <a:cs typeface="Source Sans Pro"/>
                <a:sym typeface="Source Sans Pro"/>
              </a:rPr>
              <a:t>COMMIT</a:t>
            </a:r>
            <a:endParaRPr sz="1200">
              <a:solidFill>
                <a:schemeClr val="dk2"/>
              </a:solidFill>
              <a:latin typeface="Source Sans Pro"/>
              <a:ea typeface="Source Sans Pro"/>
              <a:cs typeface="Source Sans Pro"/>
              <a:sym typeface="Source Sans Pro"/>
            </a:endParaRPr>
          </a:p>
        </p:txBody>
      </p:sp>
      <p:cxnSp>
        <p:nvCxnSpPr>
          <p:cNvPr id="371" name="Google Shape;371;p36"/>
          <p:cNvCxnSpPr/>
          <p:nvPr/>
        </p:nvCxnSpPr>
        <p:spPr>
          <a:xfrm>
            <a:off x="4562363" y="4510800"/>
            <a:ext cx="184800" cy="522000"/>
          </a:xfrm>
          <a:prstGeom prst="straightConnector1">
            <a:avLst/>
          </a:prstGeom>
          <a:noFill/>
          <a:ln cap="flat" cmpd="sng" w="9525">
            <a:solidFill>
              <a:srgbClr val="3C78D8"/>
            </a:solidFill>
            <a:prstDash val="dot"/>
            <a:round/>
            <a:headEnd len="med" w="med" type="none"/>
            <a:tailEnd len="med" w="med" type="triangle"/>
          </a:ln>
        </p:spPr>
      </p:cxnSp>
      <p:cxnSp>
        <p:nvCxnSpPr>
          <p:cNvPr id="372" name="Google Shape;372;p36"/>
          <p:cNvCxnSpPr/>
          <p:nvPr/>
        </p:nvCxnSpPr>
        <p:spPr>
          <a:xfrm>
            <a:off x="5322575" y="1536775"/>
            <a:ext cx="19200" cy="3232800"/>
          </a:xfrm>
          <a:prstGeom prst="straightConnector1">
            <a:avLst/>
          </a:prstGeom>
          <a:noFill/>
          <a:ln cap="flat" cmpd="sng" w="9525">
            <a:solidFill>
              <a:schemeClr val="dk2"/>
            </a:solidFill>
            <a:prstDash val="dash"/>
            <a:round/>
            <a:headEnd len="med" w="med" type="none"/>
            <a:tailEnd len="med" w="med" type="none"/>
          </a:ln>
        </p:spPr>
      </p:cxnSp>
      <p:sp>
        <p:nvSpPr>
          <p:cNvPr id="373" name="Google Shape;373;p36"/>
          <p:cNvSpPr txBox="1"/>
          <p:nvPr/>
        </p:nvSpPr>
        <p:spPr>
          <a:xfrm>
            <a:off x="6330975" y="770100"/>
            <a:ext cx="27120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Epoch timeouts</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Send PREPARE to nodes</a:t>
            </a:r>
            <a:endParaRPr>
              <a:latin typeface="Source Sans Pro"/>
              <a:ea typeface="Source Sans Pro"/>
              <a:cs typeface="Source Sans Pro"/>
              <a:sym typeface="Source Sans Pro"/>
            </a:endParaRPr>
          </a:p>
        </p:txBody>
      </p:sp>
      <p:sp>
        <p:nvSpPr>
          <p:cNvPr id="374" name="Google Shape;374;p36"/>
          <p:cNvSpPr txBox="1"/>
          <p:nvPr/>
        </p:nvSpPr>
        <p:spPr>
          <a:xfrm>
            <a:off x="6327225" y="75150"/>
            <a:ext cx="271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WORK PHASE</a:t>
            </a:r>
            <a:endParaRPr>
              <a:latin typeface="Source Sans Pro"/>
              <a:ea typeface="Source Sans Pro"/>
              <a:cs typeface="Source Sans Pro"/>
              <a:sym typeface="Source Sans Pro"/>
            </a:endParaRPr>
          </a:p>
        </p:txBody>
      </p:sp>
      <p:sp>
        <p:nvSpPr>
          <p:cNvPr id="375" name="Google Shape;375;p36"/>
          <p:cNvSpPr txBox="1"/>
          <p:nvPr/>
        </p:nvSpPr>
        <p:spPr>
          <a:xfrm>
            <a:off x="6327225" y="2646625"/>
            <a:ext cx="271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COMMIT PHASE</a:t>
            </a:r>
            <a:endParaRPr>
              <a:latin typeface="Source Sans Pro"/>
              <a:ea typeface="Source Sans Pro"/>
              <a:cs typeface="Source Sans Pro"/>
              <a:sym typeface="Source Sans Pro"/>
            </a:endParaRPr>
          </a:p>
        </p:txBody>
      </p:sp>
      <p:sp>
        <p:nvSpPr>
          <p:cNvPr id="376" name="Google Shape;376;p36"/>
          <p:cNvSpPr/>
          <p:nvPr/>
        </p:nvSpPr>
        <p:spPr>
          <a:xfrm>
            <a:off x="2985425" y="2687338"/>
            <a:ext cx="209400" cy="2163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6"/>
          <p:cNvSpPr/>
          <p:nvPr/>
        </p:nvSpPr>
        <p:spPr>
          <a:xfrm>
            <a:off x="4656138" y="2681463"/>
            <a:ext cx="209400" cy="2163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6"/>
          <p:cNvSpPr/>
          <p:nvPr/>
        </p:nvSpPr>
        <p:spPr>
          <a:xfrm>
            <a:off x="4496538" y="4407450"/>
            <a:ext cx="209400" cy="2163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6"/>
          <p:cNvSpPr/>
          <p:nvPr/>
        </p:nvSpPr>
        <p:spPr>
          <a:xfrm>
            <a:off x="2906725" y="3551775"/>
            <a:ext cx="209400" cy="2163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6"/>
          <p:cNvSpPr/>
          <p:nvPr/>
        </p:nvSpPr>
        <p:spPr>
          <a:xfrm>
            <a:off x="2897425" y="4416200"/>
            <a:ext cx="209400" cy="2163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6"/>
          <p:cNvSpPr/>
          <p:nvPr/>
        </p:nvSpPr>
        <p:spPr>
          <a:xfrm>
            <a:off x="3803163" y="1722050"/>
            <a:ext cx="209400" cy="2163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6"/>
          <p:cNvSpPr/>
          <p:nvPr/>
        </p:nvSpPr>
        <p:spPr>
          <a:xfrm>
            <a:off x="4519663" y="3556375"/>
            <a:ext cx="209400" cy="2163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6"/>
          <p:cNvSpPr txBox="1"/>
          <p:nvPr/>
        </p:nvSpPr>
        <p:spPr>
          <a:xfrm>
            <a:off x="2900738" y="3240625"/>
            <a:ext cx="797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latin typeface="Source Sans Pro"/>
                <a:ea typeface="Source Sans Pro"/>
                <a:cs typeface="Source Sans Pro"/>
                <a:sym typeface="Source Sans Pro"/>
              </a:rPr>
              <a:t>Dep: {N1}</a:t>
            </a:r>
            <a:endParaRPr i="1" sz="1000">
              <a:latin typeface="Source Sans Pro"/>
              <a:ea typeface="Source Sans Pro"/>
              <a:cs typeface="Source Sans Pro"/>
              <a:sym typeface="Source Sans Pro"/>
            </a:endParaRPr>
          </a:p>
        </p:txBody>
      </p:sp>
      <p:sp>
        <p:nvSpPr>
          <p:cNvPr id="384" name="Google Shape;384;p36"/>
          <p:cNvSpPr txBox="1"/>
          <p:nvPr/>
        </p:nvSpPr>
        <p:spPr>
          <a:xfrm>
            <a:off x="2911943" y="2378425"/>
            <a:ext cx="797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latin typeface="Source Sans Pro"/>
                <a:ea typeface="Source Sans Pro"/>
                <a:cs typeface="Source Sans Pro"/>
                <a:sym typeface="Source Sans Pro"/>
              </a:rPr>
              <a:t>Dep: {N2}</a:t>
            </a:r>
            <a:endParaRPr i="1" sz="1000">
              <a:latin typeface="Source Sans Pro"/>
              <a:ea typeface="Source Sans Pro"/>
              <a:cs typeface="Source Sans Pro"/>
              <a:sym typeface="Source Sans Pro"/>
            </a:endParaRPr>
          </a:p>
        </p:txBody>
      </p:sp>
      <p:sp>
        <p:nvSpPr>
          <p:cNvPr id="385" name="Google Shape;385;p36"/>
          <p:cNvSpPr txBox="1"/>
          <p:nvPr/>
        </p:nvSpPr>
        <p:spPr>
          <a:xfrm>
            <a:off x="3274518" y="4193625"/>
            <a:ext cx="797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latin typeface="Source Sans Pro"/>
                <a:ea typeface="Source Sans Pro"/>
                <a:cs typeface="Source Sans Pro"/>
                <a:sym typeface="Source Sans Pro"/>
              </a:rPr>
              <a:t>Dep: {}</a:t>
            </a:r>
            <a:endParaRPr i="1" sz="1000">
              <a:latin typeface="Source Sans Pro"/>
              <a:ea typeface="Source Sans Pro"/>
              <a:cs typeface="Source Sans Pro"/>
              <a:sym typeface="Source Sans Pro"/>
            </a:endParaRPr>
          </a:p>
        </p:txBody>
      </p:sp>
      <p:sp>
        <p:nvSpPr>
          <p:cNvPr id="386" name="Google Shape;386;p36"/>
          <p:cNvSpPr txBox="1"/>
          <p:nvPr/>
        </p:nvSpPr>
        <p:spPr>
          <a:xfrm>
            <a:off x="4011129" y="1470400"/>
            <a:ext cx="1311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latin typeface="Source Sans Pro"/>
                <a:ea typeface="Source Sans Pro"/>
                <a:cs typeface="Source Sans Pro"/>
                <a:sym typeface="Source Sans Pro"/>
              </a:rPr>
              <a:t>C0</a:t>
            </a:r>
            <a:r>
              <a:rPr i="1" lang="en" sz="1000">
                <a:latin typeface="Source Sans Pro"/>
                <a:ea typeface="Source Sans Pro"/>
                <a:cs typeface="Source Sans Pro"/>
                <a:sym typeface="Source Sans Pro"/>
              </a:rPr>
              <a:t>: {N1,N2}, C1: {N3}</a:t>
            </a:r>
            <a:endParaRPr i="1" sz="1000">
              <a:latin typeface="Source Sans Pro"/>
              <a:ea typeface="Source Sans Pro"/>
              <a:cs typeface="Source Sans Pro"/>
              <a:sym typeface="Source Sans Pro"/>
            </a:endParaRPr>
          </a:p>
        </p:txBody>
      </p:sp>
      <p:sp>
        <p:nvSpPr>
          <p:cNvPr id="387" name="Google Shape;387;p36"/>
          <p:cNvSpPr txBox="1"/>
          <p:nvPr/>
        </p:nvSpPr>
        <p:spPr>
          <a:xfrm>
            <a:off x="6334050" y="2039775"/>
            <a:ext cx="2719500" cy="997500"/>
          </a:xfrm>
          <a:prstGeom prst="rect">
            <a:avLst/>
          </a:prstGeom>
          <a:solidFill>
            <a:srgbClr val="F4CCCC"/>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chemeClr val="dk2"/>
                </a:solidFill>
                <a:latin typeface="Source Sans Pro"/>
                <a:ea typeface="Source Sans Pro"/>
                <a:cs typeface="Source Sans Pro"/>
                <a:sym typeface="Source Sans Pro"/>
              </a:rPr>
              <a:t>How useful is this? Would we always just end up with a single commit group </a:t>
            </a:r>
            <a:r>
              <a:rPr b="1" lang="en" sz="1600">
                <a:solidFill>
                  <a:schemeClr val="dk2"/>
                </a:solidFill>
                <a:latin typeface="Source Sans Pro"/>
                <a:ea typeface="Source Sans Pro"/>
                <a:cs typeface="Source Sans Pro"/>
                <a:sym typeface="Source Sans Pro"/>
              </a:rPr>
              <a:t>🤔</a:t>
            </a:r>
            <a:endParaRPr>
              <a:latin typeface="Source Sans Pro"/>
              <a:ea typeface="Source Sans Pro"/>
              <a:cs typeface="Source Sans Pro"/>
              <a:sym typeface="Source Sans Pro"/>
            </a:endParaRPr>
          </a:p>
        </p:txBody>
      </p:sp>
      <p:sp>
        <p:nvSpPr>
          <p:cNvPr id="388" name="Google Shape;388;p36"/>
          <p:cNvSpPr/>
          <p:nvPr/>
        </p:nvSpPr>
        <p:spPr>
          <a:xfrm>
            <a:off x="5291588" y="1072050"/>
            <a:ext cx="365700" cy="365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Source Sans Pro"/>
                <a:ea typeface="Source Sans Pro"/>
                <a:cs typeface="Source Sans Pro"/>
                <a:sym typeface="Source Sans Pro"/>
              </a:rPr>
              <a:t>1</a:t>
            </a:r>
            <a:endParaRPr>
              <a:latin typeface="Source Sans Pro"/>
              <a:ea typeface="Source Sans Pro"/>
              <a:cs typeface="Source Sans Pro"/>
              <a:sym typeface="Source Sans Pro"/>
            </a:endParaRPr>
          </a:p>
        </p:txBody>
      </p:sp>
      <p:sp>
        <p:nvSpPr>
          <p:cNvPr id="389" name="Google Shape;389;p36"/>
          <p:cNvSpPr/>
          <p:nvPr/>
        </p:nvSpPr>
        <p:spPr>
          <a:xfrm>
            <a:off x="5558088" y="1482025"/>
            <a:ext cx="365700" cy="365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Source Sans Pro"/>
                <a:ea typeface="Source Sans Pro"/>
                <a:cs typeface="Source Sans Pro"/>
                <a:sym typeface="Source Sans Pro"/>
              </a:rPr>
              <a:t>3</a:t>
            </a:r>
            <a:endParaRPr>
              <a:latin typeface="Source Sans Pro"/>
              <a:ea typeface="Source Sans Pro"/>
              <a:cs typeface="Source Sans Pro"/>
              <a:sym typeface="Source Sans Pro"/>
            </a:endParaRPr>
          </a:p>
        </p:txBody>
      </p:sp>
      <p:sp>
        <p:nvSpPr>
          <p:cNvPr id="390" name="Google Shape;390;p36"/>
          <p:cNvSpPr/>
          <p:nvPr/>
        </p:nvSpPr>
        <p:spPr>
          <a:xfrm>
            <a:off x="5809413" y="1070225"/>
            <a:ext cx="365700" cy="365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Source Sans Pro"/>
                <a:ea typeface="Source Sans Pro"/>
                <a:cs typeface="Source Sans Pro"/>
                <a:sym typeface="Source Sans Pro"/>
              </a:rPr>
              <a:t>2</a:t>
            </a:r>
            <a:endParaRPr>
              <a:latin typeface="Source Sans Pro"/>
              <a:ea typeface="Source Sans Pro"/>
              <a:cs typeface="Source Sans Pro"/>
              <a:sym typeface="Source Sans Pro"/>
            </a:endParaRPr>
          </a:p>
        </p:txBody>
      </p:sp>
      <p:cxnSp>
        <p:nvCxnSpPr>
          <p:cNvPr id="391" name="Google Shape;391;p36"/>
          <p:cNvCxnSpPr>
            <a:stCxn id="388" idx="6"/>
            <a:endCxn id="390" idx="2"/>
          </p:cNvCxnSpPr>
          <p:nvPr/>
        </p:nvCxnSpPr>
        <p:spPr>
          <a:xfrm flipH="1" rot="10800000">
            <a:off x="5657288" y="1253100"/>
            <a:ext cx="152100" cy="1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32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33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33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33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34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34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37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37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375"/>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3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TPC-C Case Study</a:t>
            </a:r>
            <a:endParaRPr/>
          </a:p>
        </p:txBody>
      </p:sp>
      <p:sp>
        <p:nvSpPr>
          <p:cNvPr id="397" name="Google Shape;397;p37"/>
          <p:cNvSpPr txBox="1"/>
          <p:nvPr>
            <p:ph idx="1" type="body"/>
          </p:nvPr>
        </p:nvSpPr>
        <p:spPr>
          <a:xfrm>
            <a:off x="311700" y="1152475"/>
            <a:ext cx="8520600" cy="3033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a:solidFill>
                  <a:schemeClr val="dk2"/>
                </a:solidFill>
              </a:rPr>
              <a:t>TPC-C is the canonical OLTP database benchmark modeling warehouse order-processing application</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5 transaction types, only </a:t>
            </a:r>
            <a:r>
              <a:rPr i="1" lang="en">
                <a:solidFill>
                  <a:schemeClr val="dk2"/>
                </a:solidFill>
              </a:rPr>
              <a:t>Payment</a:t>
            </a:r>
            <a:r>
              <a:rPr lang="en">
                <a:solidFill>
                  <a:schemeClr val="dk2"/>
                </a:solidFill>
              </a:rPr>
              <a:t> and </a:t>
            </a:r>
            <a:r>
              <a:rPr i="1" lang="en">
                <a:solidFill>
                  <a:schemeClr val="dk2"/>
                </a:solidFill>
              </a:rPr>
              <a:t>NewOrder</a:t>
            </a:r>
            <a:r>
              <a:rPr lang="en">
                <a:solidFill>
                  <a:schemeClr val="dk2"/>
                </a:solidFill>
              </a:rPr>
              <a:t> involve accessing remote nodes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To minimise aborts multiple commit groups should emerge</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Simulated TPC-C workload varying the proportion of distributed transactions and counted commit groups formed;</a:t>
            </a:r>
            <a:endParaRPr>
              <a:solidFill>
                <a:schemeClr val="dk2"/>
              </a:solidFill>
            </a:endParaRPr>
          </a:p>
          <a:p>
            <a:pPr indent="-330200" lvl="1" marL="914400" rtl="0" algn="l">
              <a:spcBef>
                <a:spcPts val="0"/>
              </a:spcBef>
              <a:spcAft>
                <a:spcPts val="0"/>
              </a:spcAft>
              <a:buClr>
                <a:schemeClr val="dk2"/>
              </a:buClr>
              <a:buSzPts val="1600"/>
              <a:buChar char="○"/>
            </a:pPr>
            <a:r>
              <a:rPr lang="en" sz="1600">
                <a:solidFill>
                  <a:schemeClr val="dk2"/>
                </a:solidFill>
              </a:rPr>
              <a:t>Simulated 10K epochs</a:t>
            </a:r>
            <a:endParaRPr sz="1600">
              <a:solidFill>
                <a:schemeClr val="dk2"/>
              </a:solidFill>
            </a:endParaRPr>
          </a:p>
          <a:p>
            <a:pPr indent="-330200" lvl="1" marL="914400" rtl="0" algn="l">
              <a:spcBef>
                <a:spcPts val="0"/>
              </a:spcBef>
              <a:spcAft>
                <a:spcPts val="0"/>
              </a:spcAft>
              <a:buClr>
                <a:schemeClr val="dk2"/>
              </a:buClr>
              <a:buSzPts val="1600"/>
              <a:buChar char="○"/>
            </a:pPr>
            <a:r>
              <a:rPr lang="en" sz="1600">
                <a:solidFill>
                  <a:schemeClr val="dk2"/>
                </a:solidFill>
              </a:rPr>
              <a:t>Fixed epoch size to 10ms</a:t>
            </a:r>
            <a:endParaRPr sz="1600">
              <a:solidFill>
                <a:schemeClr val="dk2"/>
              </a:solidFill>
            </a:endParaRPr>
          </a:p>
          <a:p>
            <a:pPr indent="-330200" lvl="1" marL="914400" rtl="0" algn="l">
              <a:spcBef>
                <a:spcPts val="0"/>
              </a:spcBef>
              <a:spcAft>
                <a:spcPts val="0"/>
              </a:spcAft>
              <a:buClr>
                <a:schemeClr val="dk2"/>
              </a:buClr>
              <a:buSzPts val="1600"/>
              <a:buChar char="○"/>
            </a:pPr>
            <a:r>
              <a:rPr lang="en" sz="1600">
                <a:solidFill>
                  <a:schemeClr val="dk2"/>
                </a:solidFill>
              </a:rPr>
              <a:t>300K transaction per second throughput</a:t>
            </a:r>
            <a:endParaRPr sz="1600">
              <a:solidFill>
                <a:schemeClr val="dk2"/>
              </a:solidFill>
            </a:endParaRPr>
          </a:p>
          <a:p>
            <a:pPr indent="-330200" lvl="1" marL="914400" rtl="0" algn="l">
              <a:spcBef>
                <a:spcPts val="0"/>
              </a:spcBef>
              <a:spcAft>
                <a:spcPts val="0"/>
              </a:spcAft>
              <a:buClr>
                <a:schemeClr val="dk2"/>
              </a:buClr>
              <a:buSzPts val="1600"/>
              <a:buChar char="○"/>
            </a:pPr>
            <a:r>
              <a:rPr lang="en" sz="1600">
                <a:solidFill>
                  <a:schemeClr val="dk2"/>
                </a:solidFill>
              </a:rPr>
              <a:t>64 server cluster</a:t>
            </a:r>
            <a:endParaRPr sz="1600">
              <a:solidFill>
                <a:schemeClr val="dk2"/>
              </a:solidFill>
            </a:endParaRPr>
          </a:p>
        </p:txBody>
      </p:sp>
      <p:sp>
        <p:nvSpPr>
          <p:cNvPr id="398" name="Google Shape;398;p3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7">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TPC-C Case Study cont. </a:t>
            </a:r>
            <a:endParaRPr/>
          </a:p>
        </p:txBody>
      </p:sp>
      <p:sp>
        <p:nvSpPr>
          <p:cNvPr id="404" name="Google Shape;404;p38"/>
          <p:cNvSpPr txBox="1"/>
          <p:nvPr>
            <p:ph idx="1" type="body"/>
          </p:nvPr>
        </p:nvSpPr>
        <p:spPr>
          <a:xfrm>
            <a:off x="6162200" y="116825"/>
            <a:ext cx="2804100" cy="9516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2"/>
                </a:solidFill>
              </a:rPr>
              <a:t>Epoch size fixed to 10ms</a:t>
            </a:r>
            <a:endParaRPr b="1" sz="1600">
              <a:solidFill>
                <a:schemeClr val="dk2"/>
              </a:solidFill>
            </a:endParaRPr>
          </a:p>
          <a:p>
            <a:pPr indent="0" lvl="0" marL="0" rtl="0" algn="l">
              <a:spcBef>
                <a:spcPts val="0"/>
              </a:spcBef>
              <a:spcAft>
                <a:spcPts val="0"/>
              </a:spcAft>
              <a:buNone/>
            </a:pPr>
            <a:r>
              <a:rPr b="1" lang="en" sz="1600">
                <a:solidFill>
                  <a:schemeClr val="dk2"/>
                </a:solidFill>
              </a:rPr>
              <a:t>300K TPS throughput</a:t>
            </a:r>
            <a:endParaRPr b="1" sz="1600">
              <a:solidFill>
                <a:schemeClr val="dk2"/>
              </a:solidFill>
            </a:endParaRPr>
          </a:p>
          <a:p>
            <a:pPr indent="0" lvl="0" marL="0" rtl="0" algn="l">
              <a:spcBef>
                <a:spcPts val="0"/>
              </a:spcBef>
              <a:spcAft>
                <a:spcPts val="0"/>
              </a:spcAft>
              <a:buNone/>
            </a:pPr>
            <a:r>
              <a:rPr b="1" lang="en" sz="1600">
                <a:solidFill>
                  <a:schemeClr val="dk2"/>
                </a:solidFill>
              </a:rPr>
              <a:t>64 server cluster</a:t>
            </a:r>
            <a:endParaRPr sz="1600"/>
          </a:p>
        </p:txBody>
      </p:sp>
      <p:sp>
        <p:nvSpPr>
          <p:cNvPr id="405" name="Google Shape;405;p3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406" name="Google Shape;406;p38"/>
          <p:cNvPicPr preferRelativeResize="0"/>
          <p:nvPr/>
        </p:nvPicPr>
        <p:blipFill rotWithShape="1">
          <a:blip r:embed="rId3">
            <a:alphaModFix/>
          </a:blip>
          <a:srcRect b="0" l="783" r="0" t="1127"/>
          <a:stretch/>
        </p:blipFill>
        <p:spPr>
          <a:xfrm>
            <a:off x="437175" y="1171950"/>
            <a:ext cx="5232550" cy="3461000"/>
          </a:xfrm>
          <a:prstGeom prst="rect">
            <a:avLst/>
          </a:prstGeom>
          <a:noFill/>
          <a:ln>
            <a:noFill/>
          </a:ln>
        </p:spPr>
      </p:pic>
      <p:sp>
        <p:nvSpPr>
          <p:cNvPr id="407" name="Google Shape;407;p38"/>
          <p:cNvSpPr/>
          <p:nvPr/>
        </p:nvSpPr>
        <p:spPr>
          <a:xfrm>
            <a:off x="3294150" y="3490825"/>
            <a:ext cx="502800" cy="502800"/>
          </a:xfrm>
          <a:prstGeom prst="ellipse">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408" name="Google Shape;408;p38"/>
          <p:cNvSpPr txBox="1"/>
          <p:nvPr/>
        </p:nvSpPr>
        <p:spPr>
          <a:xfrm>
            <a:off x="6162200" y="3101875"/>
            <a:ext cx="2804100" cy="1280700"/>
          </a:xfrm>
          <a:prstGeom prst="rect">
            <a:avLst/>
          </a:prstGeom>
          <a:solidFill>
            <a:srgbClr val="FF9900"/>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chemeClr val="dk2"/>
                </a:solidFill>
                <a:latin typeface="Source Sans Pro"/>
                <a:ea typeface="Source Sans Pro"/>
                <a:cs typeface="Source Sans Pro"/>
                <a:sym typeface="Source Sans Pro"/>
              </a:rPr>
              <a:t>Commit groups are numerous when the proportion does not exceed 8%</a:t>
            </a:r>
            <a:endParaRPr>
              <a:latin typeface="Source Sans Pro"/>
              <a:ea typeface="Source Sans Pro"/>
              <a:cs typeface="Source Sans Pro"/>
              <a:sym typeface="Source Sans Pro"/>
            </a:endParaRPr>
          </a:p>
        </p:txBody>
      </p:sp>
      <p:cxnSp>
        <p:nvCxnSpPr>
          <p:cNvPr id="409" name="Google Shape;409;p38"/>
          <p:cNvCxnSpPr>
            <a:stCxn id="407" idx="6"/>
            <a:endCxn id="408" idx="1"/>
          </p:cNvCxnSpPr>
          <p:nvPr/>
        </p:nvCxnSpPr>
        <p:spPr>
          <a:xfrm>
            <a:off x="3796950" y="3742225"/>
            <a:ext cx="2365200" cy="0"/>
          </a:xfrm>
          <a:prstGeom prst="straightConnector1">
            <a:avLst/>
          </a:prstGeom>
          <a:noFill/>
          <a:ln cap="flat" cmpd="sng" w="19050">
            <a:solidFill>
              <a:srgbClr val="FF9900"/>
            </a:solidFill>
            <a:prstDash val="solid"/>
            <a:round/>
            <a:headEnd len="med" w="med" type="triangle"/>
            <a:tailEnd len="med" w="med" type="none"/>
          </a:ln>
        </p:spPr>
      </p:cxnSp>
      <p:sp>
        <p:nvSpPr>
          <p:cNvPr id="410" name="Google Shape;410;p38"/>
          <p:cNvSpPr txBox="1"/>
          <p:nvPr/>
        </p:nvSpPr>
        <p:spPr>
          <a:xfrm>
            <a:off x="6162200" y="1929075"/>
            <a:ext cx="2804100" cy="714300"/>
          </a:xfrm>
          <a:prstGeom prst="rect">
            <a:avLst/>
          </a:prstGeom>
          <a:solidFill>
            <a:srgbClr val="FF9900"/>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chemeClr val="dk2"/>
                </a:solidFill>
                <a:latin typeface="Source Sans Pro"/>
                <a:ea typeface="Source Sans Pro"/>
                <a:cs typeface="Source Sans Pro"/>
                <a:sym typeface="Source Sans Pro"/>
              </a:rPr>
              <a:t>After red line only single commit group </a:t>
            </a:r>
            <a:endParaRPr>
              <a:latin typeface="Source Sans Pro"/>
              <a:ea typeface="Source Sans Pro"/>
              <a:cs typeface="Source Sans Pro"/>
              <a:sym typeface="Source Sans Pro"/>
            </a:endParaRPr>
          </a:p>
        </p:txBody>
      </p:sp>
      <p:cxnSp>
        <p:nvCxnSpPr>
          <p:cNvPr id="411" name="Google Shape;411;p38"/>
          <p:cNvCxnSpPr/>
          <p:nvPr/>
        </p:nvCxnSpPr>
        <p:spPr>
          <a:xfrm>
            <a:off x="4297100" y="2255525"/>
            <a:ext cx="2534700" cy="17400"/>
          </a:xfrm>
          <a:prstGeom prst="straightConnector1">
            <a:avLst/>
          </a:prstGeom>
          <a:noFill/>
          <a:ln cap="flat" cmpd="sng" w="19050">
            <a:solidFill>
              <a:srgbClr val="FF9900"/>
            </a:solidFill>
            <a:prstDash val="solid"/>
            <a:round/>
            <a:headEnd len="med" w="med" type="triangl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Evaluation</a:t>
            </a:r>
            <a:endParaRPr/>
          </a:p>
        </p:txBody>
      </p:sp>
      <p:sp>
        <p:nvSpPr>
          <p:cNvPr id="417" name="Google Shape;417;p39"/>
          <p:cNvSpPr txBox="1"/>
          <p:nvPr>
            <p:ph idx="1" type="body"/>
          </p:nvPr>
        </p:nvSpPr>
        <p:spPr>
          <a:xfrm>
            <a:off x="311700" y="1152475"/>
            <a:ext cx="8520600" cy="3651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b="1" lang="en">
                <a:solidFill>
                  <a:schemeClr val="dk2"/>
                </a:solidFill>
              </a:rPr>
              <a:t>Discrete event-based s</a:t>
            </a:r>
            <a:r>
              <a:rPr b="1" lang="en">
                <a:solidFill>
                  <a:schemeClr val="dk2"/>
                </a:solidFill>
              </a:rPr>
              <a:t>imulations aims:</a:t>
            </a:r>
            <a:endParaRPr>
              <a:solidFill>
                <a:schemeClr val="dk2"/>
              </a:solidFill>
            </a:endParaRPr>
          </a:p>
          <a:p>
            <a:pPr indent="-330200" lvl="1" marL="914400" rtl="0" algn="l">
              <a:spcBef>
                <a:spcPts val="0"/>
              </a:spcBef>
              <a:spcAft>
                <a:spcPts val="0"/>
              </a:spcAft>
              <a:buClr>
                <a:schemeClr val="dk2"/>
              </a:buClr>
              <a:buSzPts val="1600"/>
              <a:buChar char="○"/>
            </a:pPr>
            <a:r>
              <a:rPr lang="en" sz="1600">
                <a:solidFill>
                  <a:schemeClr val="dk2"/>
                </a:solidFill>
              </a:rPr>
              <a:t>Assess analytical models accuracy </a:t>
            </a:r>
            <a:endParaRPr sz="1600">
              <a:solidFill>
                <a:schemeClr val="dk2"/>
              </a:solidFill>
            </a:endParaRPr>
          </a:p>
          <a:p>
            <a:pPr indent="-330200" lvl="1" marL="914400" rtl="0" algn="l">
              <a:spcBef>
                <a:spcPts val="0"/>
              </a:spcBef>
              <a:spcAft>
                <a:spcPts val="0"/>
              </a:spcAft>
              <a:buClr>
                <a:schemeClr val="dk2"/>
              </a:buClr>
              <a:buSzPts val="1600"/>
              <a:buChar char="○"/>
            </a:pPr>
            <a:r>
              <a:rPr lang="en" sz="1600">
                <a:solidFill>
                  <a:schemeClr val="dk2"/>
                </a:solidFill>
              </a:rPr>
              <a:t>Explore circumstances when multi-commit can outperform epoch-based commit</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Each simulation run took approximately 12 hours to complete ≈ 100 day operational period ≈  thousands of cycles with node failures; a = 40 ms, 11K/207M cycles contained failure</a:t>
            </a:r>
            <a:endParaRPr sz="1600">
              <a:solidFill>
                <a:schemeClr val="dk2"/>
              </a:solidFill>
            </a:endParaRPr>
          </a:p>
          <a:p>
            <a:pPr indent="-342900" lvl="0" marL="457200" rtl="0" algn="l">
              <a:spcBef>
                <a:spcPts val="0"/>
              </a:spcBef>
              <a:spcAft>
                <a:spcPts val="0"/>
              </a:spcAft>
              <a:buClr>
                <a:schemeClr val="dk2"/>
              </a:buClr>
              <a:buSzPts val="1800"/>
              <a:buChar char="●"/>
            </a:pPr>
            <a:r>
              <a:rPr b="1" lang="en">
                <a:solidFill>
                  <a:schemeClr val="dk2"/>
                </a:solidFill>
              </a:rPr>
              <a:t>Metrics:</a:t>
            </a:r>
            <a:endParaRPr b="1">
              <a:solidFill>
                <a:schemeClr val="dk2"/>
              </a:solidFill>
            </a:endParaRPr>
          </a:p>
          <a:p>
            <a:pPr indent="-330200" lvl="1" marL="914400" rtl="0" algn="l">
              <a:spcBef>
                <a:spcPts val="0"/>
              </a:spcBef>
              <a:spcAft>
                <a:spcPts val="0"/>
              </a:spcAft>
              <a:buClr>
                <a:schemeClr val="dk2"/>
              </a:buClr>
              <a:buSzPts val="1600"/>
              <a:buChar char="○"/>
            </a:pPr>
            <a:r>
              <a:rPr i="1" lang="en" sz="1600">
                <a:solidFill>
                  <a:schemeClr val="dk2"/>
                </a:solidFill>
              </a:rPr>
              <a:t>System throughput:</a:t>
            </a:r>
            <a:r>
              <a:rPr lang="en" sz="1600">
                <a:solidFill>
                  <a:schemeClr val="dk2"/>
                </a:solidFill>
              </a:rPr>
              <a:t> #transactions committed per second</a:t>
            </a:r>
            <a:endParaRPr sz="1600">
              <a:solidFill>
                <a:schemeClr val="dk2"/>
              </a:solidFill>
            </a:endParaRPr>
          </a:p>
          <a:p>
            <a:pPr indent="-330200" lvl="1" marL="914400" rtl="0" algn="l">
              <a:spcBef>
                <a:spcPts val="0"/>
              </a:spcBef>
              <a:spcAft>
                <a:spcPts val="0"/>
              </a:spcAft>
              <a:buClr>
                <a:schemeClr val="dk2"/>
              </a:buClr>
              <a:buSzPts val="1600"/>
              <a:buChar char="○"/>
            </a:pPr>
            <a:r>
              <a:rPr i="1" lang="en" sz="1600">
                <a:solidFill>
                  <a:schemeClr val="dk2"/>
                </a:solidFill>
              </a:rPr>
              <a:t>Average response time:</a:t>
            </a:r>
            <a:r>
              <a:rPr lang="en" sz="1600">
                <a:solidFill>
                  <a:schemeClr val="dk2"/>
                </a:solidFill>
              </a:rPr>
              <a:t> measured from the point when a transaction enters the system, to the point when it departs, after potentially several retries </a:t>
            </a:r>
            <a:endParaRPr i="1" sz="1600">
              <a:solidFill>
                <a:schemeClr val="dk2"/>
              </a:solidFill>
            </a:endParaRPr>
          </a:p>
          <a:p>
            <a:pPr indent="-330200" lvl="1" marL="914400" rtl="0" algn="l">
              <a:spcBef>
                <a:spcPts val="0"/>
              </a:spcBef>
              <a:spcAft>
                <a:spcPts val="0"/>
              </a:spcAft>
              <a:buClr>
                <a:schemeClr val="dk2"/>
              </a:buClr>
              <a:buSzPts val="1600"/>
              <a:buChar char="○"/>
            </a:pPr>
            <a:r>
              <a:rPr i="1" lang="en" sz="1600">
                <a:solidFill>
                  <a:schemeClr val="dk2"/>
                </a:solidFill>
              </a:rPr>
              <a:t>Committed transactions during failures: </a:t>
            </a:r>
            <a:r>
              <a:rPr lang="en" sz="1600">
                <a:solidFill>
                  <a:schemeClr val="dk2"/>
                </a:solidFill>
              </a:rPr>
              <a:t>average #transactions committed in cycles with failures</a:t>
            </a:r>
            <a:endParaRPr sz="1600">
              <a:solidFill>
                <a:schemeClr val="dk2"/>
              </a:solidFill>
            </a:endParaRPr>
          </a:p>
          <a:p>
            <a:pPr indent="-330200" lvl="1" marL="914400" rtl="0" algn="l">
              <a:spcBef>
                <a:spcPts val="0"/>
              </a:spcBef>
              <a:spcAft>
                <a:spcPts val="0"/>
              </a:spcAft>
              <a:buClr>
                <a:schemeClr val="dk2"/>
              </a:buClr>
              <a:buSzPts val="1600"/>
              <a:buChar char="○"/>
            </a:pPr>
            <a:r>
              <a:rPr i="1" lang="en" sz="1600">
                <a:solidFill>
                  <a:schemeClr val="dk2"/>
                </a:solidFill>
              </a:rPr>
              <a:t>Operational commit groups: </a:t>
            </a:r>
            <a:r>
              <a:rPr lang="en" sz="1600">
                <a:solidFill>
                  <a:schemeClr val="dk2"/>
                </a:solidFill>
              </a:rPr>
              <a:t>#commit groups not containing a failed node, given failure occurred</a:t>
            </a:r>
            <a:endParaRPr sz="1600"/>
          </a:p>
        </p:txBody>
      </p:sp>
      <p:sp>
        <p:nvSpPr>
          <p:cNvPr id="418" name="Google Shape;418;p3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419" name="Google Shape;419;p39"/>
          <p:cNvPicPr preferRelativeResize="0"/>
          <p:nvPr/>
        </p:nvPicPr>
        <p:blipFill>
          <a:blip r:embed="rId3">
            <a:alphaModFix/>
          </a:blip>
          <a:stretch>
            <a:fillRect/>
          </a:stretch>
        </p:blipFill>
        <p:spPr>
          <a:xfrm>
            <a:off x="7575949" y="174600"/>
            <a:ext cx="1323400" cy="1318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Parameters</a:t>
            </a:r>
            <a:endParaRPr/>
          </a:p>
        </p:txBody>
      </p:sp>
      <p:sp>
        <p:nvSpPr>
          <p:cNvPr id="425" name="Google Shape;425;p4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426" name="Google Shape;426;p40"/>
          <p:cNvPicPr preferRelativeResize="0"/>
          <p:nvPr/>
        </p:nvPicPr>
        <p:blipFill>
          <a:blip r:embed="rId3">
            <a:alphaModFix/>
          </a:blip>
          <a:stretch>
            <a:fillRect/>
          </a:stretch>
        </p:blipFill>
        <p:spPr>
          <a:xfrm>
            <a:off x="1067888" y="1188150"/>
            <a:ext cx="7008223" cy="2904350"/>
          </a:xfrm>
          <a:prstGeom prst="rect">
            <a:avLst/>
          </a:prstGeom>
          <a:noFill/>
          <a:ln>
            <a:noFill/>
          </a:ln>
        </p:spPr>
      </p:pic>
      <p:sp>
        <p:nvSpPr>
          <p:cNvPr id="427" name="Google Shape;427;p40"/>
          <p:cNvSpPr txBox="1"/>
          <p:nvPr/>
        </p:nvSpPr>
        <p:spPr>
          <a:xfrm>
            <a:off x="7123775" y="3504350"/>
            <a:ext cx="689100" cy="2160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200">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 #1: Maximum Throughput</a:t>
            </a:r>
            <a:endParaRPr/>
          </a:p>
        </p:txBody>
      </p:sp>
      <p:sp>
        <p:nvSpPr>
          <p:cNvPr id="433" name="Google Shape;433;p4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434" name="Google Shape;434;p41"/>
          <p:cNvPicPr preferRelativeResize="0"/>
          <p:nvPr/>
        </p:nvPicPr>
        <p:blipFill>
          <a:blip r:embed="rId3">
            <a:alphaModFix/>
          </a:blip>
          <a:stretch>
            <a:fillRect/>
          </a:stretch>
        </p:blipFill>
        <p:spPr>
          <a:xfrm>
            <a:off x="170713" y="1141887"/>
            <a:ext cx="8802575" cy="2859725"/>
          </a:xfrm>
          <a:prstGeom prst="rect">
            <a:avLst/>
          </a:prstGeom>
          <a:noFill/>
          <a:ln>
            <a:noFill/>
          </a:ln>
        </p:spPr>
      </p:pic>
      <p:sp>
        <p:nvSpPr>
          <p:cNvPr id="435" name="Google Shape;435;p41"/>
          <p:cNvSpPr txBox="1"/>
          <p:nvPr/>
        </p:nvSpPr>
        <p:spPr>
          <a:xfrm>
            <a:off x="130225" y="4205150"/>
            <a:ext cx="3106500" cy="714300"/>
          </a:xfrm>
          <a:prstGeom prst="rect">
            <a:avLst/>
          </a:prstGeom>
          <a:solidFill>
            <a:srgbClr val="FF9900"/>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chemeClr val="dk2"/>
                </a:solidFill>
                <a:latin typeface="Source Sans Pro"/>
                <a:ea typeface="Source Sans Pro"/>
                <a:cs typeface="Source Sans Pro"/>
                <a:sym typeface="Source Sans Pro"/>
              </a:rPr>
              <a:t>#1 Estimated throughput close to simulated values (max 3.8%)</a:t>
            </a:r>
            <a:endParaRPr>
              <a:latin typeface="Source Sans Pro"/>
              <a:ea typeface="Source Sans Pro"/>
              <a:cs typeface="Source Sans Pro"/>
              <a:sym typeface="Source Sans Pro"/>
            </a:endParaRPr>
          </a:p>
        </p:txBody>
      </p:sp>
      <p:sp>
        <p:nvSpPr>
          <p:cNvPr id="436" name="Google Shape;436;p41"/>
          <p:cNvSpPr txBox="1"/>
          <p:nvPr/>
        </p:nvSpPr>
        <p:spPr>
          <a:xfrm>
            <a:off x="5988850" y="4205150"/>
            <a:ext cx="2804100" cy="714300"/>
          </a:xfrm>
          <a:prstGeom prst="rect">
            <a:avLst/>
          </a:prstGeom>
          <a:solidFill>
            <a:srgbClr val="FF9900"/>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chemeClr val="dk2"/>
                </a:solidFill>
                <a:latin typeface="Source Sans Pro"/>
                <a:ea typeface="Source Sans Pro"/>
                <a:cs typeface="Source Sans Pro"/>
                <a:sym typeface="Source Sans Pro"/>
              </a:rPr>
              <a:t>#3 </a:t>
            </a:r>
            <a:r>
              <a:rPr b="1" lang="en" sz="1600">
                <a:solidFill>
                  <a:schemeClr val="dk2"/>
                </a:solidFill>
                <a:latin typeface="Source Sans Pro"/>
                <a:ea typeface="Source Sans Pro"/>
                <a:cs typeface="Source Sans Pro"/>
                <a:sym typeface="Source Sans Pro"/>
              </a:rPr>
              <a:t>Throughput of both protocols are nearly identical</a:t>
            </a:r>
            <a:endParaRPr>
              <a:latin typeface="Source Sans Pro"/>
              <a:ea typeface="Source Sans Pro"/>
              <a:cs typeface="Source Sans Pro"/>
              <a:sym typeface="Source Sans Pro"/>
            </a:endParaRPr>
          </a:p>
        </p:txBody>
      </p:sp>
      <p:sp>
        <p:nvSpPr>
          <p:cNvPr id="437" name="Google Shape;437;p41"/>
          <p:cNvSpPr txBox="1"/>
          <p:nvPr/>
        </p:nvSpPr>
        <p:spPr>
          <a:xfrm>
            <a:off x="3357925" y="4205150"/>
            <a:ext cx="2555700" cy="714300"/>
          </a:xfrm>
          <a:prstGeom prst="rect">
            <a:avLst/>
          </a:prstGeom>
          <a:solidFill>
            <a:srgbClr val="FF9900"/>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chemeClr val="dk2"/>
                </a:solidFill>
                <a:latin typeface="Source Sans Pro"/>
                <a:ea typeface="Source Sans Pro"/>
                <a:cs typeface="Source Sans Pro"/>
                <a:sym typeface="Source Sans Pro"/>
              </a:rPr>
              <a:t>#2 Model identifies a</a:t>
            </a:r>
            <a:r>
              <a:rPr b="1" baseline="-25000" lang="en" sz="1600">
                <a:solidFill>
                  <a:schemeClr val="dk2"/>
                </a:solidFill>
                <a:latin typeface="Source Sans Pro"/>
                <a:ea typeface="Source Sans Pro"/>
                <a:cs typeface="Source Sans Pro"/>
                <a:sym typeface="Source Sans Pro"/>
              </a:rPr>
              <a:t>T</a:t>
            </a:r>
            <a:r>
              <a:rPr b="1" lang="en" sz="1600">
                <a:solidFill>
                  <a:schemeClr val="dk2"/>
                </a:solidFill>
                <a:latin typeface="Source Sans Pro"/>
                <a:ea typeface="Source Sans Pro"/>
                <a:cs typeface="Source Sans Pro"/>
                <a:sym typeface="Source Sans Pro"/>
              </a:rPr>
              <a:t> </a:t>
            </a:r>
            <a:r>
              <a:rPr b="1" lang="en" sz="1600">
                <a:solidFill>
                  <a:schemeClr val="dk2"/>
                </a:solidFill>
                <a:latin typeface="Source Sans Pro"/>
                <a:ea typeface="Source Sans Pro"/>
                <a:cs typeface="Source Sans Pro"/>
                <a:sym typeface="Source Sans Pro"/>
              </a:rPr>
              <a:t>that achieves max throughput</a:t>
            </a:r>
            <a:endParaRPr b="1" sz="1600">
              <a:solidFill>
                <a:schemeClr val="dk2"/>
              </a:solidFill>
              <a:latin typeface="Source Sans Pro"/>
              <a:ea typeface="Source Sans Pro"/>
              <a:cs typeface="Source Sans Pro"/>
              <a:sym typeface="Source Sans Pro"/>
            </a:endParaRPr>
          </a:p>
        </p:txBody>
      </p:sp>
      <p:sp>
        <p:nvSpPr>
          <p:cNvPr id="438" name="Google Shape;438;p41"/>
          <p:cNvSpPr txBox="1"/>
          <p:nvPr/>
        </p:nvSpPr>
        <p:spPr>
          <a:xfrm>
            <a:off x="3357925" y="3666275"/>
            <a:ext cx="548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Source Sans Pro"/>
                <a:ea typeface="Source Sans Pro"/>
                <a:cs typeface="Source Sans Pro"/>
                <a:sym typeface="Source Sans Pro"/>
              </a:rPr>
              <a:t>(ms)</a:t>
            </a:r>
            <a:endParaRPr b="1" sz="1200">
              <a:latin typeface="Source Sans Pro"/>
              <a:ea typeface="Source Sans Pro"/>
              <a:cs typeface="Source Sans Pro"/>
              <a:sym typeface="Source Sans Pro"/>
            </a:endParaRPr>
          </a:p>
        </p:txBody>
      </p:sp>
      <p:sp>
        <p:nvSpPr>
          <p:cNvPr id="439" name="Google Shape;439;p41"/>
          <p:cNvSpPr txBox="1"/>
          <p:nvPr/>
        </p:nvSpPr>
        <p:spPr>
          <a:xfrm>
            <a:off x="7593875" y="3666275"/>
            <a:ext cx="548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Source Sans Pro"/>
                <a:ea typeface="Source Sans Pro"/>
                <a:cs typeface="Source Sans Pro"/>
                <a:sym typeface="Source Sans Pro"/>
              </a:rPr>
              <a:t>(ms)</a:t>
            </a:r>
            <a:endParaRPr b="1" sz="1200">
              <a:latin typeface="Source Sans Pro"/>
              <a:ea typeface="Source Sans Pro"/>
              <a:cs typeface="Source Sans Pro"/>
              <a:sym typeface="Source Sans Pro"/>
            </a:endParaRPr>
          </a:p>
        </p:txBody>
      </p:sp>
      <p:cxnSp>
        <p:nvCxnSpPr>
          <p:cNvPr id="440" name="Google Shape;440;p41"/>
          <p:cNvCxnSpPr/>
          <p:nvPr/>
        </p:nvCxnSpPr>
        <p:spPr>
          <a:xfrm>
            <a:off x="3859950" y="1450975"/>
            <a:ext cx="2400" cy="2483400"/>
          </a:xfrm>
          <a:prstGeom prst="straightConnector1">
            <a:avLst/>
          </a:prstGeom>
          <a:noFill/>
          <a:ln cap="flat" cmpd="sng" w="28575">
            <a:solidFill>
              <a:srgbClr val="FF9900"/>
            </a:solidFill>
            <a:prstDash val="dash"/>
            <a:round/>
            <a:headEnd len="med" w="med" type="none"/>
            <a:tailEnd len="med" w="med" type="none"/>
          </a:ln>
        </p:spPr>
      </p:cxnSp>
      <p:cxnSp>
        <p:nvCxnSpPr>
          <p:cNvPr id="441" name="Google Shape;441;p41"/>
          <p:cNvCxnSpPr>
            <a:endCxn id="437" idx="0"/>
          </p:cNvCxnSpPr>
          <p:nvPr/>
        </p:nvCxnSpPr>
        <p:spPr>
          <a:xfrm>
            <a:off x="3925075" y="3478550"/>
            <a:ext cx="710700" cy="726600"/>
          </a:xfrm>
          <a:prstGeom prst="straightConnector1">
            <a:avLst/>
          </a:prstGeom>
          <a:noFill/>
          <a:ln cap="flat" cmpd="sng" w="19050">
            <a:solidFill>
              <a:srgbClr val="FF9900"/>
            </a:solidFill>
            <a:prstDash val="solid"/>
            <a:round/>
            <a:headEnd len="med" w="med" type="triangle"/>
            <a:tailEnd len="med" w="med" type="none"/>
          </a:ln>
        </p:spPr>
      </p:cxnSp>
      <p:sp>
        <p:nvSpPr>
          <p:cNvPr id="442" name="Google Shape;442;p41"/>
          <p:cNvSpPr txBox="1"/>
          <p:nvPr/>
        </p:nvSpPr>
        <p:spPr>
          <a:xfrm>
            <a:off x="6642550" y="1972775"/>
            <a:ext cx="1737600" cy="431100"/>
          </a:xfrm>
          <a:prstGeom prst="rect">
            <a:avLst/>
          </a:prstGeom>
          <a:solidFill>
            <a:srgbClr val="FF9900"/>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chemeClr val="dk2"/>
                </a:solidFill>
                <a:latin typeface="Source Sans Pro"/>
                <a:ea typeface="Source Sans Pro"/>
                <a:cs typeface="Source Sans Pro"/>
                <a:sym typeface="Source Sans Pro"/>
              </a:rPr>
              <a:t>Random affinity</a:t>
            </a:r>
            <a:endParaRPr>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 #2: </a:t>
            </a:r>
            <a:r>
              <a:rPr lang="en"/>
              <a:t>Average Response Time</a:t>
            </a:r>
            <a:endParaRPr/>
          </a:p>
        </p:txBody>
      </p:sp>
      <p:sp>
        <p:nvSpPr>
          <p:cNvPr id="448" name="Google Shape;448;p4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449" name="Google Shape;449;p42"/>
          <p:cNvPicPr preferRelativeResize="0"/>
          <p:nvPr/>
        </p:nvPicPr>
        <p:blipFill>
          <a:blip r:embed="rId3">
            <a:alphaModFix/>
          </a:blip>
          <a:stretch>
            <a:fillRect/>
          </a:stretch>
        </p:blipFill>
        <p:spPr>
          <a:xfrm>
            <a:off x="2116576" y="1044850"/>
            <a:ext cx="4910824" cy="3053800"/>
          </a:xfrm>
          <a:prstGeom prst="rect">
            <a:avLst/>
          </a:prstGeom>
          <a:noFill/>
          <a:ln>
            <a:noFill/>
          </a:ln>
        </p:spPr>
      </p:pic>
      <p:sp>
        <p:nvSpPr>
          <p:cNvPr id="450" name="Google Shape;450;p42"/>
          <p:cNvSpPr txBox="1"/>
          <p:nvPr/>
        </p:nvSpPr>
        <p:spPr>
          <a:xfrm>
            <a:off x="311700" y="4205150"/>
            <a:ext cx="2854500" cy="714300"/>
          </a:xfrm>
          <a:prstGeom prst="rect">
            <a:avLst/>
          </a:prstGeom>
          <a:solidFill>
            <a:srgbClr val="FF9900"/>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chemeClr val="dk2"/>
                </a:solidFill>
                <a:latin typeface="Source Sans Pro"/>
                <a:ea typeface="Source Sans Pro"/>
                <a:cs typeface="Source Sans Pro"/>
                <a:sym typeface="Source Sans Pro"/>
              </a:rPr>
              <a:t>#1 S</a:t>
            </a:r>
            <a:r>
              <a:rPr b="1" lang="en" sz="1600">
                <a:solidFill>
                  <a:schemeClr val="dk2"/>
                </a:solidFill>
                <a:latin typeface="Source Sans Pro"/>
                <a:ea typeface="Source Sans Pro"/>
                <a:cs typeface="Source Sans Pro"/>
                <a:sym typeface="Source Sans Pro"/>
              </a:rPr>
              <a:t>imulations well within upper/lower bound estimates</a:t>
            </a:r>
            <a:endParaRPr b="1" sz="1600">
              <a:solidFill>
                <a:schemeClr val="dk2"/>
              </a:solidFill>
              <a:latin typeface="Source Sans Pro"/>
              <a:ea typeface="Source Sans Pro"/>
              <a:cs typeface="Source Sans Pro"/>
              <a:sym typeface="Source Sans Pro"/>
            </a:endParaRPr>
          </a:p>
        </p:txBody>
      </p:sp>
      <p:sp>
        <p:nvSpPr>
          <p:cNvPr id="451" name="Google Shape;451;p42"/>
          <p:cNvSpPr txBox="1"/>
          <p:nvPr/>
        </p:nvSpPr>
        <p:spPr>
          <a:xfrm>
            <a:off x="3264350" y="4205150"/>
            <a:ext cx="2377800" cy="714300"/>
          </a:xfrm>
          <a:prstGeom prst="rect">
            <a:avLst/>
          </a:prstGeom>
          <a:solidFill>
            <a:srgbClr val="FF9900"/>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chemeClr val="dk2"/>
                </a:solidFill>
                <a:latin typeface="Source Sans Pro"/>
                <a:ea typeface="Source Sans Pro"/>
                <a:cs typeface="Source Sans Pro"/>
                <a:sym typeface="Source Sans Pro"/>
              </a:rPr>
              <a:t>#2 </a:t>
            </a:r>
            <a:r>
              <a:rPr b="1" lang="en" sz="1600">
                <a:solidFill>
                  <a:schemeClr val="dk2"/>
                </a:solidFill>
                <a:latin typeface="Source Sans Pro"/>
                <a:ea typeface="Source Sans Pro"/>
                <a:cs typeface="Source Sans Pro"/>
                <a:sym typeface="Source Sans Pro"/>
              </a:rPr>
              <a:t>Wu identifies a</a:t>
            </a:r>
            <a:r>
              <a:rPr b="1" baseline="30000" lang="en" sz="1600">
                <a:solidFill>
                  <a:schemeClr val="dk2"/>
                </a:solidFill>
                <a:latin typeface="Source Sans Pro"/>
                <a:ea typeface="Source Sans Pro"/>
                <a:cs typeface="Source Sans Pro"/>
                <a:sym typeface="Source Sans Pro"/>
              </a:rPr>
              <a:t>∗ </a:t>
            </a:r>
            <a:r>
              <a:rPr b="1" lang="en" sz="1600">
                <a:solidFill>
                  <a:schemeClr val="dk2"/>
                </a:solidFill>
                <a:latin typeface="Source Sans Pro"/>
                <a:ea typeface="Source Sans Pro"/>
                <a:cs typeface="Source Sans Pro"/>
                <a:sym typeface="Source Sans Pro"/>
              </a:rPr>
              <a:t>= 6 reasonably accurately</a:t>
            </a:r>
            <a:endParaRPr b="1" sz="1600">
              <a:solidFill>
                <a:schemeClr val="dk2"/>
              </a:solidFill>
              <a:latin typeface="Source Sans Pro"/>
              <a:ea typeface="Source Sans Pro"/>
              <a:cs typeface="Source Sans Pro"/>
              <a:sym typeface="Source Sans Pro"/>
            </a:endParaRPr>
          </a:p>
        </p:txBody>
      </p:sp>
      <p:sp>
        <p:nvSpPr>
          <p:cNvPr id="452" name="Google Shape;452;p42"/>
          <p:cNvSpPr txBox="1"/>
          <p:nvPr/>
        </p:nvSpPr>
        <p:spPr>
          <a:xfrm>
            <a:off x="5740300" y="4205150"/>
            <a:ext cx="2854500" cy="714300"/>
          </a:xfrm>
          <a:prstGeom prst="rect">
            <a:avLst/>
          </a:prstGeom>
          <a:solidFill>
            <a:srgbClr val="FF9900"/>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chemeClr val="dk2"/>
                </a:solidFill>
                <a:latin typeface="Source Sans Pro"/>
                <a:ea typeface="Source Sans Pro"/>
                <a:cs typeface="Source Sans Pro"/>
                <a:sym typeface="Source Sans Pro"/>
              </a:rPr>
              <a:t>#3 Wd response times closer to simulation (max 6ms)</a:t>
            </a:r>
            <a:endParaRPr b="1" sz="1600">
              <a:solidFill>
                <a:schemeClr val="dk2"/>
              </a:solidFill>
              <a:latin typeface="Source Sans Pro"/>
              <a:ea typeface="Source Sans Pro"/>
              <a:cs typeface="Source Sans Pro"/>
              <a:sym typeface="Source Sans Pro"/>
            </a:endParaRPr>
          </a:p>
        </p:txBody>
      </p:sp>
      <p:cxnSp>
        <p:nvCxnSpPr>
          <p:cNvPr id="453" name="Google Shape;453;p42"/>
          <p:cNvCxnSpPr>
            <a:endCxn id="451" idx="0"/>
          </p:cNvCxnSpPr>
          <p:nvPr/>
        </p:nvCxnSpPr>
        <p:spPr>
          <a:xfrm>
            <a:off x="3390350" y="3564650"/>
            <a:ext cx="1062900" cy="640500"/>
          </a:xfrm>
          <a:prstGeom prst="straightConnector1">
            <a:avLst/>
          </a:prstGeom>
          <a:noFill/>
          <a:ln cap="flat" cmpd="sng" w="19050">
            <a:solidFill>
              <a:srgbClr val="FF9900"/>
            </a:solidFill>
            <a:prstDash val="solid"/>
            <a:round/>
            <a:headEnd len="med" w="med" type="triangle"/>
            <a:tailEnd len="med" w="med" type="none"/>
          </a:ln>
        </p:spPr>
      </p:cxnSp>
      <p:cxnSp>
        <p:nvCxnSpPr>
          <p:cNvPr id="454" name="Google Shape;454;p42"/>
          <p:cNvCxnSpPr/>
          <p:nvPr/>
        </p:nvCxnSpPr>
        <p:spPr>
          <a:xfrm>
            <a:off x="3332050" y="1213175"/>
            <a:ext cx="0" cy="2725500"/>
          </a:xfrm>
          <a:prstGeom prst="straightConnector1">
            <a:avLst/>
          </a:prstGeom>
          <a:noFill/>
          <a:ln cap="flat" cmpd="sng" w="28575">
            <a:solidFill>
              <a:srgbClr val="FF9900"/>
            </a:solidFill>
            <a:prstDash val="dash"/>
            <a:round/>
            <a:headEnd len="med" w="med" type="none"/>
            <a:tailEnd len="med" w="med" type="none"/>
          </a:ln>
        </p:spPr>
      </p:cxnSp>
      <p:cxnSp>
        <p:nvCxnSpPr>
          <p:cNvPr id="455" name="Google Shape;455;p42"/>
          <p:cNvCxnSpPr>
            <a:endCxn id="452" idx="0"/>
          </p:cNvCxnSpPr>
          <p:nvPr/>
        </p:nvCxnSpPr>
        <p:spPr>
          <a:xfrm>
            <a:off x="6938350" y="3041150"/>
            <a:ext cx="229200" cy="1164000"/>
          </a:xfrm>
          <a:prstGeom prst="straightConnector1">
            <a:avLst/>
          </a:prstGeom>
          <a:noFill/>
          <a:ln cap="flat" cmpd="sng" w="19050">
            <a:solidFill>
              <a:srgbClr val="FF9900"/>
            </a:solidFill>
            <a:prstDash val="solid"/>
            <a:round/>
            <a:headEnd len="med" w="med" type="triangle"/>
            <a:tailEnd len="med" w="med" type="none"/>
          </a:ln>
        </p:spPr>
      </p:cxnSp>
      <p:cxnSp>
        <p:nvCxnSpPr>
          <p:cNvPr id="456" name="Google Shape;456;p42"/>
          <p:cNvCxnSpPr/>
          <p:nvPr/>
        </p:nvCxnSpPr>
        <p:spPr>
          <a:xfrm>
            <a:off x="6883125" y="2606400"/>
            <a:ext cx="2400" cy="411300"/>
          </a:xfrm>
          <a:prstGeom prst="straightConnector1">
            <a:avLst/>
          </a:prstGeom>
          <a:noFill/>
          <a:ln cap="flat" cmpd="sng" w="9525">
            <a:solidFill>
              <a:srgbClr val="FF9900"/>
            </a:solidFill>
            <a:prstDash val="dash"/>
            <a:round/>
            <a:headEnd len="med" w="med" type="triangle"/>
            <a:tailEnd len="med" w="med" type="triangle"/>
          </a:ln>
        </p:spPr>
      </p:cxnSp>
      <p:sp>
        <p:nvSpPr>
          <p:cNvPr id="457" name="Google Shape;457;p42"/>
          <p:cNvSpPr txBox="1"/>
          <p:nvPr/>
        </p:nvSpPr>
        <p:spPr>
          <a:xfrm>
            <a:off x="5344875" y="3666275"/>
            <a:ext cx="548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Source Sans Pro"/>
                <a:ea typeface="Source Sans Pro"/>
                <a:cs typeface="Source Sans Pro"/>
                <a:sym typeface="Source Sans Pro"/>
              </a:rPr>
              <a:t>(ms)</a:t>
            </a:r>
            <a:endParaRPr b="1" sz="1200">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3"/>
          <p:cNvSpPr txBox="1"/>
          <p:nvPr>
            <p:ph idx="1" type="body"/>
          </p:nvPr>
        </p:nvSpPr>
        <p:spPr>
          <a:xfrm>
            <a:off x="311700" y="1152475"/>
            <a:ext cx="8520600" cy="114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a:solidFill>
                  <a:schemeClr val="dk2"/>
                </a:solidFill>
              </a:rPr>
              <a:t>Paired affinity attempts to capture correlations in data access </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Example; data on N1 and N2 is frequently accessed together more than N1 and N3</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Under paired affinity, distributed transactions accesses pair 90% of the time </a:t>
            </a:r>
            <a:endParaRPr>
              <a:solidFill>
                <a:schemeClr val="dk2"/>
              </a:solidFill>
            </a:endParaRPr>
          </a:p>
        </p:txBody>
      </p:sp>
      <p:sp>
        <p:nvSpPr>
          <p:cNvPr id="463" name="Google Shape;463;p4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 #3: </a:t>
            </a:r>
            <a:r>
              <a:rPr lang="en"/>
              <a:t>Paired Affinity</a:t>
            </a:r>
            <a:endParaRPr/>
          </a:p>
        </p:txBody>
      </p:sp>
      <p:sp>
        <p:nvSpPr>
          <p:cNvPr id="464" name="Google Shape;464;p4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465" name="Google Shape;465;p43"/>
          <p:cNvPicPr preferRelativeResize="0"/>
          <p:nvPr/>
        </p:nvPicPr>
        <p:blipFill>
          <a:blip r:embed="rId3">
            <a:alphaModFix/>
          </a:blip>
          <a:stretch>
            <a:fillRect/>
          </a:stretch>
        </p:blipFill>
        <p:spPr>
          <a:xfrm>
            <a:off x="117151" y="2177800"/>
            <a:ext cx="4608183" cy="2904550"/>
          </a:xfrm>
          <a:prstGeom prst="rect">
            <a:avLst/>
          </a:prstGeom>
          <a:noFill/>
          <a:ln>
            <a:noFill/>
          </a:ln>
        </p:spPr>
      </p:pic>
      <p:sp>
        <p:nvSpPr>
          <p:cNvPr id="466" name="Google Shape;466;p43"/>
          <p:cNvSpPr txBox="1"/>
          <p:nvPr/>
        </p:nvSpPr>
        <p:spPr>
          <a:xfrm>
            <a:off x="5329888" y="2945575"/>
            <a:ext cx="2854500" cy="714300"/>
          </a:xfrm>
          <a:prstGeom prst="rect">
            <a:avLst/>
          </a:prstGeom>
          <a:solidFill>
            <a:srgbClr val="FF9900"/>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chemeClr val="dk2"/>
                </a:solidFill>
                <a:latin typeface="Source Sans Pro"/>
                <a:ea typeface="Source Sans Pro"/>
                <a:cs typeface="Source Sans Pro"/>
                <a:sym typeface="Source Sans Pro"/>
              </a:rPr>
              <a:t>#1 M</a:t>
            </a:r>
            <a:r>
              <a:rPr b="1" lang="en" sz="1600">
                <a:solidFill>
                  <a:schemeClr val="dk2"/>
                </a:solidFill>
                <a:latin typeface="Source Sans Pro"/>
                <a:ea typeface="Source Sans Pro"/>
                <a:cs typeface="Source Sans Pro"/>
                <a:sym typeface="Source Sans Pro"/>
              </a:rPr>
              <a:t>ulti-commit avoids a significant number of aborts</a:t>
            </a:r>
            <a:endParaRPr b="1" sz="1600">
              <a:solidFill>
                <a:schemeClr val="dk2"/>
              </a:solidFill>
              <a:latin typeface="Source Sans Pro"/>
              <a:ea typeface="Source Sans Pro"/>
              <a:cs typeface="Source Sans Pro"/>
              <a:sym typeface="Source Sans Pro"/>
            </a:endParaRPr>
          </a:p>
        </p:txBody>
      </p:sp>
      <p:sp>
        <p:nvSpPr>
          <p:cNvPr id="467" name="Google Shape;467;p43"/>
          <p:cNvSpPr txBox="1"/>
          <p:nvPr>
            <p:ph idx="1" type="body"/>
          </p:nvPr>
        </p:nvSpPr>
        <p:spPr>
          <a:xfrm>
            <a:off x="5793450" y="60775"/>
            <a:ext cx="3253200" cy="4434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2"/>
                </a:solidFill>
              </a:rPr>
              <a:t>Maximum throughput simulation </a:t>
            </a:r>
            <a:endParaRPr b="1" sz="1600">
              <a:solidFill>
                <a:schemeClr val="dk2"/>
              </a:solidFill>
            </a:endParaRPr>
          </a:p>
          <a:p>
            <a:pPr indent="0" lvl="0" marL="0" rtl="0" algn="l">
              <a:spcBef>
                <a:spcPts val="0"/>
              </a:spcBef>
              <a:spcAft>
                <a:spcPts val="0"/>
              </a:spcAft>
              <a:buNone/>
            </a:pPr>
            <a:r>
              <a:t/>
            </a:r>
            <a:endParaRPr b="1" sz="1600">
              <a:solidFill>
                <a:schemeClr val="dk2"/>
              </a:solidFill>
            </a:endParaRPr>
          </a:p>
          <a:p>
            <a:pPr indent="0" lvl="0" marL="0" rtl="0" algn="l">
              <a:spcBef>
                <a:spcPts val="0"/>
              </a:spcBef>
              <a:spcAft>
                <a:spcPts val="0"/>
              </a:spcAft>
              <a:buNone/>
            </a:pPr>
            <a:r>
              <a:t/>
            </a:r>
            <a:endParaRPr b="1" sz="1600">
              <a:solidFill>
                <a:schemeClr val="dk2"/>
              </a:solidFill>
            </a:endParaRPr>
          </a:p>
          <a:p>
            <a:pPr indent="0" lvl="0" marL="0" rtl="0" algn="l">
              <a:spcBef>
                <a:spcPts val="0"/>
              </a:spcBef>
              <a:spcAft>
                <a:spcPts val="0"/>
              </a:spcAft>
              <a:buNone/>
            </a:pPr>
            <a:r>
              <a:t/>
            </a:r>
            <a:endParaRPr b="1" sz="1600">
              <a:solidFill>
                <a:schemeClr val="dk2"/>
              </a:solidFill>
            </a:endParaRPr>
          </a:p>
          <a:p>
            <a:pPr indent="0" lvl="0" marL="0" rtl="0" algn="l">
              <a:spcBef>
                <a:spcPts val="0"/>
              </a:spcBef>
              <a:spcAft>
                <a:spcPts val="0"/>
              </a:spcAft>
              <a:buNone/>
            </a:pPr>
            <a:r>
              <a:t/>
            </a:r>
            <a:endParaRPr sz="1600"/>
          </a:p>
        </p:txBody>
      </p:sp>
      <p:sp>
        <p:nvSpPr>
          <p:cNvPr id="468" name="Google Shape;468;p43"/>
          <p:cNvSpPr txBox="1"/>
          <p:nvPr/>
        </p:nvSpPr>
        <p:spPr>
          <a:xfrm>
            <a:off x="3157900" y="4700900"/>
            <a:ext cx="548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Source Sans Pro"/>
                <a:ea typeface="Source Sans Pro"/>
                <a:cs typeface="Source Sans Pro"/>
                <a:sym typeface="Source Sans Pro"/>
              </a:rPr>
              <a:t>(ms)</a:t>
            </a:r>
            <a:endParaRPr b="1" sz="1200">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Distributed Transaction Processing (OLTP) Databases</a:t>
            </a:r>
            <a:endParaRPr sz="25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5" name="Google Shape;115;p26"/>
          <p:cNvSpPr txBox="1"/>
          <p:nvPr>
            <p:ph idx="1" type="body"/>
          </p:nvPr>
        </p:nvSpPr>
        <p:spPr>
          <a:xfrm>
            <a:off x="311700" y="1451525"/>
            <a:ext cx="2834100" cy="46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Single-node database</a:t>
            </a:r>
            <a:endParaRPr>
              <a:solidFill>
                <a:schemeClr val="dk2"/>
              </a:solidFill>
            </a:endParaRPr>
          </a:p>
          <a:p>
            <a:pPr indent="0" lvl="0" marL="0" rtl="0" algn="l">
              <a:spcBef>
                <a:spcPts val="0"/>
              </a:spcBef>
              <a:spcAft>
                <a:spcPts val="0"/>
              </a:spcAft>
              <a:buNone/>
            </a:pPr>
            <a:r>
              <a:t/>
            </a:r>
            <a:endParaRPr>
              <a:solidFill>
                <a:srgbClr val="595959"/>
              </a:solidFill>
            </a:endParaRPr>
          </a:p>
        </p:txBody>
      </p:sp>
      <p:sp>
        <p:nvSpPr>
          <p:cNvPr id="116" name="Google Shape;116;p2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117" name="Google Shape;117;p26"/>
          <p:cNvPicPr preferRelativeResize="0"/>
          <p:nvPr/>
        </p:nvPicPr>
        <p:blipFill>
          <a:blip r:embed="rId3">
            <a:alphaModFix/>
          </a:blip>
          <a:stretch>
            <a:fillRect/>
          </a:stretch>
        </p:blipFill>
        <p:spPr>
          <a:xfrm>
            <a:off x="913888" y="1986413"/>
            <a:ext cx="1629725" cy="1629725"/>
          </a:xfrm>
          <a:prstGeom prst="rect">
            <a:avLst/>
          </a:prstGeom>
          <a:noFill/>
          <a:ln>
            <a:noFill/>
          </a:ln>
        </p:spPr>
      </p:pic>
      <p:sp>
        <p:nvSpPr>
          <p:cNvPr id="118" name="Google Shape;118;p26"/>
          <p:cNvSpPr txBox="1"/>
          <p:nvPr>
            <p:ph idx="1" type="body"/>
          </p:nvPr>
        </p:nvSpPr>
        <p:spPr>
          <a:xfrm>
            <a:off x="5045400" y="1451525"/>
            <a:ext cx="2834100" cy="46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Distributed </a:t>
            </a:r>
            <a:r>
              <a:rPr lang="en">
                <a:solidFill>
                  <a:schemeClr val="dk2"/>
                </a:solidFill>
              </a:rPr>
              <a:t>database</a:t>
            </a:r>
            <a:endParaRPr>
              <a:solidFill>
                <a:schemeClr val="dk2"/>
              </a:solidFill>
            </a:endParaRPr>
          </a:p>
          <a:p>
            <a:pPr indent="0" lvl="0" marL="0" rtl="0" algn="l">
              <a:spcBef>
                <a:spcPts val="0"/>
              </a:spcBef>
              <a:spcAft>
                <a:spcPts val="0"/>
              </a:spcAft>
              <a:buNone/>
            </a:pPr>
            <a:r>
              <a:t/>
            </a:r>
            <a:endParaRPr>
              <a:solidFill>
                <a:srgbClr val="595959"/>
              </a:solidFill>
            </a:endParaRPr>
          </a:p>
        </p:txBody>
      </p:sp>
      <p:pic>
        <p:nvPicPr>
          <p:cNvPr id="119" name="Google Shape;119;p26"/>
          <p:cNvPicPr preferRelativeResize="0"/>
          <p:nvPr/>
        </p:nvPicPr>
        <p:blipFill>
          <a:blip r:embed="rId3">
            <a:alphaModFix/>
          </a:blip>
          <a:stretch>
            <a:fillRect/>
          </a:stretch>
        </p:blipFill>
        <p:spPr>
          <a:xfrm>
            <a:off x="4058238" y="1986413"/>
            <a:ext cx="1629725" cy="1629725"/>
          </a:xfrm>
          <a:prstGeom prst="rect">
            <a:avLst/>
          </a:prstGeom>
          <a:noFill/>
          <a:ln>
            <a:noFill/>
          </a:ln>
        </p:spPr>
      </p:pic>
      <p:pic>
        <p:nvPicPr>
          <p:cNvPr id="120" name="Google Shape;120;p26"/>
          <p:cNvPicPr preferRelativeResize="0"/>
          <p:nvPr/>
        </p:nvPicPr>
        <p:blipFill>
          <a:blip r:embed="rId3">
            <a:alphaModFix/>
          </a:blip>
          <a:stretch>
            <a:fillRect/>
          </a:stretch>
        </p:blipFill>
        <p:spPr>
          <a:xfrm>
            <a:off x="5647575" y="1986413"/>
            <a:ext cx="1629725" cy="1629725"/>
          </a:xfrm>
          <a:prstGeom prst="rect">
            <a:avLst/>
          </a:prstGeom>
          <a:noFill/>
          <a:ln>
            <a:noFill/>
          </a:ln>
        </p:spPr>
      </p:pic>
      <p:pic>
        <p:nvPicPr>
          <p:cNvPr id="121" name="Google Shape;121;p26"/>
          <p:cNvPicPr preferRelativeResize="0"/>
          <p:nvPr/>
        </p:nvPicPr>
        <p:blipFill>
          <a:blip r:embed="rId3">
            <a:alphaModFix/>
          </a:blip>
          <a:stretch>
            <a:fillRect/>
          </a:stretch>
        </p:blipFill>
        <p:spPr>
          <a:xfrm>
            <a:off x="7202563" y="1986413"/>
            <a:ext cx="1629725" cy="1629725"/>
          </a:xfrm>
          <a:prstGeom prst="rect">
            <a:avLst/>
          </a:prstGeom>
          <a:noFill/>
          <a:ln>
            <a:noFill/>
          </a:ln>
        </p:spPr>
      </p:pic>
      <p:sp>
        <p:nvSpPr>
          <p:cNvPr id="122" name="Google Shape;122;p26"/>
          <p:cNvSpPr txBox="1"/>
          <p:nvPr>
            <p:ph idx="1" type="body"/>
          </p:nvPr>
        </p:nvSpPr>
        <p:spPr>
          <a:xfrm>
            <a:off x="2593275" y="2405746"/>
            <a:ext cx="1701000" cy="79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200">
                <a:solidFill>
                  <a:srgbClr val="595959"/>
                </a:solidFill>
              </a:rPr>
              <a:t>➡️</a:t>
            </a:r>
            <a:endParaRPr sz="4200">
              <a:solidFill>
                <a:srgbClr val="595959"/>
              </a:solidFill>
            </a:endParaRPr>
          </a:p>
          <a:p>
            <a:pPr indent="0" lvl="0" marL="0" rtl="0" algn="l">
              <a:spcBef>
                <a:spcPts val="0"/>
              </a:spcBef>
              <a:spcAft>
                <a:spcPts val="0"/>
              </a:spcAft>
              <a:buNone/>
            </a:pPr>
            <a:r>
              <a:t/>
            </a:r>
            <a:endParaRPr>
              <a:solidFill>
                <a:srgbClr val="595959"/>
              </a:solidFill>
            </a:endParaRPr>
          </a:p>
        </p:txBody>
      </p:sp>
      <p:sp>
        <p:nvSpPr>
          <p:cNvPr id="123" name="Google Shape;123;p26"/>
          <p:cNvSpPr txBox="1"/>
          <p:nvPr>
            <p:ph idx="1" type="body"/>
          </p:nvPr>
        </p:nvSpPr>
        <p:spPr>
          <a:xfrm>
            <a:off x="1280554" y="3481900"/>
            <a:ext cx="896400" cy="46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[A-Z]</a:t>
            </a:r>
            <a:endParaRPr>
              <a:solidFill>
                <a:schemeClr val="dk2"/>
              </a:solidFill>
            </a:endParaRPr>
          </a:p>
          <a:p>
            <a:pPr indent="0" lvl="0" marL="0" rtl="0" algn="l">
              <a:spcBef>
                <a:spcPts val="0"/>
              </a:spcBef>
              <a:spcAft>
                <a:spcPts val="0"/>
              </a:spcAft>
              <a:buNone/>
            </a:pPr>
            <a:r>
              <a:t/>
            </a:r>
            <a:endParaRPr>
              <a:solidFill>
                <a:srgbClr val="595959"/>
              </a:solidFill>
            </a:endParaRPr>
          </a:p>
        </p:txBody>
      </p:sp>
      <p:sp>
        <p:nvSpPr>
          <p:cNvPr id="124" name="Google Shape;124;p26"/>
          <p:cNvSpPr txBox="1"/>
          <p:nvPr>
            <p:ph idx="1" type="body"/>
          </p:nvPr>
        </p:nvSpPr>
        <p:spPr>
          <a:xfrm>
            <a:off x="4424904" y="3481900"/>
            <a:ext cx="896400" cy="46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[A-E]</a:t>
            </a:r>
            <a:endParaRPr>
              <a:solidFill>
                <a:schemeClr val="dk2"/>
              </a:solidFill>
            </a:endParaRPr>
          </a:p>
          <a:p>
            <a:pPr indent="0" lvl="0" marL="0" rtl="0" algn="l">
              <a:spcBef>
                <a:spcPts val="0"/>
              </a:spcBef>
              <a:spcAft>
                <a:spcPts val="0"/>
              </a:spcAft>
              <a:buNone/>
            </a:pPr>
            <a:r>
              <a:t/>
            </a:r>
            <a:endParaRPr>
              <a:solidFill>
                <a:srgbClr val="595959"/>
              </a:solidFill>
            </a:endParaRPr>
          </a:p>
        </p:txBody>
      </p:sp>
      <p:sp>
        <p:nvSpPr>
          <p:cNvPr id="125" name="Google Shape;125;p26"/>
          <p:cNvSpPr txBox="1"/>
          <p:nvPr>
            <p:ph idx="1" type="body"/>
          </p:nvPr>
        </p:nvSpPr>
        <p:spPr>
          <a:xfrm>
            <a:off x="6026216" y="3481900"/>
            <a:ext cx="896400" cy="46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[F-M]</a:t>
            </a:r>
            <a:endParaRPr>
              <a:solidFill>
                <a:schemeClr val="dk2"/>
              </a:solidFill>
            </a:endParaRPr>
          </a:p>
          <a:p>
            <a:pPr indent="0" lvl="0" marL="0" rtl="0" algn="l">
              <a:spcBef>
                <a:spcPts val="0"/>
              </a:spcBef>
              <a:spcAft>
                <a:spcPts val="0"/>
              </a:spcAft>
              <a:buNone/>
            </a:pPr>
            <a:r>
              <a:t/>
            </a:r>
            <a:endParaRPr>
              <a:solidFill>
                <a:srgbClr val="595959"/>
              </a:solidFill>
            </a:endParaRPr>
          </a:p>
        </p:txBody>
      </p:sp>
      <p:sp>
        <p:nvSpPr>
          <p:cNvPr id="126" name="Google Shape;126;p26"/>
          <p:cNvSpPr txBox="1"/>
          <p:nvPr>
            <p:ph idx="1" type="body"/>
          </p:nvPr>
        </p:nvSpPr>
        <p:spPr>
          <a:xfrm>
            <a:off x="7569279" y="3481900"/>
            <a:ext cx="896400" cy="46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[N-Z]</a:t>
            </a:r>
            <a:endParaRPr>
              <a:solidFill>
                <a:schemeClr val="dk2"/>
              </a:solidFill>
            </a:endParaRPr>
          </a:p>
          <a:p>
            <a:pPr indent="0" lvl="0" marL="0" rtl="0" algn="l">
              <a:spcBef>
                <a:spcPts val="0"/>
              </a:spcBef>
              <a:spcAft>
                <a:spcPts val="0"/>
              </a:spcAft>
              <a:buNone/>
            </a:pPr>
            <a:r>
              <a:t/>
            </a:r>
            <a:endParaRPr>
              <a:solidFill>
                <a:srgbClr val="595959"/>
              </a:solidFill>
            </a:endParaRPr>
          </a:p>
        </p:txBody>
      </p:sp>
      <p:sp>
        <p:nvSpPr>
          <p:cNvPr id="127" name="Google Shape;127;p26"/>
          <p:cNvSpPr txBox="1"/>
          <p:nvPr>
            <p:ph idx="1" type="body"/>
          </p:nvPr>
        </p:nvSpPr>
        <p:spPr>
          <a:xfrm>
            <a:off x="3549366" y="4534150"/>
            <a:ext cx="2647500" cy="46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T1[write(A,5), read(B)]</a:t>
            </a:r>
            <a:endParaRPr>
              <a:solidFill>
                <a:schemeClr val="dk2"/>
              </a:solidFill>
            </a:endParaRPr>
          </a:p>
          <a:p>
            <a:pPr indent="0" lvl="0" marL="0" rtl="0" algn="l">
              <a:spcBef>
                <a:spcPts val="0"/>
              </a:spcBef>
              <a:spcAft>
                <a:spcPts val="0"/>
              </a:spcAft>
              <a:buNone/>
            </a:pPr>
            <a:r>
              <a:t/>
            </a:r>
            <a:endParaRPr>
              <a:solidFill>
                <a:srgbClr val="595959"/>
              </a:solidFill>
            </a:endParaRPr>
          </a:p>
        </p:txBody>
      </p:sp>
      <p:cxnSp>
        <p:nvCxnSpPr>
          <p:cNvPr id="128" name="Google Shape;128;p26"/>
          <p:cNvCxnSpPr>
            <a:stCxn id="124" idx="2"/>
            <a:endCxn id="127" idx="0"/>
          </p:cNvCxnSpPr>
          <p:nvPr/>
        </p:nvCxnSpPr>
        <p:spPr>
          <a:xfrm>
            <a:off x="4873104" y="3944200"/>
            <a:ext cx="0" cy="590100"/>
          </a:xfrm>
          <a:prstGeom prst="straightConnector1">
            <a:avLst/>
          </a:prstGeom>
          <a:noFill/>
          <a:ln cap="flat" cmpd="sng" w="28575">
            <a:solidFill>
              <a:srgbClr val="FF0000"/>
            </a:solidFill>
            <a:prstDash val="solid"/>
            <a:round/>
            <a:headEnd len="med" w="med" type="triangle"/>
            <a:tailEnd len="med" w="med" type="none"/>
          </a:ln>
        </p:spPr>
      </p:cxnSp>
      <p:sp>
        <p:nvSpPr>
          <p:cNvPr id="129" name="Google Shape;129;p26"/>
          <p:cNvSpPr txBox="1"/>
          <p:nvPr>
            <p:ph idx="1" type="body"/>
          </p:nvPr>
        </p:nvSpPr>
        <p:spPr>
          <a:xfrm>
            <a:off x="6026216" y="4529800"/>
            <a:ext cx="2647500" cy="46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T2[write(F,5), read(N)]</a:t>
            </a:r>
            <a:endParaRPr>
              <a:solidFill>
                <a:schemeClr val="dk2"/>
              </a:solidFill>
            </a:endParaRPr>
          </a:p>
          <a:p>
            <a:pPr indent="0" lvl="0" marL="0" rtl="0" algn="l">
              <a:spcBef>
                <a:spcPts val="0"/>
              </a:spcBef>
              <a:spcAft>
                <a:spcPts val="0"/>
              </a:spcAft>
              <a:buNone/>
            </a:pPr>
            <a:r>
              <a:t/>
            </a:r>
            <a:endParaRPr>
              <a:solidFill>
                <a:srgbClr val="595959"/>
              </a:solidFill>
            </a:endParaRPr>
          </a:p>
        </p:txBody>
      </p:sp>
      <p:cxnSp>
        <p:nvCxnSpPr>
          <p:cNvPr id="130" name="Google Shape;130;p26"/>
          <p:cNvCxnSpPr>
            <a:stCxn id="126" idx="2"/>
            <a:endCxn id="129" idx="0"/>
          </p:cNvCxnSpPr>
          <p:nvPr/>
        </p:nvCxnSpPr>
        <p:spPr>
          <a:xfrm flipH="1">
            <a:off x="7349979" y="3944200"/>
            <a:ext cx="667500" cy="585600"/>
          </a:xfrm>
          <a:prstGeom prst="straightConnector1">
            <a:avLst/>
          </a:prstGeom>
          <a:noFill/>
          <a:ln cap="flat" cmpd="sng" w="28575">
            <a:solidFill>
              <a:srgbClr val="FF0000"/>
            </a:solidFill>
            <a:prstDash val="solid"/>
            <a:round/>
            <a:headEnd len="med" w="med" type="triangle"/>
            <a:tailEnd len="med" w="med" type="none"/>
          </a:ln>
        </p:spPr>
      </p:cxnSp>
      <p:cxnSp>
        <p:nvCxnSpPr>
          <p:cNvPr id="131" name="Google Shape;131;p26"/>
          <p:cNvCxnSpPr>
            <a:stCxn id="125" idx="2"/>
            <a:endCxn id="129" idx="0"/>
          </p:cNvCxnSpPr>
          <p:nvPr/>
        </p:nvCxnSpPr>
        <p:spPr>
          <a:xfrm>
            <a:off x="6474416" y="3944200"/>
            <a:ext cx="875400" cy="585600"/>
          </a:xfrm>
          <a:prstGeom prst="straightConnector1">
            <a:avLst/>
          </a:prstGeom>
          <a:noFill/>
          <a:ln cap="flat" cmpd="sng" w="28575">
            <a:solidFill>
              <a:srgbClr val="FF0000"/>
            </a:solidFill>
            <a:prstDash val="solid"/>
            <a:round/>
            <a:headEnd len="med" w="med" type="triangle"/>
            <a:tailEnd len="med" w="med" type="none"/>
          </a:ln>
        </p:spPr>
      </p:cxnSp>
      <p:sp>
        <p:nvSpPr>
          <p:cNvPr id="132" name="Google Shape;132;p26"/>
          <p:cNvSpPr txBox="1"/>
          <p:nvPr>
            <p:ph idx="1" type="body"/>
          </p:nvPr>
        </p:nvSpPr>
        <p:spPr>
          <a:xfrm>
            <a:off x="6770225" y="4005850"/>
            <a:ext cx="1046100" cy="46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rPr>
              <a:t>2PC</a:t>
            </a:r>
            <a:endParaRPr b="1">
              <a:solidFill>
                <a:schemeClr val="dk2"/>
              </a:solidFill>
            </a:endParaRPr>
          </a:p>
          <a:p>
            <a:pPr indent="0" lvl="0" marL="0" rtl="0" algn="l">
              <a:spcBef>
                <a:spcPts val="0"/>
              </a:spcBef>
              <a:spcAft>
                <a:spcPts val="0"/>
              </a:spcAft>
              <a:buNone/>
            </a:pPr>
            <a:r>
              <a:t/>
            </a:r>
            <a:endParaRPr>
              <a:solidFill>
                <a:srgbClr val="595959"/>
              </a:solidFill>
            </a:endParaRPr>
          </a:p>
        </p:txBody>
      </p:sp>
      <p:sp>
        <p:nvSpPr>
          <p:cNvPr id="133" name="Google Shape;133;p26"/>
          <p:cNvSpPr txBox="1"/>
          <p:nvPr>
            <p:ph idx="1" type="body"/>
          </p:nvPr>
        </p:nvSpPr>
        <p:spPr>
          <a:xfrm rot="-5400000">
            <a:off x="6950525" y="3211150"/>
            <a:ext cx="471000" cy="157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9000">
                <a:solidFill>
                  <a:schemeClr val="dk2"/>
                </a:solidFill>
              </a:rPr>
              <a:t>{</a:t>
            </a:r>
            <a:endParaRPr sz="9000">
              <a:solidFill>
                <a:schemeClr val="dk2"/>
              </a:solidFill>
            </a:endParaRPr>
          </a:p>
          <a:p>
            <a:pPr indent="0" lvl="0" marL="0" rtl="0" algn="l">
              <a:spcBef>
                <a:spcPts val="0"/>
              </a:spcBef>
              <a:spcAft>
                <a:spcPts val="0"/>
              </a:spcAft>
              <a:buNone/>
            </a:pPr>
            <a:r>
              <a:t/>
            </a:r>
            <a:endParaRPr>
              <a:solidFill>
                <a:srgbClr val="595959"/>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474" name="Google Shape;474;p44"/>
          <p:cNvSpPr txBox="1"/>
          <p:nvPr>
            <p:ph idx="1" type="body"/>
          </p:nvPr>
        </p:nvSpPr>
        <p:spPr>
          <a:xfrm>
            <a:off x="311700" y="1152475"/>
            <a:ext cx="8520600" cy="393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a:solidFill>
                  <a:schemeClr val="dk2"/>
                </a:solidFill>
              </a:rPr>
              <a:t>D</a:t>
            </a:r>
            <a:r>
              <a:rPr lang="en">
                <a:solidFill>
                  <a:schemeClr val="dk2"/>
                </a:solidFill>
              </a:rPr>
              <a:t>eveloped 2 analytical models which allow DBAs to explore trade-off between throughput and latency</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M</a:t>
            </a:r>
            <a:r>
              <a:rPr lang="en">
                <a:solidFill>
                  <a:schemeClr val="dk2"/>
                </a:solidFill>
              </a:rPr>
              <a:t>odel a</a:t>
            </a:r>
            <a:r>
              <a:rPr lang="en">
                <a:solidFill>
                  <a:schemeClr val="dk2"/>
                </a:solidFill>
              </a:rPr>
              <a:t>ccuracy validated through simulations of 64 node cluster over 100 days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Developed epoch-based multi-commit aiming to </a:t>
            </a:r>
            <a:r>
              <a:rPr lang="en">
                <a:solidFill>
                  <a:schemeClr val="dk2"/>
                </a:solidFill>
              </a:rPr>
              <a:t>minimize</a:t>
            </a:r>
            <a:r>
              <a:rPr lang="en">
                <a:solidFill>
                  <a:schemeClr val="dk2"/>
                </a:solidFill>
              </a:rPr>
              <a:t> transaction aborts in the event of node failures;</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Performs better than original protocol when distributed transactions originating at a node tend to access specific other nodes in their remote interactions</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Performs identically to the original protocol under other circumstances</a:t>
            </a:r>
            <a:endParaRPr>
              <a:solidFill>
                <a:schemeClr val="dk2"/>
              </a:solidFill>
            </a:endParaRPr>
          </a:p>
          <a:p>
            <a:pPr indent="-342900" lvl="0" marL="457200" rtl="0" algn="l">
              <a:spcBef>
                <a:spcPts val="0"/>
              </a:spcBef>
              <a:spcAft>
                <a:spcPts val="0"/>
              </a:spcAft>
              <a:buClr>
                <a:schemeClr val="dk2"/>
              </a:buClr>
              <a:buSzPts val="1800"/>
              <a:buChar char="●"/>
            </a:pPr>
            <a:r>
              <a:rPr b="1" lang="en">
                <a:solidFill>
                  <a:schemeClr val="dk2"/>
                </a:solidFill>
              </a:rPr>
              <a:t>We offer alternative to epoch-based commit and analytical solutions to efficiently tune the parameter of epoch-based commit protocols in practical settings</a:t>
            </a:r>
            <a:endParaRPr b="1">
              <a:solidFill>
                <a:schemeClr val="dk2"/>
              </a:solidFill>
            </a:endParaRPr>
          </a:p>
        </p:txBody>
      </p:sp>
      <p:sp>
        <p:nvSpPr>
          <p:cNvPr id="475" name="Google Shape;475;p4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4">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5"/>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Thanks for listening</a:t>
            </a:r>
            <a:endParaRPr/>
          </a:p>
        </p:txBody>
      </p:sp>
      <p:sp>
        <p:nvSpPr>
          <p:cNvPr id="481" name="Google Shape;481;p45"/>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Check out my podcast! </a:t>
            </a:r>
            <a:endParaRPr/>
          </a:p>
        </p:txBody>
      </p:sp>
      <p:sp>
        <p:nvSpPr>
          <p:cNvPr id="482" name="Google Shape;482;p45"/>
          <p:cNvSpPr txBox="1"/>
          <p:nvPr>
            <p:ph idx="2" type="body"/>
          </p:nvPr>
        </p:nvSpPr>
        <p:spPr>
          <a:xfrm>
            <a:off x="4939500" y="648000"/>
            <a:ext cx="3837000" cy="3695100"/>
          </a:xfrm>
          <a:prstGeom prst="rect">
            <a:avLst/>
          </a:prstGeom>
        </p:spPr>
        <p:txBody>
          <a:bodyPr anchorCtr="0" anchor="ctr" bIns="91425" lIns="91425" spcFirstLastPara="1" rIns="91425" wrap="square" tIns="91425">
            <a:noAutofit/>
          </a:bodyPr>
          <a:lstStyle/>
          <a:p>
            <a:pPr indent="-336550" lvl="0" marL="457200" rtl="0" algn="l">
              <a:spcBef>
                <a:spcPts val="0"/>
              </a:spcBef>
              <a:spcAft>
                <a:spcPts val="0"/>
              </a:spcAft>
              <a:buSzPts val="1700"/>
              <a:buChar char="●"/>
            </a:pPr>
            <a:r>
              <a:rPr lang="en" sz="1700"/>
              <a:t>Email: </a:t>
            </a:r>
            <a:r>
              <a:rPr lang="en" sz="1700" u="sng">
                <a:hlinkClick r:id="rId3"/>
              </a:rPr>
              <a:t>j.waudby2@newcastle.ac.uk</a:t>
            </a:r>
            <a:r>
              <a:rPr lang="en" sz="1700"/>
              <a:t> </a:t>
            </a:r>
            <a:endParaRPr sz="1700"/>
          </a:p>
          <a:p>
            <a:pPr indent="-336550" lvl="0" marL="457200" rtl="0" algn="l">
              <a:spcBef>
                <a:spcPts val="0"/>
              </a:spcBef>
              <a:spcAft>
                <a:spcPts val="0"/>
              </a:spcAft>
              <a:buSzPts val="1700"/>
              <a:buChar char="●"/>
            </a:pPr>
            <a:r>
              <a:rPr lang="en" sz="1700"/>
              <a:t>Twitter: jwaudberry </a:t>
            </a:r>
            <a:endParaRPr sz="1700"/>
          </a:p>
          <a:p>
            <a:pPr indent="-336550" lvl="0" marL="457200" rtl="0" algn="l">
              <a:spcBef>
                <a:spcPts val="0"/>
              </a:spcBef>
              <a:spcAft>
                <a:spcPts val="0"/>
              </a:spcAft>
              <a:buSzPts val="1700"/>
              <a:buChar char="●"/>
            </a:pPr>
            <a:r>
              <a:rPr lang="en" sz="1700"/>
              <a:t>LinkedIn: jack-waudby</a:t>
            </a:r>
            <a:endParaRPr sz="1700"/>
          </a:p>
        </p:txBody>
      </p:sp>
      <p:pic>
        <p:nvPicPr>
          <p:cNvPr id="483" name="Google Shape;483;p45"/>
          <p:cNvPicPr preferRelativeResize="0"/>
          <p:nvPr/>
        </p:nvPicPr>
        <p:blipFill>
          <a:blip r:embed="rId4">
            <a:alphaModFix/>
          </a:blip>
          <a:stretch>
            <a:fillRect/>
          </a:stretch>
        </p:blipFill>
        <p:spPr>
          <a:xfrm>
            <a:off x="2283950" y="3286650"/>
            <a:ext cx="1587600" cy="1587600"/>
          </a:xfrm>
          <a:prstGeom prst="rect">
            <a:avLst/>
          </a:prstGeom>
          <a:noFill/>
          <a:ln>
            <a:noFill/>
          </a:ln>
        </p:spPr>
      </p:pic>
      <p:pic>
        <p:nvPicPr>
          <p:cNvPr id="484" name="Google Shape;484;p45"/>
          <p:cNvPicPr preferRelativeResize="0"/>
          <p:nvPr/>
        </p:nvPicPr>
        <p:blipFill>
          <a:blip r:embed="rId5">
            <a:alphaModFix/>
          </a:blip>
          <a:stretch>
            <a:fillRect/>
          </a:stretch>
        </p:blipFill>
        <p:spPr>
          <a:xfrm>
            <a:off x="986980" y="3407700"/>
            <a:ext cx="1259820" cy="1345499"/>
          </a:xfrm>
          <a:prstGeom prst="rect">
            <a:avLst/>
          </a:prstGeom>
          <a:noFill/>
          <a:ln>
            <a:noFill/>
          </a:ln>
        </p:spPr>
      </p:pic>
      <p:sp>
        <p:nvSpPr>
          <p:cNvPr id="485" name="Google Shape;485;p4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4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491" name="Google Shape;491;p46"/>
          <p:cNvSpPr txBox="1"/>
          <p:nvPr/>
        </p:nvSpPr>
        <p:spPr>
          <a:xfrm>
            <a:off x="2843700" y="1709850"/>
            <a:ext cx="34566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0">
                <a:latin typeface="Source Sans Pro"/>
                <a:ea typeface="Source Sans Pro"/>
                <a:cs typeface="Source Sans Pro"/>
                <a:sym typeface="Source Sans Pro"/>
              </a:rPr>
              <a:t>𝛀</a:t>
            </a:r>
            <a:endParaRPr b="1" sz="10000">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 with 2PC</a:t>
            </a:r>
            <a:endParaRPr/>
          </a:p>
        </p:txBody>
      </p:sp>
      <p:sp>
        <p:nvSpPr>
          <p:cNvPr id="139" name="Google Shape;139;p2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cxnSp>
        <p:nvCxnSpPr>
          <p:cNvPr id="140" name="Google Shape;140;p27"/>
          <p:cNvCxnSpPr/>
          <p:nvPr/>
        </p:nvCxnSpPr>
        <p:spPr>
          <a:xfrm>
            <a:off x="1166925" y="1702550"/>
            <a:ext cx="4977600" cy="600"/>
          </a:xfrm>
          <a:prstGeom prst="straightConnector1">
            <a:avLst/>
          </a:prstGeom>
          <a:noFill/>
          <a:ln cap="flat" cmpd="sng" w="9525">
            <a:solidFill>
              <a:srgbClr val="595959"/>
            </a:solidFill>
            <a:prstDash val="solid"/>
            <a:round/>
            <a:headEnd len="med" w="med" type="none"/>
            <a:tailEnd len="med" w="med" type="triangle"/>
          </a:ln>
        </p:spPr>
      </p:cxnSp>
      <p:cxnSp>
        <p:nvCxnSpPr>
          <p:cNvPr id="141" name="Google Shape;141;p27"/>
          <p:cNvCxnSpPr/>
          <p:nvPr/>
        </p:nvCxnSpPr>
        <p:spPr>
          <a:xfrm>
            <a:off x="1166925" y="2801875"/>
            <a:ext cx="4996800" cy="13800"/>
          </a:xfrm>
          <a:prstGeom prst="straightConnector1">
            <a:avLst/>
          </a:prstGeom>
          <a:noFill/>
          <a:ln cap="flat" cmpd="sng" w="9525">
            <a:solidFill>
              <a:srgbClr val="595959"/>
            </a:solidFill>
            <a:prstDash val="solid"/>
            <a:round/>
            <a:headEnd len="med" w="med" type="none"/>
            <a:tailEnd len="med" w="med" type="triangle"/>
          </a:ln>
        </p:spPr>
      </p:cxnSp>
      <p:cxnSp>
        <p:nvCxnSpPr>
          <p:cNvPr id="142" name="Google Shape;142;p27"/>
          <p:cNvCxnSpPr/>
          <p:nvPr/>
        </p:nvCxnSpPr>
        <p:spPr>
          <a:xfrm>
            <a:off x="1171875" y="3914400"/>
            <a:ext cx="4967700" cy="8100"/>
          </a:xfrm>
          <a:prstGeom prst="straightConnector1">
            <a:avLst/>
          </a:prstGeom>
          <a:noFill/>
          <a:ln cap="flat" cmpd="sng" w="9525">
            <a:solidFill>
              <a:srgbClr val="595959"/>
            </a:solidFill>
            <a:prstDash val="solid"/>
            <a:round/>
            <a:headEnd len="med" w="med" type="none"/>
            <a:tailEnd len="med" w="med" type="triangle"/>
          </a:ln>
        </p:spPr>
      </p:cxnSp>
      <p:cxnSp>
        <p:nvCxnSpPr>
          <p:cNvPr id="143" name="Google Shape;143;p27"/>
          <p:cNvCxnSpPr/>
          <p:nvPr/>
        </p:nvCxnSpPr>
        <p:spPr>
          <a:xfrm>
            <a:off x="3195875" y="1702538"/>
            <a:ext cx="277500" cy="1106400"/>
          </a:xfrm>
          <a:prstGeom prst="straightConnector1">
            <a:avLst/>
          </a:prstGeom>
          <a:noFill/>
          <a:ln cap="flat" cmpd="sng" w="19050">
            <a:solidFill>
              <a:srgbClr val="E06666"/>
            </a:solidFill>
            <a:prstDash val="solid"/>
            <a:round/>
            <a:headEnd len="med" w="med" type="none"/>
            <a:tailEnd len="med" w="med" type="triangle"/>
          </a:ln>
        </p:spPr>
      </p:cxnSp>
      <p:sp>
        <p:nvSpPr>
          <p:cNvPr id="144" name="Google Shape;144;p27"/>
          <p:cNvSpPr txBox="1"/>
          <p:nvPr/>
        </p:nvSpPr>
        <p:spPr>
          <a:xfrm>
            <a:off x="302425" y="1901725"/>
            <a:ext cx="975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2"/>
                </a:solidFill>
                <a:latin typeface="Source Sans Pro"/>
                <a:ea typeface="Source Sans Pro"/>
                <a:cs typeface="Source Sans Pro"/>
                <a:sym typeface="Source Sans Pro"/>
              </a:rPr>
              <a:t>Node 1</a:t>
            </a:r>
            <a:endParaRPr sz="1200">
              <a:solidFill>
                <a:schemeClr val="dk2"/>
              </a:solidFill>
              <a:latin typeface="Source Sans Pro"/>
              <a:ea typeface="Source Sans Pro"/>
              <a:cs typeface="Source Sans Pro"/>
              <a:sym typeface="Source Sans Pro"/>
            </a:endParaRPr>
          </a:p>
        </p:txBody>
      </p:sp>
      <p:cxnSp>
        <p:nvCxnSpPr>
          <p:cNvPr id="145" name="Google Shape;145;p27"/>
          <p:cNvCxnSpPr/>
          <p:nvPr/>
        </p:nvCxnSpPr>
        <p:spPr>
          <a:xfrm>
            <a:off x="3173925" y="1702213"/>
            <a:ext cx="506400" cy="2213100"/>
          </a:xfrm>
          <a:prstGeom prst="straightConnector1">
            <a:avLst/>
          </a:prstGeom>
          <a:noFill/>
          <a:ln cap="flat" cmpd="sng" w="19050">
            <a:solidFill>
              <a:srgbClr val="E06666"/>
            </a:solidFill>
            <a:prstDash val="solid"/>
            <a:round/>
            <a:headEnd len="med" w="med" type="none"/>
            <a:tailEnd len="med" w="med" type="triangle"/>
          </a:ln>
        </p:spPr>
      </p:cxnSp>
      <p:cxnSp>
        <p:nvCxnSpPr>
          <p:cNvPr id="146" name="Google Shape;146;p27"/>
          <p:cNvCxnSpPr/>
          <p:nvPr/>
        </p:nvCxnSpPr>
        <p:spPr>
          <a:xfrm flipH="1" rot="10800000">
            <a:off x="3824675" y="1716463"/>
            <a:ext cx="421500" cy="1099200"/>
          </a:xfrm>
          <a:prstGeom prst="straightConnector1">
            <a:avLst/>
          </a:prstGeom>
          <a:noFill/>
          <a:ln cap="flat" cmpd="sng" w="19050">
            <a:solidFill>
              <a:srgbClr val="E06666"/>
            </a:solidFill>
            <a:prstDash val="solid"/>
            <a:round/>
            <a:headEnd len="med" w="med" type="none"/>
            <a:tailEnd len="med" w="med" type="triangle"/>
          </a:ln>
        </p:spPr>
      </p:cxnSp>
      <p:cxnSp>
        <p:nvCxnSpPr>
          <p:cNvPr id="147" name="Google Shape;147;p27"/>
          <p:cNvCxnSpPr/>
          <p:nvPr/>
        </p:nvCxnSpPr>
        <p:spPr>
          <a:xfrm flipH="1" rot="10800000">
            <a:off x="4155600" y="1748563"/>
            <a:ext cx="321900" cy="2152500"/>
          </a:xfrm>
          <a:prstGeom prst="straightConnector1">
            <a:avLst/>
          </a:prstGeom>
          <a:noFill/>
          <a:ln cap="flat" cmpd="sng" w="19050">
            <a:solidFill>
              <a:srgbClr val="E06666"/>
            </a:solidFill>
            <a:prstDash val="solid"/>
            <a:round/>
            <a:headEnd len="med" w="med" type="none"/>
            <a:tailEnd len="med" w="med" type="triangle"/>
          </a:ln>
        </p:spPr>
      </p:cxnSp>
      <p:cxnSp>
        <p:nvCxnSpPr>
          <p:cNvPr id="148" name="Google Shape;148;p27"/>
          <p:cNvCxnSpPr/>
          <p:nvPr/>
        </p:nvCxnSpPr>
        <p:spPr>
          <a:xfrm>
            <a:off x="4724175" y="1700113"/>
            <a:ext cx="506400" cy="2213100"/>
          </a:xfrm>
          <a:prstGeom prst="straightConnector1">
            <a:avLst/>
          </a:prstGeom>
          <a:noFill/>
          <a:ln cap="flat" cmpd="sng" w="19050">
            <a:solidFill>
              <a:srgbClr val="6AA84F"/>
            </a:solidFill>
            <a:prstDash val="solid"/>
            <a:round/>
            <a:headEnd len="med" w="med" type="none"/>
            <a:tailEnd len="med" w="med" type="triangle"/>
          </a:ln>
        </p:spPr>
      </p:cxnSp>
      <p:cxnSp>
        <p:nvCxnSpPr>
          <p:cNvPr id="149" name="Google Shape;149;p27"/>
          <p:cNvCxnSpPr/>
          <p:nvPr/>
        </p:nvCxnSpPr>
        <p:spPr>
          <a:xfrm>
            <a:off x="4732125" y="1711400"/>
            <a:ext cx="543300" cy="1104600"/>
          </a:xfrm>
          <a:prstGeom prst="straightConnector1">
            <a:avLst/>
          </a:prstGeom>
          <a:noFill/>
          <a:ln cap="flat" cmpd="sng" w="19050">
            <a:solidFill>
              <a:srgbClr val="6AA84F"/>
            </a:solidFill>
            <a:prstDash val="solid"/>
            <a:round/>
            <a:headEnd len="med" w="med" type="none"/>
            <a:tailEnd len="med" w="med" type="triangle"/>
          </a:ln>
        </p:spPr>
      </p:cxnSp>
      <p:cxnSp>
        <p:nvCxnSpPr>
          <p:cNvPr id="150" name="Google Shape;150;p27"/>
          <p:cNvCxnSpPr/>
          <p:nvPr/>
        </p:nvCxnSpPr>
        <p:spPr>
          <a:xfrm flipH="1" rot="10800000">
            <a:off x="5321800" y="1723425"/>
            <a:ext cx="421500" cy="1099200"/>
          </a:xfrm>
          <a:prstGeom prst="straightConnector1">
            <a:avLst/>
          </a:prstGeom>
          <a:noFill/>
          <a:ln cap="flat" cmpd="sng" w="19050">
            <a:solidFill>
              <a:srgbClr val="6AA84F"/>
            </a:solidFill>
            <a:prstDash val="solid"/>
            <a:round/>
            <a:headEnd len="med" w="med" type="none"/>
            <a:tailEnd len="med" w="med" type="triangle"/>
          </a:ln>
        </p:spPr>
      </p:cxnSp>
      <p:cxnSp>
        <p:nvCxnSpPr>
          <p:cNvPr id="151" name="Google Shape;151;p27"/>
          <p:cNvCxnSpPr/>
          <p:nvPr/>
        </p:nvCxnSpPr>
        <p:spPr>
          <a:xfrm flipH="1" rot="10800000">
            <a:off x="5576525" y="1755525"/>
            <a:ext cx="321900" cy="2152500"/>
          </a:xfrm>
          <a:prstGeom prst="straightConnector1">
            <a:avLst/>
          </a:prstGeom>
          <a:noFill/>
          <a:ln cap="flat" cmpd="sng" w="19050">
            <a:solidFill>
              <a:srgbClr val="6AA84F"/>
            </a:solidFill>
            <a:prstDash val="solid"/>
            <a:round/>
            <a:headEnd len="med" w="med" type="none"/>
            <a:tailEnd len="med" w="med" type="triangle"/>
          </a:ln>
        </p:spPr>
      </p:cxnSp>
      <p:cxnSp>
        <p:nvCxnSpPr>
          <p:cNvPr id="152" name="Google Shape;152;p27"/>
          <p:cNvCxnSpPr/>
          <p:nvPr/>
        </p:nvCxnSpPr>
        <p:spPr>
          <a:xfrm>
            <a:off x="3542075" y="2815675"/>
            <a:ext cx="213900" cy="0"/>
          </a:xfrm>
          <a:prstGeom prst="straightConnector1">
            <a:avLst/>
          </a:prstGeom>
          <a:noFill/>
          <a:ln cap="flat" cmpd="sng" w="76200">
            <a:solidFill>
              <a:srgbClr val="674EA7"/>
            </a:solidFill>
            <a:prstDash val="solid"/>
            <a:round/>
            <a:headEnd len="med" w="med" type="none"/>
            <a:tailEnd len="med" w="med" type="none"/>
          </a:ln>
        </p:spPr>
      </p:cxnSp>
      <p:cxnSp>
        <p:nvCxnSpPr>
          <p:cNvPr id="153" name="Google Shape;153;p27"/>
          <p:cNvCxnSpPr/>
          <p:nvPr/>
        </p:nvCxnSpPr>
        <p:spPr>
          <a:xfrm flipH="1" rot="10800000">
            <a:off x="3723563" y="3901075"/>
            <a:ext cx="388800" cy="900"/>
          </a:xfrm>
          <a:prstGeom prst="straightConnector1">
            <a:avLst/>
          </a:prstGeom>
          <a:noFill/>
          <a:ln cap="flat" cmpd="sng" w="76200">
            <a:solidFill>
              <a:srgbClr val="674EA7"/>
            </a:solidFill>
            <a:prstDash val="solid"/>
            <a:round/>
            <a:headEnd len="med" w="med" type="none"/>
            <a:tailEnd len="med" w="med" type="none"/>
          </a:ln>
        </p:spPr>
      </p:cxnSp>
      <p:cxnSp>
        <p:nvCxnSpPr>
          <p:cNvPr id="154" name="Google Shape;154;p27"/>
          <p:cNvCxnSpPr/>
          <p:nvPr/>
        </p:nvCxnSpPr>
        <p:spPr>
          <a:xfrm>
            <a:off x="4477500" y="1703150"/>
            <a:ext cx="213900" cy="0"/>
          </a:xfrm>
          <a:prstGeom prst="straightConnector1">
            <a:avLst/>
          </a:prstGeom>
          <a:noFill/>
          <a:ln cap="flat" cmpd="sng" w="76200">
            <a:solidFill>
              <a:srgbClr val="674EA7"/>
            </a:solidFill>
            <a:prstDash val="solid"/>
            <a:round/>
            <a:headEnd len="med" w="med" type="none"/>
            <a:tailEnd len="med" w="med" type="none"/>
          </a:ln>
        </p:spPr>
      </p:cxnSp>
      <p:sp>
        <p:nvSpPr>
          <p:cNvPr id="155" name="Google Shape;155;p27"/>
          <p:cNvSpPr/>
          <p:nvPr/>
        </p:nvSpPr>
        <p:spPr>
          <a:xfrm>
            <a:off x="6327225" y="532350"/>
            <a:ext cx="2719500" cy="40788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Source Sans Pro"/>
              <a:ea typeface="Source Sans Pro"/>
              <a:cs typeface="Source Sans Pro"/>
              <a:sym typeface="Source Sans Pro"/>
            </a:endParaRPr>
          </a:p>
        </p:txBody>
      </p:sp>
      <p:pic>
        <p:nvPicPr>
          <p:cNvPr id="156" name="Google Shape;156;p27"/>
          <p:cNvPicPr preferRelativeResize="0"/>
          <p:nvPr/>
        </p:nvPicPr>
        <p:blipFill>
          <a:blip r:embed="rId3">
            <a:alphaModFix/>
          </a:blip>
          <a:stretch>
            <a:fillRect/>
          </a:stretch>
        </p:blipFill>
        <p:spPr>
          <a:xfrm>
            <a:off x="469326" y="1391451"/>
            <a:ext cx="623400" cy="623400"/>
          </a:xfrm>
          <a:prstGeom prst="rect">
            <a:avLst/>
          </a:prstGeom>
          <a:noFill/>
          <a:ln>
            <a:noFill/>
          </a:ln>
        </p:spPr>
      </p:pic>
      <p:sp>
        <p:nvSpPr>
          <p:cNvPr id="157" name="Google Shape;157;p27"/>
          <p:cNvSpPr txBox="1"/>
          <p:nvPr/>
        </p:nvSpPr>
        <p:spPr>
          <a:xfrm>
            <a:off x="302425" y="2968525"/>
            <a:ext cx="975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2"/>
                </a:solidFill>
                <a:latin typeface="Source Sans Pro"/>
                <a:ea typeface="Source Sans Pro"/>
                <a:cs typeface="Source Sans Pro"/>
                <a:sym typeface="Source Sans Pro"/>
              </a:rPr>
              <a:t>Node 2</a:t>
            </a:r>
            <a:endParaRPr sz="1200">
              <a:solidFill>
                <a:schemeClr val="dk2"/>
              </a:solidFill>
              <a:latin typeface="Source Sans Pro"/>
              <a:ea typeface="Source Sans Pro"/>
              <a:cs typeface="Source Sans Pro"/>
              <a:sym typeface="Source Sans Pro"/>
            </a:endParaRPr>
          </a:p>
        </p:txBody>
      </p:sp>
      <p:pic>
        <p:nvPicPr>
          <p:cNvPr id="158" name="Google Shape;158;p27"/>
          <p:cNvPicPr preferRelativeResize="0"/>
          <p:nvPr/>
        </p:nvPicPr>
        <p:blipFill>
          <a:blip r:embed="rId3">
            <a:alphaModFix/>
          </a:blip>
          <a:stretch>
            <a:fillRect/>
          </a:stretch>
        </p:blipFill>
        <p:spPr>
          <a:xfrm>
            <a:off x="469326" y="2458251"/>
            <a:ext cx="623400" cy="623400"/>
          </a:xfrm>
          <a:prstGeom prst="rect">
            <a:avLst/>
          </a:prstGeom>
          <a:noFill/>
          <a:ln>
            <a:noFill/>
          </a:ln>
        </p:spPr>
      </p:pic>
      <p:sp>
        <p:nvSpPr>
          <p:cNvPr id="159" name="Google Shape;159;p27"/>
          <p:cNvSpPr txBox="1"/>
          <p:nvPr/>
        </p:nvSpPr>
        <p:spPr>
          <a:xfrm>
            <a:off x="302425" y="4035325"/>
            <a:ext cx="975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2"/>
                </a:solidFill>
                <a:latin typeface="Source Sans Pro"/>
                <a:ea typeface="Source Sans Pro"/>
                <a:cs typeface="Source Sans Pro"/>
                <a:sym typeface="Source Sans Pro"/>
              </a:rPr>
              <a:t>Node 3</a:t>
            </a:r>
            <a:endParaRPr sz="1200">
              <a:solidFill>
                <a:schemeClr val="dk2"/>
              </a:solidFill>
              <a:latin typeface="Source Sans Pro"/>
              <a:ea typeface="Source Sans Pro"/>
              <a:cs typeface="Source Sans Pro"/>
              <a:sym typeface="Source Sans Pro"/>
            </a:endParaRPr>
          </a:p>
        </p:txBody>
      </p:sp>
      <p:pic>
        <p:nvPicPr>
          <p:cNvPr id="160" name="Google Shape;160;p27"/>
          <p:cNvPicPr preferRelativeResize="0"/>
          <p:nvPr/>
        </p:nvPicPr>
        <p:blipFill>
          <a:blip r:embed="rId3">
            <a:alphaModFix/>
          </a:blip>
          <a:stretch>
            <a:fillRect/>
          </a:stretch>
        </p:blipFill>
        <p:spPr>
          <a:xfrm>
            <a:off x="469326" y="3525051"/>
            <a:ext cx="623400" cy="623400"/>
          </a:xfrm>
          <a:prstGeom prst="rect">
            <a:avLst/>
          </a:prstGeom>
          <a:noFill/>
          <a:ln>
            <a:noFill/>
          </a:ln>
        </p:spPr>
      </p:pic>
      <p:cxnSp>
        <p:nvCxnSpPr>
          <p:cNvPr id="161" name="Google Shape;161;p27"/>
          <p:cNvCxnSpPr/>
          <p:nvPr/>
        </p:nvCxnSpPr>
        <p:spPr>
          <a:xfrm>
            <a:off x="1497525" y="1702213"/>
            <a:ext cx="189000" cy="2185200"/>
          </a:xfrm>
          <a:prstGeom prst="straightConnector1">
            <a:avLst/>
          </a:prstGeom>
          <a:noFill/>
          <a:ln cap="flat" cmpd="sng" w="19050">
            <a:solidFill>
              <a:srgbClr val="0B5394"/>
            </a:solidFill>
            <a:prstDash val="solid"/>
            <a:round/>
            <a:headEnd len="med" w="med" type="none"/>
            <a:tailEnd len="med" w="med" type="triangle"/>
          </a:ln>
        </p:spPr>
      </p:cxnSp>
      <p:cxnSp>
        <p:nvCxnSpPr>
          <p:cNvPr id="162" name="Google Shape;162;p27"/>
          <p:cNvCxnSpPr/>
          <p:nvPr/>
        </p:nvCxnSpPr>
        <p:spPr>
          <a:xfrm flipH="1" rot="10800000">
            <a:off x="1842100" y="1700425"/>
            <a:ext cx="227400" cy="2188800"/>
          </a:xfrm>
          <a:prstGeom prst="straightConnector1">
            <a:avLst/>
          </a:prstGeom>
          <a:noFill/>
          <a:ln cap="flat" cmpd="sng" w="19050">
            <a:solidFill>
              <a:srgbClr val="0B5394"/>
            </a:solidFill>
            <a:prstDash val="solid"/>
            <a:round/>
            <a:headEnd len="med" w="med" type="none"/>
            <a:tailEnd len="med" w="med" type="triangle"/>
          </a:ln>
        </p:spPr>
      </p:cxnSp>
      <p:cxnSp>
        <p:nvCxnSpPr>
          <p:cNvPr id="163" name="Google Shape;163;p27"/>
          <p:cNvCxnSpPr/>
          <p:nvPr/>
        </p:nvCxnSpPr>
        <p:spPr>
          <a:xfrm>
            <a:off x="2299100" y="1716163"/>
            <a:ext cx="109500" cy="1094700"/>
          </a:xfrm>
          <a:prstGeom prst="straightConnector1">
            <a:avLst/>
          </a:prstGeom>
          <a:noFill/>
          <a:ln cap="flat" cmpd="sng" w="19050">
            <a:solidFill>
              <a:srgbClr val="0B5394"/>
            </a:solidFill>
            <a:prstDash val="solid"/>
            <a:round/>
            <a:headEnd len="med" w="med" type="none"/>
            <a:tailEnd len="med" w="med" type="triangle"/>
          </a:ln>
        </p:spPr>
      </p:cxnSp>
      <p:cxnSp>
        <p:nvCxnSpPr>
          <p:cNvPr id="164" name="Google Shape;164;p27"/>
          <p:cNvCxnSpPr/>
          <p:nvPr/>
        </p:nvCxnSpPr>
        <p:spPr>
          <a:xfrm flipH="1" rot="10800000">
            <a:off x="2584213" y="1710650"/>
            <a:ext cx="434400" cy="1086900"/>
          </a:xfrm>
          <a:prstGeom prst="straightConnector1">
            <a:avLst/>
          </a:prstGeom>
          <a:noFill/>
          <a:ln cap="flat" cmpd="sng" w="19050">
            <a:solidFill>
              <a:srgbClr val="0B5394"/>
            </a:solidFill>
            <a:prstDash val="solid"/>
            <a:round/>
            <a:headEnd len="med" w="med" type="none"/>
            <a:tailEnd len="med" w="med" type="triangle"/>
          </a:ln>
        </p:spPr>
      </p:cxnSp>
      <p:sp>
        <p:nvSpPr>
          <p:cNvPr id="165" name="Google Shape;165;p27"/>
          <p:cNvSpPr txBox="1"/>
          <p:nvPr>
            <p:ph idx="1" type="body"/>
          </p:nvPr>
        </p:nvSpPr>
        <p:spPr>
          <a:xfrm>
            <a:off x="1041300" y="1253925"/>
            <a:ext cx="975300" cy="46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2"/>
                </a:solidFill>
              </a:rPr>
              <a:t>read(N)</a:t>
            </a:r>
            <a:endParaRPr sz="1600">
              <a:solidFill>
                <a:schemeClr val="dk2"/>
              </a:solidFill>
            </a:endParaRPr>
          </a:p>
          <a:p>
            <a:pPr indent="0" lvl="0" marL="0" rtl="0" algn="l">
              <a:spcBef>
                <a:spcPts val="0"/>
              </a:spcBef>
              <a:spcAft>
                <a:spcPts val="0"/>
              </a:spcAft>
              <a:buNone/>
            </a:pPr>
            <a:r>
              <a:t/>
            </a:r>
            <a:endParaRPr>
              <a:solidFill>
                <a:srgbClr val="595959"/>
              </a:solidFill>
            </a:endParaRPr>
          </a:p>
        </p:txBody>
      </p:sp>
      <p:sp>
        <p:nvSpPr>
          <p:cNvPr id="166" name="Google Shape;166;p27"/>
          <p:cNvSpPr txBox="1"/>
          <p:nvPr>
            <p:ph idx="1" type="body"/>
          </p:nvPr>
        </p:nvSpPr>
        <p:spPr>
          <a:xfrm>
            <a:off x="2072886" y="1240850"/>
            <a:ext cx="1119600" cy="46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2"/>
                </a:solidFill>
              </a:rPr>
              <a:t>write</a:t>
            </a:r>
            <a:r>
              <a:rPr lang="en" sz="1600">
                <a:solidFill>
                  <a:schemeClr val="dk2"/>
                </a:solidFill>
              </a:rPr>
              <a:t>(F,5)</a:t>
            </a:r>
            <a:endParaRPr sz="1600">
              <a:solidFill>
                <a:schemeClr val="dk2"/>
              </a:solidFill>
            </a:endParaRPr>
          </a:p>
          <a:p>
            <a:pPr indent="0" lvl="0" marL="0" rtl="0" algn="l">
              <a:spcBef>
                <a:spcPts val="0"/>
              </a:spcBef>
              <a:spcAft>
                <a:spcPts val="0"/>
              </a:spcAft>
              <a:buNone/>
            </a:pPr>
            <a:r>
              <a:t/>
            </a:r>
            <a:endParaRPr>
              <a:solidFill>
                <a:srgbClr val="595959"/>
              </a:solidFill>
            </a:endParaRPr>
          </a:p>
        </p:txBody>
      </p:sp>
      <p:sp>
        <p:nvSpPr>
          <p:cNvPr id="167" name="Google Shape;167;p27"/>
          <p:cNvSpPr txBox="1"/>
          <p:nvPr/>
        </p:nvSpPr>
        <p:spPr>
          <a:xfrm>
            <a:off x="6327225" y="556625"/>
            <a:ext cx="271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Sans Pro"/>
                <a:ea typeface="Source Sans Pro"/>
                <a:cs typeface="Source Sans Pro"/>
                <a:sym typeface="Source Sans Pro"/>
              </a:rPr>
              <a:t>N1 coordinating </a:t>
            </a:r>
            <a:r>
              <a:rPr b="1" lang="en">
                <a:latin typeface="Source Sans Pro"/>
                <a:ea typeface="Source Sans Pro"/>
                <a:cs typeface="Source Sans Pro"/>
                <a:sym typeface="Source Sans Pro"/>
              </a:rPr>
              <a:t>distributed</a:t>
            </a:r>
            <a:r>
              <a:rPr b="1" lang="en">
                <a:latin typeface="Source Sans Pro"/>
                <a:ea typeface="Source Sans Pro"/>
                <a:cs typeface="Source Sans Pro"/>
                <a:sym typeface="Source Sans Pro"/>
              </a:rPr>
              <a:t> txn</a:t>
            </a:r>
            <a:endParaRPr b="1">
              <a:latin typeface="Source Sans Pro"/>
              <a:ea typeface="Source Sans Pro"/>
              <a:cs typeface="Source Sans Pro"/>
              <a:sym typeface="Source Sans Pro"/>
            </a:endParaRPr>
          </a:p>
        </p:txBody>
      </p:sp>
      <p:sp>
        <p:nvSpPr>
          <p:cNvPr id="168" name="Google Shape;168;p27"/>
          <p:cNvSpPr txBox="1"/>
          <p:nvPr/>
        </p:nvSpPr>
        <p:spPr>
          <a:xfrm>
            <a:off x="6327225" y="956825"/>
            <a:ext cx="271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Sans Pro"/>
                <a:ea typeface="Source Sans Pro"/>
                <a:cs typeface="Source Sans Pro"/>
                <a:sym typeface="Source Sans Pro"/>
              </a:rPr>
              <a:t>Init. 2PC</a:t>
            </a:r>
            <a:endParaRPr b="1">
              <a:latin typeface="Source Sans Pro"/>
              <a:ea typeface="Source Sans Pro"/>
              <a:cs typeface="Source Sans Pro"/>
              <a:sym typeface="Source Sans Pro"/>
            </a:endParaRPr>
          </a:p>
        </p:txBody>
      </p:sp>
      <p:sp>
        <p:nvSpPr>
          <p:cNvPr id="169" name="Google Shape;169;p27"/>
          <p:cNvSpPr txBox="1"/>
          <p:nvPr/>
        </p:nvSpPr>
        <p:spPr>
          <a:xfrm>
            <a:off x="6327225" y="1391450"/>
            <a:ext cx="271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Sans Pro"/>
                <a:ea typeface="Source Sans Pro"/>
                <a:cs typeface="Source Sans Pro"/>
                <a:sym typeface="Source Sans Pro"/>
              </a:rPr>
              <a:t>N1 sends PREPARE messages</a:t>
            </a:r>
            <a:endParaRPr b="1">
              <a:latin typeface="Source Sans Pro"/>
              <a:ea typeface="Source Sans Pro"/>
              <a:cs typeface="Source Sans Pro"/>
              <a:sym typeface="Source Sans Pro"/>
            </a:endParaRPr>
          </a:p>
        </p:txBody>
      </p:sp>
      <p:pic>
        <p:nvPicPr>
          <p:cNvPr id="170" name="Google Shape;170;p27"/>
          <p:cNvPicPr preferRelativeResize="0"/>
          <p:nvPr/>
        </p:nvPicPr>
        <p:blipFill>
          <a:blip r:embed="rId4">
            <a:alphaModFix/>
          </a:blip>
          <a:stretch>
            <a:fillRect/>
          </a:stretch>
        </p:blipFill>
        <p:spPr>
          <a:xfrm>
            <a:off x="2264250" y="2820000"/>
            <a:ext cx="434400" cy="434400"/>
          </a:xfrm>
          <a:prstGeom prst="rect">
            <a:avLst/>
          </a:prstGeom>
          <a:noFill/>
          <a:ln>
            <a:noFill/>
          </a:ln>
        </p:spPr>
      </p:pic>
      <p:pic>
        <p:nvPicPr>
          <p:cNvPr id="171" name="Google Shape;171;p27"/>
          <p:cNvPicPr preferRelativeResize="0"/>
          <p:nvPr/>
        </p:nvPicPr>
        <p:blipFill>
          <a:blip r:embed="rId4">
            <a:alphaModFix/>
          </a:blip>
          <a:stretch>
            <a:fillRect/>
          </a:stretch>
        </p:blipFill>
        <p:spPr>
          <a:xfrm>
            <a:off x="1582200" y="3947675"/>
            <a:ext cx="434400" cy="434400"/>
          </a:xfrm>
          <a:prstGeom prst="rect">
            <a:avLst/>
          </a:prstGeom>
          <a:noFill/>
          <a:ln>
            <a:noFill/>
          </a:ln>
        </p:spPr>
      </p:pic>
      <p:sp>
        <p:nvSpPr>
          <p:cNvPr id="172" name="Google Shape;172;p27"/>
          <p:cNvSpPr txBox="1"/>
          <p:nvPr/>
        </p:nvSpPr>
        <p:spPr>
          <a:xfrm>
            <a:off x="6327225" y="1826075"/>
            <a:ext cx="271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Sans Pro"/>
                <a:ea typeface="Source Sans Pro"/>
                <a:cs typeface="Source Sans Pro"/>
                <a:sym typeface="Source Sans Pro"/>
              </a:rPr>
              <a:t>N2/3 durably log their response</a:t>
            </a:r>
            <a:endParaRPr b="1">
              <a:latin typeface="Source Sans Pro"/>
              <a:ea typeface="Source Sans Pro"/>
              <a:cs typeface="Source Sans Pro"/>
              <a:sym typeface="Source Sans Pro"/>
            </a:endParaRPr>
          </a:p>
        </p:txBody>
      </p:sp>
      <p:sp>
        <p:nvSpPr>
          <p:cNvPr id="173" name="Google Shape;173;p27"/>
          <p:cNvSpPr txBox="1"/>
          <p:nvPr/>
        </p:nvSpPr>
        <p:spPr>
          <a:xfrm>
            <a:off x="6327225" y="2226275"/>
            <a:ext cx="271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Sans Pro"/>
                <a:ea typeface="Source Sans Pro"/>
                <a:cs typeface="Source Sans Pro"/>
                <a:sym typeface="Source Sans Pro"/>
              </a:rPr>
              <a:t>N2/3 </a:t>
            </a:r>
            <a:r>
              <a:rPr b="1" lang="en">
                <a:latin typeface="Source Sans Pro"/>
                <a:ea typeface="Source Sans Pro"/>
                <a:cs typeface="Source Sans Pro"/>
                <a:sym typeface="Source Sans Pro"/>
              </a:rPr>
              <a:t> send PREPARE-ACKs</a:t>
            </a:r>
            <a:endParaRPr b="1">
              <a:latin typeface="Source Sans Pro"/>
              <a:ea typeface="Source Sans Pro"/>
              <a:cs typeface="Source Sans Pro"/>
              <a:sym typeface="Source Sans Pro"/>
            </a:endParaRPr>
          </a:p>
        </p:txBody>
      </p:sp>
      <p:sp>
        <p:nvSpPr>
          <p:cNvPr id="174" name="Google Shape;174;p27"/>
          <p:cNvSpPr txBox="1"/>
          <p:nvPr/>
        </p:nvSpPr>
        <p:spPr>
          <a:xfrm>
            <a:off x="6327225" y="2622688"/>
            <a:ext cx="271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Sans Pro"/>
                <a:ea typeface="Source Sans Pro"/>
                <a:cs typeface="Source Sans Pro"/>
                <a:sym typeface="Source Sans Pro"/>
              </a:rPr>
              <a:t>N1 durably logs outcome </a:t>
            </a:r>
            <a:endParaRPr b="1">
              <a:latin typeface="Source Sans Pro"/>
              <a:ea typeface="Source Sans Pro"/>
              <a:cs typeface="Source Sans Pro"/>
              <a:sym typeface="Source Sans Pro"/>
            </a:endParaRPr>
          </a:p>
        </p:txBody>
      </p:sp>
      <p:sp>
        <p:nvSpPr>
          <p:cNvPr id="175" name="Google Shape;175;p27"/>
          <p:cNvSpPr txBox="1"/>
          <p:nvPr/>
        </p:nvSpPr>
        <p:spPr>
          <a:xfrm>
            <a:off x="6327225" y="3040088"/>
            <a:ext cx="271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Sans Pro"/>
                <a:ea typeface="Source Sans Pro"/>
                <a:cs typeface="Source Sans Pro"/>
                <a:sym typeface="Source Sans Pro"/>
              </a:rPr>
              <a:t>N1 sends COMMIT message</a:t>
            </a:r>
            <a:endParaRPr b="1">
              <a:latin typeface="Source Sans Pro"/>
              <a:ea typeface="Source Sans Pro"/>
              <a:cs typeface="Source Sans Pro"/>
              <a:sym typeface="Source Sans Pro"/>
            </a:endParaRPr>
          </a:p>
        </p:txBody>
      </p:sp>
      <p:sp>
        <p:nvSpPr>
          <p:cNvPr id="176" name="Google Shape;176;p27"/>
          <p:cNvSpPr txBox="1"/>
          <p:nvPr/>
        </p:nvSpPr>
        <p:spPr>
          <a:xfrm>
            <a:off x="6327225" y="3457500"/>
            <a:ext cx="271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Sans Pro"/>
                <a:ea typeface="Source Sans Pro"/>
                <a:cs typeface="Source Sans Pro"/>
                <a:sym typeface="Source Sans Pro"/>
              </a:rPr>
              <a:t>N2/3 release locks </a:t>
            </a:r>
            <a:endParaRPr b="1">
              <a:latin typeface="Source Sans Pro"/>
              <a:ea typeface="Source Sans Pro"/>
              <a:cs typeface="Source Sans Pro"/>
              <a:sym typeface="Source Sans Pro"/>
            </a:endParaRPr>
          </a:p>
        </p:txBody>
      </p:sp>
      <p:sp>
        <p:nvSpPr>
          <p:cNvPr id="177" name="Google Shape;177;p27"/>
          <p:cNvSpPr txBox="1"/>
          <p:nvPr/>
        </p:nvSpPr>
        <p:spPr>
          <a:xfrm>
            <a:off x="6327225" y="3864425"/>
            <a:ext cx="271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Source Sans Pro"/>
                <a:ea typeface="Source Sans Pro"/>
                <a:cs typeface="Source Sans Pro"/>
                <a:sym typeface="Source Sans Pro"/>
              </a:rPr>
              <a:t>N1 responds to client</a:t>
            </a:r>
            <a:endParaRPr b="1">
              <a:solidFill>
                <a:schemeClr val="dk2"/>
              </a:solidFill>
              <a:latin typeface="Source Sans Pro"/>
              <a:ea typeface="Source Sans Pro"/>
              <a:cs typeface="Source Sans Pro"/>
              <a:sym typeface="Source Sans Pro"/>
            </a:endParaRPr>
          </a:p>
        </p:txBody>
      </p:sp>
      <p:sp>
        <p:nvSpPr>
          <p:cNvPr id="178" name="Google Shape;178;p27"/>
          <p:cNvSpPr/>
          <p:nvPr/>
        </p:nvSpPr>
        <p:spPr>
          <a:xfrm>
            <a:off x="3100650" y="1595000"/>
            <a:ext cx="209400" cy="216300"/>
          </a:xfrm>
          <a:prstGeom prst="mathMultiply">
            <a:avLst>
              <a:gd fmla="val 23520" name="adj1"/>
            </a:avLst>
          </a:prstGeom>
          <a:solidFill>
            <a:srgbClr val="FF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7"/>
          <p:cNvSpPr/>
          <p:nvPr/>
        </p:nvSpPr>
        <p:spPr>
          <a:xfrm>
            <a:off x="3399463" y="2700625"/>
            <a:ext cx="209400" cy="216300"/>
          </a:xfrm>
          <a:prstGeom prst="mathMultiply">
            <a:avLst>
              <a:gd fmla="val 23520" name="adj1"/>
            </a:avLst>
          </a:prstGeom>
          <a:solidFill>
            <a:srgbClr val="FF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7"/>
          <p:cNvSpPr/>
          <p:nvPr/>
        </p:nvSpPr>
        <p:spPr>
          <a:xfrm>
            <a:off x="3605263" y="3793375"/>
            <a:ext cx="209400" cy="216300"/>
          </a:xfrm>
          <a:prstGeom prst="mathMultiply">
            <a:avLst>
              <a:gd fmla="val 23520" name="adj1"/>
            </a:avLst>
          </a:prstGeom>
          <a:solidFill>
            <a:srgbClr val="FF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7"/>
          <p:cNvSpPr/>
          <p:nvPr/>
        </p:nvSpPr>
        <p:spPr>
          <a:xfrm>
            <a:off x="4380463" y="1595000"/>
            <a:ext cx="209400" cy="216300"/>
          </a:xfrm>
          <a:prstGeom prst="mathMultiply">
            <a:avLst>
              <a:gd fmla="val 23520" name="adj1"/>
            </a:avLst>
          </a:prstGeom>
          <a:solidFill>
            <a:srgbClr val="FF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7"/>
          <p:cNvSpPr/>
          <p:nvPr/>
        </p:nvSpPr>
        <p:spPr>
          <a:xfrm>
            <a:off x="5789663" y="1595000"/>
            <a:ext cx="209400" cy="216300"/>
          </a:xfrm>
          <a:prstGeom prst="mathMultiply">
            <a:avLst>
              <a:gd fmla="val 23520" name="adj1"/>
            </a:avLst>
          </a:prstGeom>
          <a:solidFill>
            <a:srgbClr val="FF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7"/>
          <p:cNvSpPr/>
          <p:nvPr/>
        </p:nvSpPr>
        <p:spPr>
          <a:xfrm>
            <a:off x="5181988" y="2700625"/>
            <a:ext cx="209400" cy="216300"/>
          </a:xfrm>
          <a:prstGeom prst="mathMultiply">
            <a:avLst>
              <a:gd fmla="val 23520" name="adj1"/>
            </a:avLst>
          </a:prstGeom>
          <a:solidFill>
            <a:srgbClr val="FF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7"/>
          <p:cNvSpPr/>
          <p:nvPr/>
        </p:nvSpPr>
        <p:spPr>
          <a:xfrm>
            <a:off x="5167713" y="3793375"/>
            <a:ext cx="209400" cy="216300"/>
          </a:xfrm>
          <a:prstGeom prst="mathMultiply">
            <a:avLst>
              <a:gd fmla="val 23520" name="adj1"/>
            </a:avLst>
          </a:prstGeom>
          <a:solidFill>
            <a:srgbClr val="FF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5" name="Google Shape;185;p27"/>
          <p:cNvPicPr preferRelativeResize="0"/>
          <p:nvPr/>
        </p:nvPicPr>
        <p:blipFill>
          <a:blip r:embed="rId5">
            <a:alphaModFix/>
          </a:blip>
          <a:stretch>
            <a:fillRect/>
          </a:stretch>
        </p:blipFill>
        <p:spPr>
          <a:xfrm>
            <a:off x="5075962" y="2919099"/>
            <a:ext cx="421500" cy="421500"/>
          </a:xfrm>
          <a:prstGeom prst="rect">
            <a:avLst/>
          </a:prstGeom>
          <a:noFill/>
          <a:ln>
            <a:noFill/>
          </a:ln>
        </p:spPr>
      </p:pic>
      <p:pic>
        <p:nvPicPr>
          <p:cNvPr id="186" name="Google Shape;186;p27"/>
          <p:cNvPicPr preferRelativeResize="0"/>
          <p:nvPr/>
        </p:nvPicPr>
        <p:blipFill>
          <a:blip r:embed="rId5">
            <a:alphaModFix/>
          </a:blip>
          <a:stretch>
            <a:fillRect/>
          </a:stretch>
        </p:blipFill>
        <p:spPr>
          <a:xfrm>
            <a:off x="5167737" y="4036599"/>
            <a:ext cx="421500" cy="421500"/>
          </a:xfrm>
          <a:prstGeom prst="rect">
            <a:avLst/>
          </a:prstGeom>
          <a:noFill/>
          <a:ln>
            <a:noFill/>
          </a:ln>
        </p:spPr>
      </p:pic>
      <p:cxnSp>
        <p:nvCxnSpPr>
          <p:cNvPr id="187" name="Google Shape;187;p27"/>
          <p:cNvCxnSpPr/>
          <p:nvPr/>
        </p:nvCxnSpPr>
        <p:spPr>
          <a:xfrm flipH="1" rot="10800000">
            <a:off x="5898425" y="1040575"/>
            <a:ext cx="213900" cy="609600"/>
          </a:xfrm>
          <a:prstGeom prst="straightConnector1">
            <a:avLst/>
          </a:prstGeom>
          <a:noFill/>
          <a:ln cap="flat" cmpd="sng" w="9525">
            <a:solidFill>
              <a:srgbClr val="3C78D8"/>
            </a:solidFill>
            <a:prstDash val="dot"/>
            <a:round/>
            <a:headEnd len="med" w="med" type="none"/>
            <a:tailEnd len="med" w="med" type="triangle"/>
          </a:ln>
        </p:spPr>
      </p:cxnSp>
      <p:cxnSp>
        <p:nvCxnSpPr>
          <p:cNvPr id="188" name="Google Shape;188;p27"/>
          <p:cNvCxnSpPr/>
          <p:nvPr/>
        </p:nvCxnSpPr>
        <p:spPr>
          <a:xfrm>
            <a:off x="897125" y="1184200"/>
            <a:ext cx="323100" cy="526500"/>
          </a:xfrm>
          <a:prstGeom prst="straightConnector1">
            <a:avLst/>
          </a:prstGeom>
          <a:noFill/>
          <a:ln cap="flat" cmpd="sng" w="9525">
            <a:solidFill>
              <a:srgbClr val="3C78D8"/>
            </a:solidFill>
            <a:prstDash val="dot"/>
            <a:round/>
            <a:headEnd len="med" w="med" type="none"/>
            <a:tailEnd len="med" w="med" type="triangle"/>
          </a:ln>
        </p:spPr>
      </p:cxnSp>
      <p:sp>
        <p:nvSpPr>
          <p:cNvPr id="189" name="Google Shape;189;p27"/>
          <p:cNvSpPr txBox="1"/>
          <p:nvPr/>
        </p:nvSpPr>
        <p:spPr>
          <a:xfrm>
            <a:off x="6327213" y="823025"/>
            <a:ext cx="2667900" cy="3441600"/>
          </a:xfrm>
          <a:prstGeom prst="rect">
            <a:avLst/>
          </a:prstGeom>
          <a:solidFill>
            <a:srgbClr val="F4CCCC"/>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latin typeface="Source Sans Pro"/>
                <a:ea typeface="Source Sans Pro"/>
                <a:cs typeface="Source Sans Pro"/>
                <a:sym typeface="Source Sans Pro"/>
              </a:rPr>
              <a:t>Performance killer:</a:t>
            </a:r>
            <a:endParaRPr b="1" sz="1600">
              <a:latin typeface="Source Sans Pro"/>
              <a:ea typeface="Source Sans Pro"/>
              <a:cs typeface="Source Sans Pro"/>
              <a:sym typeface="Source Sans Pro"/>
            </a:endParaRPr>
          </a:p>
          <a:p>
            <a:pPr indent="0" lvl="0" marL="0" rtl="0" algn="l">
              <a:lnSpc>
                <a:spcPct val="115000"/>
              </a:lnSpc>
              <a:spcBef>
                <a:spcPts val="1200"/>
              </a:spcBef>
              <a:spcAft>
                <a:spcPts val="0"/>
              </a:spcAft>
              <a:buNone/>
            </a:pPr>
            <a:r>
              <a:rPr b="1" lang="en" sz="1600">
                <a:latin typeface="Source Sans Pro"/>
                <a:ea typeface="Source Sans Pro"/>
                <a:cs typeface="Source Sans Pro"/>
                <a:sym typeface="Source Sans Pro"/>
              </a:rPr>
              <a:t>2 sequential network round trips  → expensive compared to single-node transaction</a:t>
            </a:r>
            <a:endParaRPr b="1" sz="1600">
              <a:latin typeface="Source Sans Pro"/>
              <a:ea typeface="Source Sans Pro"/>
              <a:cs typeface="Source Sans Pro"/>
              <a:sym typeface="Source Sans Pro"/>
            </a:endParaRPr>
          </a:p>
          <a:p>
            <a:pPr indent="0" lvl="0" marL="0" rtl="0" algn="l">
              <a:lnSpc>
                <a:spcPct val="115000"/>
              </a:lnSpc>
              <a:spcBef>
                <a:spcPts val="1200"/>
              </a:spcBef>
              <a:spcAft>
                <a:spcPts val="0"/>
              </a:spcAft>
              <a:buNone/>
            </a:pPr>
            <a:r>
              <a:rPr b="1" lang="en" sz="1600">
                <a:latin typeface="Source Sans Pro"/>
                <a:ea typeface="Source Sans Pro"/>
                <a:cs typeface="Source Sans Pro"/>
                <a:sym typeface="Source Sans Pro"/>
              </a:rPr>
              <a:t>Multiple durable writes: disk flush can be 10us - 10ms → increased latency </a:t>
            </a:r>
            <a:endParaRPr b="1" sz="1600">
              <a:latin typeface="Source Sans Pro"/>
              <a:ea typeface="Source Sans Pro"/>
              <a:cs typeface="Source Sans Pro"/>
              <a:sym typeface="Source Sans Pro"/>
            </a:endParaRPr>
          </a:p>
          <a:p>
            <a:pPr indent="0" lvl="0" marL="0" rtl="0" algn="l">
              <a:lnSpc>
                <a:spcPct val="115000"/>
              </a:lnSpc>
              <a:spcBef>
                <a:spcPts val="1200"/>
              </a:spcBef>
              <a:spcAft>
                <a:spcPts val="1200"/>
              </a:spcAft>
              <a:buNone/>
            </a:pPr>
            <a:r>
              <a:rPr b="1" lang="en" sz="1600">
                <a:latin typeface="Source Sans Pro"/>
                <a:ea typeface="Source Sans Pro"/>
                <a:cs typeface="Source Sans Pro"/>
                <a:sym typeface="Source Sans Pro"/>
              </a:rPr>
              <a:t>Factors combine to cause higher contention </a:t>
            </a:r>
            <a:r>
              <a:rPr b="1" lang="en">
                <a:latin typeface="Source Sans Pro"/>
                <a:ea typeface="Source Sans Pro"/>
                <a:cs typeface="Source Sans Pro"/>
                <a:sym typeface="Source Sans Pro"/>
              </a:rPr>
              <a:t> </a:t>
            </a:r>
            <a:endParaRPr b="1">
              <a:latin typeface="Source Sans Pro"/>
              <a:ea typeface="Source Sans Pro"/>
              <a:cs typeface="Source Sans Pro"/>
              <a:sym typeface="Source Sans Pro"/>
            </a:endParaRPr>
          </a:p>
        </p:txBody>
      </p:sp>
      <p:sp>
        <p:nvSpPr>
          <p:cNvPr id="190" name="Google Shape;190;p27"/>
          <p:cNvSpPr txBox="1"/>
          <p:nvPr>
            <p:ph idx="1" type="body"/>
          </p:nvPr>
        </p:nvSpPr>
        <p:spPr>
          <a:xfrm>
            <a:off x="293375" y="832375"/>
            <a:ext cx="975300" cy="46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2"/>
                </a:solidFill>
              </a:rPr>
              <a:t>T1</a:t>
            </a:r>
            <a:endParaRPr sz="1600">
              <a:solidFill>
                <a:schemeClr val="dk2"/>
              </a:solidFill>
            </a:endParaRPr>
          </a:p>
          <a:p>
            <a:pPr indent="0" lvl="0" marL="0" rtl="0" algn="l">
              <a:spcBef>
                <a:spcPts val="0"/>
              </a:spcBef>
              <a:spcAft>
                <a:spcPts val="0"/>
              </a:spcAft>
              <a:buNone/>
            </a:pPr>
            <a:r>
              <a:t/>
            </a:r>
            <a:endParaRPr>
              <a:solidFill>
                <a:srgbClr val="595959"/>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5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6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6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6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7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7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7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7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7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77"/>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2PC: Research Strikes Back</a:t>
            </a:r>
            <a:endParaRPr/>
          </a:p>
        </p:txBody>
      </p:sp>
      <p:sp>
        <p:nvSpPr>
          <p:cNvPr id="196" name="Google Shape;196;p28"/>
          <p:cNvSpPr txBox="1"/>
          <p:nvPr>
            <p:ph idx="1" type="body"/>
          </p:nvPr>
        </p:nvSpPr>
        <p:spPr>
          <a:xfrm>
            <a:off x="311700" y="1152475"/>
            <a:ext cx="8520600" cy="3758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Source Sans Pro"/>
              <a:buChar char="●"/>
            </a:pPr>
            <a:r>
              <a:rPr lang="en">
                <a:solidFill>
                  <a:schemeClr val="dk2"/>
                </a:solidFill>
              </a:rPr>
              <a:t>Minimise #distributed transactions via workload-driven partitioning [Schism] → </a:t>
            </a:r>
            <a:r>
              <a:rPr i="1" lang="en">
                <a:solidFill>
                  <a:schemeClr val="dk2"/>
                </a:solidFill>
              </a:rPr>
              <a:t>impossible to avoid completely</a:t>
            </a:r>
            <a:r>
              <a:rPr lang="en">
                <a:solidFill>
                  <a:schemeClr val="dk2"/>
                </a:solidFill>
              </a:rPr>
              <a:t> </a:t>
            </a:r>
            <a:endParaRPr>
              <a:solidFill>
                <a:schemeClr val="dk2"/>
              </a:solidFill>
            </a:endParaRPr>
          </a:p>
          <a:p>
            <a:pPr indent="-342900" lvl="0" marL="457200" rtl="0" algn="l">
              <a:spcBef>
                <a:spcPts val="0"/>
              </a:spcBef>
              <a:spcAft>
                <a:spcPts val="0"/>
              </a:spcAft>
              <a:buClr>
                <a:schemeClr val="dk2"/>
              </a:buClr>
              <a:buSzPts val="1800"/>
              <a:buFont typeface="Source Sans Pro"/>
              <a:buChar char="●"/>
            </a:pPr>
            <a:r>
              <a:rPr lang="en">
                <a:solidFill>
                  <a:schemeClr val="dk2"/>
                </a:solidFill>
              </a:rPr>
              <a:t>Eliminate by dynamic re-partitioning [G-Store, LEAP]→ </a:t>
            </a:r>
            <a:r>
              <a:rPr i="1" lang="en">
                <a:solidFill>
                  <a:schemeClr val="dk2"/>
                </a:solidFill>
              </a:rPr>
              <a:t>costs to move data around</a:t>
            </a:r>
            <a:endParaRPr i="1">
              <a:solidFill>
                <a:schemeClr val="dk2"/>
              </a:solidFill>
            </a:endParaRPr>
          </a:p>
          <a:p>
            <a:pPr indent="-342900" lvl="0" marL="457200" rtl="0" algn="l">
              <a:spcBef>
                <a:spcPts val="0"/>
              </a:spcBef>
              <a:spcAft>
                <a:spcPts val="0"/>
              </a:spcAft>
              <a:buClr>
                <a:schemeClr val="dk2"/>
              </a:buClr>
              <a:buSzPts val="1800"/>
              <a:buFont typeface="Source Sans Pro"/>
              <a:buChar char="●"/>
            </a:pPr>
            <a:r>
              <a:rPr lang="en">
                <a:solidFill>
                  <a:schemeClr val="dk2"/>
                </a:solidFill>
              </a:rPr>
              <a:t>Deterministic databases </a:t>
            </a:r>
            <a:r>
              <a:rPr lang="en">
                <a:solidFill>
                  <a:schemeClr val="dk2"/>
                </a:solidFill>
              </a:rPr>
              <a:t>[Calvin, SLOG] → </a:t>
            </a:r>
            <a:r>
              <a:rPr i="1" lang="en">
                <a:solidFill>
                  <a:schemeClr val="dk2"/>
                </a:solidFill>
              </a:rPr>
              <a:t> require pre-declared read/write set, often infeasible</a:t>
            </a:r>
            <a:endParaRPr>
              <a:solidFill>
                <a:schemeClr val="dk2"/>
              </a:solidFill>
            </a:endParaRPr>
          </a:p>
          <a:p>
            <a:pPr indent="-342900" lvl="0" marL="457200" rtl="0" algn="l">
              <a:spcBef>
                <a:spcPts val="0"/>
              </a:spcBef>
              <a:spcAft>
                <a:spcPts val="0"/>
              </a:spcAft>
              <a:buClr>
                <a:schemeClr val="dk2"/>
              </a:buClr>
              <a:buSzPts val="1800"/>
              <a:buFont typeface="Source Sans Pro"/>
              <a:buChar char="●"/>
            </a:pPr>
            <a:r>
              <a:rPr lang="en">
                <a:solidFill>
                  <a:schemeClr val="dk2"/>
                </a:solidFill>
              </a:rPr>
              <a:t>Amortise costs;</a:t>
            </a:r>
            <a:endParaRPr>
              <a:solidFill>
                <a:schemeClr val="dk2"/>
              </a:solidFill>
            </a:endParaRPr>
          </a:p>
          <a:p>
            <a:pPr indent="-330200" lvl="1" marL="914400" rtl="0" algn="l">
              <a:spcBef>
                <a:spcPts val="0"/>
              </a:spcBef>
              <a:spcAft>
                <a:spcPts val="0"/>
              </a:spcAft>
              <a:buClr>
                <a:schemeClr val="dk2"/>
              </a:buClr>
              <a:buSzPts val="1600"/>
              <a:buFont typeface="Source Sans Pro"/>
              <a:buChar char="○"/>
            </a:pPr>
            <a:r>
              <a:rPr lang="en" sz="1600">
                <a:solidFill>
                  <a:schemeClr val="dk2"/>
                </a:solidFill>
              </a:rPr>
              <a:t>Combine replication and commitment protocols [OceanVista, MDCC, Janus, Helios]</a:t>
            </a:r>
            <a:endParaRPr sz="1600">
              <a:solidFill>
                <a:schemeClr val="dk2"/>
              </a:solidFill>
            </a:endParaRPr>
          </a:p>
          <a:p>
            <a:pPr indent="-330200" lvl="1" marL="914400" rtl="0" algn="l">
              <a:spcBef>
                <a:spcPts val="0"/>
              </a:spcBef>
              <a:spcAft>
                <a:spcPts val="0"/>
              </a:spcAft>
              <a:buClr>
                <a:schemeClr val="dk2"/>
              </a:buClr>
              <a:buSzPts val="1600"/>
              <a:buFont typeface="Source Sans Pro"/>
              <a:buChar char="○"/>
            </a:pPr>
            <a:r>
              <a:rPr b="1" lang="en" sz="1600">
                <a:solidFill>
                  <a:schemeClr val="dk2"/>
                </a:solidFill>
              </a:rPr>
              <a:t>Epoch-based commit [COCO, STAR, Obladi]</a:t>
            </a:r>
            <a:endParaRPr b="1" sz="1600">
              <a:solidFill>
                <a:schemeClr val="dk2"/>
              </a:solidFill>
            </a:endParaRPr>
          </a:p>
        </p:txBody>
      </p:sp>
      <p:sp>
        <p:nvSpPr>
          <p:cNvPr id="197" name="Google Shape;197;p2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Epoch-based Commit</a:t>
            </a:r>
            <a:endParaRPr/>
          </a:p>
        </p:txBody>
      </p:sp>
      <p:sp>
        <p:nvSpPr>
          <p:cNvPr id="203" name="Google Shape;203;p29"/>
          <p:cNvSpPr txBox="1"/>
          <p:nvPr>
            <p:ph idx="1" type="body"/>
          </p:nvPr>
        </p:nvSpPr>
        <p:spPr>
          <a:xfrm>
            <a:off x="311700" y="1152475"/>
            <a:ext cx="8520600" cy="2185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b="1" lang="en">
                <a:solidFill>
                  <a:schemeClr val="dk2"/>
                </a:solidFill>
              </a:rPr>
              <a:t>Paper: </a:t>
            </a:r>
            <a:r>
              <a:rPr b="1" i="1" lang="en">
                <a:solidFill>
                  <a:schemeClr val="dk2"/>
                </a:solidFill>
              </a:rPr>
              <a:t>“</a:t>
            </a:r>
            <a:r>
              <a:rPr i="1" lang="en">
                <a:solidFill>
                  <a:schemeClr val="dk2"/>
                </a:solidFill>
              </a:rPr>
              <a:t>Epoch-based commit and replication in distributed OLTP databases”</a:t>
            </a:r>
            <a:r>
              <a:rPr lang="en">
                <a:solidFill>
                  <a:schemeClr val="dk2"/>
                </a:solidFill>
              </a:rPr>
              <a:t>, Lu et al., VLDB, 2021</a:t>
            </a:r>
            <a:endParaRPr>
              <a:solidFill>
                <a:schemeClr val="dk2"/>
              </a:solidFill>
            </a:endParaRPr>
          </a:p>
          <a:p>
            <a:pPr indent="-342900" lvl="0" marL="457200" rtl="0" algn="l">
              <a:spcBef>
                <a:spcPts val="0"/>
              </a:spcBef>
              <a:spcAft>
                <a:spcPts val="0"/>
              </a:spcAft>
              <a:buClr>
                <a:schemeClr val="dk2"/>
              </a:buClr>
              <a:buSzPts val="1800"/>
              <a:buChar char="●"/>
            </a:pPr>
            <a:r>
              <a:rPr b="1" lang="en">
                <a:solidFill>
                  <a:schemeClr val="dk2"/>
                </a:solidFill>
              </a:rPr>
              <a:t>Observation:</a:t>
            </a:r>
            <a:r>
              <a:rPr lang="en">
                <a:solidFill>
                  <a:schemeClr val="dk2"/>
                </a:solidFill>
              </a:rPr>
              <a:t> F</a:t>
            </a:r>
            <a:r>
              <a:rPr lang="en">
                <a:solidFill>
                  <a:schemeClr val="dk2"/>
                </a:solidFill>
              </a:rPr>
              <a:t>ailures are rare on modern hardware so invoking 2PC per transaction is coordination overkill </a:t>
            </a:r>
            <a:endParaRPr>
              <a:solidFill>
                <a:schemeClr val="dk2"/>
              </a:solidFill>
            </a:endParaRPr>
          </a:p>
          <a:p>
            <a:pPr indent="-342900" lvl="0" marL="457200" rtl="0" algn="l">
              <a:spcBef>
                <a:spcPts val="0"/>
              </a:spcBef>
              <a:spcAft>
                <a:spcPts val="0"/>
              </a:spcAft>
              <a:buClr>
                <a:schemeClr val="dk2"/>
              </a:buClr>
              <a:buSzPts val="1800"/>
              <a:buChar char="●"/>
            </a:pPr>
            <a:r>
              <a:rPr b="1" lang="en">
                <a:solidFill>
                  <a:schemeClr val="dk2"/>
                </a:solidFill>
              </a:rPr>
              <a:t>Key Idea:</a:t>
            </a:r>
            <a:r>
              <a:rPr lang="en">
                <a:solidFill>
                  <a:schemeClr val="dk2"/>
                </a:solidFill>
              </a:rPr>
              <a:t> </a:t>
            </a:r>
            <a:r>
              <a:rPr lang="en" sz="1800">
                <a:solidFill>
                  <a:schemeClr val="dk2"/>
                </a:solidFill>
              </a:rPr>
              <a:t>E</a:t>
            </a:r>
            <a:r>
              <a:rPr lang="en" sz="1800">
                <a:solidFill>
                  <a:schemeClr val="dk2"/>
                </a:solidFill>
              </a:rPr>
              <a:t>xecute </a:t>
            </a:r>
            <a:r>
              <a:rPr lang="en" sz="1800">
                <a:solidFill>
                  <a:schemeClr val="dk2"/>
                </a:solidFill>
              </a:rPr>
              <a:t>2PC once for all transactions that arrive and processed within a time interval called an epoch → amortize cost of </a:t>
            </a:r>
            <a:r>
              <a:rPr lang="en">
                <a:solidFill>
                  <a:schemeClr val="dk2"/>
                </a:solidFill>
              </a:rPr>
              <a:t>one </a:t>
            </a:r>
            <a:r>
              <a:rPr lang="en" sz="1800">
                <a:solidFill>
                  <a:schemeClr val="dk2"/>
                </a:solidFill>
              </a:rPr>
              <a:t>2PC over many transactions</a:t>
            </a:r>
            <a:endParaRPr/>
          </a:p>
        </p:txBody>
      </p:sp>
      <p:sp>
        <p:nvSpPr>
          <p:cNvPr id="204" name="Google Shape;204;p2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p:nvPr/>
        </p:nvSpPr>
        <p:spPr>
          <a:xfrm>
            <a:off x="6189875" y="151350"/>
            <a:ext cx="2856600" cy="46068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Source Sans Pro"/>
              <a:ea typeface="Source Sans Pro"/>
              <a:cs typeface="Source Sans Pro"/>
              <a:sym typeface="Source Sans Pro"/>
            </a:endParaRPr>
          </a:p>
        </p:txBody>
      </p:sp>
      <p:sp>
        <p:nvSpPr>
          <p:cNvPr id="210" name="Google Shape;210;p3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Epoch-based Commit Cycle</a:t>
            </a:r>
            <a:endParaRPr/>
          </a:p>
        </p:txBody>
      </p:sp>
      <p:cxnSp>
        <p:nvCxnSpPr>
          <p:cNvPr id="211" name="Google Shape;211;p30"/>
          <p:cNvCxnSpPr/>
          <p:nvPr/>
        </p:nvCxnSpPr>
        <p:spPr>
          <a:xfrm flipH="1" rot="10800000">
            <a:off x="1166925" y="1841750"/>
            <a:ext cx="4312800" cy="13200"/>
          </a:xfrm>
          <a:prstGeom prst="straightConnector1">
            <a:avLst/>
          </a:prstGeom>
          <a:noFill/>
          <a:ln cap="flat" cmpd="sng" w="9525">
            <a:solidFill>
              <a:schemeClr val="dk2"/>
            </a:solidFill>
            <a:prstDash val="solid"/>
            <a:round/>
            <a:headEnd len="med" w="med" type="none"/>
            <a:tailEnd len="med" w="med" type="triangle"/>
          </a:ln>
        </p:spPr>
      </p:cxnSp>
      <p:cxnSp>
        <p:nvCxnSpPr>
          <p:cNvPr id="212" name="Google Shape;212;p30"/>
          <p:cNvCxnSpPr/>
          <p:nvPr/>
        </p:nvCxnSpPr>
        <p:spPr>
          <a:xfrm>
            <a:off x="1166925" y="2801875"/>
            <a:ext cx="4312800" cy="7200"/>
          </a:xfrm>
          <a:prstGeom prst="straightConnector1">
            <a:avLst/>
          </a:prstGeom>
          <a:noFill/>
          <a:ln cap="flat" cmpd="sng" w="9525">
            <a:solidFill>
              <a:schemeClr val="dk2"/>
            </a:solidFill>
            <a:prstDash val="solid"/>
            <a:round/>
            <a:headEnd len="med" w="med" type="none"/>
            <a:tailEnd len="med" w="med" type="triangle"/>
          </a:ln>
        </p:spPr>
      </p:cxnSp>
      <p:cxnSp>
        <p:nvCxnSpPr>
          <p:cNvPr id="213" name="Google Shape;213;p30"/>
          <p:cNvCxnSpPr/>
          <p:nvPr/>
        </p:nvCxnSpPr>
        <p:spPr>
          <a:xfrm>
            <a:off x="1166925" y="3672600"/>
            <a:ext cx="4266300" cy="10500"/>
          </a:xfrm>
          <a:prstGeom prst="straightConnector1">
            <a:avLst/>
          </a:prstGeom>
          <a:noFill/>
          <a:ln cap="flat" cmpd="sng" w="9525">
            <a:solidFill>
              <a:schemeClr val="dk2"/>
            </a:solidFill>
            <a:prstDash val="solid"/>
            <a:round/>
            <a:headEnd len="med" w="med" type="none"/>
            <a:tailEnd len="med" w="med" type="triangle"/>
          </a:ln>
        </p:spPr>
      </p:cxnSp>
      <p:cxnSp>
        <p:nvCxnSpPr>
          <p:cNvPr id="214" name="Google Shape;214;p30"/>
          <p:cNvCxnSpPr/>
          <p:nvPr/>
        </p:nvCxnSpPr>
        <p:spPr>
          <a:xfrm>
            <a:off x="2698750" y="1860225"/>
            <a:ext cx="381300" cy="957900"/>
          </a:xfrm>
          <a:prstGeom prst="straightConnector1">
            <a:avLst/>
          </a:prstGeom>
          <a:noFill/>
          <a:ln cap="flat" cmpd="sng" w="9525">
            <a:solidFill>
              <a:srgbClr val="980000"/>
            </a:solidFill>
            <a:prstDash val="solid"/>
            <a:round/>
            <a:headEnd len="med" w="med" type="none"/>
            <a:tailEnd len="med" w="med" type="triangle"/>
          </a:ln>
        </p:spPr>
      </p:cxnSp>
      <p:cxnSp>
        <p:nvCxnSpPr>
          <p:cNvPr id="215" name="Google Shape;215;p30"/>
          <p:cNvCxnSpPr/>
          <p:nvPr/>
        </p:nvCxnSpPr>
        <p:spPr>
          <a:xfrm>
            <a:off x="2689450" y="1860225"/>
            <a:ext cx="297600" cy="2660100"/>
          </a:xfrm>
          <a:prstGeom prst="straightConnector1">
            <a:avLst/>
          </a:prstGeom>
          <a:noFill/>
          <a:ln cap="flat" cmpd="sng" w="9525">
            <a:solidFill>
              <a:srgbClr val="980000"/>
            </a:solidFill>
            <a:prstDash val="solid"/>
            <a:round/>
            <a:headEnd len="med" w="med" type="none"/>
            <a:tailEnd len="med" w="med" type="triangle"/>
          </a:ln>
        </p:spPr>
      </p:cxnSp>
      <p:cxnSp>
        <p:nvCxnSpPr>
          <p:cNvPr id="216" name="Google Shape;216;p30"/>
          <p:cNvCxnSpPr/>
          <p:nvPr/>
        </p:nvCxnSpPr>
        <p:spPr>
          <a:xfrm flipH="1" rot="10800000">
            <a:off x="3488650" y="1869475"/>
            <a:ext cx="186600" cy="932400"/>
          </a:xfrm>
          <a:prstGeom prst="straightConnector1">
            <a:avLst/>
          </a:prstGeom>
          <a:noFill/>
          <a:ln cap="flat" cmpd="sng" w="9525">
            <a:solidFill>
              <a:srgbClr val="980000"/>
            </a:solidFill>
            <a:prstDash val="solid"/>
            <a:round/>
            <a:headEnd len="med" w="med" type="none"/>
            <a:tailEnd len="med" w="med" type="triangle"/>
          </a:ln>
        </p:spPr>
      </p:cxnSp>
      <p:cxnSp>
        <p:nvCxnSpPr>
          <p:cNvPr id="217" name="Google Shape;217;p30"/>
          <p:cNvCxnSpPr/>
          <p:nvPr/>
        </p:nvCxnSpPr>
        <p:spPr>
          <a:xfrm flipH="1" rot="10800000">
            <a:off x="3331225" y="1860425"/>
            <a:ext cx="455700" cy="1813500"/>
          </a:xfrm>
          <a:prstGeom prst="straightConnector1">
            <a:avLst/>
          </a:prstGeom>
          <a:noFill/>
          <a:ln cap="flat" cmpd="sng" w="9525">
            <a:solidFill>
              <a:srgbClr val="980000"/>
            </a:solidFill>
            <a:prstDash val="solid"/>
            <a:round/>
            <a:headEnd len="med" w="med" type="none"/>
            <a:tailEnd len="med" w="med" type="triangle"/>
          </a:ln>
        </p:spPr>
      </p:cxnSp>
      <p:cxnSp>
        <p:nvCxnSpPr>
          <p:cNvPr id="218" name="Google Shape;218;p30"/>
          <p:cNvCxnSpPr/>
          <p:nvPr/>
        </p:nvCxnSpPr>
        <p:spPr>
          <a:xfrm>
            <a:off x="1316725" y="1536775"/>
            <a:ext cx="19200" cy="3232800"/>
          </a:xfrm>
          <a:prstGeom prst="straightConnector1">
            <a:avLst/>
          </a:prstGeom>
          <a:noFill/>
          <a:ln cap="flat" cmpd="sng" w="9525">
            <a:solidFill>
              <a:schemeClr val="dk2"/>
            </a:solidFill>
            <a:prstDash val="dash"/>
            <a:round/>
            <a:headEnd len="med" w="med" type="none"/>
            <a:tailEnd len="med" w="med" type="none"/>
          </a:ln>
        </p:spPr>
      </p:cxnSp>
      <p:cxnSp>
        <p:nvCxnSpPr>
          <p:cNvPr id="219" name="Google Shape;219;p30"/>
          <p:cNvCxnSpPr/>
          <p:nvPr/>
        </p:nvCxnSpPr>
        <p:spPr>
          <a:xfrm>
            <a:off x="3906975" y="1437725"/>
            <a:ext cx="19200" cy="3232800"/>
          </a:xfrm>
          <a:prstGeom prst="straightConnector1">
            <a:avLst/>
          </a:prstGeom>
          <a:noFill/>
          <a:ln cap="flat" cmpd="sng" w="9525">
            <a:solidFill>
              <a:schemeClr val="dk2"/>
            </a:solidFill>
            <a:prstDash val="dash"/>
            <a:round/>
            <a:headEnd len="med" w="med" type="none"/>
            <a:tailEnd len="med" w="med" type="none"/>
          </a:ln>
        </p:spPr>
      </p:cxnSp>
      <p:cxnSp>
        <p:nvCxnSpPr>
          <p:cNvPr id="220" name="Google Shape;220;p30"/>
          <p:cNvCxnSpPr/>
          <p:nvPr/>
        </p:nvCxnSpPr>
        <p:spPr>
          <a:xfrm>
            <a:off x="4258513" y="1854950"/>
            <a:ext cx="495900" cy="963300"/>
          </a:xfrm>
          <a:prstGeom prst="straightConnector1">
            <a:avLst/>
          </a:prstGeom>
          <a:noFill/>
          <a:ln cap="flat" cmpd="sng" w="9525">
            <a:solidFill>
              <a:srgbClr val="6AA84F"/>
            </a:solidFill>
            <a:prstDash val="solid"/>
            <a:round/>
            <a:headEnd len="med" w="med" type="none"/>
            <a:tailEnd len="med" w="med" type="triangle"/>
          </a:ln>
        </p:spPr>
      </p:cxnSp>
      <p:cxnSp>
        <p:nvCxnSpPr>
          <p:cNvPr id="221" name="Google Shape;221;p30"/>
          <p:cNvCxnSpPr/>
          <p:nvPr/>
        </p:nvCxnSpPr>
        <p:spPr>
          <a:xfrm>
            <a:off x="4239313" y="1854950"/>
            <a:ext cx="319800" cy="2646900"/>
          </a:xfrm>
          <a:prstGeom prst="straightConnector1">
            <a:avLst/>
          </a:prstGeom>
          <a:noFill/>
          <a:ln cap="flat" cmpd="sng" w="9525">
            <a:solidFill>
              <a:srgbClr val="6AA84F"/>
            </a:solidFill>
            <a:prstDash val="solid"/>
            <a:round/>
            <a:headEnd len="med" w="med" type="none"/>
            <a:tailEnd len="med" w="med" type="triangle"/>
          </a:ln>
        </p:spPr>
      </p:cxnSp>
      <p:cxnSp>
        <p:nvCxnSpPr>
          <p:cNvPr id="222" name="Google Shape;222;p30"/>
          <p:cNvCxnSpPr/>
          <p:nvPr/>
        </p:nvCxnSpPr>
        <p:spPr>
          <a:xfrm flipH="1" rot="10800000">
            <a:off x="4934850" y="1860113"/>
            <a:ext cx="305400" cy="946500"/>
          </a:xfrm>
          <a:prstGeom prst="straightConnector1">
            <a:avLst/>
          </a:prstGeom>
          <a:noFill/>
          <a:ln cap="flat" cmpd="sng" w="9525">
            <a:solidFill>
              <a:srgbClr val="6AA84F"/>
            </a:solidFill>
            <a:prstDash val="solid"/>
            <a:round/>
            <a:headEnd len="med" w="med" type="none"/>
            <a:tailEnd len="med" w="med" type="triangle"/>
          </a:ln>
        </p:spPr>
      </p:cxnSp>
      <p:cxnSp>
        <p:nvCxnSpPr>
          <p:cNvPr id="223" name="Google Shape;223;p30"/>
          <p:cNvCxnSpPr/>
          <p:nvPr/>
        </p:nvCxnSpPr>
        <p:spPr>
          <a:xfrm flipH="1" rot="10800000">
            <a:off x="4627925" y="1860288"/>
            <a:ext cx="526200" cy="1796400"/>
          </a:xfrm>
          <a:prstGeom prst="straightConnector1">
            <a:avLst/>
          </a:prstGeom>
          <a:noFill/>
          <a:ln cap="flat" cmpd="sng" w="9525">
            <a:solidFill>
              <a:srgbClr val="6AA84F"/>
            </a:solidFill>
            <a:prstDash val="solid"/>
            <a:round/>
            <a:headEnd len="med" w="med" type="none"/>
            <a:tailEnd len="med" w="med" type="triangle"/>
          </a:ln>
        </p:spPr>
      </p:cxnSp>
      <p:sp>
        <p:nvSpPr>
          <p:cNvPr id="224" name="Google Shape;224;p30"/>
          <p:cNvSpPr txBox="1"/>
          <p:nvPr/>
        </p:nvSpPr>
        <p:spPr>
          <a:xfrm>
            <a:off x="6189875" y="3726025"/>
            <a:ext cx="28488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Source Sans Pro"/>
              <a:buChar char="●"/>
            </a:pPr>
            <a:r>
              <a:rPr b="1" lang="en">
                <a:latin typeface="Source Sans Pro"/>
                <a:ea typeface="Source Sans Pro"/>
                <a:cs typeface="Source Sans Pro"/>
                <a:sym typeface="Source Sans Pro"/>
              </a:rPr>
              <a:t>Receive COMMIT</a:t>
            </a:r>
            <a:endParaRPr b="1">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b="1" lang="en">
                <a:latin typeface="Source Sans Pro"/>
                <a:ea typeface="Source Sans Pro"/>
                <a:cs typeface="Source Sans Pro"/>
                <a:sym typeface="Source Sans Pro"/>
              </a:rPr>
              <a:t>Release results to clients</a:t>
            </a:r>
            <a:endParaRPr b="1">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b="1" lang="en">
                <a:latin typeface="Source Sans Pro"/>
                <a:ea typeface="Source Sans Pro"/>
                <a:cs typeface="Source Sans Pro"/>
                <a:sym typeface="Source Sans Pro"/>
              </a:rPr>
              <a:t>Send COMMIT-ACK</a:t>
            </a:r>
            <a:endParaRPr b="1">
              <a:latin typeface="Source Sans Pro"/>
              <a:ea typeface="Source Sans Pro"/>
              <a:cs typeface="Source Sans Pro"/>
              <a:sym typeface="Source Sans Pro"/>
            </a:endParaRPr>
          </a:p>
        </p:txBody>
      </p:sp>
      <p:cxnSp>
        <p:nvCxnSpPr>
          <p:cNvPr id="225" name="Google Shape;225;p30"/>
          <p:cNvCxnSpPr/>
          <p:nvPr/>
        </p:nvCxnSpPr>
        <p:spPr>
          <a:xfrm>
            <a:off x="4636125" y="3662050"/>
            <a:ext cx="490200" cy="1155900"/>
          </a:xfrm>
          <a:prstGeom prst="straightConnector1">
            <a:avLst/>
          </a:prstGeom>
          <a:noFill/>
          <a:ln cap="flat" cmpd="sng" w="9525">
            <a:solidFill>
              <a:srgbClr val="3C78D8"/>
            </a:solidFill>
            <a:prstDash val="dot"/>
            <a:round/>
            <a:headEnd len="med" w="med" type="none"/>
            <a:tailEnd len="med" w="med" type="triangle"/>
          </a:ln>
        </p:spPr>
      </p:cxnSp>
      <p:sp>
        <p:nvSpPr>
          <p:cNvPr id="226" name="Google Shape;226;p30"/>
          <p:cNvSpPr txBox="1"/>
          <p:nvPr/>
        </p:nvSpPr>
        <p:spPr>
          <a:xfrm>
            <a:off x="6200983" y="1247763"/>
            <a:ext cx="28488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Source Sans Pro"/>
              <a:buChar char="●"/>
            </a:pPr>
            <a:r>
              <a:rPr b="1" lang="en">
                <a:latin typeface="Source Sans Pro"/>
                <a:ea typeface="Source Sans Pro"/>
                <a:cs typeface="Source Sans Pro"/>
                <a:sym typeface="Source Sans Pro"/>
              </a:rPr>
              <a:t>Receive PREPARE</a:t>
            </a:r>
            <a:endParaRPr b="1">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b="1" lang="en">
                <a:latin typeface="Source Sans Pro"/>
                <a:ea typeface="Source Sans Pro"/>
                <a:cs typeface="Source Sans Pro"/>
                <a:sym typeface="Source Sans Pro"/>
              </a:rPr>
              <a:t>Force log </a:t>
            </a:r>
            <a:r>
              <a:rPr b="1" i="1" lang="en">
                <a:latin typeface="Source Sans Pro"/>
                <a:ea typeface="Source Sans Pro"/>
                <a:cs typeface="Source Sans Pro"/>
                <a:sym typeface="Source Sans Pro"/>
              </a:rPr>
              <a:t>prepared record</a:t>
            </a:r>
            <a:r>
              <a:rPr b="1" lang="en">
                <a:latin typeface="Source Sans Pro"/>
                <a:ea typeface="Source Sans Pro"/>
                <a:cs typeface="Source Sans Pro"/>
                <a:sym typeface="Source Sans Pro"/>
              </a:rPr>
              <a:t>:</a:t>
            </a:r>
            <a:endParaRPr b="1">
              <a:latin typeface="Source Sans Pro"/>
              <a:ea typeface="Source Sans Pro"/>
              <a:cs typeface="Source Sans Pro"/>
              <a:sym typeface="Source Sans Pro"/>
            </a:endParaRPr>
          </a:p>
          <a:p>
            <a:pPr indent="-317500" lvl="1" marL="914400" rtl="0" algn="l">
              <a:spcBef>
                <a:spcPts val="0"/>
              </a:spcBef>
              <a:spcAft>
                <a:spcPts val="0"/>
              </a:spcAft>
              <a:buSzPts val="1400"/>
              <a:buFont typeface="Source Sans Pro"/>
              <a:buChar char="○"/>
            </a:pPr>
            <a:r>
              <a:rPr b="1" lang="en">
                <a:latin typeface="Source Sans Pro"/>
                <a:ea typeface="Source Sans Pro"/>
                <a:cs typeface="Source Sans Pro"/>
                <a:sym typeface="Source Sans Pro"/>
              </a:rPr>
              <a:t>Epoch #</a:t>
            </a:r>
            <a:endParaRPr b="1">
              <a:latin typeface="Source Sans Pro"/>
              <a:ea typeface="Source Sans Pro"/>
              <a:cs typeface="Source Sans Pro"/>
              <a:sym typeface="Source Sans Pro"/>
            </a:endParaRPr>
          </a:p>
          <a:p>
            <a:pPr indent="-317500" lvl="1" marL="914400" rtl="0" algn="l">
              <a:spcBef>
                <a:spcPts val="0"/>
              </a:spcBef>
              <a:spcAft>
                <a:spcPts val="0"/>
              </a:spcAft>
              <a:buSzPts val="1400"/>
              <a:buFont typeface="Source Sans Pro"/>
              <a:buChar char="○"/>
            </a:pPr>
            <a:r>
              <a:rPr b="1" lang="en">
                <a:latin typeface="Source Sans Pro"/>
                <a:ea typeface="Source Sans Pro"/>
                <a:cs typeface="Source Sans Pro"/>
                <a:sym typeface="Source Sans Pro"/>
              </a:rPr>
              <a:t>All TIDs in epoch</a:t>
            </a:r>
            <a:endParaRPr b="1">
              <a:latin typeface="Source Sans Pro"/>
              <a:ea typeface="Source Sans Pro"/>
              <a:cs typeface="Source Sans Pro"/>
              <a:sym typeface="Source Sans Pro"/>
            </a:endParaRPr>
          </a:p>
          <a:p>
            <a:pPr indent="-317500" lvl="1" marL="914400" rtl="0" algn="l">
              <a:spcBef>
                <a:spcPts val="0"/>
              </a:spcBef>
              <a:spcAft>
                <a:spcPts val="0"/>
              </a:spcAft>
              <a:buSzPts val="1400"/>
              <a:buFont typeface="Source Sans Pro"/>
              <a:buChar char="○"/>
            </a:pPr>
            <a:r>
              <a:rPr b="1" lang="en">
                <a:latin typeface="Source Sans Pro"/>
                <a:ea typeface="Source Sans Pro"/>
                <a:cs typeface="Source Sans Pro"/>
                <a:sym typeface="Source Sans Pro"/>
              </a:rPr>
              <a:t>All writes of TIDs</a:t>
            </a:r>
            <a:endParaRPr b="1">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b="1" lang="en">
                <a:latin typeface="Source Sans Pro"/>
                <a:ea typeface="Source Sans Pro"/>
                <a:cs typeface="Source Sans Pro"/>
                <a:sym typeface="Source Sans Pro"/>
              </a:rPr>
              <a:t>Send P-ACK</a:t>
            </a:r>
            <a:endParaRPr b="1">
              <a:latin typeface="Source Sans Pro"/>
              <a:ea typeface="Source Sans Pro"/>
              <a:cs typeface="Source Sans Pro"/>
              <a:sym typeface="Source Sans Pro"/>
            </a:endParaRPr>
          </a:p>
        </p:txBody>
      </p:sp>
      <p:sp>
        <p:nvSpPr>
          <p:cNvPr id="227" name="Google Shape;227;p30"/>
          <p:cNvSpPr txBox="1"/>
          <p:nvPr/>
        </p:nvSpPr>
        <p:spPr>
          <a:xfrm>
            <a:off x="6189875" y="535025"/>
            <a:ext cx="284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Sans Pro"/>
                <a:ea typeface="Source Sans Pro"/>
                <a:cs typeface="Source Sans Pro"/>
                <a:sym typeface="Source Sans Pro"/>
              </a:rPr>
              <a:t>PREPARE PHASE</a:t>
            </a:r>
            <a:endParaRPr b="1">
              <a:latin typeface="Source Sans Pro"/>
              <a:ea typeface="Source Sans Pro"/>
              <a:cs typeface="Source Sans Pro"/>
              <a:sym typeface="Source Sans Pro"/>
            </a:endParaRPr>
          </a:p>
        </p:txBody>
      </p:sp>
      <p:sp>
        <p:nvSpPr>
          <p:cNvPr id="228" name="Google Shape;228;p30"/>
          <p:cNvSpPr txBox="1"/>
          <p:nvPr/>
        </p:nvSpPr>
        <p:spPr>
          <a:xfrm>
            <a:off x="385775" y="1905375"/>
            <a:ext cx="975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Source Sans Pro"/>
                <a:ea typeface="Source Sans Pro"/>
                <a:cs typeface="Source Sans Pro"/>
                <a:sym typeface="Source Sans Pro"/>
              </a:rPr>
              <a:t>Epoch Coordinator</a:t>
            </a:r>
            <a:endParaRPr sz="1000">
              <a:latin typeface="Source Sans Pro"/>
              <a:ea typeface="Source Sans Pro"/>
              <a:cs typeface="Source Sans Pro"/>
              <a:sym typeface="Source Sans Pro"/>
            </a:endParaRPr>
          </a:p>
        </p:txBody>
      </p:sp>
      <p:sp>
        <p:nvSpPr>
          <p:cNvPr id="229" name="Google Shape;229;p30"/>
          <p:cNvSpPr txBox="1"/>
          <p:nvPr/>
        </p:nvSpPr>
        <p:spPr>
          <a:xfrm>
            <a:off x="6189875" y="2840775"/>
            <a:ext cx="28488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Source Sans Pro"/>
              <a:buChar char="●"/>
            </a:pPr>
            <a:r>
              <a:rPr b="1" lang="en">
                <a:latin typeface="Source Sans Pro"/>
                <a:ea typeface="Source Sans Pro"/>
                <a:cs typeface="Source Sans Pro"/>
                <a:sym typeface="Source Sans Pro"/>
              </a:rPr>
              <a:t>Receive P-ACKs</a:t>
            </a:r>
            <a:endParaRPr b="1">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b="1" lang="en">
                <a:latin typeface="Source Sans Pro"/>
                <a:ea typeface="Source Sans Pro"/>
                <a:cs typeface="Source Sans Pro"/>
                <a:sym typeface="Source Sans Pro"/>
              </a:rPr>
              <a:t>Force log </a:t>
            </a:r>
            <a:r>
              <a:rPr b="1" i="1" lang="en">
                <a:latin typeface="Source Sans Pro"/>
                <a:ea typeface="Source Sans Pro"/>
                <a:cs typeface="Source Sans Pro"/>
                <a:sym typeface="Source Sans Pro"/>
              </a:rPr>
              <a:t>commit record</a:t>
            </a:r>
            <a:r>
              <a:rPr b="1" lang="en">
                <a:latin typeface="Source Sans Pro"/>
                <a:ea typeface="Source Sans Pro"/>
                <a:cs typeface="Source Sans Pro"/>
                <a:sym typeface="Source Sans Pro"/>
              </a:rPr>
              <a:t> (epoch #) and increment</a:t>
            </a:r>
            <a:endParaRPr b="1">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b="1" lang="en">
                <a:latin typeface="Source Sans Pro"/>
                <a:ea typeface="Source Sans Pro"/>
                <a:cs typeface="Source Sans Pro"/>
                <a:sym typeface="Source Sans Pro"/>
              </a:rPr>
              <a:t>Send COMMIT</a:t>
            </a:r>
            <a:endParaRPr b="1">
              <a:latin typeface="Source Sans Pro"/>
              <a:ea typeface="Source Sans Pro"/>
              <a:cs typeface="Source Sans Pro"/>
              <a:sym typeface="Source Sans Pro"/>
            </a:endParaRPr>
          </a:p>
        </p:txBody>
      </p:sp>
      <p:cxnSp>
        <p:nvCxnSpPr>
          <p:cNvPr id="230" name="Google Shape;230;p30"/>
          <p:cNvCxnSpPr/>
          <p:nvPr/>
        </p:nvCxnSpPr>
        <p:spPr>
          <a:xfrm>
            <a:off x="4781400" y="2811800"/>
            <a:ext cx="507000" cy="2012400"/>
          </a:xfrm>
          <a:prstGeom prst="straightConnector1">
            <a:avLst/>
          </a:prstGeom>
          <a:noFill/>
          <a:ln cap="flat" cmpd="sng" w="9525">
            <a:solidFill>
              <a:srgbClr val="3C78D8"/>
            </a:solidFill>
            <a:prstDash val="dot"/>
            <a:round/>
            <a:headEnd len="med" w="med" type="none"/>
            <a:tailEnd len="med" w="med" type="triangle"/>
          </a:ln>
        </p:spPr>
      </p:cxnSp>
      <p:sp>
        <p:nvSpPr>
          <p:cNvPr id="231" name="Google Shape;231;p30"/>
          <p:cNvSpPr txBox="1"/>
          <p:nvPr/>
        </p:nvSpPr>
        <p:spPr>
          <a:xfrm>
            <a:off x="6189875" y="274475"/>
            <a:ext cx="28566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Source Sans Pro"/>
              <a:buChar char="●"/>
            </a:pPr>
            <a:r>
              <a:rPr b="1" lang="en">
                <a:latin typeface="Source Sans Pro"/>
                <a:ea typeface="Source Sans Pro"/>
                <a:cs typeface="Source Sans Pro"/>
                <a:sym typeface="Source Sans Pro"/>
              </a:rPr>
              <a:t>Nodes execute transactions</a:t>
            </a:r>
            <a:endParaRPr b="1">
              <a:latin typeface="Source Sans Pro"/>
              <a:ea typeface="Source Sans Pro"/>
              <a:cs typeface="Source Sans Pro"/>
              <a:sym typeface="Source Sans Pro"/>
            </a:endParaRPr>
          </a:p>
        </p:txBody>
      </p:sp>
      <p:sp>
        <p:nvSpPr>
          <p:cNvPr id="232" name="Google Shape;232;p30"/>
          <p:cNvSpPr/>
          <p:nvPr/>
        </p:nvSpPr>
        <p:spPr>
          <a:xfrm>
            <a:off x="2568825" y="1722050"/>
            <a:ext cx="209400" cy="2163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234" name="Google Shape;234;p30"/>
          <p:cNvSpPr txBox="1"/>
          <p:nvPr/>
        </p:nvSpPr>
        <p:spPr>
          <a:xfrm>
            <a:off x="378625" y="2968525"/>
            <a:ext cx="975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dk2"/>
                </a:solidFill>
                <a:latin typeface="Source Sans Pro"/>
                <a:ea typeface="Source Sans Pro"/>
                <a:cs typeface="Source Sans Pro"/>
                <a:sym typeface="Source Sans Pro"/>
              </a:rPr>
              <a:t>Node 1</a:t>
            </a:r>
            <a:endParaRPr sz="1000">
              <a:solidFill>
                <a:schemeClr val="dk2"/>
              </a:solidFill>
              <a:latin typeface="Source Sans Pro"/>
              <a:ea typeface="Source Sans Pro"/>
              <a:cs typeface="Source Sans Pro"/>
              <a:sym typeface="Source Sans Pro"/>
            </a:endParaRPr>
          </a:p>
        </p:txBody>
      </p:sp>
      <p:pic>
        <p:nvPicPr>
          <p:cNvPr id="235" name="Google Shape;235;p30"/>
          <p:cNvPicPr preferRelativeResize="0"/>
          <p:nvPr/>
        </p:nvPicPr>
        <p:blipFill>
          <a:blip r:embed="rId3">
            <a:alphaModFix/>
          </a:blip>
          <a:stretch>
            <a:fillRect/>
          </a:stretch>
        </p:blipFill>
        <p:spPr>
          <a:xfrm>
            <a:off x="545526" y="2458251"/>
            <a:ext cx="623400" cy="623400"/>
          </a:xfrm>
          <a:prstGeom prst="rect">
            <a:avLst/>
          </a:prstGeom>
          <a:noFill/>
          <a:ln>
            <a:noFill/>
          </a:ln>
        </p:spPr>
      </p:pic>
      <p:sp>
        <p:nvSpPr>
          <p:cNvPr id="236" name="Google Shape;236;p30"/>
          <p:cNvSpPr txBox="1"/>
          <p:nvPr/>
        </p:nvSpPr>
        <p:spPr>
          <a:xfrm>
            <a:off x="378625" y="3806725"/>
            <a:ext cx="975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lt1"/>
                </a:solidFill>
                <a:latin typeface="Source Sans Pro"/>
                <a:ea typeface="Source Sans Pro"/>
                <a:cs typeface="Source Sans Pro"/>
                <a:sym typeface="Source Sans Pro"/>
              </a:rPr>
              <a:t>Node 2</a:t>
            </a:r>
            <a:endParaRPr sz="1200">
              <a:solidFill>
                <a:schemeClr val="lt1"/>
              </a:solidFill>
              <a:latin typeface="Source Sans Pro"/>
              <a:ea typeface="Source Sans Pro"/>
              <a:cs typeface="Source Sans Pro"/>
              <a:sym typeface="Source Sans Pro"/>
            </a:endParaRPr>
          </a:p>
        </p:txBody>
      </p:sp>
      <p:pic>
        <p:nvPicPr>
          <p:cNvPr id="237" name="Google Shape;237;p30"/>
          <p:cNvPicPr preferRelativeResize="0"/>
          <p:nvPr/>
        </p:nvPicPr>
        <p:blipFill>
          <a:blip r:embed="rId3">
            <a:alphaModFix/>
          </a:blip>
          <a:stretch>
            <a:fillRect/>
          </a:stretch>
        </p:blipFill>
        <p:spPr>
          <a:xfrm>
            <a:off x="545526" y="3296451"/>
            <a:ext cx="623400" cy="623400"/>
          </a:xfrm>
          <a:prstGeom prst="rect">
            <a:avLst/>
          </a:prstGeom>
          <a:noFill/>
          <a:ln>
            <a:noFill/>
          </a:ln>
        </p:spPr>
      </p:pic>
      <p:sp>
        <p:nvSpPr>
          <p:cNvPr id="238" name="Google Shape;238;p30"/>
          <p:cNvSpPr txBox="1"/>
          <p:nvPr/>
        </p:nvSpPr>
        <p:spPr>
          <a:xfrm>
            <a:off x="378625" y="4644925"/>
            <a:ext cx="975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dk2"/>
                </a:solidFill>
                <a:latin typeface="Source Sans Pro"/>
                <a:ea typeface="Source Sans Pro"/>
                <a:cs typeface="Source Sans Pro"/>
                <a:sym typeface="Source Sans Pro"/>
              </a:rPr>
              <a:t>Node 3</a:t>
            </a:r>
            <a:endParaRPr sz="1000">
              <a:solidFill>
                <a:schemeClr val="dk2"/>
              </a:solidFill>
              <a:latin typeface="Source Sans Pro"/>
              <a:ea typeface="Source Sans Pro"/>
              <a:cs typeface="Source Sans Pro"/>
              <a:sym typeface="Source Sans Pro"/>
            </a:endParaRPr>
          </a:p>
        </p:txBody>
      </p:sp>
      <p:pic>
        <p:nvPicPr>
          <p:cNvPr id="239" name="Google Shape;239;p30"/>
          <p:cNvPicPr preferRelativeResize="0"/>
          <p:nvPr/>
        </p:nvPicPr>
        <p:blipFill>
          <a:blip r:embed="rId3">
            <a:alphaModFix/>
          </a:blip>
          <a:stretch>
            <a:fillRect/>
          </a:stretch>
        </p:blipFill>
        <p:spPr>
          <a:xfrm>
            <a:off x="545526" y="4134651"/>
            <a:ext cx="623400" cy="623400"/>
          </a:xfrm>
          <a:prstGeom prst="rect">
            <a:avLst/>
          </a:prstGeom>
          <a:noFill/>
          <a:ln>
            <a:noFill/>
          </a:ln>
        </p:spPr>
      </p:pic>
      <p:pic>
        <p:nvPicPr>
          <p:cNvPr id="240" name="Google Shape;240;p30"/>
          <p:cNvPicPr preferRelativeResize="0"/>
          <p:nvPr/>
        </p:nvPicPr>
        <p:blipFill rotWithShape="1">
          <a:blip r:embed="rId4">
            <a:alphaModFix/>
          </a:blip>
          <a:srcRect b="16051" l="9474" r="9474" t="0"/>
          <a:stretch/>
        </p:blipFill>
        <p:spPr>
          <a:xfrm>
            <a:off x="658050" y="1424375"/>
            <a:ext cx="430500" cy="480991"/>
          </a:xfrm>
          <a:prstGeom prst="rect">
            <a:avLst/>
          </a:prstGeom>
          <a:noFill/>
          <a:ln>
            <a:noFill/>
          </a:ln>
        </p:spPr>
      </p:pic>
      <p:cxnSp>
        <p:nvCxnSpPr>
          <p:cNvPr id="241" name="Google Shape;241;p30"/>
          <p:cNvCxnSpPr/>
          <p:nvPr/>
        </p:nvCxnSpPr>
        <p:spPr>
          <a:xfrm>
            <a:off x="1166925" y="4510800"/>
            <a:ext cx="4247700" cy="9600"/>
          </a:xfrm>
          <a:prstGeom prst="straightConnector1">
            <a:avLst/>
          </a:prstGeom>
          <a:noFill/>
          <a:ln cap="flat" cmpd="sng" w="9525">
            <a:solidFill>
              <a:schemeClr val="dk2"/>
            </a:solidFill>
            <a:prstDash val="solid"/>
            <a:round/>
            <a:headEnd len="med" w="med" type="none"/>
            <a:tailEnd len="med" w="med" type="triangle"/>
          </a:ln>
        </p:spPr>
      </p:cxnSp>
      <p:cxnSp>
        <p:nvCxnSpPr>
          <p:cNvPr id="242" name="Google Shape;242;p30"/>
          <p:cNvCxnSpPr/>
          <p:nvPr/>
        </p:nvCxnSpPr>
        <p:spPr>
          <a:xfrm>
            <a:off x="2672425" y="1536775"/>
            <a:ext cx="19200" cy="3232800"/>
          </a:xfrm>
          <a:prstGeom prst="straightConnector1">
            <a:avLst/>
          </a:prstGeom>
          <a:noFill/>
          <a:ln cap="flat" cmpd="sng" w="9525">
            <a:solidFill>
              <a:schemeClr val="dk2"/>
            </a:solidFill>
            <a:prstDash val="dash"/>
            <a:round/>
            <a:headEnd len="med" w="med" type="none"/>
            <a:tailEnd len="med" w="med" type="none"/>
          </a:ln>
        </p:spPr>
      </p:cxnSp>
      <p:cxnSp>
        <p:nvCxnSpPr>
          <p:cNvPr id="243" name="Google Shape;243;p30"/>
          <p:cNvCxnSpPr/>
          <p:nvPr/>
        </p:nvCxnSpPr>
        <p:spPr>
          <a:xfrm>
            <a:off x="2689450" y="1860225"/>
            <a:ext cx="316200" cy="1823100"/>
          </a:xfrm>
          <a:prstGeom prst="straightConnector1">
            <a:avLst/>
          </a:prstGeom>
          <a:noFill/>
          <a:ln cap="flat" cmpd="sng" w="9525">
            <a:solidFill>
              <a:srgbClr val="980000"/>
            </a:solidFill>
            <a:prstDash val="solid"/>
            <a:round/>
            <a:headEnd len="med" w="med" type="none"/>
            <a:tailEnd len="med" w="med" type="triangle"/>
          </a:ln>
        </p:spPr>
      </p:cxnSp>
      <p:cxnSp>
        <p:nvCxnSpPr>
          <p:cNvPr id="244" name="Google Shape;244;p30"/>
          <p:cNvCxnSpPr/>
          <p:nvPr/>
        </p:nvCxnSpPr>
        <p:spPr>
          <a:xfrm flipH="1" rot="10800000">
            <a:off x="3312625" y="1860225"/>
            <a:ext cx="567300" cy="2660100"/>
          </a:xfrm>
          <a:prstGeom prst="straightConnector1">
            <a:avLst/>
          </a:prstGeom>
          <a:noFill/>
          <a:ln cap="flat" cmpd="sng" w="9525">
            <a:solidFill>
              <a:srgbClr val="980000"/>
            </a:solidFill>
            <a:prstDash val="solid"/>
            <a:round/>
            <a:headEnd len="med" w="med" type="none"/>
            <a:tailEnd len="med" w="med" type="triangle"/>
          </a:ln>
        </p:spPr>
      </p:cxnSp>
      <p:cxnSp>
        <p:nvCxnSpPr>
          <p:cNvPr id="245" name="Google Shape;245;p30"/>
          <p:cNvCxnSpPr/>
          <p:nvPr/>
        </p:nvCxnSpPr>
        <p:spPr>
          <a:xfrm>
            <a:off x="1483725" y="2801863"/>
            <a:ext cx="71100" cy="862800"/>
          </a:xfrm>
          <a:prstGeom prst="straightConnector1">
            <a:avLst/>
          </a:prstGeom>
          <a:noFill/>
          <a:ln cap="flat" cmpd="sng" w="19050">
            <a:solidFill>
              <a:srgbClr val="0B5394"/>
            </a:solidFill>
            <a:prstDash val="solid"/>
            <a:round/>
            <a:headEnd len="med" w="med" type="none"/>
            <a:tailEnd len="med" w="med" type="triangle"/>
          </a:ln>
        </p:spPr>
      </p:cxnSp>
      <p:cxnSp>
        <p:nvCxnSpPr>
          <p:cNvPr id="246" name="Google Shape;246;p30"/>
          <p:cNvCxnSpPr/>
          <p:nvPr/>
        </p:nvCxnSpPr>
        <p:spPr>
          <a:xfrm>
            <a:off x="1664025" y="3664663"/>
            <a:ext cx="71100" cy="862800"/>
          </a:xfrm>
          <a:prstGeom prst="straightConnector1">
            <a:avLst/>
          </a:prstGeom>
          <a:noFill/>
          <a:ln cap="flat" cmpd="sng" w="19050">
            <a:solidFill>
              <a:srgbClr val="0B5394"/>
            </a:solidFill>
            <a:prstDash val="solid"/>
            <a:round/>
            <a:headEnd len="med" w="med" type="none"/>
            <a:tailEnd len="med" w="med" type="triangle"/>
          </a:ln>
        </p:spPr>
      </p:cxnSp>
      <p:cxnSp>
        <p:nvCxnSpPr>
          <p:cNvPr id="247" name="Google Shape;247;p30"/>
          <p:cNvCxnSpPr/>
          <p:nvPr/>
        </p:nvCxnSpPr>
        <p:spPr>
          <a:xfrm flipH="1" rot="10800000">
            <a:off x="1582625" y="2799425"/>
            <a:ext cx="279000" cy="874500"/>
          </a:xfrm>
          <a:prstGeom prst="straightConnector1">
            <a:avLst/>
          </a:prstGeom>
          <a:noFill/>
          <a:ln cap="flat" cmpd="sng" w="19050">
            <a:solidFill>
              <a:srgbClr val="0B5394"/>
            </a:solidFill>
            <a:prstDash val="solid"/>
            <a:round/>
            <a:headEnd len="med" w="med" type="none"/>
            <a:tailEnd len="med" w="med" type="triangle"/>
          </a:ln>
        </p:spPr>
      </p:cxnSp>
      <p:cxnSp>
        <p:nvCxnSpPr>
          <p:cNvPr id="248" name="Google Shape;248;p30"/>
          <p:cNvCxnSpPr/>
          <p:nvPr/>
        </p:nvCxnSpPr>
        <p:spPr>
          <a:xfrm flipH="1" rot="10800000">
            <a:off x="2426225" y="2801875"/>
            <a:ext cx="130200" cy="1701900"/>
          </a:xfrm>
          <a:prstGeom prst="straightConnector1">
            <a:avLst/>
          </a:prstGeom>
          <a:noFill/>
          <a:ln cap="flat" cmpd="sng" w="19050">
            <a:solidFill>
              <a:srgbClr val="0B5394"/>
            </a:solidFill>
            <a:prstDash val="solid"/>
            <a:round/>
            <a:headEnd len="med" w="med" type="none"/>
            <a:tailEnd len="med" w="med" type="triangle"/>
          </a:ln>
        </p:spPr>
      </p:cxnSp>
      <p:cxnSp>
        <p:nvCxnSpPr>
          <p:cNvPr id="249" name="Google Shape;249;p30"/>
          <p:cNvCxnSpPr/>
          <p:nvPr/>
        </p:nvCxnSpPr>
        <p:spPr>
          <a:xfrm flipH="1" rot="10800000">
            <a:off x="1759350" y="3683325"/>
            <a:ext cx="260400" cy="837000"/>
          </a:xfrm>
          <a:prstGeom prst="straightConnector1">
            <a:avLst/>
          </a:prstGeom>
          <a:noFill/>
          <a:ln cap="flat" cmpd="sng" w="19050">
            <a:solidFill>
              <a:srgbClr val="0B5394"/>
            </a:solidFill>
            <a:prstDash val="solid"/>
            <a:round/>
            <a:headEnd len="med" w="med" type="none"/>
            <a:tailEnd len="med" w="med" type="triangle"/>
          </a:ln>
        </p:spPr>
      </p:cxnSp>
      <p:cxnSp>
        <p:nvCxnSpPr>
          <p:cNvPr id="250" name="Google Shape;250;p30"/>
          <p:cNvCxnSpPr/>
          <p:nvPr/>
        </p:nvCxnSpPr>
        <p:spPr>
          <a:xfrm>
            <a:off x="2270900" y="2808925"/>
            <a:ext cx="93000" cy="1711500"/>
          </a:xfrm>
          <a:prstGeom prst="straightConnector1">
            <a:avLst/>
          </a:prstGeom>
          <a:noFill/>
          <a:ln cap="flat" cmpd="sng" w="19050">
            <a:solidFill>
              <a:srgbClr val="0B5394"/>
            </a:solidFill>
            <a:prstDash val="solid"/>
            <a:round/>
            <a:headEnd len="med" w="med" type="none"/>
            <a:tailEnd len="med" w="med" type="triangle"/>
          </a:ln>
        </p:spPr>
      </p:cxnSp>
      <p:sp>
        <p:nvSpPr>
          <p:cNvPr id="251" name="Google Shape;251;p30"/>
          <p:cNvSpPr txBox="1"/>
          <p:nvPr/>
        </p:nvSpPr>
        <p:spPr>
          <a:xfrm>
            <a:off x="1483725" y="1068425"/>
            <a:ext cx="975300" cy="369300"/>
          </a:xfrm>
          <a:prstGeom prst="rect">
            <a:avLst/>
          </a:prstGeom>
          <a:noFill/>
          <a:ln cap="flat" cmpd="sng" w="9525">
            <a:solidFill>
              <a:srgbClr val="000000"/>
            </a:solidFill>
            <a:prstDash val="dashDot"/>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2"/>
                </a:solidFill>
                <a:latin typeface="Source Sans Pro"/>
                <a:ea typeface="Source Sans Pro"/>
                <a:cs typeface="Source Sans Pro"/>
                <a:sym typeface="Source Sans Pro"/>
              </a:rPr>
              <a:t>WORK</a:t>
            </a:r>
            <a:endParaRPr sz="1200">
              <a:solidFill>
                <a:schemeClr val="dk2"/>
              </a:solidFill>
              <a:latin typeface="Source Sans Pro"/>
              <a:ea typeface="Source Sans Pro"/>
              <a:cs typeface="Source Sans Pro"/>
              <a:sym typeface="Source Sans Pro"/>
            </a:endParaRPr>
          </a:p>
        </p:txBody>
      </p:sp>
      <p:sp>
        <p:nvSpPr>
          <p:cNvPr id="252" name="Google Shape;252;p30"/>
          <p:cNvSpPr txBox="1"/>
          <p:nvPr/>
        </p:nvSpPr>
        <p:spPr>
          <a:xfrm>
            <a:off x="377575" y="3806725"/>
            <a:ext cx="975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dk2"/>
                </a:solidFill>
                <a:latin typeface="Source Sans Pro"/>
                <a:ea typeface="Source Sans Pro"/>
                <a:cs typeface="Source Sans Pro"/>
                <a:sym typeface="Source Sans Pro"/>
              </a:rPr>
              <a:t>Node 2</a:t>
            </a:r>
            <a:endParaRPr sz="1000">
              <a:solidFill>
                <a:schemeClr val="dk2"/>
              </a:solidFill>
              <a:latin typeface="Source Sans Pro"/>
              <a:ea typeface="Source Sans Pro"/>
              <a:cs typeface="Source Sans Pro"/>
              <a:sym typeface="Source Sans Pro"/>
            </a:endParaRPr>
          </a:p>
        </p:txBody>
      </p:sp>
      <p:cxnSp>
        <p:nvCxnSpPr>
          <p:cNvPr id="253" name="Google Shape;253;p30"/>
          <p:cNvCxnSpPr/>
          <p:nvPr/>
        </p:nvCxnSpPr>
        <p:spPr>
          <a:xfrm>
            <a:off x="3161075" y="2815675"/>
            <a:ext cx="213900" cy="0"/>
          </a:xfrm>
          <a:prstGeom prst="straightConnector1">
            <a:avLst/>
          </a:prstGeom>
          <a:noFill/>
          <a:ln cap="flat" cmpd="sng" w="76200">
            <a:solidFill>
              <a:srgbClr val="674EA7"/>
            </a:solidFill>
            <a:prstDash val="solid"/>
            <a:round/>
            <a:headEnd len="med" w="med" type="none"/>
            <a:tailEnd len="med" w="med" type="none"/>
          </a:ln>
        </p:spPr>
      </p:cxnSp>
      <p:cxnSp>
        <p:nvCxnSpPr>
          <p:cNvPr id="254" name="Google Shape;254;p30"/>
          <p:cNvCxnSpPr/>
          <p:nvPr/>
        </p:nvCxnSpPr>
        <p:spPr>
          <a:xfrm>
            <a:off x="3061488" y="3666600"/>
            <a:ext cx="213900" cy="0"/>
          </a:xfrm>
          <a:prstGeom prst="straightConnector1">
            <a:avLst/>
          </a:prstGeom>
          <a:noFill/>
          <a:ln cap="flat" cmpd="sng" w="76200">
            <a:solidFill>
              <a:srgbClr val="674EA7"/>
            </a:solidFill>
            <a:prstDash val="solid"/>
            <a:round/>
            <a:headEnd len="med" w="med" type="none"/>
            <a:tailEnd len="med" w="med" type="none"/>
          </a:ln>
        </p:spPr>
      </p:cxnSp>
      <p:cxnSp>
        <p:nvCxnSpPr>
          <p:cNvPr id="255" name="Google Shape;255;p30"/>
          <p:cNvCxnSpPr/>
          <p:nvPr/>
        </p:nvCxnSpPr>
        <p:spPr>
          <a:xfrm>
            <a:off x="3042888" y="4522550"/>
            <a:ext cx="213900" cy="0"/>
          </a:xfrm>
          <a:prstGeom prst="straightConnector1">
            <a:avLst/>
          </a:prstGeom>
          <a:noFill/>
          <a:ln cap="flat" cmpd="sng" w="76200">
            <a:solidFill>
              <a:srgbClr val="674EA7"/>
            </a:solidFill>
            <a:prstDash val="solid"/>
            <a:round/>
            <a:headEnd len="med" w="med" type="none"/>
            <a:tailEnd len="med" w="med" type="none"/>
          </a:ln>
        </p:spPr>
      </p:cxnSp>
      <p:cxnSp>
        <p:nvCxnSpPr>
          <p:cNvPr id="256" name="Google Shape;256;p30"/>
          <p:cNvCxnSpPr/>
          <p:nvPr/>
        </p:nvCxnSpPr>
        <p:spPr>
          <a:xfrm>
            <a:off x="3953213" y="1855550"/>
            <a:ext cx="213900" cy="0"/>
          </a:xfrm>
          <a:prstGeom prst="straightConnector1">
            <a:avLst/>
          </a:prstGeom>
          <a:noFill/>
          <a:ln cap="flat" cmpd="sng" w="76200">
            <a:solidFill>
              <a:srgbClr val="674EA7"/>
            </a:solidFill>
            <a:prstDash val="solid"/>
            <a:round/>
            <a:headEnd len="med" w="med" type="none"/>
            <a:tailEnd len="med" w="med" type="none"/>
          </a:ln>
        </p:spPr>
      </p:cxnSp>
      <p:cxnSp>
        <p:nvCxnSpPr>
          <p:cNvPr id="257" name="Google Shape;257;p30"/>
          <p:cNvCxnSpPr/>
          <p:nvPr/>
        </p:nvCxnSpPr>
        <p:spPr>
          <a:xfrm>
            <a:off x="4252050" y="1869525"/>
            <a:ext cx="334800" cy="1804500"/>
          </a:xfrm>
          <a:prstGeom prst="straightConnector1">
            <a:avLst/>
          </a:prstGeom>
          <a:noFill/>
          <a:ln cap="flat" cmpd="sng" w="9525">
            <a:solidFill>
              <a:srgbClr val="6AA84F"/>
            </a:solidFill>
            <a:prstDash val="solid"/>
            <a:round/>
            <a:headEnd len="med" w="med" type="none"/>
            <a:tailEnd len="med" w="med" type="triangle"/>
          </a:ln>
        </p:spPr>
      </p:cxnSp>
      <p:cxnSp>
        <p:nvCxnSpPr>
          <p:cNvPr id="258" name="Google Shape;258;p30"/>
          <p:cNvCxnSpPr/>
          <p:nvPr/>
        </p:nvCxnSpPr>
        <p:spPr>
          <a:xfrm flipH="1" rot="10800000">
            <a:off x="4810100" y="1869525"/>
            <a:ext cx="465000" cy="2650800"/>
          </a:xfrm>
          <a:prstGeom prst="straightConnector1">
            <a:avLst/>
          </a:prstGeom>
          <a:noFill/>
          <a:ln cap="flat" cmpd="sng" w="9525">
            <a:solidFill>
              <a:srgbClr val="6AA84F"/>
            </a:solidFill>
            <a:prstDash val="solid"/>
            <a:round/>
            <a:headEnd len="med" w="med" type="none"/>
            <a:tailEnd len="med" w="med" type="triangle"/>
          </a:ln>
        </p:spPr>
      </p:cxnSp>
      <p:sp>
        <p:nvSpPr>
          <p:cNvPr id="259" name="Google Shape;259;p30"/>
          <p:cNvSpPr txBox="1"/>
          <p:nvPr/>
        </p:nvSpPr>
        <p:spPr>
          <a:xfrm>
            <a:off x="2825425" y="1068425"/>
            <a:ext cx="975300" cy="369300"/>
          </a:xfrm>
          <a:prstGeom prst="rect">
            <a:avLst/>
          </a:prstGeom>
          <a:noFill/>
          <a:ln cap="flat" cmpd="sng" w="9525">
            <a:solidFill>
              <a:srgbClr val="000000"/>
            </a:solidFill>
            <a:prstDash val="dashDot"/>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2"/>
                </a:solidFill>
                <a:latin typeface="Source Sans Pro"/>
                <a:ea typeface="Source Sans Pro"/>
                <a:cs typeface="Source Sans Pro"/>
                <a:sym typeface="Source Sans Pro"/>
              </a:rPr>
              <a:t>PREPARE</a:t>
            </a:r>
            <a:endParaRPr sz="1200">
              <a:solidFill>
                <a:schemeClr val="dk2"/>
              </a:solidFill>
              <a:latin typeface="Source Sans Pro"/>
              <a:ea typeface="Source Sans Pro"/>
              <a:cs typeface="Source Sans Pro"/>
              <a:sym typeface="Source Sans Pro"/>
            </a:endParaRPr>
          </a:p>
        </p:txBody>
      </p:sp>
      <p:sp>
        <p:nvSpPr>
          <p:cNvPr id="260" name="Google Shape;260;p30"/>
          <p:cNvSpPr txBox="1"/>
          <p:nvPr/>
        </p:nvSpPr>
        <p:spPr>
          <a:xfrm>
            <a:off x="4167125" y="1068425"/>
            <a:ext cx="975300" cy="369300"/>
          </a:xfrm>
          <a:prstGeom prst="rect">
            <a:avLst/>
          </a:prstGeom>
          <a:noFill/>
          <a:ln cap="flat" cmpd="sng" w="9525">
            <a:solidFill>
              <a:srgbClr val="000000"/>
            </a:solidFill>
            <a:prstDash val="dashDot"/>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2"/>
                </a:solidFill>
                <a:latin typeface="Source Sans Pro"/>
                <a:ea typeface="Source Sans Pro"/>
                <a:cs typeface="Source Sans Pro"/>
                <a:sym typeface="Source Sans Pro"/>
              </a:rPr>
              <a:t>COMMIT</a:t>
            </a:r>
            <a:endParaRPr sz="1200">
              <a:solidFill>
                <a:schemeClr val="dk2"/>
              </a:solidFill>
              <a:latin typeface="Source Sans Pro"/>
              <a:ea typeface="Source Sans Pro"/>
              <a:cs typeface="Source Sans Pro"/>
              <a:sym typeface="Source Sans Pro"/>
            </a:endParaRPr>
          </a:p>
        </p:txBody>
      </p:sp>
      <p:cxnSp>
        <p:nvCxnSpPr>
          <p:cNvPr id="261" name="Google Shape;261;p30"/>
          <p:cNvCxnSpPr/>
          <p:nvPr/>
        </p:nvCxnSpPr>
        <p:spPr>
          <a:xfrm>
            <a:off x="4562363" y="4510800"/>
            <a:ext cx="184800" cy="522000"/>
          </a:xfrm>
          <a:prstGeom prst="straightConnector1">
            <a:avLst/>
          </a:prstGeom>
          <a:noFill/>
          <a:ln cap="flat" cmpd="sng" w="9525">
            <a:solidFill>
              <a:srgbClr val="3C78D8"/>
            </a:solidFill>
            <a:prstDash val="dot"/>
            <a:round/>
            <a:headEnd len="med" w="med" type="none"/>
            <a:tailEnd len="med" w="med" type="triangle"/>
          </a:ln>
        </p:spPr>
      </p:cxnSp>
      <p:cxnSp>
        <p:nvCxnSpPr>
          <p:cNvPr id="262" name="Google Shape;262;p30"/>
          <p:cNvCxnSpPr/>
          <p:nvPr/>
        </p:nvCxnSpPr>
        <p:spPr>
          <a:xfrm>
            <a:off x="5322575" y="1536775"/>
            <a:ext cx="19200" cy="3232800"/>
          </a:xfrm>
          <a:prstGeom prst="straightConnector1">
            <a:avLst/>
          </a:prstGeom>
          <a:noFill/>
          <a:ln cap="flat" cmpd="sng" w="9525">
            <a:solidFill>
              <a:schemeClr val="dk2"/>
            </a:solidFill>
            <a:prstDash val="dash"/>
            <a:round/>
            <a:headEnd len="med" w="med" type="none"/>
            <a:tailEnd len="med" w="med" type="none"/>
          </a:ln>
        </p:spPr>
      </p:cxnSp>
      <p:sp>
        <p:nvSpPr>
          <p:cNvPr id="263" name="Google Shape;263;p30"/>
          <p:cNvSpPr txBox="1"/>
          <p:nvPr/>
        </p:nvSpPr>
        <p:spPr>
          <a:xfrm>
            <a:off x="6193814" y="770100"/>
            <a:ext cx="28488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Source Sans Pro"/>
              <a:buChar char="●"/>
            </a:pPr>
            <a:r>
              <a:rPr b="1" lang="en">
                <a:latin typeface="Source Sans Pro"/>
                <a:ea typeface="Source Sans Pro"/>
                <a:cs typeface="Source Sans Pro"/>
                <a:sym typeface="Source Sans Pro"/>
              </a:rPr>
              <a:t>Epoch timeouts</a:t>
            </a:r>
            <a:endParaRPr b="1">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b="1" lang="en">
                <a:latin typeface="Source Sans Pro"/>
                <a:ea typeface="Source Sans Pro"/>
                <a:cs typeface="Source Sans Pro"/>
                <a:sym typeface="Source Sans Pro"/>
              </a:rPr>
              <a:t>Send PREPARE to nodes</a:t>
            </a:r>
            <a:endParaRPr b="1">
              <a:latin typeface="Source Sans Pro"/>
              <a:ea typeface="Source Sans Pro"/>
              <a:cs typeface="Source Sans Pro"/>
              <a:sym typeface="Source Sans Pro"/>
            </a:endParaRPr>
          </a:p>
        </p:txBody>
      </p:sp>
      <p:sp>
        <p:nvSpPr>
          <p:cNvPr id="264" name="Google Shape;264;p30"/>
          <p:cNvSpPr txBox="1"/>
          <p:nvPr/>
        </p:nvSpPr>
        <p:spPr>
          <a:xfrm>
            <a:off x="6189875" y="75150"/>
            <a:ext cx="285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Sans Pro"/>
                <a:ea typeface="Source Sans Pro"/>
                <a:cs typeface="Source Sans Pro"/>
                <a:sym typeface="Source Sans Pro"/>
              </a:rPr>
              <a:t>WORK PHASE</a:t>
            </a:r>
            <a:endParaRPr b="1">
              <a:latin typeface="Source Sans Pro"/>
              <a:ea typeface="Source Sans Pro"/>
              <a:cs typeface="Source Sans Pro"/>
              <a:sym typeface="Source Sans Pro"/>
            </a:endParaRPr>
          </a:p>
        </p:txBody>
      </p:sp>
      <p:sp>
        <p:nvSpPr>
          <p:cNvPr id="265" name="Google Shape;265;p30"/>
          <p:cNvSpPr txBox="1"/>
          <p:nvPr/>
        </p:nvSpPr>
        <p:spPr>
          <a:xfrm>
            <a:off x="6189875" y="2646625"/>
            <a:ext cx="285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Sans Pro"/>
                <a:ea typeface="Source Sans Pro"/>
                <a:cs typeface="Source Sans Pro"/>
                <a:sym typeface="Source Sans Pro"/>
              </a:rPr>
              <a:t>COMMIT</a:t>
            </a:r>
            <a:r>
              <a:rPr b="1" lang="en">
                <a:latin typeface="Source Sans Pro"/>
                <a:ea typeface="Source Sans Pro"/>
                <a:cs typeface="Source Sans Pro"/>
                <a:sym typeface="Source Sans Pro"/>
              </a:rPr>
              <a:t> PHASE</a:t>
            </a:r>
            <a:endParaRPr b="1">
              <a:latin typeface="Source Sans Pro"/>
              <a:ea typeface="Source Sans Pro"/>
              <a:cs typeface="Source Sans Pro"/>
              <a:sym typeface="Source Sans Pro"/>
            </a:endParaRPr>
          </a:p>
        </p:txBody>
      </p:sp>
      <p:sp>
        <p:nvSpPr>
          <p:cNvPr id="266" name="Google Shape;266;p30"/>
          <p:cNvSpPr/>
          <p:nvPr/>
        </p:nvSpPr>
        <p:spPr>
          <a:xfrm>
            <a:off x="2985425" y="2687338"/>
            <a:ext cx="209400" cy="2163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0"/>
          <p:cNvSpPr/>
          <p:nvPr/>
        </p:nvSpPr>
        <p:spPr>
          <a:xfrm>
            <a:off x="4656138" y="2681463"/>
            <a:ext cx="209400" cy="2163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0"/>
          <p:cNvSpPr/>
          <p:nvPr/>
        </p:nvSpPr>
        <p:spPr>
          <a:xfrm>
            <a:off x="4496538" y="4407450"/>
            <a:ext cx="209400" cy="2163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0"/>
          <p:cNvSpPr/>
          <p:nvPr/>
        </p:nvSpPr>
        <p:spPr>
          <a:xfrm>
            <a:off x="2906725" y="3551775"/>
            <a:ext cx="209400" cy="2163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0"/>
          <p:cNvSpPr/>
          <p:nvPr/>
        </p:nvSpPr>
        <p:spPr>
          <a:xfrm>
            <a:off x="2897425" y="4416200"/>
            <a:ext cx="209400" cy="2163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0"/>
          <p:cNvSpPr/>
          <p:nvPr/>
        </p:nvSpPr>
        <p:spPr>
          <a:xfrm>
            <a:off x="3803163" y="1722050"/>
            <a:ext cx="209400" cy="2163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0"/>
          <p:cNvSpPr/>
          <p:nvPr/>
        </p:nvSpPr>
        <p:spPr>
          <a:xfrm>
            <a:off x="4519663" y="3556375"/>
            <a:ext cx="209400" cy="2163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Epoch-based Commit Summary</a:t>
            </a:r>
            <a:endParaRPr/>
          </a:p>
          <a:p>
            <a:pPr indent="0" lvl="0" marL="0" rtl="0" algn="l">
              <a:spcBef>
                <a:spcPts val="0"/>
              </a:spcBef>
              <a:spcAft>
                <a:spcPts val="0"/>
              </a:spcAft>
              <a:buNone/>
            </a:pPr>
            <a:r>
              <a:t/>
            </a:r>
            <a:endParaRPr/>
          </a:p>
        </p:txBody>
      </p:sp>
      <p:sp>
        <p:nvSpPr>
          <p:cNvPr id="278" name="Google Shape;278;p31"/>
          <p:cNvSpPr txBox="1"/>
          <p:nvPr>
            <p:ph idx="1" type="body"/>
          </p:nvPr>
        </p:nvSpPr>
        <p:spPr>
          <a:xfrm>
            <a:off x="311700" y="1152475"/>
            <a:ext cx="8520600" cy="3014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b="1" lang="en">
                <a:solidFill>
                  <a:schemeClr val="dk2"/>
                </a:solidFill>
              </a:rPr>
              <a:t>Advantages;</a:t>
            </a:r>
            <a:endParaRPr b="1">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High throughput (4x increase, Lu et al.) </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2PC per-transaction is overkill</a:t>
            </a:r>
            <a:endParaRPr sz="1800">
              <a:solidFill>
                <a:schemeClr val="dk2"/>
              </a:solidFill>
            </a:endParaRPr>
          </a:p>
          <a:p>
            <a:pPr indent="-342900" lvl="0" marL="457200" rtl="0" algn="l">
              <a:spcBef>
                <a:spcPts val="0"/>
              </a:spcBef>
              <a:spcAft>
                <a:spcPts val="0"/>
              </a:spcAft>
              <a:buClr>
                <a:schemeClr val="dk2"/>
              </a:buClr>
              <a:buSzPts val="1800"/>
              <a:buChar char="●"/>
            </a:pPr>
            <a:r>
              <a:rPr b="1" lang="en">
                <a:solidFill>
                  <a:schemeClr val="dk2"/>
                </a:solidFill>
              </a:rPr>
              <a:t>Disadvantages;</a:t>
            </a:r>
            <a:endParaRPr b="1">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Increased latency per transaction </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Sensitive to imbalanced workloads, 1 long-running transaction can block the complete epoch</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All transactions executed in an epoch aborted if 1 nodes fails (wasted work)</a:t>
            </a:r>
            <a:endParaRPr b="1" sz="1800">
              <a:solidFill>
                <a:schemeClr val="dk2"/>
              </a:solidFill>
            </a:endParaRPr>
          </a:p>
        </p:txBody>
      </p:sp>
      <p:sp>
        <p:nvSpPr>
          <p:cNvPr id="279" name="Google Shape;279;p3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280" name="Google Shape;280;p31"/>
          <p:cNvSpPr txBox="1"/>
          <p:nvPr/>
        </p:nvSpPr>
        <p:spPr>
          <a:xfrm>
            <a:off x="6352700" y="368825"/>
            <a:ext cx="2694000" cy="2444400"/>
          </a:xfrm>
          <a:prstGeom prst="rect">
            <a:avLst/>
          </a:prstGeom>
          <a:solidFill>
            <a:srgbClr val="F4CCCC"/>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chemeClr val="dk2"/>
                </a:solidFill>
                <a:latin typeface="Source Sans Pro"/>
                <a:ea typeface="Source Sans Pro"/>
                <a:cs typeface="Source Sans Pro"/>
                <a:sym typeface="Source Sans Pro"/>
              </a:rPr>
              <a:t>For a given workload, how do we determine the optimal epoch size? 🤔</a:t>
            </a:r>
            <a:endParaRPr b="1" sz="1600">
              <a:solidFill>
                <a:schemeClr val="dk2"/>
              </a:solidFill>
              <a:latin typeface="Source Sans Pro"/>
              <a:ea typeface="Source Sans Pro"/>
              <a:cs typeface="Source Sans Pro"/>
              <a:sym typeface="Source Sans Pro"/>
            </a:endParaRPr>
          </a:p>
          <a:p>
            <a:pPr indent="0" lvl="0" marL="0" rtl="0" algn="l">
              <a:lnSpc>
                <a:spcPct val="115000"/>
              </a:lnSpc>
              <a:spcBef>
                <a:spcPts val="0"/>
              </a:spcBef>
              <a:spcAft>
                <a:spcPts val="0"/>
              </a:spcAft>
              <a:buNone/>
            </a:pPr>
            <a:r>
              <a:t/>
            </a:r>
            <a:endParaRPr b="1" sz="1600">
              <a:solidFill>
                <a:schemeClr val="dk2"/>
              </a:solidFill>
              <a:latin typeface="Source Sans Pro"/>
              <a:ea typeface="Source Sans Pro"/>
              <a:cs typeface="Source Sans Pro"/>
              <a:sym typeface="Source Sans Pro"/>
            </a:endParaRPr>
          </a:p>
          <a:p>
            <a:pPr indent="0" lvl="0" marL="0" rtl="0" algn="l">
              <a:lnSpc>
                <a:spcPct val="115000"/>
              </a:lnSpc>
              <a:spcBef>
                <a:spcPts val="0"/>
              </a:spcBef>
              <a:spcAft>
                <a:spcPts val="0"/>
              </a:spcAft>
              <a:buNone/>
            </a:pPr>
            <a:r>
              <a:rPr b="1" lang="en" sz="1600">
                <a:solidFill>
                  <a:schemeClr val="dk2"/>
                </a:solidFill>
                <a:latin typeface="Source Sans Pro"/>
                <a:ea typeface="Source Sans Pro"/>
                <a:cs typeface="Source Sans Pro"/>
                <a:sym typeface="Source Sans Pro"/>
              </a:rPr>
              <a:t>Contribution #1:  analytical solutions for estimating throughput and average latency</a:t>
            </a:r>
            <a:r>
              <a:rPr b="1" lang="en" sz="1800">
                <a:solidFill>
                  <a:schemeClr val="dk2"/>
                </a:solidFill>
                <a:latin typeface="Source Sans Pro"/>
                <a:ea typeface="Source Sans Pro"/>
                <a:cs typeface="Source Sans Pro"/>
                <a:sym typeface="Source Sans Pro"/>
              </a:rPr>
              <a:t> </a:t>
            </a:r>
            <a:endParaRPr>
              <a:latin typeface="Source Sans Pro"/>
              <a:ea typeface="Source Sans Pro"/>
              <a:cs typeface="Source Sans Pro"/>
              <a:sym typeface="Source Sans Pro"/>
            </a:endParaRPr>
          </a:p>
        </p:txBody>
      </p:sp>
      <p:cxnSp>
        <p:nvCxnSpPr>
          <p:cNvPr id="281" name="Google Shape;281;p31"/>
          <p:cNvCxnSpPr>
            <a:stCxn id="280" idx="1"/>
          </p:cNvCxnSpPr>
          <p:nvPr/>
        </p:nvCxnSpPr>
        <p:spPr>
          <a:xfrm flipH="1">
            <a:off x="5035700" y="1591025"/>
            <a:ext cx="1317000" cy="106800"/>
          </a:xfrm>
          <a:prstGeom prst="straightConnector1">
            <a:avLst/>
          </a:prstGeom>
          <a:noFill/>
          <a:ln cap="flat" cmpd="sng" w="28575">
            <a:solidFill>
              <a:srgbClr val="F4CCCC"/>
            </a:solidFill>
            <a:prstDash val="solid"/>
            <a:round/>
            <a:headEnd len="med" w="med" type="none"/>
            <a:tailEnd len="med" w="med" type="triangle"/>
          </a:ln>
        </p:spPr>
      </p:cxnSp>
      <p:cxnSp>
        <p:nvCxnSpPr>
          <p:cNvPr id="282" name="Google Shape;282;p31"/>
          <p:cNvCxnSpPr>
            <a:stCxn id="280" idx="1"/>
          </p:cNvCxnSpPr>
          <p:nvPr/>
        </p:nvCxnSpPr>
        <p:spPr>
          <a:xfrm flipH="1">
            <a:off x="4596800" y="1591025"/>
            <a:ext cx="1755900" cy="999900"/>
          </a:xfrm>
          <a:prstGeom prst="straightConnector1">
            <a:avLst/>
          </a:prstGeom>
          <a:noFill/>
          <a:ln cap="flat" cmpd="sng" w="28575">
            <a:solidFill>
              <a:srgbClr val="F4CCCC"/>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Contribution #1: Analytical Models</a:t>
            </a:r>
            <a:endParaRPr/>
          </a:p>
        </p:txBody>
      </p:sp>
      <p:sp>
        <p:nvSpPr>
          <p:cNvPr id="288" name="Google Shape;288;p32"/>
          <p:cNvSpPr txBox="1"/>
          <p:nvPr>
            <p:ph idx="1" type="body"/>
          </p:nvPr>
        </p:nvSpPr>
        <p:spPr>
          <a:xfrm>
            <a:off x="311700" y="1152475"/>
            <a:ext cx="8520600" cy="2533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a:solidFill>
                  <a:schemeClr val="dk2"/>
                </a:solidFill>
              </a:rPr>
              <a:t>D</a:t>
            </a:r>
            <a:r>
              <a:rPr lang="en">
                <a:solidFill>
                  <a:schemeClr val="dk2"/>
                </a:solidFill>
              </a:rPr>
              <a:t>erive analytical solutions </a:t>
            </a:r>
            <a:r>
              <a:rPr lang="en">
                <a:solidFill>
                  <a:schemeClr val="dk2"/>
                </a:solidFill>
              </a:rPr>
              <a:t>in terms of epoch length and system/load parameters</a:t>
            </a:r>
            <a:r>
              <a:rPr lang="en">
                <a:solidFill>
                  <a:schemeClr val="dk2"/>
                </a:solidFill>
              </a:rPr>
              <a:t>;</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Maximum attainable throughput → </a:t>
            </a:r>
            <a:r>
              <a:rPr lang="en">
                <a:solidFill>
                  <a:schemeClr val="dk2"/>
                </a:solidFill>
              </a:rPr>
              <a:t>assumes node never idle</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Average latency </a:t>
            </a:r>
            <a:r>
              <a:rPr lang="en">
                <a:solidFill>
                  <a:schemeClr val="dk2"/>
                </a:solidFill>
              </a:rPr>
              <a:t>→ assumes transactions arrive at some rate into an external queue;</a:t>
            </a:r>
            <a:endParaRPr>
              <a:solidFill>
                <a:schemeClr val="dk2"/>
              </a:solidFill>
            </a:endParaRPr>
          </a:p>
          <a:p>
            <a:pPr indent="-317500" lvl="2" marL="1371600" rtl="0" algn="l">
              <a:spcBef>
                <a:spcPts val="0"/>
              </a:spcBef>
              <a:spcAft>
                <a:spcPts val="0"/>
              </a:spcAft>
              <a:buClr>
                <a:schemeClr val="dk2"/>
              </a:buClr>
              <a:buSzPts val="1400"/>
              <a:buChar char="■"/>
            </a:pPr>
            <a:r>
              <a:rPr lang="en">
                <a:solidFill>
                  <a:schemeClr val="dk2"/>
                </a:solidFill>
              </a:rPr>
              <a:t>Upper bound &amp; lower bound estimates 	</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Allow epoch length to be chosen for maximum throughput or minimum latency or seeking a trade-off between the two</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Makes few assumptions, e.g.,  failed node recovers before another node fails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See paper for further details…</a:t>
            </a:r>
            <a:endParaRPr>
              <a:solidFill>
                <a:schemeClr val="dk2"/>
              </a:solidFill>
            </a:endParaRPr>
          </a:p>
        </p:txBody>
      </p:sp>
      <p:sp>
        <p:nvSpPr>
          <p:cNvPr id="289" name="Google Shape;289;p3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290" name="Google Shape;290;p32"/>
          <p:cNvPicPr preferRelativeResize="0"/>
          <p:nvPr/>
        </p:nvPicPr>
        <p:blipFill>
          <a:blip r:embed="rId3">
            <a:alphaModFix/>
          </a:blip>
          <a:stretch>
            <a:fillRect/>
          </a:stretch>
        </p:blipFill>
        <p:spPr>
          <a:xfrm>
            <a:off x="7197325" y="3597950"/>
            <a:ext cx="1484400" cy="1484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Epoch-based Commit Summary</a:t>
            </a:r>
            <a:endParaRPr/>
          </a:p>
          <a:p>
            <a:pPr indent="0" lvl="0" marL="0" rtl="0" algn="l">
              <a:spcBef>
                <a:spcPts val="0"/>
              </a:spcBef>
              <a:spcAft>
                <a:spcPts val="0"/>
              </a:spcAft>
              <a:buNone/>
            </a:pPr>
            <a:r>
              <a:t/>
            </a:r>
            <a:endParaRPr/>
          </a:p>
        </p:txBody>
      </p:sp>
      <p:sp>
        <p:nvSpPr>
          <p:cNvPr id="296" name="Google Shape;296;p33"/>
          <p:cNvSpPr txBox="1"/>
          <p:nvPr>
            <p:ph idx="1" type="body"/>
          </p:nvPr>
        </p:nvSpPr>
        <p:spPr>
          <a:xfrm>
            <a:off x="311700" y="1152475"/>
            <a:ext cx="8520600" cy="3014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b="1" lang="en">
                <a:solidFill>
                  <a:schemeClr val="dk2"/>
                </a:solidFill>
              </a:rPr>
              <a:t>Advantages;</a:t>
            </a:r>
            <a:endParaRPr b="1">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High throughput (4x increase, Lu et al.) </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Performs well if all transactions are short-lived </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2PC per-transaction is overkill</a:t>
            </a:r>
            <a:endParaRPr sz="1800">
              <a:solidFill>
                <a:schemeClr val="dk2"/>
              </a:solidFill>
            </a:endParaRPr>
          </a:p>
          <a:p>
            <a:pPr indent="-342900" lvl="0" marL="457200" rtl="0" algn="l">
              <a:spcBef>
                <a:spcPts val="0"/>
              </a:spcBef>
              <a:spcAft>
                <a:spcPts val="0"/>
              </a:spcAft>
              <a:buClr>
                <a:schemeClr val="dk2"/>
              </a:buClr>
              <a:buSzPts val="1800"/>
              <a:buChar char="●"/>
            </a:pPr>
            <a:r>
              <a:rPr b="1" lang="en">
                <a:solidFill>
                  <a:schemeClr val="dk2"/>
                </a:solidFill>
              </a:rPr>
              <a:t>Disadvantages;</a:t>
            </a:r>
            <a:endParaRPr b="1">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Increased latency per transaction </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Sensitive to imbalanced workloads, 1 long-running transaction can block the complete epoch</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All transactions executed in an epoch aborted if 1 nodes fails (wasted work)</a:t>
            </a:r>
            <a:endParaRPr b="1" sz="1800">
              <a:solidFill>
                <a:schemeClr val="dk2"/>
              </a:solidFill>
            </a:endParaRPr>
          </a:p>
        </p:txBody>
      </p:sp>
      <p:sp>
        <p:nvSpPr>
          <p:cNvPr id="297" name="Google Shape;297;p3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298" name="Google Shape;298;p33"/>
          <p:cNvSpPr txBox="1"/>
          <p:nvPr/>
        </p:nvSpPr>
        <p:spPr>
          <a:xfrm>
            <a:off x="6352700" y="445025"/>
            <a:ext cx="2694000" cy="2444400"/>
          </a:xfrm>
          <a:prstGeom prst="rect">
            <a:avLst/>
          </a:prstGeom>
          <a:solidFill>
            <a:srgbClr val="F4CCCC"/>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chemeClr val="dk2"/>
                </a:solidFill>
                <a:latin typeface="Source Sans Pro"/>
                <a:ea typeface="Source Sans Pro"/>
                <a:cs typeface="Source Sans Pro"/>
                <a:sym typeface="Source Sans Pro"/>
              </a:rPr>
              <a:t>For a given workload, how do we determine the optimal epoch size? 🤔</a:t>
            </a:r>
            <a:endParaRPr b="1" sz="1600">
              <a:solidFill>
                <a:schemeClr val="dk2"/>
              </a:solidFill>
              <a:latin typeface="Source Sans Pro"/>
              <a:ea typeface="Source Sans Pro"/>
              <a:cs typeface="Source Sans Pro"/>
              <a:sym typeface="Source Sans Pro"/>
            </a:endParaRPr>
          </a:p>
          <a:p>
            <a:pPr indent="0" lvl="0" marL="0" rtl="0" algn="l">
              <a:lnSpc>
                <a:spcPct val="115000"/>
              </a:lnSpc>
              <a:spcBef>
                <a:spcPts val="0"/>
              </a:spcBef>
              <a:spcAft>
                <a:spcPts val="0"/>
              </a:spcAft>
              <a:buNone/>
            </a:pPr>
            <a:r>
              <a:t/>
            </a:r>
            <a:endParaRPr b="1" sz="1600">
              <a:solidFill>
                <a:schemeClr val="dk2"/>
              </a:solidFill>
              <a:latin typeface="Source Sans Pro"/>
              <a:ea typeface="Source Sans Pro"/>
              <a:cs typeface="Source Sans Pro"/>
              <a:sym typeface="Source Sans Pro"/>
            </a:endParaRPr>
          </a:p>
          <a:p>
            <a:pPr indent="0" lvl="0" marL="0" rtl="0" algn="l">
              <a:lnSpc>
                <a:spcPct val="115000"/>
              </a:lnSpc>
              <a:spcBef>
                <a:spcPts val="0"/>
              </a:spcBef>
              <a:spcAft>
                <a:spcPts val="0"/>
              </a:spcAft>
              <a:buNone/>
            </a:pPr>
            <a:r>
              <a:rPr b="1" lang="en" sz="1600">
                <a:solidFill>
                  <a:schemeClr val="dk2"/>
                </a:solidFill>
                <a:latin typeface="Source Sans Pro"/>
                <a:ea typeface="Source Sans Pro"/>
                <a:cs typeface="Source Sans Pro"/>
                <a:sym typeface="Source Sans Pro"/>
              </a:rPr>
              <a:t>Contribution #1:  analytical solutions for estimating throughput and average latency</a:t>
            </a:r>
            <a:r>
              <a:rPr b="1" lang="en" sz="1800">
                <a:solidFill>
                  <a:schemeClr val="dk2"/>
                </a:solidFill>
                <a:latin typeface="Source Sans Pro"/>
                <a:ea typeface="Source Sans Pro"/>
                <a:cs typeface="Source Sans Pro"/>
                <a:sym typeface="Source Sans Pro"/>
              </a:rPr>
              <a:t> </a:t>
            </a:r>
            <a:endParaRPr>
              <a:latin typeface="Source Sans Pro"/>
              <a:ea typeface="Source Sans Pro"/>
              <a:cs typeface="Source Sans Pro"/>
              <a:sym typeface="Source Sans Pro"/>
            </a:endParaRPr>
          </a:p>
        </p:txBody>
      </p:sp>
      <p:cxnSp>
        <p:nvCxnSpPr>
          <p:cNvPr id="299" name="Google Shape;299;p33"/>
          <p:cNvCxnSpPr>
            <a:stCxn id="298" idx="1"/>
          </p:cNvCxnSpPr>
          <p:nvPr/>
        </p:nvCxnSpPr>
        <p:spPr>
          <a:xfrm flipH="1">
            <a:off x="5050400" y="1667225"/>
            <a:ext cx="1302300" cy="34800"/>
          </a:xfrm>
          <a:prstGeom prst="straightConnector1">
            <a:avLst/>
          </a:prstGeom>
          <a:noFill/>
          <a:ln cap="flat" cmpd="sng" w="28575">
            <a:solidFill>
              <a:srgbClr val="F4CCCC"/>
            </a:solidFill>
            <a:prstDash val="solid"/>
            <a:round/>
            <a:headEnd len="med" w="med" type="none"/>
            <a:tailEnd len="med" w="med" type="triangle"/>
          </a:ln>
        </p:spPr>
      </p:cxnSp>
      <p:cxnSp>
        <p:nvCxnSpPr>
          <p:cNvPr id="300" name="Google Shape;300;p33"/>
          <p:cNvCxnSpPr>
            <a:stCxn id="298" idx="1"/>
          </p:cNvCxnSpPr>
          <p:nvPr/>
        </p:nvCxnSpPr>
        <p:spPr>
          <a:xfrm flipH="1">
            <a:off x="4604000" y="1667225"/>
            <a:ext cx="1748700" cy="1318500"/>
          </a:xfrm>
          <a:prstGeom prst="straightConnector1">
            <a:avLst/>
          </a:prstGeom>
          <a:noFill/>
          <a:ln cap="flat" cmpd="sng" w="28575">
            <a:solidFill>
              <a:srgbClr val="F4CCCC"/>
            </a:solidFill>
            <a:prstDash val="solid"/>
            <a:round/>
            <a:headEnd len="med" w="med" type="none"/>
            <a:tailEnd len="med" w="med" type="triangle"/>
          </a:ln>
        </p:spPr>
      </p:cxnSp>
      <p:sp>
        <p:nvSpPr>
          <p:cNvPr id="301" name="Google Shape;301;p33"/>
          <p:cNvSpPr txBox="1"/>
          <p:nvPr/>
        </p:nvSpPr>
        <p:spPr>
          <a:xfrm>
            <a:off x="1408500" y="4343600"/>
            <a:ext cx="6814200" cy="714300"/>
          </a:xfrm>
          <a:prstGeom prst="rect">
            <a:avLst/>
          </a:prstGeom>
          <a:solidFill>
            <a:srgbClr val="F4CCCC"/>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chemeClr val="dk2"/>
                </a:solidFill>
                <a:latin typeface="Source Sans Pro"/>
                <a:ea typeface="Source Sans Pro"/>
                <a:cs typeface="Source Sans Pro"/>
                <a:sym typeface="Source Sans Pro"/>
              </a:rPr>
              <a:t>Overly pessimistic? 🤔</a:t>
            </a:r>
            <a:endParaRPr b="1" sz="1600">
              <a:solidFill>
                <a:schemeClr val="dk2"/>
              </a:solidFill>
              <a:latin typeface="Source Sans Pro"/>
              <a:ea typeface="Source Sans Pro"/>
              <a:cs typeface="Source Sans Pro"/>
              <a:sym typeface="Source Sans Pro"/>
            </a:endParaRPr>
          </a:p>
          <a:p>
            <a:pPr indent="0" lvl="0" marL="0" rtl="0" algn="l">
              <a:lnSpc>
                <a:spcPct val="115000"/>
              </a:lnSpc>
              <a:spcBef>
                <a:spcPts val="0"/>
              </a:spcBef>
              <a:spcAft>
                <a:spcPts val="0"/>
              </a:spcAft>
              <a:buNone/>
            </a:pPr>
            <a:r>
              <a:rPr b="1" lang="en" sz="1600">
                <a:solidFill>
                  <a:schemeClr val="dk2"/>
                </a:solidFill>
                <a:latin typeface="Source Sans Pro"/>
                <a:ea typeface="Source Sans Pro"/>
                <a:cs typeface="Source Sans Pro"/>
                <a:sym typeface="Source Sans Pro"/>
              </a:rPr>
              <a:t>Contribution #2:  epoch-based multi-commit</a:t>
            </a:r>
            <a:endParaRPr>
              <a:latin typeface="Source Sans Pro"/>
              <a:ea typeface="Source Sans Pro"/>
              <a:cs typeface="Source Sans Pro"/>
              <a:sym typeface="Source Sans Pro"/>
            </a:endParaRPr>
          </a:p>
        </p:txBody>
      </p:sp>
      <p:cxnSp>
        <p:nvCxnSpPr>
          <p:cNvPr id="302" name="Google Shape;302;p33"/>
          <p:cNvCxnSpPr>
            <a:stCxn id="301" idx="0"/>
          </p:cNvCxnSpPr>
          <p:nvPr/>
        </p:nvCxnSpPr>
        <p:spPr>
          <a:xfrm rot="10800000">
            <a:off x="4254900" y="4036700"/>
            <a:ext cx="560700" cy="306900"/>
          </a:xfrm>
          <a:prstGeom prst="straightConnector1">
            <a:avLst/>
          </a:prstGeom>
          <a:noFill/>
          <a:ln cap="flat" cmpd="sng" w="28575">
            <a:solidFill>
              <a:srgbClr val="F4CCCC"/>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434343"/>
      </a:lt2>
      <a:accent1>
        <a:srgbClr val="0E6998"/>
      </a:accent1>
      <a:accent2>
        <a:srgbClr val="1E9646"/>
      </a:accent2>
      <a:accent3>
        <a:srgbClr val="7E57C2"/>
      </a:accent3>
      <a:accent4>
        <a:srgbClr val="C77025"/>
      </a:accent4>
      <a:accent5>
        <a:srgbClr val="009688"/>
      </a:accent5>
      <a:accent6>
        <a:srgbClr val="FFD600"/>
      </a:accent6>
      <a:hlink>
        <a:srgbClr val="3C78D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