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76" r:id="rId4"/>
    <p:sldId id="277" r:id="rId5"/>
    <p:sldId id="259" r:id="rId6"/>
    <p:sldId id="278" r:id="rId7"/>
    <p:sldId id="263" r:id="rId8"/>
    <p:sldId id="279" r:id="rId9"/>
    <p:sldId id="264" r:id="rId10"/>
    <p:sldId id="265" r:id="rId11"/>
    <p:sldId id="268" r:id="rId12"/>
    <p:sldId id="280" r:id="rId13"/>
    <p:sldId id="269" r:id="rId14"/>
    <p:sldId id="270" r:id="rId15"/>
    <p:sldId id="274" r:id="rId16"/>
    <p:sldId id="275" r:id="rId17"/>
    <p:sldId id="257" r:id="rId18"/>
    <p:sldId id="271" r:id="rId19"/>
    <p:sldId id="272" r:id="rId20"/>
    <p:sldId id="273" r:id="rId21"/>
    <p:sldId id="261" r:id="rId22"/>
  </p:sldIdLst>
  <p:sldSz cx="9144000" cy="5143500" type="screen16x9"/>
  <p:notesSz cx="6858000" cy="9144000"/>
  <p:embeddedFontLst>
    <p:embeddedFont>
      <p:font typeface="Raleway" pitchFamily="2" charset="77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6"/>
  </p:normalViewPr>
  <p:slideViewPr>
    <p:cSldViewPr snapToGrid="0">
      <p:cViewPr varScale="1">
        <p:scale>
          <a:sx n="120" d="100"/>
          <a:sy n="120" d="100"/>
        </p:scale>
        <p:origin x="200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b4ce66bc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b4ce66bc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72859ee6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72859ee6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85e1c6aaf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85e1c6aaf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85e1c6aaf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85e1c6aaf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85e1c6aaf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85e1c6aaf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85e1c6aaf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85e1c6aaf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947c111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947c111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72859ee6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72859ee6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72859ee6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72859ee6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85e1c6aaf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85e1c6aaf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72859ee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72859ee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1c28916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1c28916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14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72859ee6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72859ee6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83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72859ee6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72859ee6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8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72859ee6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72859ee6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72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72859ee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72859ee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85e1c6aa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85e1c6aa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233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85e1c6aaf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85e1c6aaf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Relevant conflict: pertinent to a given isolation level, e.g., read-depends edges are relevant to PL-2 but not PL-1 transactions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Obligatory conflict: relevant to one transaction but not the other, e.g., an anti-depends edge between a PL-2 transaction and a PL-3 transaction is relevant to PL-3 but not PL-2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66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85e1c6aaf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85e1c6aaf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82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3244025"/>
            <a:ext cx="8982600" cy="18189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98000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b.in.tum.de/~durner/papers/NoFalseNegativesICDE19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.waudby2@newcastle.ac.u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485875" y="1399200"/>
            <a:ext cx="8183700" cy="11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/>
              <a:t>Pick ‘n’ Mix Isolation Levels: Mixed Serialization Graph Testing</a:t>
            </a:r>
            <a:endParaRPr/>
          </a:p>
        </p:txBody>
      </p:sp>
      <p:sp>
        <p:nvSpPr>
          <p:cNvPr id="104" name="Google Shape;104;p25"/>
          <p:cNvSpPr txBox="1"/>
          <p:nvPr/>
        </p:nvSpPr>
        <p:spPr>
          <a:xfrm>
            <a:off x="311700" y="2834125"/>
            <a:ext cx="85206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J. Waudby</a:t>
            </a:r>
            <a:r>
              <a:rPr lang="en" sz="2800" baseline="30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P. Ezhilchelvan</a:t>
            </a:r>
            <a:r>
              <a:rPr lang="en" sz="2800" baseline="30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J. Webber</a:t>
            </a:r>
            <a:r>
              <a:rPr lang="en" sz="2800" baseline="30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2800" baseline="30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32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Sept 2022</a:t>
            </a:r>
            <a:endParaRPr sz="2632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31250" y="4466150"/>
            <a:ext cx="313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AutoNum type="arabicPeriod"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Newcastle University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AutoNum type="arabicPeriod"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Neo4j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363" y="121050"/>
            <a:ext cx="1992725" cy="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 rotWithShape="1">
          <a:blip r:embed="rId4">
            <a:alphaModFix/>
          </a:blip>
          <a:srcRect l="1760" r="-1760"/>
          <a:stretch/>
        </p:blipFill>
        <p:spPr>
          <a:xfrm>
            <a:off x="6337675" y="55463"/>
            <a:ext cx="2643175" cy="6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33" y="55475"/>
            <a:ext cx="2123233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Implementation; </a:t>
            </a:r>
            <a:r>
              <a:rPr lang="en" dirty="0">
                <a:solidFill>
                  <a:schemeClr val="bg2"/>
                </a:solidFill>
              </a:rPr>
              <a:t>SGT and MSGT implemented in our prototype in-memory database. MSGT supports Read Uncommitted, R</a:t>
            </a:r>
            <a:r>
              <a:rPr lang="en-GB" dirty="0">
                <a:solidFill>
                  <a:schemeClr val="bg2"/>
                </a:solidFill>
              </a:rPr>
              <a:t>e</a:t>
            </a:r>
            <a:r>
              <a:rPr lang="en" dirty="0">
                <a:solidFill>
                  <a:schemeClr val="bg2"/>
                </a:solidFill>
              </a:rPr>
              <a:t>ad Committed &amp; Serializable </a:t>
            </a:r>
            <a:endParaRPr b="1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Hardware; </a:t>
            </a:r>
            <a:r>
              <a:rPr lang="en" dirty="0">
                <a:solidFill>
                  <a:schemeClr val="bg2"/>
                </a:solidFill>
              </a:rPr>
              <a:t>Azure Standard D48v3 instance with 48 virtualized CPU cores and 192GB of memory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Metrics;</a:t>
            </a:r>
            <a:endParaRPr b="1" dirty="0">
              <a:solidFill>
                <a:schemeClr val="bg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 dirty="0">
                <a:solidFill>
                  <a:schemeClr val="bg2"/>
                </a:solidFill>
              </a:rPr>
              <a:t>Throughput</a:t>
            </a:r>
            <a:r>
              <a:rPr lang="en" sz="1800" dirty="0">
                <a:solidFill>
                  <a:schemeClr val="bg2"/>
                </a:solidFill>
              </a:rPr>
              <a:t>: number of transactions committed per second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 dirty="0">
                <a:solidFill>
                  <a:schemeClr val="bg2"/>
                </a:solidFill>
              </a:rPr>
              <a:t>Abort rate</a:t>
            </a:r>
            <a:r>
              <a:rPr lang="en" sz="1800" dirty="0">
                <a:solidFill>
                  <a:schemeClr val="bg2"/>
                </a:solidFill>
              </a:rPr>
              <a:t>: rate at which transactions are being aborted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 dirty="0">
                <a:solidFill>
                  <a:schemeClr val="bg2"/>
                </a:solidFill>
              </a:rPr>
              <a:t>Average latency</a:t>
            </a:r>
            <a:r>
              <a:rPr lang="en" sz="1800" dirty="0">
                <a:solidFill>
                  <a:schemeClr val="bg2"/>
                </a:solidFill>
              </a:rPr>
              <a:t>: the latency time of committed transactions (in </a:t>
            </a:r>
            <a:r>
              <a:rPr lang="en" sz="1800" dirty="0" err="1">
                <a:solidFill>
                  <a:schemeClr val="bg2"/>
                </a:solidFill>
              </a:rPr>
              <a:t>ms</a:t>
            </a:r>
            <a:r>
              <a:rPr lang="en" sz="1800" dirty="0">
                <a:solidFill>
                  <a:schemeClr val="bg2"/>
                </a:solidFill>
              </a:rPr>
              <a:t>) averaged across the measurement period</a:t>
            </a:r>
            <a:endParaRPr sz="1800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Benchmark; </a:t>
            </a:r>
            <a:r>
              <a:rPr lang="en" dirty="0">
                <a:solidFill>
                  <a:schemeClr val="bg2"/>
                </a:solidFill>
              </a:rPr>
              <a:t>YCSB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C27-34C0-6547-82EB-610CCFFF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YCSB Benchmark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EA0B1-D2CC-A949-8B1E-A37F5BA9E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Employed as a microbenchmark </a:t>
            </a:r>
          </a:p>
          <a:p>
            <a:r>
              <a:rPr lang="en" dirty="0">
                <a:solidFill>
                  <a:schemeClr val="bg2"/>
                </a:solidFill>
              </a:rPr>
              <a:t>4 workload factors;</a:t>
            </a:r>
          </a:p>
          <a:p>
            <a:pPr lvl="1" indent="-330200">
              <a:spcBef>
                <a:spcPts val="0"/>
              </a:spcBef>
              <a:buClr>
                <a:srgbClr val="595959"/>
              </a:buClr>
              <a:buSzPts val="1600"/>
            </a:pPr>
            <a:r>
              <a:rPr lang="en" sz="1600" dirty="0">
                <a:solidFill>
                  <a:schemeClr val="bg2"/>
                </a:solidFill>
              </a:rPr>
              <a:t>Operations per transaction</a:t>
            </a:r>
          </a:p>
          <a:p>
            <a:pPr lvl="1" indent="-330200">
              <a:spcBef>
                <a:spcPts val="0"/>
              </a:spcBef>
              <a:buClr>
                <a:srgbClr val="595959"/>
              </a:buClr>
              <a:buSzPts val="1600"/>
            </a:pPr>
            <a:r>
              <a:rPr lang="en-GB" sz="1600" dirty="0">
                <a:solidFill>
                  <a:schemeClr val="bg2"/>
                </a:solidFill>
              </a:rPr>
              <a:t>S</a:t>
            </a:r>
            <a:r>
              <a:rPr lang="en" sz="1600" dirty="0" err="1">
                <a:solidFill>
                  <a:schemeClr val="bg2"/>
                </a:solidFill>
              </a:rPr>
              <a:t>kew</a:t>
            </a:r>
            <a:r>
              <a:rPr lang="en" sz="1600" dirty="0">
                <a:solidFill>
                  <a:schemeClr val="bg2"/>
                </a:solidFill>
              </a:rPr>
              <a:t> </a:t>
            </a:r>
            <a:r>
              <a:rPr lang="en" sz="1600" dirty="0" err="1">
                <a:solidFill>
                  <a:schemeClr val="bg2"/>
                </a:solidFill>
              </a:rPr>
              <a:t>fac</a:t>
            </a:r>
            <a:r>
              <a:rPr lang="en-GB" sz="1600" dirty="0">
                <a:solidFill>
                  <a:schemeClr val="bg2"/>
                </a:solidFill>
              </a:rPr>
              <a:t>to</a:t>
            </a:r>
            <a:r>
              <a:rPr lang="en" sz="1600" dirty="0">
                <a:solidFill>
                  <a:schemeClr val="bg2"/>
                </a:solidFill>
              </a:rPr>
              <a:t>r (𝜃) controls the contention level </a:t>
            </a:r>
          </a:p>
          <a:p>
            <a:pPr lvl="1" indent="-330200">
              <a:spcBef>
                <a:spcPts val="0"/>
              </a:spcBef>
              <a:buClr>
                <a:srgbClr val="595959"/>
              </a:buClr>
              <a:buSzPts val="1600"/>
            </a:pPr>
            <a:r>
              <a:rPr lang="en" sz="1600" dirty="0">
                <a:solidFill>
                  <a:schemeClr val="bg2"/>
                </a:solidFill>
              </a:rPr>
              <a:t>Update rate (U)</a:t>
            </a:r>
          </a:p>
          <a:p>
            <a:pPr lvl="1" indent="-330200">
              <a:spcBef>
                <a:spcPts val="0"/>
              </a:spcBef>
              <a:buClr>
                <a:srgbClr val="595959"/>
              </a:buClr>
              <a:buSzPts val="1600"/>
            </a:pPr>
            <a:r>
              <a:rPr lang="en" sz="1600" dirty="0">
                <a:solidFill>
                  <a:schemeClr val="bg2"/>
                </a:solidFill>
              </a:rPr>
              <a:t>Proportion of serializable transactions (</a:t>
            </a:r>
            <a:r>
              <a:rPr lang="en" dirty="0">
                <a:solidFill>
                  <a:schemeClr val="bg2"/>
                </a:solidFill>
              </a:rPr>
              <a:t>𝜔)</a:t>
            </a:r>
          </a:p>
          <a:p>
            <a:r>
              <a:rPr lang="en" dirty="0">
                <a:solidFill>
                  <a:schemeClr val="bg2"/>
                </a:solidFill>
              </a:rPr>
              <a:t>4 experiments;</a:t>
            </a:r>
          </a:p>
          <a:p>
            <a:pPr lvl="1" indent="-330200">
              <a:spcBef>
                <a:spcPts val="0"/>
              </a:spcBef>
              <a:buClr>
                <a:srgbClr val="595959"/>
              </a:buClr>
              <a:buSzPts val="1600"/>
            </a:pPr>
            <a:r>
              <a:rPr lang="en" sz="1600" dirty="0">
                <a:solidFill>
                  <a:schemeClr val="bg2"/>
                </a:solidFill>
              </a:rPr>
              <a:t>Isolation </a:t>
            </a:r>
          </a:p>
          <a:p>
            <a:pPr lvl="1" indent="-330200">
              <a:spcBef>
                <a:spcPts val="0"/>
              </a:spcBef>
              <a:buClr>
                <a:srgbClr val="595959"/>
              </a:buClr>
              <a:buSzPts val="1600"/>
            </a:pPr>
            <a:r>
              <a:rPr lang="en-GB" sz="1600" dirty="0">
                <a:solidFill>
                  <a:schemeClr val="bg2"/>
                </a:solidFill>
              </a:rPr>
              <a:t>Scalability</a:t>
            </a:r>
            <a:r>
              <a:rPr lang="en" sz="1600" dirty="0">
                <a:solidFill>
                  <a:schemeClr val="bg2"/>
                </a:solidFill>
              </a:rPr>
              <a:t> </a:t>
            </a:r>
          </a:p>
          <a:p>
            <a:pPr lvl="1" indent="-330200">
              <a:spcBef>
                <a:spcPts val="0"/>
              </a:spcBef>
              <a:buClr>
                <a:srgbClr val="595959"/>
              </a:buClr>
              <a:buSzPts val="1600"/>
            </a:pPr>
            <a:r>
              <a:rPr lang="en" sz="1600" dirty="0">
                <a:solidFill>
                  <a:schemeClr val="bg2"/>
                </a:solidFill>
              </a:rPr>
              <a:t>Contention </a:t>
            </a:r>
          </a:p>
          <a:p>
            <a:pPr lvl="1" indent="-330200">
              <a:spcBef>
                <a:spcPts val="0"/>
              </a:spcBef>
              <a:buClr>
                <a:srgbClr val="595959"/>
              </a:buClr>
              <a:buSzPts val="1600"/>
            </a:pPr>
            <a:r>
              <a:rPr lang="en" sz="1600" dirty="0">
                <a:solidFill>
                  <a:schemeClr val="bg2"/>
                </a:solidFill>
              </a:rPr>
              <a:t>Update rate</a:t>
            </a:r>
          </a:p>
          <a:p>
            <a:pPr lvl="1" indent="-330200">
              <a:spcBef>
                <a:spcPts val="0"/>
              </a:spcBef>
              <a:buClr>
                <a:srgbClr val="595959"/>
              </a:buClr>
              <a:buSzPts val="1600"/>
            </a:pPr>
            <a:endParaRPr lang="en" sz="16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95F24-7F5C-CB4B-B9A3-8D8518B24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24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Experiment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006"/>
            <a:ext cx="9144003" cy="304948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6187137" y="114966"/>
            <a:ext cx="2720400" cy="113874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200" dirty="0">
                <a:latin typeface="Source Sans Pro"/>
                <a:ea typeface="Source Sans Pro"/>
                <a:cs typeface="Source Sans Pro"/>
                <a:sym typeface="Source Sans Pro"/>
              </a:rPr>
              <a:t>𝜃 = 0.8 (medium contention)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200" i="1" dirty="0">
                <a:latin typeface="Source Sans Pro"/>
                <a:ea typeface="Source Sans Pro"/>
                <a:cs typeface="Source Sans Pro"/>
                <a:sym typeface="Source Sans Pro"/>
              </a:rPr>
              <a:t>U </a:t>
            </a:r>
            <a:r>
              <a:rPr lang="en" sz="1200" dirty="0">
                <a:latin typeface="Source Sans Pro"/>
                <a:ea typeface="Source Sans Pro"/>
                <a:cs typeface="Source Sans Pro"/>
                <a:sym typeface="Source Sans Pro"/>
              </a:rPr>
              <a:t>= 0.5 (balanced mix)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200" dirty="0">
                <a:latin typeface="Source Sans Pro"/>
                <a:ea typeface="Source Sans Pro"/>
                <a:cs typeface="Source Sans Pro"/>
                <a:sym typeface="Source Sans Pro"/>
              </a:rPr>
              <a:t>10 ops/</a:t>
            </a:r>
            <a:r>
              <a:rPr lang="en" sz="1200" dirty="0" err="1">
                <a:latin typeface="Source Sans Pro"/>
                <a:ea typeface="Source Sans Pro"/>
                <a:cs typeface="Source Sans Pro"/>
                <a:sym typeface="Source Sans Pro"/>
              </a:rPr>
              <a:t>txn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200" dirty="0">
                <a:latin typeface="Source Sans Pro"/>
                <a:ea typeface="Source Sans Pro"/>
                <a:cs typeface="Source Sans Pro"/>
                <a:sym typeface="Source Sans Pro"/>
              </a:rPr>
              <a:t>40 cores 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382925" y="1314350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689100" y="987575"/>
            <a:ext cx="30675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At </a:t>
            </a:r>
            <a:r>
              <a:rPr lang="en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𝜔 = 0.0,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 39% increase over SGT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1154825" y="4288550"/>
            <a:ext cx="30675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At </a:t>
            </a:r>
            <a:r>
              <a:rPr lang="en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𝜔 = 1.0, SGT outperforms MSGT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2532700" y="3226100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Experiment</a:t>
            </a:r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931"/>
            <a:ext cx="9144003" cy="304948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/>
        </p:nvSpPr>
        <p:spPr>
          <a:xfrm>
            <a:off x="6226400" y="125675"/>
            <a:ext cx="2841300" cy="147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𝜔 = 0.2 (low serializable)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i="1" dirty="0">
                <a:latin typeface="Source Sans Pro"/>
                <a:ea typeface="Source Sans Pro"/>
                <a:cs typeface="Source Sans Pro"/>
                <a:sym typeface="Source Sans Pro"/>
              </a:rPr>
              <a:t>U 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= 0.5 (balanced mix)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10 ops/</a:t>
            </a:r>
            <a:r>
              <a:rPr lang="en" dirty="0" err="1">
                <a:latin typeface="Source Sans Pro"/>
                <a:ea typeface="Source Sans Pro"/>
                <a:cs typeface="Source Sans Pro"/>
                <a:sym typeface="Source Sans Pro"/>
              </a:rPr>
              <a:t>txn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𝜃 = 0.8 (medium contention)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1314325" y="2390650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492500" y="4385425"/>
            <a:ext cx="30675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Up to 20 cores no difference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39"/>
          <p:cNvSpPr/>
          <p:nvPr/>
        </p:nvSpPr>
        <p:spPr>
          <a:xfrm>
            <a:off x="2491300" y="1684075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5437975" y="1684075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8705450" y="1603175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4572000" y="4385425"/>
            <a:ext cx="3531300" cy="6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At 40 cores, throughput increases by 28%, abort rate halves, and latency drops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4320600" y="3406500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7453250" y="2658325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Contention Experiment</a:t>
            </a:r>
            <a:endParaRPr/>
          </a:p>
        </p:txBody>
      </p:sp>
      <p:sp>
        <p:nvSpPr>
          <p:cNvPr id="319" name="Google Shape;31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006"/>
            <a:ext cx="9144003" cy="304948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3"/>
          <p:cNvSpPr txBox="1"/>
          <p:nvPr/>
        </p:nvSpPr>
        <p:spPr>
          <a:xfrm>
            <a:off x="6302600" y="125675"/>
            <a:ext cx="2841300" cy="126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𝜔 = 0.2 (low serializable)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U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= 0.5 (balanced mix)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10 ops/txn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40 cores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282;p39">
            <a:extLst>
              <a:ext uri="{FF2B5EF4-FFF2-40B4-BE49-F238E27FC236}">
                <a16:creationId xmlns:a16="http://schemas.microsoft.com/office/drawing/2014/main" id="{CC09D159-CCE6-B549-A9EC-2F3133EA1B08}"/>
              </a:ext>
            </a:extLst>
          </p:cNvPr>
          <p:cNvSpPr txBox="1"/>
          <p:nvPr/>
        </p:nvSpPr>
        <p:spPr>
          <a:xfrm>
            <a:off x="4572000" y="4385425"/>
            <a:ext cx="3531300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MSGT outperforms SGT under high contention</a:t>
            </a:r>
            <a:endParaRPr b="1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279;p39">
            <a:extLst>
              <a:ext uri="{FF2B5EF4-FFF2-40B4-BE49-F238E27FC236}">
                <a16:creationId xmlns:a16="http://schemas.microsoft.com/office/drawing/2014/main" id="{B4412886-434B-5D4F-8BC4-13DF7C57F354}"/>
              </a:ext>
            </a:extLst>
          </p:cNvPr>
          <p:cNvSpPr/>
          <p:nvPr/>
        </p:nvSpPr>
        <p:spPr>
          <a:xfrm>
            <a:off x="2448770" y="3013145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Google Shape;279;p39">
            <a:extLst>
              <a:ext uri="{FF2B5EF4-FFF2-40B4-BE49-F238E27FC236}">
                <a16:creationId xmlns:a16="http://schemas.microsoft.com/office/drawing/2014/main" id="{D30630EF-D370-A441-BB78-A3DBE3EA56B8}"/>
              </a:ext>
            </a:extLst>
          </p:cNvPr>
          <p:cNvSpPr/>
          <p:nvPr/>
        </p:nvSpPr>
        <p:spPr>
          <a:xfrm>
            <a:off x="5429430" y="1570661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Google Shape;279;p39">
            <a:extLst>
              <a:ext uri="{FF2B5EF4-FFF2-40B4-BE49-F238E27FC236}">
                <a16:creationId xmlns:a16="http://schemas.microsoft.com/office/drawing/2014/main" id="{E6324930-BF11-E847-B45E-A0C627FC38A4}"/>
              </a:ext>
            </a:extLst>
          </p:cNvPr>
          <p:cNvSpPr/>
          <p:nvPr/>
        </p:nvSpPr>
        <p:spPr>
          <a:xfrm>
            <a:off x="8639492" y="1484914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Rate Experiment</a:t>
            </a:r>
            <a:endParaRPr/>
          </a:p>
        </p:txBody>
      </p:sp>
      <p:sp>
        <p:nvSpPr>
          <p:cNvPr id="328" name="Google Shape;32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30" name="Google Shape;3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931"/>
            <a:ext cx="9144003" cy="304948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/>
        </p:nvSpPr>
        <p:spPr>
          <a:xfrm>
            <a:off x="6302600" y="125675"/>
            <a:ext cx="2841300" cy="126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𝜔 = 0.2 (low serializable)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𝜃 = 0.8 (medium contention)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10 ops/txn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40 cores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282;p39">
            <a:extLst>
              <a:ext uri="{FF2B5EF4-FFF2-40B4-BE49-F238E27FC236}">
                <a16:creationId xmlns:a16="http://schemas.microsoft.com/office/drawing/2014/main" id="{42330C1D-6F96-B447-9EBE-1F5847B8712D}"/>
              </a:ext>
            </a:extLst>
          </p:cNvPr>
          <p:cNvSpPr txBox="1"/>
          <p:nvPr/>
        </p:nvSpPr>
        <p:spPr>
          <a:xfrm>
            <a:off x="4572000" y="4385425"/>
            <a:ext cx="3531300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MSGT outperforms SGT when the workload is balanced</a:t>
            </a:r>
            <a:endParaRPr b="1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279;p39">
            <a:extLst>
              <a:ext uri="{FF2B5EF4-FFF2-40B4-BE49-F238E27FC236}">
                <a16:creationId xmlns:a16="http://schemas.microsoft.com/office/drawing/2014/main" id="{469C7A65-7A5B-A94A-A781-310DDE8DB962}"/>
              </a:ext>
            </a:extLst>
          </p:cNvPr>
          <p:cNvSpPr/>
          <p:nvPr/>
        </p:nvSpPr>
        <p:spPr>
          <a:xfrm>
            <a:off x="1005316" y="2962839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</a:t>
            </a:r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Serialization graph testing (SGT) accepts all conflict serializable schedules → no unnecessary aborts  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Historically deemed too computational expensive 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Durner &amp;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Neumann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 (2019)</a:t>
            </a:r>
            <a:r>
              <a:rPr lang="en" dirty="0">
                <a:solidFill>
                  <a:srgbClr val="595959"/>
                </a:solidFill>
              </a:rPr>
              <a:t> </a:t>
            </a:r>
            <a:r>
              <a:rPr lang="en" dirty="0">
                <a:solidFill>
                  <a:schemeClr val="bg2"/>
                </a:solidFill>
              </a:rPr>
              <a:t>developed a concurrent graph data structure to implement SGT in a many-core database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SGT executes all transaction with serializable isolation  → practical databases often allow some transactions to execute with weaker isolation 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Mixed serialization graph testing blends </a:t>
            </a:r>
            <a:r>
              <a:rPr lang="en" b="1" dirty="0" err="1">
                <a:solidFill>
                  <a:schemeClr val="bg2"/>
                </a:solidFill>
              </a:rPr>
              <a:t>Durner</a:t>
            </a:r>
            <a:r>
              <a:rPr lang="en" b="1" dirty="0">
                <a:solidFill>
                  <a:schemeClr val="bg2"/>
                </a:solidFill>
              </a:rPr>
              <a:t> &amp; Neumann’s data structure with </a:t>
            </a:r>
            <a:r>
              <a:rPr lang="en" b="1" dirty="0" err="1">
                <a:solidFill>
                  <a:schemeClr val="bg2"/>
                </a:solidFill>
              </a:rPr>
              <a:t>Adya’s</a:t>
            </a:r>
            <a:r>
              <a:rPr lang="en" b="1" dirty="0">
                <a:solidFill>
                  <a:schemeClr val="bg2"/>
                </a:solidFill>
              </a:rPr>
              <a:t> weak isolation formalism to allow users to pick ‘n’ mix isolation levels on a per-transaction basis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 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Strengthens recent work refuting the assumption that graph-based concurrency control is impractical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When workloads contain transactions running at weaker isolation levels MSGT is able to outperform SGT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Future work;</a:t>
            </a:r>
            <a:endParaRPr dirty="0">
              <a:solidFill>
                <a:schemeClr val="bg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solidFill>
                  <a:schemeClr val="bg2"/>
                </a:solidFill>
              </a:rPr>
              <a:t>Compare performance with other mixed concurrency control protocols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solidFill>
                  <a:schemeClr val="bg2"/>
                </a:solidFill>
              </a:rPr>
              <a:t>Support additional isolation levels, e.g., snapshot isolation 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solidFill>
                  <a:schemeClr val="bg2"/>
                </a:solidFill>
              </a:rPr>
              <a:t>Extend the performance evaluation to include industry standard benchmarks such as </a:t>
            </a:r>
            <a:r>
              <a:rPr lang="en" sz="1800" dirty="0" err="1">
                <a:solidFill>
                  <a:schemeClr val="bg2"/>
                </a:solidFill>
              </a:rPr>
              <a:t>TPCx</a:t>
            </a:r>
            <a:r>
              <a:rPr lang="en" sz="1800" dirty="0">
                <a:solidFill>
                  <a:schemeClr val="bg2"/>
                </a:solidFill>
              </a:rPr>
              <a:t>-IoT and TPC-C </a:t>
            </a:r>
            <a:endParaRPr sz="1800" dirty="0">
              <a:solidFill>
                <a:schemeClr val="bg2"/>
              </a:solidFill>
            </a:endParaRPr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sp>
        <p:nvSpPr>
          <p:cNvPr id="297" name="Google Shape;297;p4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my podcast! </a:t>
            </a: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2"/>
          </p:nvPr>
        </p:nvSpPr>
        <p:spPr>
          <a:xfrm>
            <a:off x="4939500" y="-4950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Email: </a:t>
            </a:r>
            <a:r>
              <a:rPr lang="en" sz="1700" u="sng">
                <a:hlinkClick r:id="rId3"/>
              </a:rPr>
              <a:t>j.waudby2@newcastle.ac.uk</a:t>
            </a:r>
            <a:r>
              <a:rPr lang="en" sz="1700"/>
              <a:t>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Twitter: jwaudberry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LinkedIn: jack-waudby</a:t>
            </a:r>
            <a:endParaRPr sz="1700"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950" y="3286650"/>
            <a:ext cx="1587600" cy="15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980" y="3407700"/>
            <a:ext cx="1259820" cy="13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1937" y="2338025"/>
            <a:ext cx="3752125" cy="264856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/>
        </p:nvSpPr>
        <p:spPr>
          <a:xfrm rot="155508">
            <a:off x="6064992" y="2939360"/>
            <a:ext cx="1015038" cy="36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Read 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Committed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 rot="542848">
            <a:off x="7225812" y="4013249"/>
            <a:ext cx="1014927" cy="36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Read 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Uncommitted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 rot="155508">
            <a:off x="7430492" y="3101108"/>
            <a:ext cx="1015038" cy="27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Serializable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 rot="596300">
            <a:off x="5857747" y="3881294"/>
            <a:ext cx="1015133" cy="36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Repeatable 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Read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 rot="542848">
            <a:off x="6544712" y="3967084"/>
            <a:ext cx="1014927" cy="46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Snapshot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Isolation 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2843700" y="1709850"/>
            <a:ext cx="3456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latin typeface="Source Sans Pro"/>
                <a:ea typeface="Source Sans Pro"/>
                <a:cs typeface="Source Sans Pro"/>
                <a:sym typeface="Source Sans Pro"/>
              </a:rPr>
              <a:t>𝛀</a:t>
            </a:r>
            <a:endParaRPr sz="10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Control </a:t>
            </a:r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Performance critical component of modern many-core databases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Responsible for ensuring the effects of concurrently executing transactions are isolated from each other → serializability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Concurrency control approaches;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bg2"/>
                </a:solidFill>
              </a:rPr>
              <a:t>Lock-based, e.g., two-phase locking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bg2"/>
                </a:solidFill>
              </a:rPr>
              <a:t>Timestamp-based, e.g., timestamp ordering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bg2"/>
                </a:solidFill>
              </a:rPr>
              <a:t>Validation-based, e.g., optimistic concurrency control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 dirty="0">
                <a:solidFill>
                  <a:schemeClr val="bg2"/>
                </a:solidFill>
              </a:rPr>
              <a:t>Graph-based </a:t>
            </a:r>
            <a:r>
              <a:rPr lang="en" sz="1600" b="1" dirty="0" err="1">
                <a:solidFill>
                  <a:schemeClr val="bg2"/>
                </a:solidFill>
              </a:rPr>
              <a:t>a.k.a</a:t>
            </a:r>
            <a:r>
              <a:rPr lang="en" sz="1600" b="1" dirty="0">
                <a:solidFill>
                  <a:schemeClr val="bg2"/>
                </a:solidFill>
              </a:rPr>
              <a:t> serialization graph testing (SGT)</a:t>
            </a:r>
            <a:endParaRPr sz="1600" b="1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SGT directly uses the conflict graph theorem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bg2"/>
                </a:solidFill>
              </a:rPr>
              <a:t>Accepting all conflict serializable schedules → no unnecessary aborts  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9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4376500" y="222825"/>
            <a:ext cx="3969000" cy="104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False Negatives: Accepting All Useful Schedules in a Fast Serializable Many-Core System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Dominik Durner &amp; Thomas Neumann</a:t>
            </a:r>
            <a:endParaRPr i="1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ICDE, 2019</a:t>
            </a:r>
            <a:endParaRPr i="1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False Negatives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595959"/>
                </a:solidFill>
              </a:rPr>
              <a:t>Efficient SGT implementation </a:t>
            </a:r>
            <a:endParaRPr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</a:rPr>
              <a:t>C</a:t>
            </a:r>
            <a:r>
              <a:rPr lang="en" sz="1800">
                <a:solidFill>
                  <a:srgbClr val="595959"/>
                </a:solidFill>
              </a:rPr>
              <a:t>oncurrent graph data structure;</a:t>
            </a:r>
            <a:endParaRPr sz="1800"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Nodes store a txn status (committed, active, aborted) 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Nodes have 2 sets of pointers representing incoming and outgoing edges</a:t>
            </a:r>
            <a:endParaRPr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</a:rPr>
              <a:t>Node-level locking protocol;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If T1 detects a conflict with T2 and an edge does not exist 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T1 acquires </a:t>
            </a:r>
            <a:r>
              <a:rPr lang="en" i="1">
                <a:solidFill>
                  <a:srgbClr val="595959"/>
                </a:solidFill>
              </a:rPr>
              <a:t>shared lock </a:t>
            </a:r>
            <a:r>
              <a:rPr lang="en">
                <a:solidFill>
                  <a:srgbClr val="595959"/>
                </a:solidFill>
              </a:rPr>
              <a:t>on T2 conflicting txn and inserts pointer 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T1 executes cycle check using reduced depth-first search holding nodes with </a:t>
            </a:r>
            <a:r>
              <a:rPr lang="en" i="1">
                <a:solidFill>
                  <a:srgbClr val="595959"/>
                </a:solidFill>
              </a:rPr>
              <a:t>shared locks 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T1 acquires an </a:t>
            </a:r>
            <a:r>
              <a:rPr lang="en" i="1">
                <a:solidFill>
                  <a:srgbClr val="595959"/>
                </a:solidFill>
              </a:rPr>
              <a:t>exclusive lock </a:t>
            </a:r>
            <a:r>
              <a:rPr lang="en">
                <a:solidFill>
                  <a:srgbClr val="595959"/>
                </a:solidFill>
              </a:rPr>
              <a:t>on its node and checks for incoming edges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If incoming edges, release </a:t>
            </a:r>
            <a:r>
              <a:rPr lang="en" i="1">
                <a:solidFill>
                  <a:srgbClr val="595959"/>
                </a:solidFill>
              </a:rPr>
              <a:t>exclusive lock  </a:t>
            </a:r>
            <a:r>
              <a:rPr lang="en">
                <a:solidFill>
                  <a:srgbClr val="595959"/>
                </a:solidFill>
              </a:rPr>
              <a:t>and repeat. Else, release and commit </a:t>
            </a:r>
            <a:endParaRPr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</a:rPr>
              <a:t>Example;</a:t>
            </a:r>
            <a:endParaRPr>
              <a:solidFill>
                <a:srgbClr val="59595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595959"/>
                </a:solidFill>
              </a:rPr>
              <a:t>s = w1[x] r2[x] c2 c1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700" y="222824"/>
            <a:ext cx="856106" cy="10467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7" name="Google Shape;167;p30"/>
          <p:cNvSpPr/>
          <p:nvPr/>
        </p:nvSpPr>
        <p:spPr>
          <a:xfrm>
            <a:off x="5980300" y="4137100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T1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7534275" y="4127800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T2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9" name="Google Shape;169;p30"/>
          <p:cNvCxnSpPr>
            <a:stCxn id="167" idx="6"/>
            <a:endCxn id="168" idx="2"/>
          </p:cNvCxnSpPr>
          <p:nvPr/>
        </p:nvCxnSpPr>
        <p:spPr>
          <a:xfrm rot="10800000" flipH="1">
            <a:off x="6573400" y="4424950"/>
            <a:ext cx="9609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325" y="4048050"/>
            <a:ext cx="506765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3600" y="4048050"/>
            <a:ext cx="506765" cy="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5440113" y="4671450"/>
            <a:ext cx="421200" cy="299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SH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8246388" y="4671450"/>
            <a:ext cx="421200" cy="299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EX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5945350" y="4731400"/>
            <a:ext cx="6630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ACTIVE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{T2}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5945350" y="4731400"/>
            <a:ext cx="6630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ACTIVE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7492563" y="4731400"/>
            <a:ext cx="6630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ACTIVE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7492563" y="4731400"/>
            <a:ext cx="6630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ACTIVE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{T1}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5883550" y="4731400"/>
            <a:ext cx="7866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COMMITTED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5440113" y="4671450"/>
            <a:ext cx="421200" cy="299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EX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7440928" y="4731400"/>
            <a:ext cx="7866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COMMITTED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 Graph Theorem </a:t>
            </a:r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Practically databases provide conflict serializability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3 conflicts: write-write, write-read, read-write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Schedule; 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s = w1[x] r2[x] r2[y] w1[y] w2[z] w3[z] r3[x] c1 c3 c2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Conflict graph;</a:t>
            </a:r>
            <a:endParaRPr b="1" dirty="0">
              <a:solidFill>
                <a:srgbClr val="595959"/>
              </a:solidFill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2721475" y="28478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T1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4275450" y="28385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T2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2" name="Google Shape;122;p27"/>
          <p:cNvCxnSpPr>
            <a:stCxn id="120" idx="6"/>
            <a:endCxn id="121" idx="2"/>
          </p:cNvCxnSpPr>
          <p:nvPr/>
        </p:nvCxnSpPr>
        <p:spPr>
          <a:xfrm rot="10800000" flipH="1">
            <a:off x="3314575" y="3135675"/>
            <a:ext cx="9609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27"/>
          <p:cNvCxnSpPr/>
          <p:nvPr/>
        </p:nvCxnSpPr>
        <p:spPr>
          <a:xfrm>
            <a:off x="4868550" y="3135675"/>
            <a:ext cx="93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27"/>
          <p:cNvSpPr/>
          <p:nvPr/>
        </p:nvSpPr>
        <p:spPr>
          <a:xfrm>
            <a:off x="5801550" y="28385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T3</a:t>
            </a:r>
            <a:r>
              <a:rPr lang="en" sz="18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5" name="Google Shape;125;p27"/>
          <p:cNvCxnSpPr>
            <a:stCxn id="120" idx="7"/>
            <a:endCxn id="121" idx="1"/>
          </p:cNvCxnSpPr>
          <p:nvPr/>
        </p:nvCxnSpPr>
        <p:spPr>
          <a:xfrm rot="-5400000">
            <a:off x="3790368" y="2362908"/>
            <a:ext cx="9300" cy="1134600"/>
          </a:xfrm>
          <a:prstGeom prst="curvedConnector3">
            <a:avLst>
              <a:gd name="adj1" fmla="val 35963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6" name="Google Shape;126;p27"/>
          <p:cNvCxnSpPr>
            <a:stCxn id="120" idx="5"/>
            <a:endCxn id="124" idx="3"/>
          </p:cNvCxnSpPr>
          <p:nvPr/>
        </p:nvCxnSpPr>
        <p:spPr>
          <a:xfrm rot="-5400000">
            <a:off x="4553418" y="2020092"/>
            <a:ext cx="9300" cy="2660700"/>
          </a:xfrm>
          <a:prstGeom prst="curvedConnector3">
            <a:avLst>
              <a:gd name="adj1" fmla="val -34963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3978175"/>
            <a:ext cx="8520600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Schedule is conflict serializable </a:t>
            </a:r>
            <a:r>
              <a:rPr lang="en" dirty="0" err="1">
                <a:solidFill>
                  <a:schemeClr val="bg2"/>
                </a:solidFill>
              </a:rPr>
              <a:t>iff</a:t>
            </a:r>
            <a:r>
              <a:rPr lang="en" dirty="0">
                <a:solidFill>
                  <a:schemeClr val="bg2"/>
                </a:solidFill>
              </a:rPr>
              <a:t> its corresponding conflict graph is acyclic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Graph Testing </a:t>
            </a:r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Scheduler maintains a conflict graph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For each operation in a transaction;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Source Sans Pro"/>
              <a:buChar char="○"/>
            </a:pPr>
            <a:r>
              <a:rPr lang="en" sz="1600" dirty="0">
                <a:solidFill>
                  <a:schemeClr val="bg2"/>
                </a:solidFill>
              </a:rPr>
              <a:t>Determine conflicts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Source Sans Pro"/>
              <a:buChar char="○"/>
            </a:pPr>
            <a:r>
              <a:rPr lang="en" sz="1600" dirty="0">
                <a:solidFill>
                  <a:schemeClr val="bg2"/>
                </a:solidFill>
              </a:rPr>
              <a:t>Insert corresponding edges into conflict graph (if do not already exist)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Execute cycle check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If no cycle then continue, else abort transaction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At commit time delay until no incoming edges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Historically deemed too costly 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i="1" dirty="0">
                <a:solidFill>
                  <a:schemeClr val="bg2"/>
                </a:solidFill>
              </a:rPr>
              <a:t>“No False Negatives: Accepting All Useful Schedules in a Fast Serializable Many-Core System”, </a:t>
            </a:r>
            <a:r>
              <a:rPr lang="en" sz="1600" dirty="0">
                <a:solidFill>
                  <a:schemeClr val="bg2"/>
                </a:solidFill>
              </a:rPr>
              <a:t>Dominik </a:t>
            </a:r>
            <a:r>
              <a:rPr lang="en" sz="1600" dirty="0" err="1">
                <a:solidFill>
                  <a:schemeClr val="bg2"/>
                </a:solidFill>
              </a:rPr>
              <a:t>Durner</a:t>
            </a:r>
            <a:r>
              <a:rPr lang="en" sz="1600" dirty="0">
                <a:solidFill>
                  <a:schemeClr val="bg2"/>
                </a:solidFill>
              </a:rPr>
              <a:t> &amp; Thomas Neumann, ICDE, 2019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Implementation using a concurrent graph data structure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Performance comparable with contemporary (SILO, </a:t>
            </a:r>
            <a:r>
              <a:rPr lang="en" sz="1600" dirty="0" err="1">
                <a:solidFill>
                  <a:schemeClr val="bg2"/>
                </a:solidFill>
              </a:rPr>
              <a:t>TicToc</a:t>
            </a:r>
            <a:r>
              <a:rPr lang="en" sz="1600" dirty="0">
                <a:solidFill>
                  <a:schemeClr val="bg2"/>
                </a:solidFill>
              </a:rPr>
              <a:t>) and classical protocols (2PL, OCC)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135" name="Google Shape;135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53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SGT executes all transactions with Serializable isolation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Performance of serializable transaction processing can be unsatisfactory for some applications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Mixed databases allow transactions to run at different, weaker, isolation levels, e.g., Snapshot Isolation, Read Committed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In practice weak isolation is widely used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bg2"/>
                </a:solidFill>
              </a:rPr>
              <a:t>2017 DBA survey found the majority of transactions execute at Read Committed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Can SGT be extended to support transactions running at different isolation levels?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>
                <a:solidFill>
                  <a:schemeClr val="bg2"/>
                </a:solidFill>
              </a:rPr>
              <a:t>Investigate the prevalence of mixed databases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>
                <a:solidFill>
                  <a:schemeClr val="bg2"/>
                </a:solidFill>
              </a:rPr>
              <a:t>Protocol development; what constitutes a valid execution in a mixed database?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>
                <a:solidFill>
                  <a:schemeClr val="bg2"/>
                </a:solidFill>
              </a:rPr>
              <a:t>Implementation; can </a:t>
            </a:r>
            <a:r>
              <a:rPr lang="en-GB" dirty="0" err="1">
                <a:solidFill>
                  <a:schemeClr val="bg2"/>
                </a:solidFill>
              </a:rPr>
              <a:t>Durner</a:t>
            </a:r>
            <a:r>
              <a:rPr lang="en-GB" dirty="0">
                <a:solidFill>
                  <a:schemeClr val="bg2"/>
                </a:solidFill>
              </a:rPr>
              <a:t> &amp; Neumann’s graph data structure be adapted?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in the Wild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9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Surveyed the isolation levels supported by 24  databases 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7 isolation levels represented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b="1" dirty="0">
                <a:solidFill>
                  <a:schemeClr val="bg2"/>
                </a:solidFill>
              </a:rPr>
              <a:t>18 databases supported multiple isolation levels</a:t>
            </a:r>
            <a:endParaRPr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>
              <a:solidFill>
                <a:srgbClr val="595959"/>
              </a:solidFill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225" y="911075"/>
            <a:ext cx="3708128" cy="41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Graph-based Weak Isolation Formalism</a:t>
            </a:r>
            <a:endParaRPr dirty="0"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1350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i="1" dirty="0">
                <a:solidFill>
                  <a:schemeClr val="bg2"/>
                </a:solidFill>
              </a:rPr>
              <a:t>“Weak Consistency: A Generalized Theory and Optimistic Implementations for Distributed Transactions”, </a:t>
            </a:r>
            <a:r>
              <a:rPr lang="en-GB" dirty="0" err="1">
                <a:solidFill>
                  <a:schemeClr val="bg2"/>
                </a:solidFill>
              </a:rPr>
              <a:t>Adya</a:t>
            </a:r>
            <a:r>
              <a:rPr lang="en-GB" dirty="0">
                <a:solidFill>
                  <a:schemeClr val="bg2"/>
                </a:solidFill>
              </a:rPr>
              <a:t>, </a:t>
            </a:r>
            <a:r>
              <a:rPr lang="en" dirty="0">
                <a:solidFill>
                  <a:schemeClr val="bg2"/>
                </a:solidFill>
              </a:rPr>
              <a:t>PhD Thesis</a:t>
            </a:r>
            <a:endParaRPr lang="en-GB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Represent schedule with a </a:t>
            </a:r>
            <a:r>
              <a:rPr lang="en" b="1" dirty="0">
                <a:solidFill>
                  <a:schemeClr val="bg2"/>
                </a:solidFill>
              </a:rPr>
              <a:t>direct serialization graph (DSG)</a:t>
            </a:r>
            <a:endParaRPr b="1" dirty="0">
              <a:solidFill>
                <a:schemeClr val="bg2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sz="1600" dirty="0">
                <a:solidFill>
                  <a:schemeClr val="bg2"/>
                </a:solidFill>
              </a:rPr>
              <a:t>s = w1[x1] r2[x1] r2[y0] w1[y1] w2[z2] w3[z3] r3[x1] c1 c3 c2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2721475" y="2996211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T1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4275450" y="2986911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T2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8" name="Google Shape;168;p32"/>
          <p:cNvCxnSpPr>
            <a:stCxn id="166" idx="6"/>
            <a:endCxn id="167" idx="2"/>
          </p:cNvCxnSpPr>
          <p:nvPr/>
        </p:nvCxnSpPr>
        <p:spPr>
          <a:xfrm rot="10800000" flipH="1">
            <a:off x="3314575" y="3284061"/>
            <a:ext cx="9609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32"/>
          <p:cNvCxnSpPr/>
          <p:nvPr/>
        </p:nvCxnSpPr>
        <p:spPr>
          <a:xfrm>
            <a:off x="4868550" y="3271473"/>
            <a:ext cx="93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32"/>
          <p:cNvSpPr/>
          <p:nvPr/>
        </p:nvSpPr>
        <p:spPr>
          <a:xfrm>
            <a:off x="5801550" y="2986911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T3</a:t>
            </a:r>
            <a:r>
              <a:rPr lang="en" sz="18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1" name="Google Shape;171;p32"/>
          <p:cNvCxnSpPr>
            <a:stCxn id="166" idx="7"/>
            <a:endCxn id="167" idx="1"/>
          </p:cNvCxnSpPr>
          <p:nvPr/>
        </p:nvCxnSpPr>
        <p:spPr>
          <a:xfrm rot="-5400000">
            <a:off x="3790368" y="2511294"/>
            <a:ext cx="9300" cy="1134600"/>
          </a:xfrm>
          <a:prstGeom prst="curvedConnector3">
            <a:avLst>
              <a:gd name="adj1" fmla="val 35963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2" name="Google Shape;172;p32"/>
          <p:cNvCxnSpPr>
            <a:stCxn id="166" idx="5"/>
            <a:endCxn id="170" idx="3"/>
          </p:cNvCxnSpPr>
          <p:nvPr/>
        </p:nvCxnSpPr>
        <p:spPr>
          <a:xfrm rot="-5400000">
            <a:off x="4553418" y="2168478"/>
            <a:ext cx="9300" cy="2660700"/>
          </a:xfrm>
          <a:prstGeom prst="curvedConnector3">
            <a:avLst>
              <a:gd name="adj1" fmla="val -34963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32"/>
          <p:cNvSpPr txBox="1"/>
          <p:nvPr/>
        </p:nvSpPr>
        <p:spPr>
          <a:xfrm>
            <a:off x="3557700" y="2384535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3557700" y="2986911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097750" y="2986911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4320750" y="3531336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3756593"/>
            <a:ext cx="8520600" cy="132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Anomalies</a:t>
            </a:r>
            <a:r>
              <a:rPr lang="en" dirty="0">
                <a:solidFill>
                  <a:schemeClr val="bg2"/>
                </a:solidFill>
              </a:rPr>
              <a:t> are defined by stating properties about the DSG</a:t>
            </a:r>
            <a:endParaRPr dirty="0">
              <a:solidFill>
                <a:schemeClr val="bg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E.g., dirty write (G0) is a cycle containing only WW edges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Isolation levels </a:t>
            </a:r>
            <a:r>
              <a:rPr lang="en" dirty="0">
                <a:solidFill>
                  <a:schemeClr val="bg2"/>
                </a:solidFill>
              </a:rPr>
              <a:t>defined by the anomalies they prevent</a:t>
            </a:r>
            <a:endParaRPr dirty="0">
              <a:solidFill>
                <a:schemeClr val="bg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E.g., Read Uncommitted prevents G0 anomalies</a:t>
            </a:r>
          </a:p>
        </p:txBody>
      </p:sp>
    </p:spTree>
    <p:extLst>
      <p:ext uri="{BB962C8B-B14F-4D97-AF65-F5344CB8AC3E}">
        <p14:creationId xmlns:p14="http://schemas.microsoft.com/office/powerpoint/2010/main" val="203872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Mixing-Correct Theorem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In a mixed database schedule represented by a </a:t>
            </a:r>
            <a:r>
              <a:rPr lang="en" b="1" dirty="0">
                <a:solidFill>
                  <a:schemeClr val="bg2"/>
                </a:solidFill>
              </a:rPr>
              <a:t>mixed serialization graph (MSG)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Annotate nodes with isolation level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Include only relevant and obligatory conflicts;</a:t>
            </a:r>
            <a:endParaRPr dirty="0">
              <a:solidFill>
                <a:schemeClr val="bg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All WW edges included </a:t>
            </a:r>
            <a:endParaRPr dirty="0">
              <a:solidFill>
                <a:schemeClr val="bg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WR edges included if incoming to read committed/serializable transactions</a:t>
            </a:r>
            <a:endParaRPr dirty="0">
              <a:solidFill>
                <a:schemeClr val="bg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RW edges are included if outgoing edges from serializable transactions.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 = w1[x1] r2[x1] r2[y0] w1[y1] w2[z2] w3[z3] r3[x1] c1 c3 c2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2721475" y="35336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T1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4275450" y="35243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T2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" name="Google Shape;189;p33"/>
          <p:cNvCxnSpPr>
            <a:stCxn id="187" idx="6"/>
            <a:endCxn id="188" idx="2"/>
          </p:cNvCxnSpPr>
          <p:nvPr/>
        </p:nvCxnSpPr>
        <p:spPr>
          <a:xfrm rot="10800000" flipH="1">
            <a:off x="3314575" y="3821475"/>
            <a:ext cx="9609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33"/>
          <p:cNvCxnSpPr/>
          <p:nvPr/>
        </p:nvCxnSpPr>
        <p:spPr>
          <a:xfrm>
            <a:off x="4868550" y="3821475"/>
            <a:ext cx="93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33"/>
          <p:cNvSpPr/>
          <p:nvPr/>
        </p:nvSpPr>
        <p:spPr>
          <a:xfrm>
            <a:off x="5801550" y="35243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T3</a:t>
            </a:r>
            <a:r>
              <a:rPr lang="en" sz="18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3557700" y="3524325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5097750" y="3524325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2450725" y="4026875"/>
            <a:ext cx="113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Serializable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5484225" y="4073159"/>
            <a:ext cx="1262869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Read Uncommitted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4004700" y="4058225"/>
            <a:ext cx="113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Read Committed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311700" y="44797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Schedule is mixing-correct </a:t>
            </a:r>
            <a:r>
              <a:rPr lang="en" b="1" dirty="0" err="1">
                <a:solidFill>
                  <a:schemeClr val="bg2"/>
                </a:solidFill>
              </a:rPr>
              <a:t>iff</a:t>
            </a:r>
            <a:r>
              <a:rPr lang="en" b="1" dirty="0">
                <a:solidFill>
                  <a:schemeClr val="bg2"/>
                </a:solidFill>
              </a:rPr>
              <a:t> its corresponding MSG is acyclic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15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Serialization Graph Testing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95959"/>
              </a:buClr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Use concurrent graph data structure</a:t>
            </a:r>
            <a:r>
              <a:rPr lang="en" b="1" dirty="0">
                <a:solidFill>
                  <a:schemeClr val="bg2"/>
                </a:solidFill>
              </a:rPr>
              <a:t> </a:t>
            </a:r>
            <a:r>
              <a:rPr lang="en" dirty="0">
                <a:solidFill>
                  <a:schemeClr val="bg2"/>
                </a:solidFill>
              </a:rPr>
              <a:t>with nodes annotated with requested isolation level </a:t>
            </a:r>
            <a:r>
              <a:rPr lang="en" b="1" dirty="0">
                <a:solidFill>
                  <a:schemeClr val="bg2"/>
                </a:solidFill>
              </a:rPr>
              <a:t>(Change 1)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For each operation in a transaction;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Source Sans Pro"/>
              <a:buChar char="○"/>
            </a:pPr>
            <a:r>
              <a:rPr lang="en" sz="1600" dirty="0">
                <a:solidFill>
                  <a:schemeClr val="bg2"/>
                </a:solidFill>
              </a:rPr>
              <a:t>Determine conflicts</a:t>
            </a:r>
            <a:endParaRPr sz="1600" dirty="0">
              <a:solidFill>
                <a:schemeClr val="bg2"/>
              </a:solidFill>
            </a:endParaRPr>
          </a:p>
          <a:p>
            <a:pPr lvl="1" indent="-330200">
              <a:spcBef>
                <a:spcPts val="0"/>
              </a:spcBef>
              <a:buClr>
                <a:srgbClr val="595959"/>
              </a:buClr>
              <a:buSzPts val="1600"/>
            </a:pPr>
            <a:r>
              <a:rPr lang="en" sz="1600" dirty="0">
                <a:solidFill>
                  <a:schemeClr val="bg2"/>
                </a:solidFill>
              </a:rPr>
              <a:t>Insert corresponding edges into conflict graph (if do not already exist) </a:t>
            </a:r>
            <a:r>
              <a:rPr lang="en" sz="1600" b="1" dirty="0">
                <a:solidFill>
                  <a:schemeClr val="bg2"/>
                </a:solidFill>
              </a:rPr>
              <a:t>as-per the mixing-correct theorem inclusion rules </a:t>
            </a:r>
            <a:r>
              <a:rPr lang="en-GB" sz="1600" b="1" dirty="0">
                <a:solidFill>
                  <a:schemeClr val="bg2"/>
                </a:solidFill>
              </a:rPr>
              <a:t>(Change 2)</a:t>
            </a:r>
            <a:endParaRPr sz="1600" b="1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Execute cycle check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If no cycle then continue, else abort transaction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At commit time delay until no incoming edges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04" name="Google Shape;204;p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97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434343"/>
      </a:lt2>
      <a:accent1>
        <a:srgbClr val="0E6998"/>
      </a:accent1>
      <a:accent2>
        <a:srgbClr val="1E9646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3C78D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1444</Words>
  <Application>Microsoft Macintosh PowerPoint</Application>
  <PresentationFormat>On-screen Show (16:9)</PresentationFormat>
  <Paragraphs>233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Raleway</vt:lpstr>
      <vt:lpstr>Source Sans Pro</vt:lpstr>
      <vt:lpstr>Arial</vt:lpstr>
      <vt:lpstr>Simple Light</vt:lpstr>
      <vt:lpstr>Plum</vt:lpstr>
      <vt:lpstr>Pick ‘n’ Mix Isolation Levels: Mixed Serialization Graph Testing</vt:lpstr>
      <vt:lpstr>Concurrency Control </vt:lpstr>
      <vt:lpstr>Conflict Graph Theorem </vt:lpstr>
      <vt:lpstr>Serialization Graph Testing </vt:lpstr>
      <vt:lpstr>Motivation</vt:lpstr>
      <vt:lpstr>Mixing in the Wild</vt:lpstr>
      <vt:lpstr>Graph-based Weak Isolation Formalism</vt:lpstr>
      <vt:lpstr>Mixing-Correct Theorem</vt:lpstr>
      <vt:lpstr>Mixed Serialization Graph Testing</vt:lpstr>
      <vt:lpstr>Evaluation</vt:lpstr>
      <vt:lpstr>YCSB Benchmark</vt:lpstr>
      <vt:lpstr>Isolation Experiment</vt:lpstr>
      <vt:lpstr>Scalability Experiment</vt:lpstr>
      <vt:lpstr>Contention Experiment</vt:lpstr>
      <vt:lpstr>Update Rate Experiment</vt:lpstr>
      <vt:lpstr>TL;DR</vt:lpstr>
      <vt:lpstr>Conclusion &amp; Future Work </vt:lpstr>
      <vt:lpstr>Thanks for listening</vt:lpstr>
      <vt:lpstr>PowerPoint Presentation</vt:lpstr>
      <vt:lpstr>No False Negatives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‘n’ Mix Isolation Levels: Mixed Serialization Graph Testing</dc:title>
  <cp:lastModifiedBy>Microsoft Office User</cp:lastModifiedBy>
  <cp:revision>9</cp:revision>
  <dcterms:modified xsi:type="dcterms:W3CDTF">2022-09-04T22:04:55Z</dcterms:modified>
</cp:coreProperties>
</file>