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b4ce66b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b4ce66b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85e1c6aaf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85e1c6aaf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72859ee6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72859ee6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85e1c6aaf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85e1c6aaf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Strengthens recent work refuting the assumption that graph-based concurrency control is impractical</a:t>
            </a:r>
            <a:endParaRPr sz="1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workloads contain transactions running at weaker isolation levels MSGT is able to outperform SGT</a:t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c289166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1c289166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859ee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72859ee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9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85e1c6aaf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85e1c6aaf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72859ee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72859ee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85e1c6aaf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485e1c6aaf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85e1c6aa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85e1c6aa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85e1c6aaf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85e1c6aaf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1c28916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1c28916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72859ee6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72859ee6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2859ee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72859ee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2859ee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72859ee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1c28916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1c28916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72859ee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72859ee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85e1c6aa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85e1c6aa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85e1c6aa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85e1c6aaf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Relevant conflict: pertinent to a given isolation level, e.g., read-depends edges are relevant to PL-2 but not PL-1 transactions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Obligatory conflict: relevant to one transaction but not the other, e.g., an anti-depends edge between a PL-2 transaction and a PL-3 transaction is relevant to PL-3 but not PL-2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3244025"/>
            <a:ext cx="8982600" cy="1818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98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.waudby2@newcastle.ac.u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485875" y="1399200"/>
            <a:ext cx="8183700" cy="11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 dirty="0"/>
              <a:t>High </a:t>
            </a:r>
            <a:r>
              <a:rPr lang="en" sz="2800"/>
              <a:t>Performance Mixed Graph-Based 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 dirty="0"/>
              <a:t>Concurrency Control</a:t>
            </a:r>
            <a:endParaRPr dirty="0"/>
          </a:p>
        </p:txBody>
      </p:sp>
      <p:sp>
        <p:nvSpPr>
          <p:cNvPr id="104" name="Google Shape;104;p25"/>
          <p:cNvSpPr txBox="1"/>
          <p:nvPr/>
        </p:nvSpPr>
        <p:spPr>
          <a:xfrm>
            <a:off x="311700" y="2834125"/>
            <a:ext cx="85206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Jack Waudby</a:t>
            </a:r>
            <a:r>
              <a:rPr lang="en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(Supervised by Paul Ezhilchelvan)</a:t>
            </a:r>
            <a:endParaRPr sz="2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32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32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Sept 2022</a:t>
            </a:r>
            <a:endParaRPr sz="2632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63" y="365975"/>
            <a:ext cx="1992725" cy="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 rotWithShape="1">
          <a:blip r:embed="rId4">
            <a:alphaModFix/>
          </a:blip>
          <a:srcRect l="1760" r="-1760"/>
          <a:stretch/>
        </p:blipFill>
        <p:spPr>
          <a:xfrm>
            <a:off x="4831675" y="326888"/>
            <a:ext cx="2643175" cy="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Serialization Graph Testing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95959"/>
              </a:buClr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Use concurrent graph data structure</a:t>
            </a:r>
            <a:r>
              <a:rPr lang="en" b="1" dirty="0">
                <a:solidFill>
                  <a:schemeClr val="bg2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with nodes annotated with requested isolation level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For each operation in a transaction;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Determine conflicts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Insert corresponding edges into conflict graph (if do not already exist) </a:t>
            </a:r>
            <a:r>
              <a:rPr lang="en" sz="1600" b="1" dirty="0">
                <a:solidFill>
                  <a:schemeClr val="bg2"/>
                </a:solidFill>
              </a:rPr>
              <a:t>as-per the mixing-correct theorem inclusion rules </a:t>
            </a:r>
            <a:endParaRPr sz="1600" b="1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Execute cycle check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If no cycle then continue, else abort transaction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At commit time delay until no incoming edges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Implementation; </a:t>
            </a:r>
            <a:r>
              <a:rPr lang="en" dirty="0">
                <a:solidFill>
                  <a:schemeClr val="bg2"/>
                </a:solidFill>
              </a:rPr>
              <a:t>SGT and MSGT implemented in our prototype in-memory database. MSGT supports Serializable, Read Committed &amp; Read Uncommitted</a:t>
            </a:r>
            <a:endParaRPr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Hardware; </a:t>
            </a:r>
            <a:r>
              <a:rPr lang="en" dirty="0">
                <a:solidFill>
                  <a:schemeClr val="bg2"/>
                </a:solidFill>
              </a:rPr>
              <a:t>Azure Standard D48v3 instance with 48 virtualized CPU cores and 192GB of memory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Metrics;</a:t>
            </a:r>
            <a:endParaRPr b="1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Throughput: </a:t>
            </a:r>
            <a:r>
              <a:rPr lang="en" sz="1800" dirty="0">
                <a:solidFill>
                  <a:schemeClr val="bg2"/>
                </a:solidFill>
              </a:rPr>
              <a:t>number of transactions committed per second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Abort rate: </a:t>
            </a:r>
            <a:r>
              <a:rPr lang="en" sz="1800" dirty="0">
                <a:solidFill>
                  <a:schemeClr val="bg2"/>
                </a:solidFill>
              </a:rPr>
              <a:t>rate at which transactions are being aborted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i="1" dirty="0">
                <a:solidFill>
                  <a:schemeClr val="bg2"/>
                </a:solidFill>
              </a:rPr>
              <a:t>Average latency: </a:t>
            </a:r>
            <a:r>
              <a:rPr lang="en" sz="1800" dirty="0">
                <a:solidFill>
                  <a:schemeClr val="bg2"/>
                </a:solidFill>
              </a:rPr>
              <a:t>the latency time of committed transactions (in </a:t>
            </a:r>
            <a:r>
              <a:rPr lang="en" sz="1800" dirty="0" err="1">
                <a:solidFill>
                  <a:schemeClr val="bg2"/>
                </a:solidFill>
              </a:rPr>
              <a:t>ms</a:t>
            </a:r>
            <a:r>
              <a:rPr lang="en" sz="1800" dirty="0">
                <a:solidFill>
                  <a:schemeClr val="bg2"/>
                </a:solidFill>
              </a:rPr>
              <a:t>) averaged across the measurement period</a:t>
            </a:r>
            <a:endParaRPr sz="18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Benchmark; </a:t>
            </a:r>
            <a:r>
              <a:rPr lang="en" dirty="0">
                <a:solidFill>
                  <a:schemeClr val="bg2"/>
                </a:solidFill>
              </a:rPr>
              <a:t>YCSB with an additional parameter controlling proportion of serializable transactions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Experiment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006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6347400" y="125675"/>
            <a:ext cx="2720400" cy="11849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300" dirty="0"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300" i="1" dirty="0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 sz="1300" dirty="0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300" dirty="0">
                <a:latin typeface="Source Sans Pro"/>
                <a:ea typeface="Source Sans Pro"/>
                <a:cs typeface="Source Sans Pro"/>
                <a:sym typeface="Source Sans Pro"/>
              </a:rPr>
              <a:t>10 ops/</a:t>
            </a:r>
            <a:r>
              <a:rPr lang="en" sz="1300" dirty="0" err="1">
                <a:latin typeface="Source Sans Pro"/>
                <a:ea typeface="Source Sans Pro"/>
                <a:cs typeface="Source Sans Pro"/>
                <a:sym typeface="Source Sans Pro"/>
              </a:rPr>
              <a:t>txn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300" dirty="0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382925" y="131435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689100" y="987575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</a:t>
            </a:r>
            <a:r>
              <a:rPr lang="en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𝜔 = 0.0,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 39% increase over SGT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1154825" y="4288550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</a:t>
            </a:r>
            <a:r>
              <a:rPr lang="en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𝜔 = 1.0, SGT outperforms MSGT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2532700" y="322610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403350" y="1004825"/>
            <a:ext cx="8337300" cy="1439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Mixed databases are common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Protocol development;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Mixing-correct theorem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implementation;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MSGT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403350" y="2543888"/>
            <a:ext cx="8337300" cy="10629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MSGT optimizations;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Relevant-DFS &amp; Early commit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Additional benchmarks, e.g., TPC-C, SmallBank, TATP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403350" y="3760125"/>
            <a:ext cx="8337300" cy="1155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additional isolation levels, e.g., snapshot isolation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 with mixed-2PL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Distributed MSGT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6929950" y="2875225"/>
            <a:ext cx="14298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 2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6929950" y="4152238"/>
            <a:ext cx="14298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 3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403350" y="1004825"/>
            <a:ext cx="8337300" cy="1439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Investigate the prelevance of mixed databases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Protocol development;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What constitutes a valid execution in a mixed database?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Initial implementation;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Can Durner &amp; Neumann’s graph data structure be adapted?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6929950" y="1445850"/>
            <a:ext cx="14298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 1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my podcast! 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2"/>
          </p:nvPr>
        </p:nvSpPr>
        <p:spPr>
          <a:xfrm>
            <a:off x="4939500" y="-4950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Email: </a:t>
            </a:r>
            <a:r>
              <a:rPr lang="en" sz="1700" u="sng">
                <a:hlinkClick r:id="rId3"/>
              </a:rPr>
              <a:t>j.waudby2@newcastle.ac.uk</a:t>
            </a:r>
            <a:r>
              <a:rPr lang="en" sz="1700"/>
              <a:t>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Twitter: jwaudberry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LinkedIn: jack-waudby</a:t>
            </a:r>
            <a:endParaRPr sz="170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950" y="3286650"/>
            <a:ext cx="1587600" cy="1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980" y="3407700"/>
            <a:ext cx="1259820" cy="13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1937" y="2338025"/>
            <a:ext cx="3752125" cy="26485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 rot="155508">
            <a:off x="6064992" y="2939360"/>
            <a:ext cx="1015038" cy="36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 rot="542848">
            <a:off x="7225812" y="4013249"/>
            <a:ext cx="1014927" cy="36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Uncommitted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 rot="155508">
            <a:off x="7430492" y="3101108"/>
            <a:ext cx="1015038" cy="2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Serializable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 rot="596300">
            <a:off x="5857747" y="3881294"/>
            <a:ext cx="1015133" cy="36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Repeatable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 rot="542848">
            <a:off x="6544712" y="3967084"/>
            <a:ext cx="1014927" cy="46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Snapshot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Isolation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 rot="155508">
            <a:off x="6690892" y="3008660"/>
            <a:ext cx="1015038" cy="36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Cursor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Stability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 rot="155508">
            <a:off x="5491817" y="2939360"/>
            <a:ext cx="1015038" cy="36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Consistent 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Read</a:t>
            </a:r>
            <a:endParaRPr sz="600"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4184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0" name="Google Shape;260;p39"/>
          <p:cNvSpPr txBox="1"/>
          <p:nvPr/>
        </p:nvSpPr>
        <p:spPr>
          <a:xfrm>
            <a:off x="2843700" y="1709850"/>
            <a:ext cx="3456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latin typeface="Source Sans Pro"/>
                <a:ea typeface="Source Sans Pro"/>
                <a:cs typeface="Source Sans Pro"/>
                <a:sym typeface="Source Sans Pro"/>
              </a:rPr>
              <a:t>𝛀</a:t>
            </a:r>
            <a:endParaRPr sz="10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/>
        </p:nvSpPr>
        <p:spPr>
          <a:xfrm>
            <a:off x="4376500" y="222825"/>
            <a:ext cx="39690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False Negatives: Accepting All Useful Schedules in a Fast Serializable Many-Core System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Dominik Durner &amp; Thomas Neumann</a:t>
            </a:r>
            <a:endParaRPr i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ICDE, 2019</a:t>
            </a:r>
            <a:endParaRPr i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False Negatives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595959"/>
                </a:solidFill>
              </a:rPr>
              <a:t>Efficient SGT implementation 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C</a:t>
            </a:r>
            <a:r>
              <a:rPr lang="en" sz="1800">
                <a:solidFill>
                  <a:srgbClr val="595959"/>
                </a:solidFill>
              </a:rPr>
              <a:t>oncurrent graph data structure;</a:t>
            </a:r>
            <a:endParaRPr sz="1800"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Nodes store a txn status (committed, active, aborted)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Nodes have 2 sets of pointers representing incoming and outgoing edges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Node-level locking protocol;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If T1 detects a conflict with T2 and an edge does not exist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acquires </a:t>
            </a:r>
            <a:r>
              <a:rPr lang="en" i="1">
                <a:solidFill>
                  <a:srgbClr val="595959"/>
                </a:solidFill>
              </a:rPr>
              <a:t>shared lock </a:t>
            </a:r>
            <a:r>
              <a:rPr lang="en">
                <a:solidFill>
                  <a:srgbClr val="595959"/>
                </a:solidFill>
              </a:rPr>
              <a:t>on T2 conflicting txn and inserts pointer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executes cycle check using reduced depth-first search holding nodes with </a:t>
            </a:r>
            <a:r>
              <a:rPr lang="en" i="1">
                <a:solidFill>
                  <a:srgbClr val="595959"/>
                </a:solidFill>
              </a:rPr>
              <a:t>shared locks 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T1 acquires an </a:t>
            </a:r>
            <a:r>
              <a:rPr lang="en" i="1">
                <a:solidFill>
                  <a:srgbClr val="595959"/>
                </a:solidFill>
              </a:rPr>
              <a:t>exclusive lock </a:t>
            </a:r>
            <a:r>
              <a:rPr lang="en">
                <a:solidFill>
                  <a:srgbClr val="595959"/>
                </a:solidFill>
              </a:rPr>
              <a:t>on its node and checks for incoming edges</a:t>
            </a:r>
            <a:endParaRPr>
              <a:solidFill>
                <a:srgbClr val="59595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95959"/>
                </a:solidFill>
              </a:rPr>
              <a:t>If incoming edges, release </a:t>
            </a:r>
            <a:r>
              <a:rPr lang="en" i="1">
                <a:solidFill>
                  <a:srgbClr val="595959"/>
                </a:solidFill>
              </a:rPr>
              <a:t>exclusive lock  </a:t>
            </a:r>
            <a:r>
              <a:rPr lang="en">
                <a:solidFill>
                  <a:srgbClr val="595959"/>
                </a:solidFill>
              </a:rPr>
              <a:t>and repeat. Else, release and commit </a:t>
            </a:r>
            <a:endParaRPr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95959"/>
                </a:solidFill>
              </a:rPr>
              <a:t>Example;</a:t>
            </a:r>
            <a:endParaRPr>
              <a:solidFill>
                <a:srgbClr val="595959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595959"/>
                </a:solidFill>
              </a:rPr>
              <a:t>s = w1[x] r2[x] c2 c1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00" y="222824"/>
            <a:ext cx="856106" cy="10467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9" name="Google Shape;269;p40"/>
          <p:cNvSpPr/>
          <p:nvPr/>
        </p:nvSpPr>
        <p:spPr>
          <a:xfrm>
            <a:off x="5980300" y="4137100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7534275" y="4127800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1" name="Google Shape;271;p40"/>
          <p:cNvCxnSpPr>
            <a:stCxn id="269" idx="6"/>
            <a:endCxn id="270" idx="2"/>
          </p:cNvCxnSpPr>
          <p:nvPr/>
        </p:nvCxnSpPr>
        <p:spPr>
          <a:xfrm rot="10800000" flipH="1">
            <a:off x="6573400" y="4424950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325" y="4048050"/>
            <a:ext cx="506765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3600" y="4048050"/>
            <a:ext cx="506765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5440113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SH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8246388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5945350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{T2}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5945350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7492563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7492563" y="4731400"/>
            <a:ext cx="6630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ACTIVE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{T1}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5883550" y="4731400"/>
            <a:ext cx="7866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5440113" y="4671450"/>
            <a:ext cx="421200" cy="299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7440928" y="4731400"/>
            <a:ext cx="786600" cy="36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COMMITTED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IN: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OUT: {}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Experiment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31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6226400" y="125675"/>
            <a:ext cx="2841300" cy="147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 ops/txn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1314325" y="239065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92500" y="4385425"/>
            <a:ext cx="3067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Up to 20 cores no difference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2491300" y="16840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5437975" y="16840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8705450" y="160317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4572000" y="4385425"/>
            <a:ext cx="35313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At 40 cores, throughput increases by 28%, abort rate halves, and latency drops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4320600" y="3406500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7453250" y="2658325"/>
            <a:ext cx="502800" cy="502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Contention Experiment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006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/>
        </p:nvSpPr>
        <p:spPr>
          <a:xfrm>
            <a:off x="6302600" y="125675"/>
            <a:ext cx="28413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U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0.5 (balanced mix)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 ops/txn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Rate Experiment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31"/>
            <a:ext cx="9144003" cy="3049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6302600" y="125675"/>
            <a:ext cx="28413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Parameters: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𝜔 = 0.2 (low serializable)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𝜃 = 0.8 (medium contention)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10 ops/txn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40 cores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 </a:t>
            </a:r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Performance critical component of modern many-core databases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Responsible for ensuring the effects of concurrently executing transactions are isolated from each other → serializability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Concurrency control approaches;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Lock-based, e.g., two-phase locking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Timestamp-based, e.g., timestamp ordering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Validation-based, e.g., optimistic concurrency control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>
                <a:solidFill>
                  <a:schemeClr val="bg2"/>
                </a:solidFill>
              </a:rPr>
              <a:t>Graph-based </a:t>
            </a:r>
            <a:r>
              <a:rPr lang="en" sz="1600" b="1" dirty="0" err="1">
                <a:solidFill>
                  <a:schemeClr val="bg2"/>
                </a:solidFill>
              </a:rPr>
              <a:t>a.k.a</a:t>
            </a:r>
            <a:r>
              <a:rPr lang="en" sz="1600" b="1" dirty="0">
                <a:solidFill>
                  <a:schemeClr val="bg2"/>
                </a:solidFill>
              </a:rPr>
              <a:t> serialization graph testing (SGT)</a:t>
            </a:r>
            <a:endParaRPr sz="1600"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SGT directly uses the conflict graph theorem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Accepting all conflict serializable schedules → no unnecessary aborts  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Graph Theorem </a:t>
            </a:r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Practically databases provide conflict serializability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Schedule; 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s = w1[x] r2[x] r2[y] w1[y] w2[z] w3[z] r3[x] c1 c3 c2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Conflict graph;</a:t>
            </a: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721475" y="28478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4275450" y="2838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2" name="Google Shape;122;p27"/>
          <p:cNvCxnSpPr>
            <a:stCxn id="120" idx="6"/>
            <a:endCxn id="121" idx="2"/>
          </p:cNvCxnSpPr>
          <p:nvPr/>
        </p:nvCxnSpPr>
        <p:spPr>
          <a:xfrm rot="10800000" flipH="1">
            <a:off x="3314575" y="3135675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4868550" y="3135675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7"/>
          <p:cNvSpPr/>
          <p:nvPr/>
        </p:nvSpPr>
        <p:spPr>
          <a:xfrm>
            <a:off x="5801550" y="2838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27"/>
          <p:cNvCxnSpPr>
            <a:stCxn id="120" idx="7"/>
            <a:endCxn id="121" idx="1"/>
          </p:cNvCxnSpPr>
          <p:nvPr/>
        </p:nvCxnSpPr>
        <p:spPr>
          <a:xfrm rot="-5400000">
            <a:off x="3790368" y="2362908"/>
            <a:ext cx="9300" cy="1134600"/>
          </a:xfrm>
          <a:prstGeom prst="curvedConnector3">
            <a:avLst>
              <a:gd name="adj1" fmla="val 35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" name="Google Shape;126;p27"/>
          <p:cNvCxnSpPr>
            <a:stCxn id="120" idx="5"/>
            <a:endCxn id="124" idx="3"/>
          </p:cNvCxnSpPr>
          <p:nvPr/>
        </p:nvCxnSpPr>
        <p:spPr>
          <a:xfrm rot="-5400000">
            <a:off x="4553418" y="2020092"/>
            <a:ext cx="9300" cy="2660700"/>
          </a:xfrm>
          <a:prstGeom prst="curvedConnector3">
            <a:avLst>
              <a:gd name="adj1" fmla="val -34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3978175"/>
            <a:ext cx="85206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Schedule is conflict serializable </a:t>
            </a:r>
            <a:r>
              <a:rPr lang="en" dirty="0" err="1">
                <a:solidFill>
                  <a:schemeClr val="bg2"/>
                </a:solidFill>
              </a:rPr>
              <a:t>iff</a:t>
            </a:r>
            <a:r>
              <a:rPr lang="en" dirty="0">
                <a:solidFill>
                  <a:schemeClr val="bg2"/>
                </a:solidFill>
              </a:rPr>
              <a:t> its corresponding conflict graph is acyclic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Graph Testing 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Scheduler maintains a conflict graph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For each operation in a transaction;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Determine conflicts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Source Sans Pro"/>
              <a:buChar char="○"/>
            </a:pPr>
            <a:r>
              <a:rPr lang="en" sz="1600" dirty="0">
                <a:solidFill>
                  <a:schemeClr val="bg2"/>
                </a:solidFill>
              </a:rPr>
              <a:t>Insert corresponding edges into conflict graph (if do not already exist)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Execute cycle check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If no cycle then continue, else abort transaction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At commit time delay until no incoming edges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chemeClr val="bg2"/>
                </a:solidFill>
              </a:rPr>
              <a:t>Historically deemed too costly 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i="1" dirty="0">
                <a:solidFill>
                  <a:schemeClr val="bg2"/>
                </a:solidFill>
              </a:rPr>
              <a:t>“No False Negatives: Accepting All Useful Schedules in a Fast Serializable Many-Core System”, </a:t>
            </a:r>
            <a:r>
              <a:rPr lang="en" sz="1600" dirty="0">
                <a:solidFill>
                  <a:schemeClr val="bg2"/>
                </a:solidFill>
              </a:rPr>
              <a:t>Dominik </a:t>
            </a:r>
            <a:r>
              <a:rPr lang="en" sz="1600" dirty="0" err="1">
                <a:solidFill>
                  <a:schemeClr val="bg2"/>
                </a:solidFill>
              </a:rPr>
              <a:t>Durner</a:t>
            </a:r>
            <a:r>
              <a:rPr lang="en" sz="1600" dirty="0">
                <a:solidFill>
                  <a:schemeClr val="bg2"/>
                </a:solidFill>
              </a:rPr>
              <a:t> &amp; Thomas Neumann, ICDE, 2019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Implementation using a concurrent graph data structure </a:t>
            </a:r>
            <a:endParaRPr sz="1600"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chemeClr val="bg2"/>
                </a:solidFill>
              </a:rPr>
              <a:t>Performance comparable with contemporary (SILO, </a:t>
            </a:r>
            <a:r>
              <a:rPr lang="en" sz="1600" dirty="0" err="1">
                <a:solidFill>
                  <a:schemeClr val="bg2"/>
                </a:solidFill>
              </a:rPr>
              <a:t>TicToc</a:t>
            </a:r>
            <a:r>
              <a:rPr lang="en" sz="1600" dirty="0">
                <a:solidFill>
                  <a:schemeClr val="bg2"/>
                </a:solidFill>
              </a:rPr>
              <a:t>) and classical protocols (2PL, OCC)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SGT executes all transactions with Serializable isolation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Performance of serializable transaction processing can be unsatisfactory for some applications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Mixed databases allow transactions to run at different, weaker, isolation levels, e.g., Snapshot Isolation, Read Committed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In practice weak isolation is widely used</a:t>
            </a:r>
            <a:endParaRPr dirty="0">
              <a:solidFill>
                <a:schemeClr val="bg2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>
                <a:solidFill>
                  <a:schemeClr val="bg2"/>
                </a:solidFill>
              </a:rPr>
              <a:t>2017 DBA survey found the majority of transactions execute at Read Committed</a:t>
            </a:r>
            <a:endParaRPr sz="1600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Can SGT be extended to support transactions running at different isolation levels?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403350" y="1068425"/>
            <a:ext cx="8337300" cy="1439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Investigate the prevalence of mixed databases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Protocol development;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What constitutes a valid execution in a mixed database? 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Initial implementation;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Can Durner &amp; Neumann’s graph data structure be adapted?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6929950" y="1587875"/>
            <a:ext cx="1429800" cy="400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 1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in the Wild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Surveyed isolation levels supported by 24  databases 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dirty="0">
                <a:solidFill>
                  <a:schemeClr val="bg2"/>
                </a:solidFill>
              </a:rPr>
              <a:t>7 isolation levels represented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Char char="●"/>
            </a:pPr>
            <a:r>
              <a:rPr lang="en" b="1" dirty="0">
                <a:solidFill>
                  <a:schemeClr val="bg2"/>
                </a:solidFill>
              </a:rPr>
              <a:t>18 databases supported multiple isolation levels</a:t>
            </a:r>
            <a:endParaRPr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>
              <a:solidFill>
                <a:srgbClr val="595959"/>
              </a:solidFill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225" y="911075"/>
            <a:ext cx="3708128" cy="41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Adya Model</a:t>
            </a: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>
                <a:solidFill>
                  <a:schemeClr val="bg2"/>
                </a:solidFill>
              </a:rPr>
              <a:t>Adya</a:t>
            </a:r>
            <a:r>
              <a:rPr lang="en" dirty="0">
                <a:solidFill>
                  <a:schemeClr val="bg2"/>
                </a:solidFill>
              </a:rPr>
              <a:t> represents a schedule with a </a:t>
            </a:r>
            <a:r>
              <a:rPr lang="en" b="1" dirty="0">
                <a:solidFill>
                  <a:schemeClr val="bg2"/>
                </a:solidFill>
              </a:rPr>
              <a:t>direct serialization graph (DSG)</a:t>
            </a:r>
            <a:endParaRPr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 = w1[x1] r2[x1] r2[y0] w1[y1] w2[z2] w3[z3] r3[x1] c1 c3 c2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2721475" y="24668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4275450" y="2457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8" name="Google Shape;168;p32"/>
          <p:cNvCxnSpPr>
            <a:stCxn id="166" idx="6"/>
            <a:endCxn id="167" idx="2"/>
          </p:cNvCxnSpPr>
          <p:nvPr/>
        </p:nvCxnSpPr>
        <p:spPr>
          <a:xfrm rot="10800000" flipH="1">
            <a:off x="3314575" y="2754675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32"/>
          <p:cNvCxnSpPr/>
          <p:nvPr/>
        </p:nvCxnSpPr>
        <p:spPr>
          <a:xfrm>
            <a:off x="4868550" y="2754675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2"/>
          <p:cNvSpPr/>
          <p:nvPr/>
        </p:nvSpPr>
        <p:spPr>
          <a:xfrm>
            <a:off x="5801550" y="24575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Google Shape;171;p32"/>
          <p:cNvCxnSpPr>
            <a:stCxn id="166" idx="7"/>
            <a:endCxn id="167" idx="1"/>
          </p:cNvCxnSpPr>
          <p:nvPr/>
        </p:nvCxnSpPr>
        <p:spPr>
          <a:xfrm rot="-5400000">
            <a:off x="3790368" y="1981908"/>
            <a:ext cx="9300" cy="1134600"/>
          </a:xfrm>
          <a:prstGeom prst="curvedConnector3">
            <a:avLst>
              <a:gd name="adj1" fmla="val 35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2" name="Google Shape;172;p32"/>
          <p:cNvCxnSpPr>
            <a:stCxn id="166" idx="5"/>
            <a:endCxn id="170" idx="3"/>
          </p:cNvCxnSpPr>
          <p:nvPr/>
        </p:nvCxnSpPr>
        <p:spPr>
          <a:xfrm rot="-5400000">
            <a:off x="4553418" y="1639092"/>
            <a:ext cx="9300" cy="2660700"/>
          </a:xfrm>
          <a:prstGeom prst="curvedConnector3">
            <a:avLst>
              <a:gd name="adj1" fmla="val -3496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32"/>
          <p:cNvSpPr txBox="1"/>
          <p:nvPr/>
        </p:nvSpPr>
        <p:spPr>
          <a:xfrm>
            <a:off x="3557700" y="190327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557700" y="24575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097750" y="24575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4320750" y="3001950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4691825" y="182675"/>
            <a:ext cx="39840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 Consistency: A Generalized Theory and Optimistic Implementations for Distributed Transactions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Atul Adya, PhD Thesis</a:t>
            </a:r>
            <a:endParaRPr i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00" y="185925"/>
            <a:ext cx="856100" cy="10402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3291375"/>
            <a:ext cx="8520600" cy="20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Anomalies</a:t>
            </a:r>
            <a:r>
              <a:rPr lang="en" dirty="0">
                <a:solidFill>
                  <a:schemeClr val="bg2"/>
                </a:solidFill>
              </a:rPr>
              <a:t> are defined by stating properties about the DSG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E.g., dirty write (G0) is a cycle containing only WW edges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Isolation levels </a:t>
            </a:r>
            <a:r>
              <a:rPr lang="en" dirty="0">
                <a:solidFill>
                  <a:schemeClr val="bg2"/>
                </a:solidFill>
              </a:rPr>
              <a:t>defined by the anomalies they prevent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E.g., Read Committed prevents G0 and G1 anomalies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Define 11 isolation levels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Mixing-Correct Theorem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In a mixed database schedule represented by a </a:t>
            </a:r>
            <a:r>
              <a:rPr lang="en" b="1" dirty="0">
                <a:solidFill>
                  <a:schemeClr val="bg2"/>
                </a:solidFill>
              </a:rPr>
              <a:t>mixed serialization graph (MSG)</a:t>
            </a:r>
            <a:endParaRPr b="1"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MSG only includes relevant and obligatory conflicts;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All WW edges included 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WR edges included if incoming to read committed/serializable transactions</a:t>
            </a:r>
            <a:endParaRPr dirty="0">
              <a:solidFill>
                <a:schemeClr val="bg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bg2"/>
                </a:solidFill>
              </a:rPr>
              <a:t>RW edges are included if outgoing edges from serializable transactions.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bg2"/>
                </a:solidFill>
              </a:rPr>
              <a:t>s = w1[x1] r2[x1] r2[y0] w1[y1] w2[z2] w3[z3] r3[x1] c1 c3 c2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2721475" y="35336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T1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4275450" y="35243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T2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Google Shape;189;p33"/>
          <p:cNvCxnSpPr>
            <a:stCxn id="187" idx="6"/>
            <a:endCxn id="188" idx="2"/>
          </p:cNvCxnSpPr>
          <p:nvPr/>
        </p:nvCxnSpPr>
        <p:spPr>
          <a:xfrm rot="10800000" flipH="1">
            <a:off x="3314575" y="3821475"/>
            <a:ext cx="9609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3"/>
          <p:cNvCxnSpPr/>
          <p:nvPr/>
        </p:nvCxnSpPr>
        <p:spPr>
          <a:xfrm>
            <a:off x="4868550" y="3821475"/>
            <a:ext cx="9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33"/>
          <p:cNvSpPr/>
          <p:nvPr/>
        </p:nvSpPr>
        <p:spPr>
          <a:xfrm>
            <a:off x="5801550" y="3524325"/>
            <a:ext cx="593100" cy="594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T3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557700" y="35243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097750" y="3524325"/>
            <a:ext cx="4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450725" y="4026875"/>
            <a:ext cx="11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Serializable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484225" y="4073159"/>
            <a:ext cx="1262869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Read Uncommitted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036806" y="2995750"/>
            <a:ext cx="113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Read Committed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44797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b="1" dirty="0">
                <a:solidFill>
                  <a:schemeClr val="bg2"/>
                </a:solidFill>
              </a:rPr>
              <a:t>Schedule is mixing-correct </a:t>
            </a:r>
            <a:r>
              <a:rPr lang="en" b="1" dirty="0" err="1">
                <a:solidFill>
                  <a:schemeClr val="bg2"/>
                </a:solidFill>
              </a:rPr>
              <a:t>iff</a:t>
            </a:r>
            <a:r>
              <a:rPr lang="en" b="1" dirty="0">
                <a:solidFill>
                  <a:schemeClr val="bg2"/>
                </a:solidFill>
              </a:rPr>
              <a:t> its corresponding MSG is acyclic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434343"/>
      </a:lt2>
      <a:accent1>
        <a:srgbClr val="0E6998"/>
      </a:accent1>
      <a:accent2>
        <a:srgbClr val="1E9646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3C78D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1328</Words>
  <Application>Microsoft Macintosh PowerPoint</Application>
  <PresentationFormat>On-screen Show (16:9)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Raleway</vt:lpstr>
      <vt:lpstr>Source Sans Pro</vt:lpstr>
      <vt:lpstr>Arial</vt:lpstr>
      <vt:lpstr>Simple Light</vt:lpstr>
      <vt:lpstr>Plum</vt:lpstr>
      <vt:lpstr>High Performance Mixed Graph-Based  Concurrency Control</vt:lpstr>
      <vt:lpstr>Concurrency Control </vt:lpstr>
      <vt:lpstr>Conflict Graph Theorem </vt:lpstr>
      <vt:lpstr>Serialization Graph Testing </vt:lpstr>
      <vt:lpstr>Motivation</vt:lpstr>
      <vt:lpstr>Work Plan</vt:lpstr>
      <vt:lpstr>Mixing in the Wild</vt:lpstr>
      <vt:lpstr>Adya Model</vt:lpstr>
      <vt:lpstr>Mixing-Correct Theorem</vt:lpstr>
      <vt:lpstr>Mixed Serialization Graph Testing</vt:lpstr>
      <vt:lpstr>Evaluation</vt:lpstr>
      <vt:lpstr>Isolation Experiment</vt:lpstr>
      <vt:lpstr>Work Plan</vt:lpstr>
      <vt:lpstr>Thanks for listening</vt:lpstr>
      <vt:lpstr>PowerPoint Presentation</vt:lpstr>
      <vt:lpstr>No False Negatives</vt:lpstr>
      <vt:lpstr>Scalability Experiment</vt:lpstr>
      <vt:lpstr>Contention Experiment</vt:lpstr>
      <vt:lpstr>Update Rate Experiment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Graph-Based  Concurrency Control</dc:title>
  <cp:lastModifiedBy>Microsoft Office User</cp:lastModifiedBy>
  <cp:revision>4</cp:revision>
  <dcterms:modified xsi:type="dcterms:W3CDTF">2022-09-03T01:41:18Z</dcterms:modified>
</cp:coreProperties>
</file>