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5" r:id="rId3"/>
    <p:sldId id="266" r:id="rId4"/>
    <p:sldId id="267" r:id="rId5"/>
    <p:sldId id="268" r:id="rId6"/>
    <p:sldId id="285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D"/>
    <a:srgbClr val="009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0"/>
    <p:restoredTop sz="92720"/>
  </p:normalViewPr>
  <p:slideViewPr>
    <p:cSldViewPr>
      <p:cViewPr varScale="1">
        <p:scale>
          <a:sx n="82" d="100"/>
          <a:sy n="82" d="100"/>
        </p:scale>
        <p:origin x="14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7D54F0-7861-374D-86DB-65E4AA9077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78113-2406-194A-B96D-37B195AC2A4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744CC0-E52A-0344-AA61-8EB3A27067C6}" type="datetimeFigureOut">
              <a:rPr lang="en-US" altLang="en-US"/>
              <a:pPr>
                <a:defRPr/>
              </a:pPr>
              <a:t>1/30/22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A95B594-ECBB-D146-BFD0-431077E7F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4955B0B-31B3-4449-BED8-E766C6D40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B38B-77E2-BA4D-86BA-11230674F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02560-7238-5949-BEB7-9FA64CE42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B7CD29-E913-3046-9A32-9B3D0AE2A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64AF7C3A-6FE1-A947-B44A-4839F7E027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B4216F39-AFB6-0941-9E3C-12E86B820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Got to here class 2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9125A4EA-A6D7-1746-9874-8F04513FC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726C24-451B-0B49-BCEA-9EFBCBC85B2E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0C1911C0-DF18-7C42-BAF8-D3F451F270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187CC795-4207-A244-B710-5C7DC8081B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squareV2.cpp  part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first do part 0 – old square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Mention </a:t>
            </a:r>
            <a:r>
              <a:rPr lang="en-US" altLang="en-US" dirty="0" err="1">
                <a:ea typeface="ＭＳ Ｐゴシック" panose="020B0600070205080204" pitchFamily="34" charset="-128"/>
              </a:rPr>
              <a:t>glColor</a:t>
            </a:r>
            <a:r>
              <a:rPr lang="en-US" altLang="en-US" dirty="0">
                <a:ea typeface="ＭＳ Ｐゴシック" panose="020B0600070205080204" pitchFamily="34" charset="-128"/>
              </a:rPr>
              <a:t> can be in or before of </a:t>
            </a:r>
            <a:r>
              <a:rPr lang="en-US" altLang="en-US" dirty="0" err="1">
                <a:ea typeface="ＭＳ Ｐゴシック" panose="020B0600070205080204" pitchFamily="34" charset="-128"/>
              </a:rPr>
              <a:t>glBegin</a:t>
            </a:r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  <a:r>
              <a:rPr lang="en-US" altLang="en-US" dirty="0" err="1">
                <a:ea typeface="ＭＳ Ｐゴシック" panose="020B0600070205080204" pitchFamily="34" charset="-128"/>
              </a:rPr>
              <a:t>glEnd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B6823609-296F-C54A-BD23-07BA1413B7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E12845-D210-F64A-A92C-6E1BDB8BB0D1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0FA2D213-606F-2141-B881-E63DC76276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763E181A-07A2-6841-8AB5-0EE3242CBB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squareV2.cpp part 2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Discuss importance to shading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623F19E-DB8C-1546-BBCC-7E21C38D8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B27CC9-7592-2E40-AD14-C70CA801673C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C69A85F5-414C-A542-B380-C1CFE67E47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078D9112-7115-2442-9BE2-A53336106F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squareV2.cpp part 2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Discuss importance to shading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133D2B95-6952-A440-B39F-819354B7D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247C5A-221A-324A-AAAA-C3BBA75C0A46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541F4E35-A24C-B44F-A277-D9DE9CDFDA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ED144EC0-A70B-1341-A4EE-59C95824D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EE07F113-CB6F-464A-A468-2F9F5B747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99E5E3A-4C51-3844-948C-B4B1B93AC04E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2D7D799E-BA86-A447-B13B-9A909F6FCB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4D3B401B-BE35-7945-A607-A37DDE8E35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9765F618-C9D9-4B4C-8242-363BBF64D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261593-E35F-8345-837C-EEEEBAFAC69D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D87E019F-B38D-E44A-A5C6-05B87B3C10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7927B7F3-6FE5-834C-B3B3-03D2449587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F078B6CB-1E36-DB48-ACB8-D888EA7D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AB35-49C6-514D-A1CA-B8952B5AB6CF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57755A27-5781-374F-82A3-9A3084EF7B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171822BE-9E9C-844E-A3FC-9FC2A0F781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squareV2.cpp part 3, triangle strips.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squareV2.cpp part 4 added to part 3.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Notice Part 4 is above part 3.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Part 5 is fan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Switch from FRONT_AND_BACK to two statements, one FRONT, one BACK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   to see if seeing front or back!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EC242C79-5436-2546-9AC5-73AAA5F47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0EFDD6-2FDD-3D45-98F6-702BFFB8C2FC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EED195-F667-1B48-93C8-A900F55D9E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E3A612-9621-2442-BAAD-D2D3E00A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69D793-36A0-3D42-9D51-96CBFCDE4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0CFE2-3DBC-274E-A21C-01999394C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69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E500C2-83EF-EE44-9141-A9CD7F8E8E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EA2F9B-4BD3-7445-8D79-3F50D0FAD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4BC606-CCCF-3F47-BF4B-1A6FC78C2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74205-B081-9545-852D-C78E4610D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36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7B8F36-61B3-BB4F-AE85-592B780E5F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226B5F-2B99-4E42-B773-4F0DD83A9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8FEFAE-E7F4-3B47-9C8C-BB3EB99F1A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78BEE-F071-2B40-96A7-92A52DD27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8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654B54-7C0A-324E-9D7C-B9D004A6B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FB71AD-9060-2149-9228-9D31A84C9D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0BD85D-48E4-8947-9ACB-86DE77368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7489-4CC0-BD45-B752-C222E59AD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CBDE21-FE0D-C348-987F-6EB387767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FC59B9-8E42-EE43-B816-C95B69743E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203F46-9DDB-2C48-B18B-50F6E8FDB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2CE8E-DD18-2143-BEDA-B065D526F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56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DB461-7415-E049-960D-330F000D0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0CC86C-C5C9-C24D-B886-D9D802B53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504C3-67CC-054D-956E-28090C78C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3DBA9-3F40-224D-B925-70E67F79B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9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441330-D04C-634D-8906-9D7AD1CC74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CE0AC7-3FCD-E541-9F02-D7D9D0D34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9C48A1-98F6-4646-9262-AA70CA489B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04AD5-2E45-D741-8EBB-E06AB4D16D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06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88684F-AD70-554A-ABDC-CA7FD0C70D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EBF64A-8692-0741-8FC1-10BD161B8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5AA5D1-5AD2-BD47-9624-5FB3E8ED68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6D454-1E5B-A349-89CA-1F51A522E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57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D11B93-4B87-1E47-A34C-12CEA2E768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2F532C-E475-A646-98DD-04DE8B1A8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62E8D9-905F-4E4E-B683-CBBD9F7CC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51B88-E163-DE43-8108-97151B34DA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4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4E9E-2189-CD49-AF30-2BF374448C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C12DA-EEA6-A249-897C-37C88A4C5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F194A-E7AA-F74C-80F9-0A9C1B394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BF285-A1A8-3D48-AC5C-BC89453D4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92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AD1EA-71B6-4343-90F4-A0A5D35CD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D7189-9F9F-D642-8DA2-F9A2BF305E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4686E-68B7-A94B-9B8B-6E19DC4E0E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261E3-CB5D-B64E-8AB8-33ECE7EF5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52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DDCD1C-07AD-9F44-A60D-6BEB3BA55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2D5B3B-1C12-8440-B99C-81A7C3C74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3795D0-8792-9247-AAE6-EFFB5319DE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7691CA-9B72-B848-9340-2F1FA7C993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922C6F-E55E-F047-AC4C-DB7C131016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080E4E5-2BF0-6949-90AF-EDB145A9D1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Color-Sensitive Cone (Ron Nave)">
            <a:extLst>
              <a:ext uri="{FF2B5EF4-FFF2-40B4-BE49-F238E27FC236}">
                <a16:creationId xmlns:a16="http://schemas.microsoft.com/office/drawing/2014/main" id="{4E177E98-FBF4-B648-89E3-4AE85A2A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609600"/>
            <a:ext cx="747395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 Box 4">
            <a:extLst>
              <a:ext uri="{FF2B5EF4-FFF2-40B4-BE49-F238E27FC236}">
                <a16:creationId xmlns:a16="http://schemas.microsoft.com/office/drawing/2014/main" id="{91A69488-4800-9341-B6C6-AC01EDE41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5780088"/>
            <a:ext cx="174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Credit: Ron Nave</a:t>
            </a:r>
          </a:p>
        </p:txBody>
      </p:sp>
      <p:sp>
        <p:nvSpPr>
          <p:cNvPr id="14339" name="Text Box 5">
            <a:extLst>
              <a:ext uri="{FF2B5EF4-FFF2-40B4-BE49-F238E27FC236}">
                <a16:creationId xmlns:a16="http://schemas.microsoft.com/office/drawing/2014/main" id="{81DDF2A7-A3C3-6A43-9066-D94321F7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8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Color Sensitive Cones</a:t>
            </a: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E0F4304E-FB6F-3A40-8CC7-57DF16F49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539BE8-F258-5942-94F4-9F0CBB1A14B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0EA9911-CF03-F845-AF84-4BAA6CDB1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79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filled in or outlines using </a:t>
            </a:r>
            <a:r>
              <a:rPr lang="en-US" altLang="en-US" sz="3200" dirty="0" err="1"/>
              <a:t>glPolygonMode</a:t>
            </a:r>
            <a:endParaRPr lang="en-US" altLang="en-US" dirty="0"/>
          </a:p>
        </p:txBody>
      </p:sp>
      <p:sp>
        <p:nvSpPr>
          <p:cNvPr id="30722" name="Text Box 3">
            <a:extLst>
              <a:ext uri="{FF2B5EF4-FFF2-40B4-BE49-F238E27FC236}">
                <a16:creationId xmlns:a16="http://schemas.microsoft.com/office/drawing/2014/main" id="{387A038F-BCAE-3A44-8AF2-573FFDCA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66800"/>
            <a:ext cx="6248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glPolygonMode</a:t>
            </a:r>
            <a:r>
              <a:rPr lang="en-US" altLang="en-US" sz="2400" dirty="0"/>
              <a:t>(face, mode)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face can be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GL_FRONT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GL_BACK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GL_FRONT_AND_BACK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mode can be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GL_FILL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GL_LINE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GL_POINT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75CD"/>
                </a:solidFill>
              </a:rPr>
              <a:t>By default, each face is GL_FILL</a:t>
            </a:r>
          </a:p>
        </p:txBody>
      </p:sp>
      <p:sp>
        <p:nvSpPr>
          <p:cNvPr id="30723" name="Slide Number Placeholder 1">
            <a:extLst>
              <a:ext uri="{FF2B5EF4-FFF2-40B4-BE49-F238E27FC236}">
                <a16:creationId xmlns:a16="http://schemas.microsoft.com/office/drawing/2014/main" id="{06A0DB3B-F697-6048-B2EA-3C69EA348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BC5F81-1ADA-4A4C-9B31-881C122925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4A4BF96F-8E94-4D4A-9983-94DC6DA58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Try several triangles, various ways.</a:t>
            </a:r>
            <a:endParaRPr lang="en-US" altLang="en-US"/>
          </a:p>
        </p:txBody>
      </p:sp>
      <p:sp>
        <p:nvSpPr>
          <p:cNvPr id="31746" name="Text Box 3">
            <a:extLst>
              <a:ext uri="{FF2B5EF4-FFF2-40B4-BE49-F238E27FC236}">
                <a16:creationId xmlns:a16="http://schemas.microsoft.com/office/drawing/2014/main" id="{86C8E18F-BAA0-D540-BEC2-7B170DCA7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6517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Can 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GL_TRIANGLES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GL_TRIANGLE_STRIP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To see triangles can use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glPolygonMode(GL_FRONT_AND_BACK,GL_LINE);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To see filled in and edges, draw twice: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filled in, change color, then outlines.</a:t>
            </a:r>
            <a:endParaRPr lang="en-US" altLang="en-US" sz="2400" b="1">
              <a:solidFill>
                <a:srgbClr val="075A05"/>
              </a:solidFill>
            </a:endParaRPr>
          </a:p>
        </p:txBody>
      </p:sp>
      <p:sp>
        <p:nvSpPr>
          <p:cNvPr id="31747" name="Slide Number Placeholder 1">
            <a:extLst>
              <a:ext uri="{FF2B5EF4-FFF2-40B4-BE49-F238E27FC236}">
                <a16:creationId xmlns:a16="http://schemas.microsoft.com/office/drawing/2014/main" id="{6666551B-BA60-084B-B779-E9FB2A7B6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2AC661-44CC-FE4A-A23B-4BE7746426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6E3A7A7E-911F-3544-8D9A-47D0FAD88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Beware of convexity!</a:t>
            </a:r>
            <a:endParaRPr lang="en-US" altLang="en-US"/>
          </a:p>
        </p:txBody>
      </p:sp>
      <p:sp>
        <p:nvSpPr>
          <p:cNvPr id="33794" name="Text Box 3">
            <a:extLst>
              <a:ext uri="{FF2B5EF4-FFF2-40B4-BE49-F238E27FC236}">
                <a16:creationId xmlns:a16="http://schemas.microsoft.com/office/drawing/2014/main" id="{B63D29F9-3130-7C46-A90F-D3F752979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2098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Try convexity Example.</a:t>
            </a:r>
            <a:endParaRPr lang="en-US" altLang="en-US" sz="2400" b="1">
              <a:solidFill>
                <a:srgbClr val="075A05"/>
              </a:solidFill>
            </a:endParaRPr>
          </a:p>
        </p:txBody>
      </p:sp>
      <p:sp>
        <p:nvSpPr>
          <p:cNvPr id="33795" name="Slide Number Placeholder 1">
            <a:extLst>
              <a:ext uri="{FF2B5EF4-FFF2-40B4-BE49-F238E27FC236}">
                <a16:creationId xmlns:a16="http://schemas.microsoft.com/office/drawing/2014/main" id="{1837C71D-4496-1747-8EDF-617CDB4BA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8EDC71-8705-AD4F-990C-0753835EAD7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0818FA8-4C5B-F34B-9E5E-B0A243AF0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Color in OpenGL</a:t>
            </a:r>
          </a:p>
        </p:txBody>
      </p:sp>
      <p:sp>
        <p:nvSpPr>
          <p:cNvPr id="15362" name="Text Box 3">
            <a:extLst>
              <a:ext uri="{FF2B5EF4-FFF2-40B4-BE49-F238E27FC236}">
                <a16:creationId xmlns:a16="http://schemas.microsoft.com/office/drawing/2014/main" id="{762C5E71-DF77-9A4C-949C-195AA139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2200275"/>
            <a:ext cx="51720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 Bold" panose="02070309020205020404" pitchFamily="49" charset="0"/>
              </a:rPr>
              <a:t>glColor3f(red, green, blue)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 Bold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 Black" panose="020B0604020202020204" pitchFamily="34" charset="0"/>
              </a:rPr>
              <a:t>arguments between 0 and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 Black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 Bold" panose="02070309020205020404" pitchFamily="49" charset="0"/>
              </a:rPr>
              <a:t>glColor3f(1.0,0.0,0.0);</a:t>
            </a:r>
            <a:endParaRPr lang="en-US" altLang="en-US" sz="2400" b="1" dirty="0">
              <a:latin typeface="Courier New Bold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FF00"/>
                </a:solidFill>
                <a:latin typeface="Courier New Bold" panose="02070309020205020404" pitchFamily="49" charset="0"/>
              </a:rPr>
              <a:t>glColor3f(0.0,1.0,0.0);</a:t>
            </a:r>
            <a:endParaRPr lang="en-US" altLang="en-US" sz="2400" b="1" dirty="0">
              <a:latin typeface="Courier New Bold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 Bold" panose="02070309020205020404" pitchFamily="49" charset="0"/>
              </a:rPr>
              <a:t>glColor3f(0.0,0.0,1.0);</a:t>
            </a:r>
            <a:endParaRPr lang="en-US" altLang="en-US" sz="2400" b="1" dirty="0">
              <a:latin typeface="Courier New Bold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FF00"/>
                </a:solidFill>
                <a:latin typeface="Courier New Bold" panose="02070309020205020404" pitchFamily="49" charset="0"/>
              </a:rPr>
              <a:t>glColor3f(1.0,1.0,0.0);</a:t>
            </a:r>
            <a:endParaRPr lang="en-US" altLang="en-US" sz="2400" b="1" dirty="0">
              <a:latin typeface="Courier New Bold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808080"/>
                </a:solidFill>
                <a:latin typeface="Courier New Bold" panose="02070309020205020404" pitchFamily="49" charset="0"/>
              </a:rPr>
              <a:t>glColor3f(0.5,0.5,0.5);</a:t>
            </a:r>
            <a:endParaRPr lang="en-US" altLang="en-US" sz="2400" b="1" dirty="0">
              <a:latin typeface="Courier New Bold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 Bold" panose="02070309020205020404" pitchFamily="49" charset="0"/>
            </a:endParaRPr>
          </a:p>
        </p:txBody>
      </p:sp>
      <p:sp>
        <p:nvSpPr>
          <p:cNvPr id="15363" name="Slide Number Placeholder 1">
            <a:extLst>
              <a:ext uri="{FF2B5EF4-FFF2-40B4-BE49-F238E27FC236}">
                <a16:creationId xmlns:a16="http://schemas.microsoft.com/office/drawing/2014/main" id="{9DA4660A-1D3A-E948-895F-86903882E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CCAC0E-5397-604D-A044-79EDA7DE775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20230609-BE40-7846-A4CB-A508BBBEB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variables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8144021F-3DD8-524D-8469-D5A053E90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09825"/>
            <a:ext cx="56403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glColor3f(red,green,blue);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drawing color</a:t>
            </a: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glClearColor(red, green, blue, 0.0);</a:t>
            </a:r>
            <a:r>
              <a:rPr lang="en-US" altLang="en-US" sz="2400" b="1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background color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glClear(GL_COLOR_BUFFER_BIT);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Sets every pixel to background color.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Remove and see what happens!</a:t>
            </a:r>
          </a:p>
        </p:txBody>
      </p:sp>
      <p:sp>
        <p:nvSpPr>
          <p:cNvPr id="16387" name="Slide Number Placeholder 1">
            <a:extLst>
              <a:ext uri="{FF2B5EF4-FFF2-40B4-BE49-F238E27FC236}">
                <a16:creationId xmlns:a16="http://schemas.microsoft.com/office/drawing/2014/main" id="{1C809330-B264-3B4F-BF56-5AA026DA9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524E95-CA40-0D4E-AB78-C8A25C5995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5447916F-BE93-FC4A-8CC5-2E2C33648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 square: Another rectangle of a different color.</a:t>
            </a:r>
          </a:p>
        </p:txBody>
      </p:sp>
      <p:sp>
        <p:nvSpPr>
          <p:cNvPr id="18434" name="Text Box 3">
            <a:extLst>
              <a:ext uri="{FF2B5EF4-FFF2-40B4-BE49-F238E27FC236}">
                <a16:creationId xmlns:a16="http://schemas.microsoft.com/office/drawing/2014/main" id="{D873CEAD-D4A7-F142-B376-5DC645A7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486025"/>
            <a:ext cx="4556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Immediate mode graphics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objects are drawn and forgotten!</a:t>
            </a:r>
          </a:p>
        </p:txBody>
      </p:sp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DD5BAEA3-A2F7-4344-806B-4CB289C29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91A9D9-C6FD-6C4F-A494-64EA17135D5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B49A44D-69D4-214C-96ED-BF44E0907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 square: Different </a:t>
            </a:r>
            <a:br>
              <a:rPr lang="en-US" altLang="en-US"/>
            </a:br>
            <a:r>
              <a:rPr lang="en-US" altLang="en-US"/>
              <a:t>vertices different colors</a:t>
            </a:r>
          </a:p>
        </p:txBody>
      </p:sp>
      <p:sp>
        <p:nvSpPr>
          <p:cNvPr id="20482" name="Text Box 3">
            <a:extLst>
              <a:ext uri="{FF2B5EF4-FFF2-40B4-BE49-F238E27FC236}">
                <a16:creationId xmlns:a16="http://schemas.microsoft.com/office/drawing/2014/main" id="{BFFB8A4C-E2B5-8547-B7C9-27DC8A41A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486025"/>
            <a:ext cx="5454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Colors bound to vertices of a primitive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are interpolated throughout the interior.</a:t>
            </a:r>
          </a:p>
        </p:txBody>
      </p:sp>
      <p:sp>
        <p:nvSpPr>
          <p:cNvPr id="20483" name="Slide Number Placeholder 1">
            <a:extLst>
              <a:ext uri="{FF2B5EF4-FFF2-40B4-BE49-F238E27FC236}">
                <a16:creationId xmlns:a16="http://schemas.microsoft.com/office/drawing/2014/main" id="{0A959D53-1EFA-D849-B16E-EE78B5376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27899A-411A-0A48-9F2C-1004651229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3659B83F-0484-6844-A625-1A5F37D5E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 viewport in resize</a:t>
            </a:r>
          </a:p>
        </p:txBody>
      </p:sp>
      <p:sp>
        <p:nvSpPr>
          <p:cNvPr id="22530" name="Text Box 3">
            <a:extLst>
              <a:ext uri="{FF2B5EF4-FFF2-40B4-BE49-F238E27FC236}">
                <a16:creationId xmlns:a16="http://schemas.microsoft.com/office/drawing/2014/main" id="{AF92C68B-31C0-9840-8F39-43BF77702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486025"/>
            <a:ext cx="306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Try 100, 100 instead.</a:t>
            </a:r>
          </a:p>
        </p:txBody>
      </p:sp>
      <p:sp>
        <p:nvSpPr>
          <p:cNvPr id="22531" name="Slide Number Placeholder 1">
            <a:extLst>
              <a:ext uri="{FF2B5EF4-FFF2-40B4-BE49-F238E27FC236}">
                <a16:creationId xmlns:a16="http://schemas.microsoft.com/office/drawing/2014/main" id="{6967F22B-0476-9440-A7DF-208FEFCA6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1B279A-0624-9043-A804-0144AC8A8C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3CAE576-0D57-4241-B480-2BE43DF94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OpenGL Geometric Primitives</a:t>
            </a:r>
          </a:p>
        </p:txBody>
      </p:sp>
      <p:pic>
        <p:nvPicPr>
          <p:cNvPr id="24578" name="Picture 4" descr="2">
            <a:extLst>
              <a:ext uri="{FF2B5EF4-FFF2-40B4-BE49-F238E27FC236}">
                <a16:creationId xmlns:a16="http://schemas.microsoft.com/office/drawing/2014/main" id="{FE8681CA-E98E-7E41-B910-BAF87967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405688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Slide Number Placeholder 1">
            <a:extLst>
              <a:ext uri="{FF2B5EF4-FFF2-40B4-BE49-F238E27FC236}">
                <a16:creationId xmlns:a16="http://schemas.microsoft.com/office/drawing/2014/main" id="{6E56E8BF-A537-9C4F-9678-E05CD5D49D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68012-6D1B-D245-A698-4A0099BC3EA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75AF8FB-431D-074C-AAC7-219278AF8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More OpenGL Geometric Primitives</a:t>
            </a:r>
            <a:endParaRPr lang="en-US" altLang="en-US"/>
          </a:p>
        </p:txBody>
      </p:sp>
      <p:pic>
        <p:nvPicPr>
          <p:cNvPr id="26626" name="Picture 3" descr="2">
            <a:extLst>
              <a:ext uri="{FF2B5EF4-FFF2-40B4-BE49-F238E27FC236}">
                <a16:creationId xmlns:a16="http://schemas.microsoft.com/office/drawing/2014/main" id="{5B80F162-921C-974D-9012-901AD01C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405688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4" descr="2">
            <a:extLst>
              <a:ext uri="{FF2B5EF4-FFF2-40B4-BE49-F238E27FC236}">
                <a16:creationId xmlns:a16="http://schemas.microsoft.com/office/drawing/2014/main" id="{728E164C-6A0D-FB45-BD25-37ECDF2A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7089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Slide Number Placeholder 1">
            <a:extLst>
              <a:ext uri="{FF2B5EF4-FFF2-40B4-BE49-F238E27FC236}">
                <a16:creationId xmlns:a16="http://schemas.microsoft.com/office/drawing/2014/main" id="{96741D4B-D4E8-504A-885E-0EE8C7591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920C77-C0E8-D447-910E-31F272CFDA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461B5270-A6F1-B74A-92FB-3B07F625D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Try some of these primitives</a:t>
            </a:r>
            <a:br>
              <a:rPr lang="en-US" altLang="en-US" sz="3200"/>
            </a:br>
            <a:r>
              <a:rPr lang="en-US" altLang="en-US" sz="3200"/>
              <a:t> in square.cpp</a:t>
            </a:r>
            <a:endParaRPr lang="en-US" altLang="en-US"/>
          </a:p>
        </p:txBody>
      </p:sp>
      <p:sp>
        <p:nvSpPr>
          <p:cNvPr id="28674" name="Text Box 3">
            <a:extLst>
              <a:ext uri="{FF2B5EF4-FFF2-40B4-BE49-F238E27FC236}">
                <a16:creationId xmlns:a16="http://schemas.microsoft.com/office/drawing/2014/main" id="{F839A9EE-E35A-594E-8CE0-1EAAACAA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486025"/>
            <a:ext cx="3606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May want to add: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glPointSize(3.0);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to make the points bigger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glLineWidth(4.0):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to make the lines thicker</a:t>
            </a:r>
          </a:p>
        </p:txBody>
      </p:sp>
      <p:sp>
        <p:nvSpPr>
          <p:cNvPr id="28675" name="Slide Number Placeholder 1">
            <a:extLst>
              <a:ext uri="{FF2B5EF4-FFF2-40B4-BE49-F238E27FC236}">
                <a16:creationId xmlns:a16="http://schemas.microsoft.com/office/drawing/2014/main" id="{A9D38C2D-CEBF-4144-BA51-0F4998222C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528DB0-C5DF-634D-B39D-BA70820060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18038</TotalTime>
  <Words>416</Words>
  <Application>Microsoft Macintosh PowerPoint</Application>
  <PresentationFormat>On-screen Show (4:3)</PresentationFormat>
  <Paragraphs>102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ＭＳ Ｐゴシック</vt:lpstr>
      <vt:lpstr>Calibri</vt:lpstr>
      <vt:lpstr>Courier New Bold</vt:lpstr>
      <vt:lpstr>Arial Black</vt:lpstr>
      <vt:lpstr>Blank Presentation</vt:lpstr>
      <vt:lpstr>PowerPoint Presentation</vt:lpstr>
      <vt:lpstr>Color in OpenGL</vt:lpstr>
      <vt:lpstr>state variables</vt:lpstr>
      <vt:lpstr>Modify square: Another rectangle of a different color.</vt:lpstr>
      <vt:lpstr>Modify square: Different  vertices different colors</vt:lpstr>
      <vt:lpstr>Modify viewport in resize</vt:lpstr>
      <vt:lpstr>OpenGL Geometric Primitives</vt:lpstr>
      <vt:lpstr>More OpenGL Geometric Primitives</vt:lpstr>
      <vt:lpstr>Try some of these primitives  in square.cpp</vt:lpstr>
      <vt:lpstr>filled in or outlines using glPolygonMode</vt:lpstr>
      <vt:lpstr>Try several triangles, various ways.</vt:lpstr>
      <vt:lpstr>Beware of convexity!</vt:lpstr>
    </vt:vector>
  </TitlesOfParts>
  <Company>Marjory Baruch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2: Chap. 2 Continued</dc:title>
  <dc:creator>Marjory Baruch</dc:creator>
  <cp:lastModifiedBy>Marjory Baruch</cp:lastModifiedBy>
  <cp:revision>73</cp:revision>
  <dcterms:created xsi:type="dcterms:W3CDTF">2011-08-31T21:43:09Z</dcterms:created>
  <dcterms:modified xsi:type="dcterms:W3CDTF">2022-01-31T01:36:18Z</dcterms:modified>
</cp:coreProperties>
</file>