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21"/>
  </p:notesMasterIdLst>
  <p:sldIdLst>
    <p:sldId id="275" r:id="rId5"/>
    <p:sldId id="284" r:id="rId6"/>
    <p:sldId id="261" r:id="rId7"/>
    <p:sldId id="262" r:id="rId8"/>
    <p:sldId id="276" r:id="rId9"/>
    <p:sldId id="264" r:id="rId10"/>
    <p:sldId id="265" r:id="rId11"/>
    <p:sldId id="281" r:id="rId12"/>
    <p:sldId id="280" r:id="rId13"/>
    <p:sldId id="279" r:id="rId14"/>
    <p:sldId id="270" r:id="rId15"/>
    <p:sldId id="282" r:id="rId16"/>
    <p:sldId id="271" r:id="rId17"/>
    <p:sldId id="283" r:id="rId18"/>
    <p:sldId id="286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900"/>
    <a:srgbClr val="9BA8B7"/>
    <a:srgbClr val="627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233" autoAdjust="0"/>
  </p:normalViewPr>
  <p:slideViewPr>
    <p:cSldViewPr snapToGrid="0">
      <p:cViewPr varScale="1">
        <p:scale>
          <a:sx n="84" d="100"/>
          <a:sy n="84" d="100"/>
        </p:scale>
        <p:origin x="639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finance-dollar-financial-world-634901/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hyperlink" Target="https://588ku.com/photogram/emojinanren.html" TargetMode="External"/><Relationship Id="rId1" Type="http://schemas.openxmlformats.org/officeDocument/2006/relationships/image" Target="../media/image1.png"/><Relationship Id="rId6" Type="http://schemas.openxmlformats.org/officeDocument/2006/relationships/hyperlink" Target="https://open.lib.umn.edu/principleseconomics/chapter/26-3-monetary-policy-and-the-equation-of-exchange/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s://www.tasnimnews.com/en/news/2024/01/01/3015691/gold-to-hit-new-record-high-in-2024-report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finance-dollar-financial-world-634901/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hyperlink" Target="https://588ku.com/photogram/emojinanren.html" TargetMode="External"/><Relationship Id="rId1" Type="http://schemas.openxmlformats.org/officeDocument/2006/relationships/image" Target="../media/image1.png"/><Relationship Id="rId6" Type="http://schemas.openxmlformats.org/officeDocument/2006/relationships/hyperlink" Target="https://open.lib.umn.edu/principleseconomics/chapter/26-3-monetary-policy-and-the-equation-of-exchange/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s://www.tasnimnews.com/en/news/2024/01/01/3015691/gold-to-hit-new-record-high-in-2024-repor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F7B6D8-0151-4C0C-9D50-1DE5120F6050}" type="doc">
      <dgm:prSet loTypeId="urn:microsoft.com/office/officeart/2005/8/layout/hList7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HK" altLang="en-US"/>
        </a:p>
      </dgm:t>
    </dgm:pt>
    <dgm:pt modelId="{E18F2010-F875-4CD3-9EAA-306793BBED57}">
      <dgm:prSet/>
      <dgm:spPr/>
      <dgm:t>
        <a:bodyPr/>
        <a:lstStyle/>
        <a:p>
          <a:r>
            <a:rPr lang="en-US" dirty="0"/>
            <a:t>A sell-side fund management firm in HK</a:t>
          </a:r>
        </a:p>
      </dgm:t>
    </dgm:pt>
    <dgm:pt modelId="{091D0A71-A34A-4F41-A10A-352A538E0DC7}" type="parTrans" cxnId="{9C8F8536-EF96-44CC-8F19-8AEEF0B32E57}">
      <dgm:prSet/>
      <dgm:spPr/>
      <dgm:t>
        <a:bodyPr/>
        <a:lstStyle/>
        <a:p>
          <a:endParaRPr lang="zh-HK" altLang="en-US"/>
        </a:p>
      </dgm:t>
    </dgm:pt>
    <dgm:pt modelId="{C887F0B4-3808-40F8-A411-A96A586D131B}" type="sibTrans" cxnId="{9C8F8536-EF96-44CC-8F19-8AEEF0B32E57}">
      <dgm:prSet/>
      <dgm:spPr/>
      <dgm:t>
        <a:bodyPr/>
        <a:lstStyle/>
        <a:p>
          <a:endParaRPr lang="zh-HK" altLang="en-US"/>
        </a:p>
      </dgm:t>
    </dgm:pt>
    <dgm:pt modelId="{B7DD6753-7705-4D9D-9779-580BDBE7D6DD}">
      <dgm:prSet/>
      <dgm:spPr/>
      <dgm:t>
        <a:bodyPr/>
        <a:lstStyle/>
        <a:p>
          <a:r>
            <a:rPr lang="en-US" dirty="0"/>
            <a:t>4 asset classes: </a:t>
          </a:r>
          <a:r>
            <a:rPr lang="en-US" dirty="0">
              <a:solidFill>
                <a:srgbClr val="FFC000"/>
              </a:solidFill>
            </a:rPr>
            <a:t>Gold, HSI, USD/HKD &amp; HKG 10Y bond yield</a:t>
          </a:r>
          <a:endParaRPr lang="zh-HK" dirty="0">
            <a:solidFill>
              <a:srgbClr val="FFC000"/>
            </a:solidFill>
          </a:endParaRPr>
        </a:p>
      </dgm:t>
    </dgm:pt>
    <dgm:pt modelId="{80A8CDA1-BE9F-44FE-A460-833051E3B12A}" type="parTrans" cxnId="{86382CAE-C7E7-4297-B97B-515869AF526C}">
      <dgm:prSet/>
      <dgm:spPr/>
      <dgm:t>
        <a:bodyPr/>
        <a:lstStyle/>
        <a:p>
          <a:endParaRPr lang="zh-HK" altLang="en-US"/>
        </a:p>
      </dgm:t>
    </dgm:pt>
    <dgm:pt modelId="{FA5EFD69-5A66-490A-9143-39D0B4DD2995}" type="sibTrans" cxnId="{86382CAE-C7E7-4297-B97B-515869AF526C}">
      <dgm:prSet/>
      <dgm:spPr/>
      <dgm:t>
        <a:bodyPr/>
        <a:lstStyle/>
        <a:p>
          <a:endParaRPr lang="zh-HK" altLang="en-US"/>
        </a:p>
      </dgm:t>
    </dgm:pt>
    <dgm:pt modelId="{C361EE24-3F4D-4B4F-96DC-6732F2F037CE}">
      <dgm:prSet/>
      <dgm:spPr/>
      <dgm:t>
        <a:bodyPr/>
        <a:lstStyle/>
        <a:p>
          <a:r>
            <a:rPr lang="en-US" dirty="0"/>
            <a:t>vs </a:t>
          </a:r>
          <a:r>
            <a:rPr lang="en-US" dirty="0">
              <a:solidFill>
                <a:srgbClr val="FFC000"/>
              </a:solidFill>
            </a:rPr>
            <a:t>GDP growth</a:t>
          </a:r>
          <a:r>
            <a:rPr lang="en-US" dirty="0"/>
            <a:t> and </a:t>
          </a:r>
          <a:r>
            <a:rPr lang="en-US" dirty="0">
              <a:solidFill>
                <a:srgbClr val="FFC000"/>
              </a:solidFill>
            </a:rPr>
            <a:t>Inflation Rate </a:t>
          </a:r>
        </a:p>
        <a:p>
          <a:r>
            <a:rPr lang="en-US" dirty="0">
              <a:solidFill>
                <a:schemeClr val="bg1"/>
              </a:solidFill>
            </a:rPr>
            <a:t>from</a:t>
          </a:r>
          <a:r>
            <a:rPr lang="en-US" dirty="0">
              <a:solidFill>
                <a:srgbClr val="FFC000"/>
              </a:solidFill>
            </a:rPr>
            <a:t> 01/01/2014 </a:t>
          </a:r>
          <a:r>
            <a:rPr lang="en-US" dirty="0">
              <a:solidFill>
                <a:schemeClr val="bg1"/>
              </a:solidFill>
            </a:rPr>
            <a:t>to</a:t>
          </a:r>
          <a:r>
            <a:rPr lang="en-US" dirty="0">
              <a:solidFill>
                <a:srgbClr val="FFC000"/>
              </a:solidFill>
            </a:rPr>
            <a:t> 31/12/2023</a:t>
          </a:r>
          <a:endParaRPr lang="zh-HK" dirty="0">
            <a:solidFill>
              <a:srgbClr val="FFC000"/>
            </a:solidFill>
          </a:endParaRPr>
        </a:p>
      </dgm:t>
    </dgm:pt>
    <dgm:pt modelId="{C8FB6E47-F450-4FB8-BF1F-FE37759500F9}" type="parTrans" cxnId="{F07498FB-6C07-4612-9F1C-1F289B8B204B}">
      <dgm:prSet/>
      <dgm:spPr/>
      <dgm:t>
        <a:bodyPr/>
        <a:lstStyle/>
        <a:p>
          <a:endParaRPr lang="zh-HK" altLang="en-US"/>
        </a:p>
      </dgm:t>
    </dgm:pt>
    <dgm:pt modelId="{2F4CB6B9-ABDE-4289-ABD3-AAC91EED3D58}" type="sibTrans" cxnId="{F07498FB-6C07-4612-9F1C-1F289B8B204B}">
      <dgm:prSet/>
      <dgm:spPr/>
      <dgm:t>
        <a:bodyPr/>
        <a:lstStyle/>
        <a:p>
          <a:endParaRPr lang="zh-HK" altLang="en-US"/>
        </a:p>
      </dgm:t>
    </dgm:pt>
    <dgm:pt modelId="{A4C42AE5-1E5A-428B-B7EA-09A0AC51075B}">
      <dgm:prSet/>
      <dgm:spPr/>
      <dgm:t>
        <a:bodyPr/>
        <a:lstStyle/>
        <a:p>
          <a:r>
            <a:rPr lang="en-US" dirty="0"/>
            <a:t>Analysis </a:t>
          </a:r>
        </a:p>
        <a:p>
          <a:r>
            <a:rPr lang="en-US" dirty="0"/>
            <a:t>and </a:t>
          </a:r>
        </a:p>
        <a:p>
          <a:r>
            <a:rPr lang="en-US" dirty="0"/>
            <a:t>Conclusion</a:t>
          </a:r>
        </a:p>
      </dgm:t>
    </dgm:pt>
    <dgm:pt modelId="{C0F2A035-B747-4E55-BC95-DA435673FD65}" type="parTrans" cxnId="{699EA3CB-5B1D-4B55-92DF-5BBFFDAC7935}">
      <dgm:prSet/>
      <dgm:spPr/>
      <dgm:t>
        <a:bodyPr/>
        <a:lstStyle/>
        <a:p>
          <a:endParaRPr lang="zh-HK" altLang="en-US"/>
        </a:p>
      </dgm:t>
    </dgm:pt>
    <dgm:pt modelId="{5F1EBF0B-C1B0-4EBD-8DE4-CAC17DF00651}" type="sibTrans" cxnId="{699EA3CB-5B1D-4B55-92DF-5BBFFDAC7935}">
      <dgm:prSet/>
      <dgm:spPr/>
      <dgm:t>
        <a:bodyPr/>
        <a:lstStyle/>
        <a:p>
          <a:endParaRPr lang="zh-HK" altLang="en-US"/>
        </a:p>
      </dgm:t>
    </dgm:pt>
    <dgm:pt modelId="{3D2DA697-DE7E-4391-9738-7EA0196D815B}" type="pres">
      <dgm:prSet presAssocID="{70F7B6D8-0151-4C0C-9D50-1DE5120F6050}" presName="Name0" presStyleCnt="0">
        <dgm:presLayoutVars>
          <dgm:dir/>
          <dgm:resizeHandles val="exact"/>
        </dgm:presLayoutVars>
      </dgm:prSet>
      <dgm:spPr/>
    </dgm:pt>
    <dgm:pt modelId="{1103C6EA-7551-4BDA-9F7B-F81A34912225}" type="pres">
      <dgm:prSet presAssocID="{70F7B6D8-0151-4C0C-9D50-1DE5120F6050}" presName="fgShape" presStyleLbl="fgShp" presStyleIdx="0" presStyleCnt="1"/>
      <dgm:spPr/>
    </dgm:pt>
    <dgm:pt modelId="{2D00A476-F2FB-4247-B9FF-6730BE2125A3}" type="pres">
      <dgm:prSet presAssocID="{70F7B6D8-0151-4C0C-9D50-1DE5120F6050}" presName="linComp" presStyleCnt="0"/>
      <dgm:spPr/>
    </dgm:pt>
    <dgm:pt modelId="{3FF04CA4-C8B8-41D2-8E00-A4C5644828AB}" type="pres">
      <dgm:prSet presAssocID="{E18F2010-F875-4CD3-9EAA-306793BBED57}" presName="compNode" presStyleCnt="0"/>
      <dgm:spPr/>
    </dgm:pt>
    <dgm:pt modelId="{EDFFC2FD-2FDB-424E-80D3-FA308D321573}" type="pres">
      <dgm:prSet presAssocID="{E18F2010-F875-4CD3-9EAA-306793BBED57}" presName="bkgdShape" presStyleLbl="node1" presStyleIdx="0" presStyleCnt="4"/>
      <dgm:spPr/>
    </dgm:pt>
    <dgm:pt modelId="{3EE2D2B5-1B83-4176-8D50-0FC379558A17}" type="pres">
      <dgm:prSet presAssocID="{E18F2010-F875-4CD3-9EAA-306793BBED57}" presName="nodeTx" presStyleLbl="node1" presStyleIdx="0" presStyleCnt="4">
        <dgm:presLayoutVars>
          <dgm:bulletEnabled val="1"/>
        </dgm:presLayoutVars>
      </dgm:prSet>
      <dgm:spPr/>
    </dgm:pt>
    <dgm:pt modelId="{40DECACE-F06A-4F28-9FE2-451DF97F6EB1}" type="pres">
      <dgm:prSet presAssocID="{E18F2010-F875-4CD3-9EAA-306793BBED57}" presName="invisiNode" presStyleLbl="node1" presStyleIdx="0" presStyleCnt="4"/>
      <dgm:spPr/>
    </dgm:pt>
    <dgm:pt modelId="{73418B86-AE1C-4C67-895C-48EA988BDCEA}" type="pres">
      <dgm:prSet presAssocID="{E18F2010-F875-4CD3-9EAA-306793BBED57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5000" b="-25000"/>
          </a:stretch>
        </a:blipFill>
      </dgm:spPr>
    </dgm:pt>
    <dgm:pt modelId="{174ACEC9-9441-4DF4-AECD-A6D56617C0CC}" type="pres">
      <dgm:prSet presAssocID="{C887F0B4-3808-40F8-A411-A96A586D131B}" presName="sibTrans" presStyleLbl="sibTrans2D1" presStyleIdx="0" presStyleCnt="0"/>
      <dgm:spPr/>
    </dgm:pt>
    <dgm:pt modelId="{94BD86E8-F0CD-4086-9E7B-905D632AEFF8}" type="pres">
      <dgm:prSet presAssocID="{B7DD6753-7705-4D9D-9779-580BDBE7D6DD}" presName="compNode" presStyleCnt="0"/>
      <dgm:spPr/>
    </dgm:pt>
    <dgm:pt modelId="{DE66975C-18F2-42ED-9F15-99CF698AB11D}" type="pres">
      <dgm:prSet presAssocID="{B7DD6753-7705-4D9D-9779-580BDBE7D6DD}" presName="bkgdShape" presStyleLbl="node1" presStyleIdx="1" presStyleCnt="4"/>
      <dgm:spPr/>
    </dgm:pt>
    <dgm:pt modelId="{B582D1ED-EE67-4B6E-B970-3DE138B915AF}" type="pres">
      <dgm:prSet presAssocID="{B7DD6753-7705-4D9D-9779-580BDBE7D6DD}" presName="nodeTx" presStyleLbl="node1" presStyleIdx="1" presStyleCnt="4">
        <dgm:presLayoutVars>
          <dgm:bulletEnabled val="1"/>
        </dgm:presLayoutVars>
      </dgm:prSet>
      <dgm:spPr/>
    </dgm:pt>
    <dgm:pt modelId="{9E5987A4-73DE-4ABF-94D6-676F5EBAF1DA}" type="pres">
      <dgm:prSet presAssocID="{B7DD6753-7705-4D9D-9779-580BDBE7D6DD}" presName="invisiNode" presStyleLbl="node1" presStyleIdx="1" presStyleCnt="4"/>
      <dgm:spPr/>
    </dgm:pt>
    <dgm:pt modelId="{343AC434-928F-4B0D-9443-B408417AC78B}" type="pres">
      <dgm:prSet presAssocID="{B7DD6753-7705-4D9D-9779-580BDBE7D6DD}" presName="imagNode" presStyleLbl="fgImgPlace1" presStyleIdx="1" presStyleCnt="4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2000" r="-22000"/>
          </a:stretch>
        </a:blipFill>
      </dgm:spPr>
    </dgm:pt>
    <dgm:pt modelId="{EF886AE4-733D-453A-A67E-AF61AE8BEFED}" type="pres">
      <dgm:prSet presAssocID="{FA5EFD69-5A66-490A-9143-39D0B4DD2995}" presName="sibTrans" presStyleLbl="sibTrans2D1" presStyleIdx="0" presStyleCnt="0"/>
      <dgm:spPr/>
    </dgm:pt>
    <dgm:pt modelId="{52B0A1F0-F573-4B9C-8589-AFF18F93722C}" type="pres">
      <dgm:prSet presAssocID="{C361EE24-3F4D-4B4F-96DC-6732F2F037CE}" presName="compNode" presStyleCnt="0"/>
      <dgm:spPr/>
    </dgm:pt>
    <dgm:pt modelId="{EC714023-8C1D-4C5D-87B1-A3E5C00B814D}" type="pres">
      <dgm:prSet presAssocID="{C361EE24-3F4D-4B4F-96DC-6732F2F037CE}" presName="bkgdShape" presStyleLbl="node1" presStyleIdx="2" presStyleCnt="4"/>
      <dgm:spPr/>
    </dgm:pt>
    <dgm:pt modelId="{ECD49CB6-838C-41ED-803A-6C8C39CDAD79}" type="pres">
      <dgm:prSet presAssocID="{C361EE24-3F4D-4B4F-96DC-6732F2F037CE}" presName="nodeTx" presStyleLbl="node1" presStyleIdx="2" presStyleCnt="4">
        <dgm:presLayoutVars>
          <dgm:bulletEnabled val="1"/>
        </dgm:presLayoutVars>
      </dgm:prSet>
      <dgm:spPr/>
    </dgm:pt>
    <dgm:pt modelId="{CD6D449E-0DD6-4531-97A6-E84C47C77CC2}" type="pres">
      <dgm:prSet presAssocID="{C361EE24-3F4D-4B4F-96DC-6732F2F037CE}" presName="invisiNode" presStyleLbl="node1" presStyleIdx="2" presStyleCnt="4"/>
      <dgm:spPr/>
    </dgm:pt>
    <dgm:pt modelId="{9DC5251E-30BB-4E26-9ADE-93F049683F65}" type="pres">
      <dgm:prSet presAssocID="{C361EE24-3F4D-4B4F-96DC-6732F2F037CE}" presName="imagNode" presStyleLbl="fgImgPlace1" presStyleIdx="2" presStyleCnt="4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41000" r="-41000"/>
          </a:stretch>
        </a:blipFill>
      </dgm:spPr>
    </dgm:pt>
    <dgm:pt modelId="{3E0AA845-EE79-4C79-994E-008C1872E875}" type="pres">
      <dgm:prSet presAssocID="{2F4CB6B9-ABDE-4289-ABD3-AAC91EED3D58}" presName="sibTrans" presStyleLbl="sibTrans2D1" presStyleIdx="0" presStyleCnt="0"/>
      <dgm:spPr/>
    </dgm:pt>
    <dgm:pt modelId="{172B17E9-1312-4E4B-B053-7CD8F0F39456}" type="pres">
      <dgm:prSet presAssocID="{A4C42AE5-1E5A-428B-B7EA-09A0AC51075B}" presName="compNode" presStyleCnt="0"/>
      <dgm:spPr/>
    </dgm:pt>
    <dgm:pt modelId="{705B1721-2A8C-468A-B23F-8F98E49EE134}" type="pres">
      <dgm:prSet presAssocID="{A4C42AE5-1E5A-428B-B7EA-09A0AC51075B}" presName="bkgdShape" presStyleLbl="node1" presStyleIdx="3" presStyleCnt="4"/>
      <dgm:spPr/>
    </dgm:pt>
    <dgm:pt modelId="{9CDBCEA0-CCA8-4CA6-8D52-A609C02C98C0}" type="pres">
      <dgm:prSet presAssocID="{A4C42AE5-1E5A-428B-B7EA-09A0AC51075B}" presName="nodeTx" presStyleLbl="node1" presStyleIdx="3" presStyleCnt="4">
        <dgm:presLayoutVars>
          <dgm:bulletEnabled val="1"/>
        </dgm:presLayoutVars>
      </dgm:prSet>
      <dgm:spPr/>
    </dgm:pt>
    <dgm:pt modelId="{E6291C7D-18E3-4534-8137-CEE53DC63B5F}" type="pres">
      <dgm:prSet presAssocID="{A4C42AE5-1E5A-428B-B7EA-09A0AC51075B}" presName="invisiNode" presStyleLbl="node1" presStyleIdx="3" presStyleCnt="4"/>
      <dgm:spPr/>
    </dgm:pt>
    <dgm:pt modelId="{EFCD2CC7-40E5-401C-8FF7-C5E85E84A36A}" type="pres">
      <dgm:prSet presAssocID="{A4C42AE5-1E5A-428B-B7EA-09A0AC51075B}" presName="imagNode" presStyleLbl="fgImgPlace1" presStyleIdx="3" presStyleCnt="4"/>
      <dgm:spPr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</dgm:spPr>
    </dgm:pt>
  </dgm:ptLst>
  <dgm:cxnLst>
    <dgm:cxn modelId="{CC6EC30E-29B5-4300-ABBE-1FEE99CB1937}" type="presOf" srcId="{C887F0B4-3808-40F8-A411-A96A586D131B}" destId="{174ACEC9-9441-4DF4-AECD-A6D56617C0CC}" srcOrd="0" destOrd="0" presId="urn:microsoft.com/office/officeart/2005/8/layout/hList7#1"/>
    <dgm:cxn modelId="{35AA7B1B-C2DD-4F64-BF0B-06E553E8D2B6}" type="presOf" srcId="{A4C42AE5-1E5A-428B-B7EA-09A0AC51075B}" destId="{705B1721-2A8C-468A-B23F-8F98E49EE134}" srcOrd="0" destOrd="0" presId="urn:microsoft.com/office/officeart/2005/8/layout/hList7#1"/>
    <dgm:cxn modelId="{A6700E23-D387-4747-A2C0-C133F986E0B7}" type="presOf" srcId="{E18F2010-F875-4CD3-9EAA-306793BBED57}" destId="{3EE2D2B5-1B83-4176-8D50-0FC379558A17}" srcOrd="1" destOrd="0" presId="urn:microsoft.com/office/officeart/2005/8/layout/hList7#1"/>
    <dgm:cxn modelId="{B1DDE526-AB12-484D-812E-6B8F8DEEB0AD}" type="presOf" srcId="{70F7B6D8-0151-4C0C-9D50-1DE5120F6050}" destId="{3D2DA697-DE7E-4391-9738-7EA0196D815B}" srcOrd="0" destOrd="0" presId="urn:microsoft.com/office/officeart/2005/8/layout/hList7#1"/>
    <dgm:cxn modelId="{9C8F8536-EF96-44CC-8F19-8AEEF0B32E57}" srcId="{70F7B6D8-0151-4C0C-9D50-1DE5120F6050}" destId="{E18F2010-F875-4CD3-9EAA-306793BBED57}" srcOrd="0" destOrd="0" parTransId="{091D0A71-A34A-4F41-A10A-352A538E0DC7}" sibTransId="{C887F0B4-3808-40F8-A411-A96A586D131B}"/>
    <dgm:cxn modelId="{823EB341-7A9C-4BA8-87C2-A664CB86D08E}" type="presOf" srcId="{C361EE24-3F4D-4B4F-96DC-6732F2F037CE}" destId="{EC714023-8C1D-4C5D-87B1-A3E5C00B814D}" srcOrd="0" destOrd="0" presId="urn:microsoft.com/office/officeart/2005/8/layout/hList7#1"/>
    <dgm:cxn modelId="{5DE3C064-EEF5-462B-9C10-7737B83E8CA9}" type="presOf" srcId="{2F4CB6B9-ABDE-4289-ABD3-AAC91EED3D58}" destId="{3E0AA845-EE79-4C79-994E-008C1872E875}" srcOrd="0" destOrd="0" presId="urn:microsoft.com/office/officeart/2005/8/layout/hList7#1"/>
    <dgm:cxn modelId="{A27E7171-4BE4-4011-A175-ED93DF0EC6E1}" type="presOf" srcId="{B7DD6753-7705-4D9D-9779-580BDBE7D6DD}" destId="{DE66975C-18F2-42ED-9F15-99CF698AB11D}" srcOrd="0" destOrd="0" presId="urn:microsoft.com/office/officeart/2005/8/layout/hList7#1"/>
    <dgm:cxn modelId="{D19B777E-CEEC-4FD5-AB27-0A5BCD95FDCF}" type="presOf" srcId="{A4C42AE5-1E5A-428B-B7EA-09A0AC51075B}" destId="{9CDBCEA0-CCA8-4CA6-8D52-A609C02C98C0}" srcOrd="1" destOrd="0" presId="urn:microsoft.com/office/officeart/2005/8/layout/hList7#1"/>
    <dgm:cxn modelId="{DD353288-8CCA-4AA8-89DD-71D21F6A5073}" type="presOf" srcId="{B7DD6753-7705-4D9D-9779-580BDBE7D6DD}" destId="{B582D1ED-EE67-4B6E-B970-3DE138B915AF}" srcOrd="1" destOrd="0" presId="urn:microsoft.com/office/officeart/2005/8/layout/hList7#1"/>
    <dgm:cxn modelId="{86382CAE-C7E7-4297-B97B-515869AF526C}" srcId="{70F7B6D8-0151-4C0C-9D50-1DE5120F6050}" destId="{B7DD6753-7705-4D9D-9779-580BDBE7D6DD}" srcOrd="1" destOrd="0" parTransId="{80A8CDA1-BE9F-44FE-A460-833051E3B12A}" sibTransId="{FA5EFD69-5A66-490A-9143-39D0B4DD2995}"/>
    <dgm:cxn modelId="{00E9D6B3-232D-4877-9565-FB2C008DA1E7}" type="presOf" srcId="{FA5EFD69-5A66-490A-9143-39D0B4DD2995}" destId="{EF886AE4-733D-453A-A67E-AF61AE8BEFED}" srcOrd="0" destOrd="0" presId="urn:microsoft.com/office/officeart/2005/8/layout/hList7#1"/>
    <dgm:cxn modelId="{699EA3CB-5B1D-4B55-92DF-5BBFFDAC7935}" srcId="{70F7B6D8-0151-4C0C-9D50-1DE5120F6050}" destId="{A4C42AE5-1E5A-428B-B7EA-09A0AC51075B}" srcOrd="3" destOrd="0" parTransId="{C0F2A035-B747-4E55-BC95-DA435673FD65}" sibTransId="{5F1EBF0B-C1B0-4EBD-8DE4-CAC17DF00651}"/>
    <dgm:cxn modelId="{67DF13D0-47A5-464D-95EE-E512E0C1761A}" type="presOf" srcId="{E18F2010-F875-4CD3-9EAA-306793BBED57}" destId="{EDFFC2FD-2FDB-424E-80D3-FA308D321573}" srcOrd="0" destOrd="0" presId="urn:microsoft.com/office/officeart/2005/8/layout/hList7#1"/>
    <dgm:cxn modelId="{6055BED3-2678-45F9-A0F6-F6EE8E0CE5C9}" type="presOf" srcId="{C361EE24-3F4D-4B4F-96DC-6732F2F037CE}" destId="{ECD49CB6-838C-41ED-803A-6C8C39CDAD79}" srcOrd="1" destOrd="0" presId="urn:microsoft.com/office/officeart/2005/8/layout/hList7#1"/>
    <dgm:cxn modelId="{F07498FB-6C07-4612-9F1C-1F289B8B204B}" srcId="{70F7B6D8-0151-4C0C-9D50-1DE5120F6050}" destId="{C361EE24-3F4D-4B4F-96DC-6732F2F037CE}" srcOrd="2" destOrd="0" parTransId="{C8FB6E47-F450-4FB8-BF1F-FE37759500F9}" sibTransId="{2F4CB6B9-ABDE-4289-ABD3-AAC91EED3D58}"/>
    <dgm:cxn modelId="{B46EF600-BD66-47AC-9C01-C2ECE30835F6}" type="presParOf" srcId="{3D2DA697-DE7E-4391-9738-7EA0196D815B}" destId="{1103C6EA-7551-4BDA-9F7B-F81A34912225}" srcOrd="0" destOrd="0" presId="urn:microsoft.com/office/officeart/2005/8/layout/hList7#1"/>
    <dgm:cxn modelId="{54CB4F2D-28C7-477C-B308-F68A06B7F8AA}" type="presParOf" srcId="{3D2DA697-DE7E-4391-9738-7EA0196D815B}" destId="{2D00A476-F2FB-4247-B9FF-6730BE2125A3}" srcOrd="1" destOrd="0" presId="urn:microsoft.com/office/officeart/2005/8/layout/hList7#1"/>
    <dgm:cxn modelId="{67003B2F-00AC-4080-87EB-2FB583F4CBA8}" type="presParOf" srcId="{2D00A476-F2FB-4247-B9FF-6730BE2125A3}" destId="{3FF04CA4-C8B8-41D2-8E00-A4C5644828AB}" srcOrd="0" destOrd="0" presId="urn:microsoft.com/office/officeart/2005/8/layout/hList7#1"/>
    <dgm:cxn modelId="{71BE4D40-955E-4969-B486-06B4E954F9A8}" type="presParOf" srcId="{3FF04CA4-C8B8-41D2-8E00-A4C5644828AB}" destId="{EDFFC2FD-2FDB-424E-80D3-FA308D321573}" srcOrd="0" destOrd="0" presId="urn:microsoft.com/office/officeart/2005/8/layout/hList7#1"/>
    <dgm:cxn modelId="{71E9CEF6-BE77-4F18-A6A4-1E1A21D7264B}" type="presParOf" srcId="{3FF04CA4-C8B8-41D2-8E00-A4C5644828AB}" destId="{3EE2D2B5-1B83-4176-8D50-0FC379558A17}" srcOrd="1" destOrd="0" presId="urn:microsoft.com/office/officeart/2005/8/layout/hList7#1"/>
    <dgm:cxn modelId="{4438434C-0041-4F03-83F9-50CB39968A96}" type="presParOf" srcId="{3FF04CA4-C8B8-41D2-8E00-A4C5644828AB}" destId="{40DECACE-F06A-4F28-9FE2-451DF97F6EB1}" srcOrd="2" destOrd="0" presId="urn:microsoft.com/office/officeart/2005/8/layout/hList7#1"/>
    <dgm:cxn modelId="{A18010C5-7E3E-49BD-A41B-12FC0A67D171}" type="presParOf" srcId="{3FF04CA4-C8B8-41D2-8E00-A4C5644828AB}" destId="{73418B86-AE1C-4C67-895C-48EA988BDCEA}" srcOrd="3" destOrd="0" presId="urn:microsoft.com/office/officeart/2005/8/layout/hList7#1"/>
    <dgm:cxn modelId="{CD479562-8319-4CDF-9335-A2779D5E6EFB}" type="presParOf" srcId="{2D00A476-F2FB-4247-B9FF-6730BE2125A3}" destId="{174ACEC9-9441-4DF4-AECD-A6D56617C0CC}" srcOrd="1" destOrd="0" presId="urn:microsoft.com/office/officeart/2005/8/layout/hList7#1"/>
    <dgm:cxn modelId="{CD2ADB64-38DB-4411-9943-8A6621948E2B}" type="presParOf" srcId="{2D00A476-F2FB-4247-B9FF-6730BE2125A3}" destId="{94BD86E8-F0CD-4086-9E7B-905D632AEFF8}" srcOrd="2" destOrd="0" presId="urn:microsoft.com/office/officeart/2005/8/layout/hList7#1"/>
    <dgm:cxn modelId="{4E371F77-3689-4506-85CF-38B1E289CF9D}" type="presParOf" srcId="{94BD86E8-F0CD-4086-9E7B-905D632AEFF8}" destId="{DE66975C-18F2-42ED-9F15-99CF698AB11D}" srcOrd="0" destOrd="0" presId="urn:microsoft.com/office/officeart/2005/8/layout/hList7#1"/>
    <dgm:cxn modelId="{935EF716-664D-4148-826E-162DCD6FD7CB}" type="presParOf" srcId="{94BD86E8-F0CD-4086-9E7B-905D632AEFF8}" destId="{B582D1ED-EE67-4B6E-B970-3DE138B915AF}" srcOrd="1" destOrd="0" presId="urn:microsoft.com/office/officeart/2005/8/layout/hList7#1"/>
    <dgm:cxn modelId="{C78717CC-8060-4EA3-8729-A36FAC0B7341}" type="presParOf" srcId="{94BD86E8-F0CD-4086-9E7B-905D632AEFF8}" destId="{9E5987A4-73DE-4ABF-94D6-676F5EBAF1DA}" srcOrd="2" destOrd="0" presId="urn:microsoft.com/office/officeart/2005/8/layout/hList7#1"/>
    <dgm:cxn modelId="{AEBB5E9F-07D7-4C4B-B859-D3E01FCE23D8}" type="presParOf" srcId="{94BD86E8-F0CD-4086-9E7B-905D632AEFF8}" destId="{343AC434-928F-4B0D-9443-B408417AC78B}" srcOrd="3" destOrd="0" presId="urn:microsoft.com/office/officeart/2005/8/layout/hList7#1"/>
    <dgm:cxn modelId="{A73585A8-CF8A-4E37-B80B-B3753F43F94B}" type="presParOf" srcId="{2D00A476-F2FB-4247-B9FF-6730BE2125A3}" destId="{EF886AE4-733D-453A-A67E-AF61AE8BEFED}" srcOrd="3" destOrd="0" presId="urn:microsoft.com/office/officeart/2005/8/layout/hList7#1"/>
    <dgm:cxn modelId="{C8B582D7-D022-4964-9084-9A41911AA097}" type="presParOf" srcId="{2D00A476-F2FB-4247-B9FF-6730BE2125A3}" destId="{52B0A1F0-F573-4B9C-8589-AFF18F93722C}" srcOrd="4" destOrd="0" presId="urn:microsoft.com/office/officeart/2005/8/layout/hList7#1"/>
    <dgm:cxn modelId="{9D1EA9B6-D849-405F-9BFE-FC9F4843E775}" type="presParOf" srcId="{52B0A1F0-F573-4B9C-8589-AFF18F93722C}" destId="{EC714023-8C1D-4C5D-87B1-A3E5C00B814D}" srcOrd="0" destOrd="0" presId="urn:microsoft.com/office/officeart/2005/8/layout/hList7#1"/>
    <dgm:cxn modelId="{F4BC8CF1-FBDD-41EA-B427-C1C1B4B881E0}" type="presParOf" srcId="{52B0A1F0-F573-4B9C-8589-AFF18F93722C}" destId="{ECD49CB6-838C-41ED-803A-6C8C39CDAD79}" srcOrd="1" destOrd="0" presId="urn:microsoft.com/office/officeart/2005/8/layout/hList7#1"/>
    <dgm:cxn modelId="{8BB45CC3-C080-4E0F-ACB4-ADA1604F4875}" type="presParOf" srcId="{52B0A1F0-F573-4B9C-8589-AFF18F93722C}" destId="{CD6D449E-0DD6-4531-97A6-E84C47C77CC2}" srcOrd="2" destOrd="0" presId="urn:microsoft.com/office/officeart/2005/8/layout/hList7#1"/>
    <dgm:cxn modelId="{41091881-9662-4374-9F95-5C7C9F6D34CF}" type="presParOf" srcId="{52B0A1F0-F573-4B9C-8589-AFF18F93722C}" destId="{9DC5251E-30BB-4E26-9ADE-93F049683F65}" srcOrd="3" destOrd="0" presId="urn:microsoft.com/office/officeart/2005/8/layout/hList7#1"/>
    <dgm:cxn modelId="{22673D26-5B7B-4742-92D4-C8D0CF18B0C1}" type="presParOf" srcId="{2D00A476-F2FB-4247-B9FF-6730BE2125A3}" destId="{3E0AA845-EE79-4C79-994E-008C1872E875}" srcOrd="5" destOrd="0" presId="urn:microsoft.com/office/officeart/2005/8/layout/hList7#1"/>
    <dgm:cxn modelId="{6C4894F4-3271-46F8-BF09-96D203EF6E60}" type="presParOf" srcId="{2D00A476-F2FB-4247-B9FF-6730BE2125A3}" destId="{172B17E9-1312-4E4B-B053-7CD8F0F39456}" srcOrd="6" destOrd="0" presId="urn:microsoft.com/office/officeart/2005/8/layout/hList7#1"/>
    <dgm:cxn modelId="{6C756A8F-9AAD-4910-96B5-46CE00768803}" type="presParOf" srcId="{172B17E9-1312-4E4B-B053-7CD8F0F39456}" destId="{705B1721-2A8C-468A-B23F-8F98E49EE134}" srcOrd="0" destOrd="0" presId="urn:microsoft.com/office/officeart/2005/8/layout/hList7#1"/>
    <dgm:cxn modelId="{10397F4A-39BF-434E-AB83-766A77E46D06}" type="presParOf" srcId="{172B17E9-1312-4E4B-B053-7CD8F0F39456}" destId="{9CDBCEA0-CCA8-4CA6-8D52-A609C02C98C0}" srcOrd="1" destOrd="0" presId="urn:microsoft.com/office/officeart/2005/8/layout/hList7#1"/>
    <dgm:cxn modelId="{443E3E2E-1DD0-4D57-9E0E-CACBF503D279}" type="presParOf" srcId="{172B17E9-1312-4E4B-B053-7CD8F0F39456}" destId="{E6291C7D-18E3-4534-8137-CEE53DC63B5F}" srcOrd="2" destOrd="0" presId="urn:microsoft.com/office/officeart/2005/8/layout/hList7#1"/>
    <dgm:cxn modelId="{D165FDE8-2FA9-4B42-8325-DA617EE2C24A}" type="presParOf" srcId="{172B17E9-1312-4E4B-B053-7CD8F0F39456}" destId="{EFCD2CC7-40E5-401C-8FF7-C5E85E84A36A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FC2FD-2FDB-424E-80D3-FA308D321573}">
      <dsp:nvSpPr>
        <dsp:cNvPr id="0" name=""/>
        <dsp:cNvSpPr/>
      </dsp:nvSpPr>
      <dsp:spPr>
        <a:xfrm>
          <a:off x="2353" y="0"/>
          <a:ext cx="2467259" cy="481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sell-side fund management firm in HK</a:t>
          </a:r>
        </a:p>
      </dsp:txBody>
      <dsp:txXfrm>
        <a:off x="2353" y="1927532"/>
        <a:ext cx="2467259" cy="1927532"/>
      </dsp:txXfrm>
    </dsp:sp>
    <dsp:sp modelId="{73418B86-AE1C-4C67-895C-48EA988BDCEA}">
      <dsp:nvSpPr>
        <dsp:cNvPr id="0" name=""/>
        <dsp:cNvSpPr/>
      </dsp:nvSpPr>
      <dsp:spPr>
        <a:xfrm>
          <a:off x="433647" y="289129"/>
          <a:ext cx="1604671" cy="160467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5000" b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6975C-18F2-42ED-9F15-99CF698AB11D}">
      <dsp:nvSpPr>
        <dsp:cNvPr id="0" name=""/>
        <dsp:cNvSpPr/>
      </dsp:nvSpPr>
      <dsp:spPr>
        <a:xfrm>
          <a:off x="2543630" y="0"/>
          <a:ext cx="2467259" cy="481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 asset classes: </a:t>
          </a:r>
          <a:r>
            <a:rPr lang="en-US" sz="2100" kern="1200" dirty="0">
              <a:solidFill>
                <a:srgbClr val="FFC000"/>
              </a:solidFill>
            </a:rPr>
            <a:t>Gold, HSI, USD/HKD &amp; HKG 10Y bond yield</a:t>
          </a:r>
          <a:endParaRPr lang="zh-HK" sz="2100" kern="1200" dirty="0">
            <a:solidFill>
              <a:srgbClr val="FFC000"/>
            </a:solidFill>
          </a:endParaRPr>
        </a:p>
      </dsp:txBody>
      <dsp:txXfrm>
        <a:off x="2543630" y="1927532"/>
        <a:ext cx="2467259" cy="1927532"/>
      </dsp:txXfrm>
    </dsp:sp>
    <dsp:sp modelId="{343AC434-928F-4B0D-9443-B408417AC78B}">
      <dsp:nvSpPr>
        <dsp:cNvPr id="0" name=""/>
        <dsp:cNvSpPr/>
      </dsp:nvSpPr>
      <dsp:spPr>
        <a:xfrm>
          <a:off x="2974924" y="289129"/>
          <a:ext cx="1604671" cy="160467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2000" r="-2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14023-8C1D-4C5D-87B1-A3E5C00B814D}">
      <dsp:nvSpPr>
        <dsp:cNvPr id="0" name=""/>
        <dsp:cNvSpPr/>
      </dsp:nvSpPr>
      <dsp:spPr>
        <a:xfrm>
          <a:off x="5084907" y="0"/>
          <a:ext cx="2467259" cy="481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vs </a:t>
          </a:r>
          <a:r>
            <a:rPr lang="en-US" sz="2100" kern="1200" dirty="0">
              <a:solidFill>
                <a:srgbClr val="FFC000"/>
              </a:solidFill>
            </a:rPr>
            <a:t>GDP growth</a:t>
          </a:r>
          <a:r>
            <a:rPr lang="en-US" sz="2100" kern="1200" dirty="0"/>
            <a:t> and </a:t>
          </a:r>
          <a:r>
            <a:rPr lang="en-US" sz="2100" kern="1200" dirty="0">
              <a:solidFill>
                <a:srgbClr val="FFC000"/>
              </a:solidFill>
            </a:rPr>
            <a:t>Inflation Rate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from</a:t>
          </a:r>
          <a:r>
            <a:rPr lang="en-US" sz="2100" kern="1200" dirty="0">
              <a:solidFill>
                <a:srgbClr val="FFC000"/>
              </a:solidFill>
            </a:rPr>
            <a:t> 01/01/2014 </a:t>
          </a:r>
          <a:r>
            <a:rPr lang="en-US" sz="2100" kern="1200" dirty="0">
              <a:solidFill>
                <a:schemeClr val="bg1"/>
              </a:solidFill>
            </a:rPr>
            <a:t>to</a:t>
          </a:r>
          <a:r>
            <a:rPr lang="en-US" sz="2100" kern="1200" dirty="0">
              <a:solidFill>
                <a:srgbClr val="FFC000"/>
              </a:solidFill>
            </a:rPr>
            <a:t> 31/12/2023</a:t>
          </a:r>
          <a:endParaRPr lang="zh-HK" sz="2100" kern="1200" dirty="0">
            <a:solidFill>
              <a:srgbClr val="FFC000"/>
            </a:solidFill>
          </a:endParaRPr>
        </a:p>
      </dsp:txBody>
      <dsp:txXfrm>
        <a:off x="5084907" y="1927532"/>
        <a:ext cx="2467259" cy="1927532"/>
      </dsp:txXfrm>
    </dsp:sp>
    <dsp:sp modelId="{9DC5251E-30BB-4E26-9ADE-93F049683F65}">
      <dsp:nvSpPr>
        <dsp:cNvPr id="0" name=""/>
        <dsp:cNvSpPr/>
      </dsp:nvSpPr>
      <dsp:spPr>
        <a:xfrm>
          <a:off x="5516201" y="289129"/>
          <a:ext cx="1604671" cy="160467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41000" r="-4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B1721-2A8C-468A-B23F-8F98E49EE134}">
      <dsp:nvSpPr>
        <dsp:cNvPr id="0" name=""/>
        <dsp:cNvSpPr/>
      </dsp:nvSpPr>
      <dsp:spPr>
        <a:xfrm>
          <a:off x="7626184" y="0"/>
          <a:ext cx="2467259" cy="481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Analysis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and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</a:t>
          </a:r>
        </a:p>
      </dsp:txBody>
      <dsp:txXfrm>
        <a:off x="7626184" y="1927532"/>
        <a:ext cx="2467259" cy="1927532"/>
      </dsp:txXfrm>
    </dsp:sp>
    <dsp:sp modelId="{EFCD2CC7-40E5-401C-8FF7-C5E85E84A36A}">
      <dsp:nvSpPr>
        <dsp:cNvPr id="0" name=""/>
        <dsp:cNvSpPr/>
      </dsp:nvSpPr>
      <dsp:spPr>
        <a:xfrm>
          <a:off x="8057478" y="289129"/>
          <a:ext cx="1604671" cy="1604671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3C6EA-7551-4BDA-9F7B-F81A34912225}">
      <dsp:nvSpPr>
        <dsp:cNvPr id="0" name=""/>
        <dsp:cNvSpPr/>
      </dsp:nvSpPr>
      <dsp:spPr>
        <a:xfrm>
          <a:off x="403831" y="3855065"/>
          <a:ext cx="9288134" cy="72282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84866-D731-4E27-8EFC-0D90801298A4}" type="datetimeFigureOut">
              <a:rPr lang="zh-HK" altLang="en-US" smtClean="0"/>
              <a:t>30/10/24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AC962-8438-41BA-95E3-D88356AF84D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0122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AC962-8438-41BA-95E3-D88356AF84D0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3223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433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105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16072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298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06747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203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128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155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322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930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567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248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757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022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756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112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5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6F27D56-A069-4133-B776-F1AAB278A0E4}"/>
              </a:ext>
            </a:extLst>
          </p:cNvPr>
          <p:cNvSpPr txBox="1"/>
          <p:nvPr/>
        </p:nvSpPr>
        <p:spPr>
          <a:xfrm>
            <a:off x="1885950" y="685800"/>
            <a:ext cx="920634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5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Business cycle and asset allocation</a:t>
            </a:r>
            <a:endParaRPr lang="zh-TW" altLang="zh-HK" sz="54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endParaRPr lang="en-US" altLang="zh-HK" sz="4000" b="1" dirty="0">
              <a:solidFill>
                <a:srgbClr val="CC9900"/>
              </a:solidFill>
            </a:endParaRPr>
          </a:p>
          <a:p>
            <a:endParaRPr lang="en-US" altLang="zh-HK" sz="4000" b="1" dirty="0">
              <a:solidFill>
                <a:srgbClr val="CC9900"/>
              </a:solidFill>
            </a:endParaRPr>
          </a:p>
          <a:p>
            <a:pPr algn="just"/>
            <a:r>
              <a:rPr lang="en-US" altLang="zh-HK" sz="4800" b="1" dirty="0">
                <a:solidFill>
                  <a:schemeClr val="accent6">
                    <a:lumMod val="75000"/>
                  </a:schemeClr>
                </a:solidFill>
                <a:latin typeface="Bahnschrift Condensed" pitchFamily="34" charset="0"/>
              </a:rPr>
              <a:t>Gold, Stock, Exchange Rate &amp; Bond</a:t>
            </a:r>
          </a:p>
          <a:p>
            <a:pPr algn="just"/>
            <a:r>
              <a:rPr lang="en-US" altLang="zh-TW" sz="4800" b="1" dirty="0">
                <a:solidFill>
                  <a:schemeClr val="accent6">
                    <a:lumMod val="75000"/>
                  </a:schemeClr>
                </a:solidFill>
                <a:latin typeface="Bahnschrift Condensed" pitchFamily="34" charset="0"/>
              </a:rPr>
              <a:t>Vs GDP growth and inflation by CPI</a:t>
            </a:r>
            <a:endParaRPr lang="zh-TW" altLang="zh-HK" sz="4800" dirty="0">
              <a:solidFill>
                <a:schemeClr val="accent6">
                  <a:lumMod val="75000"/>
                </a:schemeClr>
              </a:solidFill>
              <a:latin typeface="Bahnschrift Condensed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8D7AE1-52E7-4BAE-9B02-BE91BE7FC3FA}"/>
              </a:ext>
            </a:extLst>
          </p:cNvPr>
          <p:cNvSpPr txBox="1"/>
          <p:nvPr/>
        </p:nvSpPr>
        <p:spPr>
          <a:xfrm>
            <a:off x="2530186" y="5792932"/>
            <a:ext cx="9661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HK" sz="1600" b="1" dirty="0">
                <a:solidFill>
                  <a:srgbClr val="0000FF"/>
                </a:solidFill>
              </a:rPr>
              <a:t>Prepared by P5 Boys Club (PE084DS5)</a:t>
            </a:r>
          </a:p>
          <a:p>
            <a:pPr algn="r"/>
            <a:r>
              <a:rPr lang="en-GB" altLang="zh-TW" sz="1400" b="1" dirty="0">
                <a:solidFill>
                  <a:srgbClr val="0000FF"/>
                </a:solidFill>
              </a:rPr>
              <a:t>xxx</a:t>
            </a:r>
            <a:r>
              <a:rPr lang="en-US" altLang="zh-HK" sz="1400" b="1" dirty="0">
                <a:solidFill>
                  <a:srgbClr val="0000FF"/>
                </a:solidFill>
              </a:rPr>
              <a:t> (7), </a:t>
            </a:r>
            <a:r>
              <a:rPr lang="en-GB" altLang="zh-TW" sz="1400" b="1" dirty="0">
                <a:solidFill>
                  <a:srgbClr val="0000FF"/>
                </a:solidFill>
              </a:rPr>
              <a:t>xxx</a:t>
            </a:r>
            <a:r>
              <a:rPr lang="en-US" altLang="zh-HK" sz="1400" b="1" dirty="0">
                <a:solidFill>
                  <a:srgbClr val="0000FF"/>
                </a:solidFill>
              </a:rPr>
              <a:t>(11), </a:t>
            </a:r>
            <a:r>
              <a:rPr lang="en-GB" altLang="zh-TW" sz="1400" b="1" dirty="0">
                <a:solidFill>
                  <a:srgbClr val="0000FF"/>
                </a:solidFill>
              </a:rPr>
              <a:t>xxx</a:t>
            </a:r>
            <a:r>
              <a:rPr lang="en-US" altLang="zh-HK" sz="1400" b="1" dirty="0">
                <a:solidFill>
                  <a:srgbClr val="0000FF"/>
                </a:solidFill>
              </a:rPr>
              <a:t> (20), </a:t>
            </a:r>
            <a:r>
              <a:rPr lang="en-GB" altLang="zh-TW" sz="1400" b="1" dirty="0">
                <a:solidFill>
                  <a:srgbClr val="0000FF"/>
                </a:solidFill>
              </a:rPr>
              <a:t>xxx </a:t>
            </a:r>
            <a:r>
              <a:rPr lang="en-US" altLang="zh-HK" sz="1400" b="1" dirty="0">
                <a:solidFill>
                  <a:srgbClr val="0000FF"/>
                </a:solidFill>
              </a:rPr>
              <a:t>(24</a:t>
            </a:r>
            <a:r>
              <a:rPr lang="en-US" altLang="zh-HK" sz="1400" b="1">
                <a:solidFill>
                  <a:srgbClr val="0000FF"/>
                </a:solidFill>
              </a:rPr>
              <a:t>), Jack </a:t>
            </a:r>
            <a:r>
              <a:rPr lang="en-US" altLang="zh-HK" sz="1400" b="1" dirty="0">
                <a:solidFill>
                  <a:srgbClr val="0000FF"/>
                </a:solidFill>
              </a:rPr>
              <a:t>Wong (25)</a:t>
            </a:r>
            <a:endParaRPr lang="zh-TW" altLang="zh-HK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57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內容版面配置區 30">
            <a:extLst>
              <a:ext uri="{FF2B5EF4-FFF2-40B4-BE49-F238E27FC236}">
                <a16:creationId xmlns:a16="http://schemas.microsoft.com/office/drawing/2014/main" id="{1B29C03D-89F2-4C84-ADDD-6D1ED4BDB26A}"/>
              </a:ext>
            </a:extLst>
          </p:cNvPr>
          <p:cNvSpPr txBox="1">
            <a:spLocks/>
          </p:cNvSpPr>
          <p:nvPr/>
        </p:nvSpPr>
        <p:spPr>
          <a:xfrm>
            <a:off x="7715624" y="2247152"/>
            <a:ext cx="4210526" cy="3257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HK" sz="1400" b="1" u="sng" dirty="0"/>
              <a:t>Theory:</a:t>
            </a:r>
          </a:p>
          <a:p>
            <a:pPr marL="0" indent="0">
              <a:buFont typeface="Wingdings 3" charset="2"/>
              <a:buNone/>
            </a:pPr>
            <a:r>
              <a:rPr lang="en-US" altLang="zh-HK" sz="1400" dirty="0"/>
              <a:t>Bond Yield vs GDP  =&gt; </a:t>
            </a:r>
            <a:r>
              <a:rPr lang="en-US" altLang="zh-HK" sz="1400" dirty="0">
                <a:solidFill>
                  <a:srgbClr val="FF0000"/>
                </a:solidFill>
              </a:rPr>
              <a:t>negative</a:t>
            </a:r>
          </a:p>
          <a:p>
            <a:pPr marL="0" indent="0">
              <a:buFont typeface="Wingdings 3" charset="2"/>
              <a:buNone/>
            </a:pPr>
            <a:r>
              <a:rPr lang="en-US" altLang="zh-HK" sz="1400" dirty="0"/>
              <a:t>Bond Yield vs Inflation =&gt; </a:t>
            </a:r>
            <a:r>
              <a:rPr lang="en-US" altLang="zh-HK" sz="1400" dirty="0">
                <a:solidFill>
                  <a:srgbClr val="92D050"/>
                </a:solidFill>
              </a:rPr>
              <a:t>positive</a:t>
            </a:r>
            <a:endParaRPr lang="en-US" altLang="zh-HK" sz="1400" dirty="0"/>
          </a:p>
          <a:p>
            <a:pPr marL="0" indent="0">
              <a:buFont typeface="Wingdings 3" charset="2"/>
              <a:buNone/>
            </a:pPr>
            <a:r>
              <a:rPr lang="en-US" altLang="zh-HK" sz="1400" b="1" u="sng" dirty="0"/>
              <a:t>Observation: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zh-HK" sz="1400" dirty="0"/>
              <a:t>Phase 1:        GDP       Inflation         Bond Yield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zh-HK" sz="1400" dirty="0"/>
              <a:t>Phase 2:        GDP       Inflation         Bond Yield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zh-HK" sz="1400" dirty="0"/>
              <a:t>Phase 3:        GDP       Inflation         Bond Yield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zh-HK" sz="1400" dirty="0"/>
              <a:t>Phase 4:        GDP       Inflation         Bond Yield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813BEA-A9A9-4401-A0A3-ED22E8BC0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624" y="2133600"/>
            <a:ext cx="4422588" cy="3777622"/>
          </a:xfrm>
        </p:spPr>
        <p:txBody>
          <a:bodyPr/>
          <a:lstStyle/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D1FC736-6A77-48E3-B38E-67E5D21C2649}"/>
              </a:ext>
            </a:extLst>
          </p:cNvPr>
          <p:cNvSpPr txBox="1"/>
          <p:nvPr/>
        </p:nvSpPr>
        <p:spPr>
          <a:xfrm>
            <a:off x="1758205" y="623612"/>
            <a:ext cx="900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u="sng" dirty="0">
                <a:solidFill>
                  <a:srgbClr val="CC9900"/>
                </a:solidFill>
                <a:latin typeface="Arial Black" panose="020B0A04020102020204" pitchFamily="34" charset="0"/>
              </a:rPr>
              <a:t>Bond Yield Performance</a:t>
            </a:r>
            <a:endParaRPr lang="zh-HK" altLang="en-US" sz="3600" u="sng" dirty="0">
              <a:solidFill>
                <a:srgbClr val="CC99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 rot="19055875">
            <a:off x="8613516" y="3622785"/>
            <a:ext cx="223375" cy="34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4">
            <a:extLst>
              <a:ext uri="{FF2B5EF4-FFF2-40B4-BE49-F238E27FC236}">
                <a16:creationId xmlns:a16="http://schemas.microsoft.com/office/drawing/2014/main" id="{3B82AA0D-9101-4642-A8ED-3AD4D370EBE5}"/>
              </a:ext>
            </a:extLst>
          </p:cNvPr>
          <p:cNvSpPr/>
          <p:nvPr/>
        </p:nvSpPr>
        <p:spPr>
          <a:xfrm rot="17153760">
            <a:off x="10458171" y="3622783"/>
            <a:ext cx="223375" cy="34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6">
            <a:extLst>
              <a:ext uri="{FF2B5EF4-FFF2-40B4-BE49-F238E27FC236}">
                <a16:creationId xmlns:a16="http://schemas.microsoft.com/office/drawing/2014/main" id="{74620597-A3E7-4E28-B156-3090D46B85E5}"/>
              </a:ext>
            </a:extLst>
          </p:cNvPr>
          <p:cNvSpPr/>
          <p:nvPr/>
        </p:nvSpPr>
        <p:spPr>
          <a:xfrm rot="14355101">
            <a:off x="10492511" y="4556475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7">
            <a:extLst>
              <a:ext uri="{FF2B5EF4-FFF2-40B4-BE49-F238E27FC236}">
                <a16:creationId xmlns:a16="http://schemas.microsoft.com/office/drawing/2014/main" id="{2D44B7CD-B4F1-415F-810C-C578EAE0D646}"/>
              </a:ext>
            </a:extLst>
          </p:cNvPr>
          <p:cNvSpPr/>
          <p:nvPr/>
        </p:nvSpPr>
        <p:spPr>
          <a:xfrm rot="15368715">
            <a:off x="10467775" y="4982230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8">
            <a:extLst>
              <a:ext uri="{FF2B5EF4-FFF2-40B4-BE49-F238E27FC236}">
                <a16:creationId xmlns:a16="http://schemas.microsoft.com/office/drawing/2014/main" id="{F8D0278D-4A03-46B7-A476-75A4146A04E6}"/>
              </a:ext>
            </a:extLst>
          </p:cNvPr>
          <p:cNvSpPr/>
          <p:nvPr/>
        </p:nvSpPr>
        <p:spPr>
          <a:xfrm rot="19055875">
            <a:off x="9376200" y="3622784"/>
            <a:ext cx="223375" cy="34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9">
            <a:extLst>
              <a:ext uri="{FF2B5EF4-FFF2-40B4-BE49-F238E27FC236}">
                <a16:creationId xmlns:a16="http://schemas.microsoft.com/office/drawing/2014/main" id="{7CB92BA0-047F-4CD4-A997-A270741428C2}"/>
              </a:ext>
            </a:extLst>
          </p:cNvPr>
          <p:cNvSpPr/>
          <p:nvPr/>
        </p:nvSpPr>
        <p:spPr>
          <a:xfrm rot="16200000">
            <a:off x="10467777" y="4142775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11">
            <a:extLst>
              <a:ext uri="{FF2B5EF4-FFF2-40B4-BE49-F238E27FC236}">
                <a16:creationId xmlns:a16="http://schemas.microsoft.com/office/drawing/2014/main" id="{781300BB-5206-431B-AC18-F4D669709A7D}"/>
              </a:ext>
            </a:extLst>
          </p:cNvPr>
          <p:cNvSpPr/>
          <p:nvPr/>
        </p:nvSpPr>
        <p:spPr>
          <a:xfrm rot="10800000">
            <a:off x="9370207" y="4995151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12">
            <a:extLst>
              <a:ext uri="{FF2B5EF4-FFF2-40B4-BE49-F238E27FC236}">
                <a16:creationId xmlns:a16="http://schemas.microsoft.com/office/drawing/2014/main" id="{39C52991-0CD0-4899-8195-89B336CCFE80}"/>
              </a:ext>
            </a:extLst>
          </p:cNvPr>
          <p:cNvSpPr/>
          <p:nvPr/>
        </p:nvSpPr>
        <p:spPr>
          <a:xfrm rot="19055875">
            <a:off x="9370208" y="4050534"/>
            <a:ext cx="223375" cy="34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13">
            <a:extLst>
              <a:ext uri="{FF2B5EF4-FFF2-40B4-BE49-F238E27FC236}">
                <a16:creationId xmlns:a16="http://schemas.microsoft.com/office/drawing/2014/main" id="{0D24F679-31F9-4368-B981-A6C518A5A2B0}"/>
              </a:ext>
            </a:extLst>
          </p:cNvPr>
          <p:cNvSpPr/>
          <p:nvPr/>
        </p:nvSpPr>
        <p:spPr>
          <a:xfrm rot="13339553">
            <a:off x="8613587" y="4050535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14">
            <a:extLst>
              <a:ext uri="{FF2B5EF4-FFF2-40B4-BE49-F238E27FC236}">
                <a16:creationId xmlns:a16="http://schemas.microsoft.com/office/drawing/2014/main" id="{CBC2CD7B-ABB6-4FFE-A101-0EACCFC1561C}"/>
              </a:ext>
            </a:extLst>
          </p:cNvPr>
          <p:cNvSpPr/>
          <p:nvPr/>
        </p:nvSpPr>
        <p:spPr>
          <a:xfrm rot="19055875">
            <a:off x="8586943" y="4964379"/>
            <a:ext cx="223375" cy="34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15">
            <a:extLst>
              <a:ext uri="{FF2B5EF4-FFF2-40B4-BE49-F238E27FC236}">
                <a16:creationId xmlns:a16="http://schemas.microsoft.com/office/drawing/2014/main" id="{524D0E41-73AF-4C65-8DB7-C68A12D02BE1}"/>
              </a:ext>
            </a:extLst>
          </p:cNvPr>
          <p:cNvSpPr/>
          <p:nvPr/>
        </p:nvSpPr>
        <p:spPr>
          <a:xfrm rot="10800000">
            <a:off x="8571680" y="4512833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16">
            <a:extLst>
              <a:ext uri="{FF2B5EF4-FFF2-40B4-BE49-F238E27FC236}">
                <a16:creationId xmlns:a16="http://schemas.microsoft.com/office/drawing/2014/main" id="{B06AE45B-0F6E-4B39-8405-9398A16FD032}"/>
              </a:ext>
            </a:extLst>
          </p:cNvPr>
          <p:cNvSpPr/>
          <p:nvPr/>
        </p:nvSpPr>
        <p:spPr>
          <a:xfrm rot="13339553">
            <a:off x="9370280" y="4556476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FD62BA-7338-4B6C-BB1A-1B771C01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29" y="1327108"/>
            <a:ext cx="6725070" cy="473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D1FC736-6A77-48E3-B38E-67E5D21C2649}"/>
              </a:ext>
            </a:extLst>
          </p:cNvPr>
          <p:cNvSpPr txBox="1"/>
          <p:nvPr/>
        </p:nvSpPr>
        <p:spPr>
          <a:xfrm>
            <a:off x="1758205" y="623612"/>
            <a:ext cx="9960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u="sng" dirty="0">
                <a:solidFill>
                  <a:srgbClr val="CC9900"/>
                </a:solidFill>
                <a:latin typeface="Arial Black" panose="020B0A04020102020204" pitchFamily="34" charset="0"/>
              </a:rPr>
              <a:t>Correlation (whole period)</a:t>
            </a:r>
            <a:endParaRPr lang="zh-HK" altLang="en-US" sz="3600" u="sng" dirty="0">
              <a:solidFill>
                <a:srgbClr val="CC9900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6CDAA1-42D4-4711-A5BA-8280C3548B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891" y="1462520"/>
            <a:ext cx="5537835" cy="47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9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D1FC736-6A77-48E3-B38E-67E5D21C2649}"/>
              </a:ext>
            </a:extLst>
          </p:cNvPr>
          <p:cNvSpPr txBox="1"/>
          <p:nvPr/>
        </p:nvSpPr>
        <p:spPr>
          <a:xfrm>
            <a:off x="1758205" y="623612"/>
            <a:ext cx="900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u="sng" dirty="0">
                <a:solidFill>
                  <a:srgbClr val="CC9900"/>
                </a:solidFill>
                <a:latin typeface="Arial Black" panose="020B0A04020102020204" pitchFamily="34" charset="0"/>
              </a:rPr>
              <a:t>Correlation (4 phases)</a:t>
            </a:r>
            <a:endParaRPr lang="zh-HK" altLang="en-US" sz="3600" u="sng" dirty="0">
              <a:solidFill>
                <a:srgbClr val="CC990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圖片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985" y="1302578"/>
            <a:ext cx="3566701" cy="2355022"/>
          </a:xfrm>
          <a:prstGeom prst="rect">
            <a:avLst/>
          </a:prstGeom>
        </p:spPr>
      </p:pic>
      <p:pic>
        <p:nvPicPr>
          <p:cNvPr id="8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23" y="1301994"/>
            <a:ext cx="3618877" cy="2355022"/>
          </a:xfrm>
          <a:prstGeom prst="rect">
            <a:avLst/>
          </a:prstGeom>
        </p:spPr>
      </p:pic>
      <p:pic>
        <p:nvPicPr>
          <p:cNvPr id="9" name="圖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985" y="3657016"/>
            <a:ext cx="3633689" cy="2260673"/>
          </a:xfrm>
          <a:prstGeom prst="rect">
            <a:avLst/>
          </a:prstGeom>
        </p:spPr>
      </p:pic>
      <p:pic>
        <p:nvPicPr>
          <p:cNvPr id="10" name="圖片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608" y="3657015"/>
            <a:ext cx="3604592" cy="226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1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D1FC736-6A77-48E3-B38E-67E5D21C2649}"/>
              </a:ext>
            </a:extLst>
          </p:cNvPr>
          <p:cNvSpPr txBox="1"/>
          <p:nvPr/>
        </p:nvSpPr>
        <p:spPr>
          <a:xfrm>
            <a:off x="1758205" y="623612"/>
            <a:ext cx="900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u="sng" dirty="0">
                <a:solidFill>
                  <a:srgbClr val="CC9900"/>
                </a:solidFill>
                <a:latin typeface="Arial Black" panose="020B0A04020102020204" pitchFamily="34" charset="0"/>
              </a:rPr>
              <a:t>Conclusion</a:t>
            </a:r>
            <a:endParaRPr lang="zh-HK" altLang="en-US" sz="3600" u="sng" dirty="0">
              <a:solidFill>
                <a:srgbClr val="CC9900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內容版面配置區 30">
            <a:extLst>
              <a:ext uri="{FF2B5EF4-FFF2-40B4-BE49-F238E27FC236}">
                <a16:creationId xmlns:a16="http://schemas.microsoft.com/office/drawing/2014/main" id="{23C8ED10-B9C7-4921-A47C-BFA762582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205" y="1396752"/>
            <a:ext cx="4255077" cy="2104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HK" dirty="0"/>
              <a:t>Gold price kept going up in 4 phases, especially better in phases 1 and 2</a:t>
            </a:r>
          </a:p>
          <a:p>
            <a:pPr marL="0" indent="0">
              <a:buNone/>
            </a:pPr>
            <a:r>
              <a:rPr lang="en-US" altLang="zh-HK" dirty="0"/>
              <a:t>Affected by global economic factors like war affairs and QE</a:t>
            </a:r>
          </a:p>
          <a:p>
            <a:pPr marL="0" indent="0">
              <a:buNone/>
            </a:pPr>
            <a:r>
              <a:rPr lang="en-US" altLang="zh-HK" dirty="0"/>
              <a:t>Not by the sole regional market factor</a:t>
            </a:r>
            <a:endParaRPr lang="en-US" altLang="zh-HK" sz="2000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261DEA2D-C72B-4E66-934C-2F7CA50BD0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63" y="1396753"/>
            <a:ext cx="5731510" cy="214249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98F1C0A-0184-4EB0-897D-C2FE6E357B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63" y="3994323"/>
            <a:ext cx="5731510" cy="2142490"/>
          </a:xfrm>
          <a:prstGeom prst="rect">
            <a:avLst/>
          </a:prstGeom>
        </p:spPr>
      </p:pic>
      <p:sp>
        <p:nvSpPr>
          <p:cNvPr id="8" name="內容版面配置區 30">
            <a:extLst>
              <a:ext uri="{FF2B5EF4-FFF2-40B4-BE49-F238E27FC236}">
                <a16:creationId xmlns:a16="http://schemas.microsoft.com/office/drawing/2014/main" id="{340B053E-8BFC-49CE-8C67-FB82A5271047}"/>
              </a:ext>
            </a:extLst>
          </p:cNvPr>
          <p:cNvSpPr txBox="1">
            <a:spLocks/>
          </p:cNvSpPr>
          <p:nvPr/>
        </p:nvSpPr>
        <p:spPr>
          <a:xfrm>
            <a:off x="7836477" y="3994323"/>
            <a:ext cx="4255077" cy="2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dirty="0"/>
              <a:t>HSI performed better in phases 2 and 3</a:t>
            </a:r>
          </a:p>
          <a:p>
            <a:pPr marL="0" indent="0">
              <a:buNone/>
            </a:pPr>
            <a:r>
              <a:rPr lang="en-US" altLang="zh-HK" dirty="0"/>
              <a:t>HSI well reflects the economy of Hong Kong and inflation erodes the stock returns</a:t>
            </a:r>
            <a:endParaRPr lang="en-US" altLang="zh-HK" sz="2000" dirty="0"/>
          </a:p>
        </p:txBody>
      </p:sp>
    </p:spTree>
    <p:extLst>
      <p:ext uri="{BB962C8B-B14F-4D97-AF65-F5344CB8AC3E}">
        <p14:creationId xmlns:p14="http://schemas.microsoft.com/office/powerpoint/2010/main" val="402011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D1FC736-6A77-48E3-B38E-67E5D21C2649}"/>
              </a:ext>
            </a:extLst>
          </p:cNvPr>
          <p:cNvSpPr txBox="1"/>
          <p:nvPr/>
        </p:nvSpPr>
        <p:spPr>
          <a:xfrm>
            <a:off x="1758205" y="623612"/>
            <a:ext cx="900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u="sng" dirty="0">
                <a:solidFill>
                  <a:srgbClr val="CC9900"/>
                </a:solidFill>
                <a:latin typeface="Arial Black" panose="020B0A04020102020204" pitchFamily="34" charset="0"/>
              </a:rPr>
              <a:t>Conclusion</a:t>
            </a:r>
            <a:endParaRPr lang="zh-HK" altLang="en-US" sz="3600" u="sng" dirty="0">
              <a:solidFill>
                <a:srgbClr val="CC9900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內容版面配置區 30">
            <a:extLst>
              <a:ext uri="{FF2B5EF4-FFF2-40B4-BE49-F238E27FC236}">
                <a16:creationId xmlns:a16="http://schemas.microsoft.com/office/drawing/2014/main" id="{23C8ED10-B9C7-4921-A47C-BFA762582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205" y="2208068"/>
            <a:ext cx="4255077" cy="2364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HK" dirty="0"/>
              <a:t>Stable USD/HKD and higher bond yield in phase 4 became attractive</a:t>
            </a:r>
          </a:p>
          <a:p>
            <a:pPr marL="0" indent="0">
              <a:buNone/>
            </a:pPr>
            <a:r>
              <a:rPr lang="en-US" altLang="zh-HK" dirty="0"/>
              <a:t>Holding cash and bonds are not a bad choice in bad economy moment </a:t>
            </a:r>
          </a:p>
          <a:p>
            <a:pPr marL="0" indent="0">
              <a:buNone/>
            </a:pPr>
            <a:r>
              <a:rPr lang="en-US" altLang="zh-HK" dirty="0"/>
              <a:t>USD/HKD remains stable and HK Gov bonds have a relatively good credit rating</a:t>
            </a:r>
            <a:endParaRPr lang="zh-TW" altLang="zh-HK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2A5786FD-3C62-439B-B0C8-2CB1D0109C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63" y="1377998"/>
            <a:ext cx="5731510" cy="2142490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0FAC6348-8B47-474F-86BE-CC6CA160937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63" y="3671067"/>
            <a:ext cx="5731510" cy="21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37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D1FC736-6A77-48E3-B38E-67E5D21C2649}"/>
              </a:ext>
            </a:extLst>
          </p:cNvPr>
          <p:cNvSpPr txBox="1"/>
          <p:nvPr/>
        </p:nvSpPr>
        <p:spPr>
          <a:xfrm>
            <a:off x="1769564" y="623613"/>
            <a:ext cx="900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u="sng" dirty="0">
                <a:solidFill>
                  <a:srgbClr val="CC9900"/>
                </a:solidFill>
                <a:latin typeface="Arial Black" panose="020B0A04020102020204" pitchFamily="34" charset="0"/>
              </a:rPr>
              <a:t>Conclusion</a:t>
            </a:r>
            <a:endParaRPr lang="zh-HK" altLang="en-US" sz="3600" u="sng" dirty="0">
              <a:solidFill>
                <a:srgbClr val="CC99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6752"/>
              </p:ext>
            </p:extLst>
          </p:nvPr>
        </p:nvGraphicFramePr>
        <p:xfrm>
          <a:off x="1349800" y="1440140"/>
          <a:ext cx="6419610" cy="515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183">
                <a:tc>
                  <a:txBody>
                    <a:bodyPr/>
                    <a:lstStyle/>
                    <a:p>
                      <a:r>
                        <a:rPr lang="en-US" sz="1300" dirty="0"/>
                        <a:t>Cycle</a:t>
                      </a:r>
                      <a:r>
                        <a:rPr lang="en-US" sz="1300" baseline="0" dirty="0"/>
                        <a:t> Phase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u="sng" dirty="0"/>
                        <a:t>Phase</a:t>
                      </a:r>
                      <a:r>
                        <a:rPr lang="en-US" sz="1300" u="sng" baseline="0" dirty="0"/>
                        <a:t> 1</a:t>
                      </a:r>
                      <a:endParaRPr lang="en-US" sz="1300" u="sng" dirty="0"/>
                    </a:p>
                    <a:p>
                      <a:r>
                        <a:rPr lang="en-US" sz="1300" dirty="0"/>
                        <a:t>Deep Recession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u="sng" dirty="0"/>
                        <a:t>Phase</a:t>
                      </a:r>
                      <a:r>
                        <a:rPr lang="en-US" sz="1300" u="sng" baseline="0" dirty="0"/>
                        <a:t> </a:t>
                      </a:r>
                      <a:r>
                        <a:rPr lang="en-US" sz="1300" u="sng" dirty="0"/>
                        <a:t>2</a:t>
                      </a:r>
                      <a:r>
                        <a:rPr lang="en-US" sz="1300" dirty="0"/>
                        <a:t> </a:t>
                      </a:r>
                    </a:p>
                    <a:p>
                      <a:r>
                        <a:rPr lang="en-US" sz="1300" dirty="0"/>
                        <a:t>Healthy</a:t>
                      </a:r>
                      <a:r>
                        <a:rPr lang="en-US" sz="1300" baseline="0" dirty="0"/>
                        <a:t> Expansion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u="sng" dirty="0"/>
                        <a:t>Phase 3</a:t>
                      </a:r>
                      <a:endParaRPr lang="en-US" sz="1300" u="sng" baseline="0" dirty="0"/>
                    </a:p>
                    <a:p>
                      <a:r>
                        <a:rPr lang="en-US" sz="1300" dirty="0"/>
                        <a:t>Superheated 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u="sng" dirty="0"/>
                        <a:t>Phase 4</a:t>
                      </a:r>
                      <a:r>
                        <a:rPr lang="en-US" sz="1300" dirty="0"/>
                        <a:t> </a:t>
                      </a:r>
                    </a:p>
                    <a:p>
                      <a:r>
                        <a:rPr lang="en-US" sz="1300" dirty="0"/>
                        <a:t>Stagflation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259">
                <a:tc>
                  <a:txBody>
                    <a:bodyPr/>
                    <a:lstStyle/>
                    <a:p>
                      <a:r>
                        <a:rPr lang="en-US" sz="1300" baseline="0"/>
                        <a:t>GDP &amp; Inflation</a:t>
                      </a:r>
                    </a:p>
                    <a:p>
                      <a:r>
                        <a:rPr lang="en-US" sz="1300" baseline="0"/>
                        <a:t>Reflection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Falling GDP                                        </a:t>
                      </a:r>
                    </a:p>
                    <a:p>
                      <a:endParaRPr lang="en-US" sz="1300"/>
                    </a:p>
                    <a:p>
                      <a:r>
                        <a:rPr lang="en-US" sz="1300"/>
                        <a:t>Falling Inflation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Rising GDP</a:t>
                      </a:r>
                    </a:p>
                    <a:p>
                      <a:endParaRPr lang="en-US" sz="1300"/>
                    </a:p>
                    <a:p>
                      <a:r>
                        <a:rPr lang="en-US" sz="1300"/>
                        <a:t>Mild Inflation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Rapidly Ris</a:t>
                      </a:r>
                      <a:r>
                        <a:rPr lang="en-US" sz="1300" baseline="0" dirty="0"/>
                        <a:t>ing GDP</a:t>
                      </a:r>
                    </a:p>
                    <a:p>
                      <a:r>
                        <a:rPr lang="en-US" sz="1300" baseline="0" dirty="0"/>
                        <a:t>Rising Inflation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Falling</a:t>
                      </a:r>
                      <a:r>
                        <a:rPr lang="en-US" sz="1300" baseline="0"/>
                        <a:t> GDP</a:t>
                      </a:r>
                    </a:p>
                    <a:p>
                      <a:endParaRPr lang="en-US" sz="1300" baseline="0"/>
                    </a:p>
                    <a:p>
                      <a:r>
                        <a:rPr lang="en-US" sz="1300" baseline="0"/>
                        <a:t>High Inflation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260">
                <a:tc>
                  <a:txBody>
                    <a:bodyPr/>
                    <a:lstStyle/>
                    <a:p>
                      <a:r>
                        <a:rPr lang="en-US" sz="1300" dirty="0"/>
                        <a:t>Best performance asset</a:t>
                      </a:r>
                      <a:r>
                        <a:rPr lang="en-US" sz="1300" baseline="0" dirty="0"/>
                        <a:t> classes by </a:t>
                      </a:r>
                      <a:r>
                        <a:rPr lang="en-US" sz="1300" b="1" baseline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theory</a:t>
                      </a:r>
                      <a:endParaRPr lang="en-US" sz="13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Bonds &amp;</a:t>
                      </a:r>
                      <a:r>
                        <a:rPr lang="zh-TW" altLang="en-US" sz="1300" baseline="0"/>
                        <a:t> </a:t>
                      </a:r>
                      <a:r>
                        <a:rPr lang="en-US" altLang="zh-TW" sz="1300" baseline="0"/>
                        <a:t>Cash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Equities</a:t>
                      </a:r>
                      <a:r>
                        <a:rPr lang="en-US" sz="1300" baseline="0"/>
                        <a:t> &amp;</a:t>
                      </a:r>
                      <a:r>
                        <a:rPr lang="zh-TW" altLang="en-US" sz="1300" baseline="0"/>
                        <a:t> </a:t>
                      </a:r>
                      <a:r>
                        <a:rPr lang="en-US" altLang="zh-TW" sz="1300" baseline="0"/>
                        <a:t>Bonds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Commodities</a:t>
                      </a:r>
                      <a:r>
                        <a:rPr lang="en-US" sz="1300" baseline="0"/>
                        <a:t> &amp; Equities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Cash</a:t>
                      </a:r>
                      <a:r>
                        <a:rPr lang="en-US" sz="1300" baseline="0"/>
                        <a:t> &amp; Bonds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153954"/>
                  </a:ext>
                </a:extLst>
              </a:tr>
              <a:tr h="1373484">
                <a:tc>
                  <a:txBody>
                    <a:bodyPr/>
                    <a:lstStyle/>
                    <a:p>
                      <a:r>
                        <a:rPr lang="en-US" sz="1300" dirty="0"/>
                        <a:t>Best performance asset</a:t>
                      </a:r>
                      <a:r>
                        <a:rPr lang="en-US" sz="1300" baseline="0" dirty="0"/>
                        <a:t> classes by </a:t>
                      </a:r>
                      <a:r>
                        <a:rPr lang="en-US" sz="1300" b="1" baseline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observation</a:t>
                      </a:r>
                      <a:r>
                        <a:rPr lang="en-US" sz="1300" baseline="0" dirty="0"/>
                        <a:t> (back-testing)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300"/>
                        <a:t>Commodities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300" dirty="0"/>
                        <a:t>Commodities &amp; </a:t>
                      </a:r>
                      <a:r>
                        <a:rPr lang="en-US" sz="1300" dirty="0"/>
                        <a:t>Equities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aseline="0" dirty="0"/>
                        <a:t>Equities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Cash</a:t>
                      </a:r>
                      <a:r>
                        <a:rPr lang="en-US" sz="1300" baseline="0" dirty="0"/>
                        <a:t> &amp; Bonds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0640">
                <a:tc>
                  <a:txBody>
                    <a:bodyPr/>
                    <a:lstStyle/>
                    <a:p>
                      <a:r>
                        <a:rPr lang="en-US" sz="1300" b="1" dirty="0"/>
                        <a:t>Weight in asset</a:t>
                      </a:r>
                    </a:p>
                    <a:p>
                      <a:r>
                        <a:rPr lang="en-US" sz="1300" b="1" dirty="0"/>
                        <a:t>allocation for coming future (&gt;2024)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+</a:t>
                      </a:r>
                      <a:r>
                        <a:rPr lang="en-US" sz="1300" b="1" dirty="0"/>
                        <a:t> </a:t>
                      </a:r>
                      <a:r>
                        <a:rPr lang="en-US" altLang="zh-HK" sz="1300" b="1" dirty="0"/>
                        <a:t>Commodities &amp; Equities</a:t>
                      </a:r>
                    </a:p>
                    <a:p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837888"/>
                  </a:ext>
                </a:extLst>
              </a:tr>
            </a:tbl>
          </a:graphicData>
        </a:graphic>
      </p:graphicFrame>
      <p:sp>
        <p:nvSpPr>
          <p:cNvPr id="5" name="內容版面配置區 30">
            <a:extLst>
              <a:ext uri="{FF2B5EF4-FFF2-40B4-BE49-F238E27FC236}">
                <a16:creationId xmlns:a16="http://schemas.microsoft.com/office/drawing/2014/main" id="{809B94AD-E9AB-4629-B215-F051BA8FE1FC}"/>
              </a:ext>
            </a:extLst>
          </p:cNvPr>
          <p:cNvSpPr txBox="1">
            <a:spLocks/>
          </p:cNvSpPr>
          <p:nvPr/>
        </p:nvSpPr>
        <p:spPr>
          <a:xfrm>
            <a:off x="8020424" y="1437094"/>
            <a:ext cx="4054991" cy="5579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dirty="0"/>
              <a:t>Asset classes performed little differently from the economic theory</a:t>
            </a:r>
          </a:p>
          <a:p>
            <a:pPr marL="0" indent="0">
              <a:buNone/>
            </a:pPr>
            <a:r>
              <a:rPr lang="en-US" altLang="zh-HK" dirty="0"/>
              <a:t>Periodically adjustment for diversification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HK" dirty="0"/>
              <a:t>changes in market conditions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HK" dirty="0"/>
              <a:t>reduce concentrated losses of specific asset class </a:t>
            </a:r>
            <a:endParaRPr lang="zh-TW" altLang="zh-HK" dirty="0"/>
          </a:p>
        </p:txBody>
      </p:sp>
    </p:spTree>
    <p:extLst>
      <p:ext uri="{BB962C8B-B14F-4D97-AF65-F5344CB8AC3E}">
        <p14:creationId xmlns:p14="http://schemas.microsoft.com/office/powerpoint/2010/main" val="1430199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68A8C3F-C4D3-4681-AE7E-3852C1486374}"/>
              </a:ext>
            </a:extLst>
          </p:cNvPr>
          <p:cNvSpPr txBox="1"/>
          <p:nvPr/>
        </p:nvSpPr>
        <p:spPr>
          <a:xfrm>
            <a:off x="1869041" y="3064713"/>
            <a:ext cx="9009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9600" dirty="0">
                <a:solidFill>
                  <a:srgbClr val="FF0000"/>
                </a:solidFill>
                <a:latin typeface="Arial Black" panose="020B0A04020102020204" pitchFamily="34" charset="0"/>
              </a:rPr>
              <a:t>Q&amp;A</a:t>
            </a:r>
            <a:endParaRPr lang="zh-HK" altLang="en-US" sz="9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24D1CE-59C1-4E44-BD18-27F356930928}"/>
              </a:ext>
            </a:extLst>
          </p:cNvPr>
          <p:cNvSpPr txBox="1"/>
          <p:nvPr/>
        </p:nvSpPr>
        <p:spPr>
          <a:xfrm>
            <a:off x="1758204" y="1100148"/>
            <a:ext cx="9009755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sz="5400" i="1" dirty="0">
                <a:solidFill>
                  <a:srgbClr val="0000FF"/>
                </a:solidFill>
                <a:latin typeface="Algerian" panose="04020705040A02060702" pitchFamily="82" charset="0"/>
              </a:rPr>
              <a:t>History repeats itself!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113A26-C8C7-4F25-BB26-53CEF7BBE255}"/>
              </a:ext>
            </a:extLst>
          </p:cNvPr>
          <p:cNvSpPr txBox="1"/>
          <p:nvPr/>
        </p:nvSpPr>
        <p:spPr>
          <a:xfrm>
            <a:off x="1931386" y="5007805"/>
            <a:ext cx="9009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u="sng" dirty="0">
                <a:solidFill>
                  <a:srgbClr val="CC9900"/>
                </a:solidFill>
                <a:latin typeface="Arial Black" panose="020B0A04020102020204" pitchFamily="34" charset="0"/>
              </a:rPr>
              <a:t>The End</a:t>
            </a:r>
            <a:endParaRPr lang="zh-HK" altLang="en-US" sz="2800" u="sng" dirty="0">
              <a:solidFill>
                <a:srgbClr val="CC99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9C4AFC-C07A-49A6-9313-150F8026B376}"/>
              </a:ext>
            </a:extLst>
          </p:cNvPr>
          <p:cNvSpPr txBox="1"/>
          <p:nvPr/>
        </p:nvSpPr>
        <p:spPr>
          <a:xfrm>
            <a:off x="1931387" y="6114361"/>
            <a:ext cx="9009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000" dirty="0"/>
              <a:t>Disclaimer: Investors should note that investment involves risks (including the possibility of loss of the capital invested), prices of securities / fund units may go up as well as down and past performance information presented is not indicative of future performance.</a:t>
            </a:r>
            <a:endParaRPr lang="zh-HK" altLang="en-US" sz="1000" u="sng" dirty="0">
              <a:solidFill>
                <a:srgbClr val="CC99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D1FC736-6A77-48E3-B38E-67E5D21C2649}"/>
              </a:ext>
            </a:extLst>
          </p:cNvPr>
          <p:cNvSpPr txBox="1"/>
          <p:nvPr/>
        </p:nvSpPr>
        <p:spPr>
          <a:xfrm>
            <a:off x="1758205" y="623612"/>
            <a:ext cx="900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u="sng" dirty="0">
                <a:solidFill>
                  <a:srgbClr val="CC9900"/>
                </a:solidFill>
                <a:latin typeface="Arial Black" panose="020B0A04020102020204" pitchFamily="34" charset="0"/>
              </a:rPr>
              <a:t>Presentation flow</a:t>
            </a:r>
            <a:endParaRPr lang="zh-HK" altLang="en-US" sz="3600" u="sng" dirty="0">
              <a:solidFill>
                <a:srgbClr val="CC99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B576D1-6F0A-4F71-A807-050BA0C8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205" y="1722268"/>
            <a:ext cx="9202929" cy="4361565"/>
          </a:xfrm>
        </p:spPr>
        <p:txBody>
          <a:bodyPr>
            <a:normAutofit fontScale="92500" lnSpcReduction="10000"/>
          </a:bodyPr>
          <a:lstStyle/>
          <a:p>
            <a:r>
              <a:rPr lang="en-US" altLang="zh-HK" b="1" dirty="0"/>
              <a:t>Introduction</a:t>
            </a:r>
          </a:p>
          <a:p>
            <a:r>
              <a:rPr lang="en-US" altLang="zh-HK" b="1" dirty="0"/>
              <a:t>Typical Business Cycle</a:t>
            </a:r>
          </a:p>
          <a:p>
            <a:r>
              <a:rPr lang="en-US" altLang="zh-HK" b="1" dirty="0"/>
              <a:t>Whole period and 4 phases</a:t>
            </a:r>
          </a:p>
          <a:p>
            <a:r>
              <a:rPr lang="en-US" altLang="zh-HK" b="1" dirty="0"/>
              <a:t>Asset Classes and Performance</a:t>
            </a:r>
          </a:p>
          <a:p>
            <a:r>
              <a:rPr lang="en-US" altLang="zh-HK" b="1" dirty="0"/>
              <a:t>Gold Performance</a:t>
            </a:r>
          </a:p>
          <a:p>
            <a:r>
              <a:rPr lang="en-US" altLang="zh-HK" b="1" dirty="0"/>
              <a:t>Hang Seng Index Performance</a:t>
            </a:r>
          </a:p>
          <a:p>
            <a:r>
              <a:rPr lang="en-US" altLang="zh-HK" b="1" dirty="0"/>
              <a:t>USD/HKD Performance</a:t>
            </a:r>
          </a:p>
          <a:p>
            <a:r>
              <a:rPr lang="en-US" altLang="zh-HK" b="1" dirty="0"/>
              <a:t>Bond Yield Performance</a:t>
            </a:r>
          </a:p>
          <a:p>
            <a:r>
              <a:rPr lang="en-US" altLang="zh-HK" b="1" dirty="0"/>
              <a:t>Correlation (Whole period)</a:t>
            </a:r>
          </a:p>
          <a:p>
            <a:r>
              <a:rPr lang="en-US" altLang="zh-HK" b="1" dirty="0"/>
              <a:t>Correlation (4 phases)</a:t>
            </a:r>
          </a:p>
          <a:p>
            <a:r>
              <a:rPr lang="en-US" altLang="zh-HK" b="1" dirty="0"/>
              <a:t>Conclusion</a:t>
            </a:r>
          </a:p>
          <a:p>
            <a:r>
              <a:rPr lang="en-US" altLang="zh-HK" b="1" dirty="0"/>
              <a:t>Q&amp;A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3247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D808E272-9B61-4FE7-AB39-4B56E0E14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531615"/>
              </p:ext>
            </p:extLst>
          </p:nvPr>
        </p:nvGraphicFramePr>
        <p:xfrm>
          <a:off x="1408814" y="1557670"/>
          <a:ext cx="10095798" cy="4818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9D1FC736-6A77-48E3-B38E-67E5D21C2649}"/>
              </a:ext>
            </a:extLst>
          </p:cNvPr>
          <p:cNvSpPr txBox="1"/>
          <p:nvPr/>
        </p:nvSpPr>
        <p:spPr>
          <a:xfrm>
            <a:off x="1700453" y="703435"/>
            <a:ext cx="900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u="sng" dirty="0">
                <a:solidFill>
                  <a:srgbClr val="CC9900"/>
                </a:solidFill>
                <a:latin typeface="Arial Black" panose="020B0A04020102020204" pitchFamily="34" charset="0"/>
              </a:rPr>
              <a:t>Introduction</a:t>
            </a:r>
            <a:endParaRPr lang="zh-HK" altLang="en-US" sz="3600" u="sng" dirty="0">
              <a:solidFill>
                <a:srgbClr val="CC99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4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8">
            <a:extLst>
              <a:ext uri="{FF2B5EF4-FFF2-40B4-BE49-F238E27FC236}">
                <a16:creationId xmlns:a16="http://schemas.microsoft.com/office/drawing/2014/main" id="{146FC9D5-81CD-41FD-B935-86B39EDB6F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75" y="3997636"/>
            <a:ext cx="9642613" cy="223675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D1FC736-6A77-48E3-B38E-67E5D21C2649}"/>
              </a:ext>
            </a:extLst>
          </p:cNvPr>
          <p:cNvSpPr txBox="1"/>
          <p:nvPr/>
        </p:nvSpPr>
        <p:spPr>
          <a:xfrm>
            <a:off x="1622660" y="243329"/>
            <a:ext cx="613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u="sng" dirty="0">
                <a:solidFill>
                  <a:srgbClr val="CC9900"/>
                </a:solidFill>
                <a:latin typeface="Arial Black" panose="020B0A04020102020204" pitchFamily="34" charset="0"/>
              </a:rPr>
              <a:t>Typical Business Cycle</a:t>
            </a:r>
            <a:endParaRPr lang="zh-HK" altLang="en-US" sz="3600" u="sng" dirty="0">
              <a:solidFill>
                <a:srgbClr val="CC9900"/>
              </a:solidFill>
              <a:latin typeface="Arial Black" panose="020B0A04020102020204" pitchFamily="34" charset="0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37E06F8D-F33F-49B6-BE85-67E8AAD2E1D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1550952"/>
            <a:ext cx="9647473" cy="212697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0FEE972-0E6F-4AA4-9DB6-C3B4225A9565}"/>
              </a:ext>
            </a:extLst>
          </p:cNvPr>
          <p:cNvSpPr/>
          <p:nvPr/>
        </p:nvSpPr>
        <p:spPr>
          <a:xfrm>
            <a:off x="5987088" y="4282643"/>
            <a:ext cx="2277481" cy="1754966"/>
          </a:xfrm>
          <a:prstGeom prst="rect">
            <a:avLst/>
          </a:prstGeom>
          <a:noFill/>
          <a:ln>
            <a:solidFill>
              <a:srgbClr val="FF0000">
                <a:alpha val="81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6DDF9F3-E5BB-40F6-AC4C-CCA086E759D1}"/>
              </a:ext>
            </a:extLst>
          </p:cNvPr>
          <p:cNvGrpSpPr/>
          <p:nvPr/>
        </p:nvGrpSpPr>
        <p:grpSpPr>
          <a:xfrm>
            <a:off x="3014806" y="1105971"/>
            <a:ext cx="7332859" cy="2645789"/>
            <a:chOff x="3092834" y="1032137"/>
            <a:chExt cx="7332859" cy="2645789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55DD4F-773F-472E-9ACF-0A3B7CA7E56A}"/>
                </a:ext>
              </a:extLst>
            </p:cNvPr>
            <p:cNvSpPr txBox="1"/>
            <p:nvPr/>
          </p:nvSpPr>
          <p:spPr>
            <a:xfrm>
              <a:off x="9343360" y="1086439"/>
              <a:ext cx="1082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dirty="0"/>
                <a:t>Phase 4</a:t>
              </a:r>
              <a:endParaRPr lang="zh-HK" altLang="en-US" dirty="0"/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29C35B8D-BA08-4413-815B-8D2CBFB0D494}"/>
                </a:ext>
              </a:extLst>
            </p:cNvPr>
            <p:cNvGrpSpPr/>
            <p:nvPr/>
          </p:nvGrpSpPr>
          <p:grpSpPr>
            <a:xfrm>
              <a:off x="3092834" y="1032137"/>
              <a:ext cx="5694378" cy="2645789"/>
              <a:chOff x="3092834" y="1032137"/>
              <a:chExt cx="5694378" cy="2645789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2CF3BC87-AC62-4232-AD0B-2623DFE18164}"/>
                  </a:ext>
                </a:extLst>
              </p:cNvPr>
              <p:cNvGrpSpPr/>
              <p:nvPr/>
            </p:nvGrpSpPr>
            <p:grpSpPr>
              <a:xfrm>
                <a:off x="4672412" y="1188038"/>
                <a:ext cx="4114800" cy="2489888"/>
                <a:chOff x="4618624" y="1188038"/>
                <a:chExt cx="4114800" cy="2489888"/>
              </a:xfrm>
            </p:grpSpPr>
            <p:cxnSp>
              <p:nvCxnSpPr>
                <p:cNvPr id="13" name="直線接點 12">
                  <a:extLst>
                    <a:ext uri="{FF2B5EF4-FFF2-40B4-BE49-F238E27FC236}">
                      <a16:creationId xmlns:a16="http://schemas.microsoft.com/office/drawing/2014/main" id="{B692D465-9B00-48E5-A588-01F6070BB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18624" y="1188038"/>
                  <a:ext cx="0" cy="2489888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94A1E91-58FD-474A-8286-190C3F468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6600" y="1188038"/>
                  <a:ext cx="0" cy="2489888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9C159C68-6C52-403A-B165-0476170203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33424" y="1188038"/>
                  <a:ext cx="0" cy="2489888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535A6C3-45FB-4972-9BAD-FEB1B5468FC9}"/>
                  </a:ext>
                </a:extLst>
              </p:cNvPr>
              <p:cNvSpPr txBox="1"/>
              <p:nvPr/>
            </p:nvSpPr>
            <p:spPr>
              <a:xfrm>
                <a:off x="3092834" y="1086439"/>
                <a:ext cx="1082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dirty="0"/>
                  <a:t>Phase 1 </a:t>
                </a:r>
                <a:endParaRPr lang="zh-HK" altLang="en-US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2DA168C-0A79-4B93-B729-2FDC3610C4AA}"/>
                  </a:ext>
                </a:extLst>
              </p:cNvPr>
              <p:cNvSpPr txBox="1"/>
              <p:nvPr/>
            </p:nvSpPr>
            <p:spPr>
              <a:xfrm>
                <a:off x="5180748" y="1046576"/>
                <a:ext cx="1082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dirty="0"/>
                  <a:t>Phase 2</a:t>
                </a:r>
                <a:endParaRPr lang="zh-HK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7E44EC0-EC6D-44C8-B186-5295B3BF4104}"/>
                  </a:ext>
                </a:extLst>
              </p:cNvPr>
              <p:cNvSpPr txBox="1"/>
              <p:nvPr/>
            </p:nvSpPr>
            <p:spPr>
              <a:xfrm>
                <a:off x="7182236" y="1032137"/>
                <a:ext cx="1082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dirty="0"/>
                  <a:t>Phase 3</a:t>
                </a:r>
                <a:endParaRPr lang="zh-HK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295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D1FC736-6A77-48E3-B38E-67E5D21C2649}"/>
              </a:ext>
            </a:extLst>
          </p:cNvPr>
          <p:cNvSpPr txBox="1"/>
          <p:nvPr/>
        </p:nvSpPr>
        <p:spPr>
          <a:xfrm>
            <a:off x="1758205" y="623612"/>
            <a:ext cx="900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u="sng" dirty="0">
                <a:solidFill>
                  <a:srgbClr val="CC9900"/>
                </a:solidFill>
                <a:latin typeface="Arial Black" panose="020B0A04020102020204" pitchFamily="34" charset="0"/>
              </a:rPr>
              <a:t>Business Cycle </a:t>
            </a:r>
            <a:r>
              <a:rPr lang="en-US" altLang="zh-HK" sz="2400" u="sng" dirty="0">
                <a:solidFill>
                  <a:srgbClr val="CC9900"/>
                </a:solidFill>
                <a:latin typeface="Arial Black" panose="020B0A04020102020204" pitchFamily="34" charset="0"/>
              </a:rPr>
              <a:t>(whole period &amp; 4 phases) </a:t>
            </a:r>
            <a:endParaRPr lang="zh-HK" altLang="en-US" sz="3600" u="sng" dirty="0">
              <a:solidFill>
                <a:srgbClr val="CC99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2BBA50-D23D-4FDA-A25D-89C7924571B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71" y="3932464"/>
            <a:ext cx="6654658" cy="2925536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B6E6DEB1-A57B-4BB5-A3D0-B360D0405F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028" y="1443050"/>
            <a:ext cx="9642613" cy="2236752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E8F8A28-1071-4151-92C7-A21CF38876ED}"/>
              </a:ext>
            </a:extLst>
          </p:cNvPr>
          <p:cNvCxnSpPr>
            <a:cxnSpLocks/>
          </p:cNvCxnSpPr>
          <p:nvPr/>
        </p:nvCxnSpPr>
        <p:spPr>
          <a:xfrm flipH="1">
            <a:off x="8327255" y="3429000"/>
            <a:ext cx="142042" cy="118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B50C4B7-578E-416C-9FD4-714954D4AD0C}"/>
              </a:ext>
            </a:extLst>
          </p:cNvPr>
          <p:cNvCxnSpPr>
            <a:cxnSpLocks/>
          </p:cNvCxnSpPr>
          <p:nvPr/>
        </p:nvCxnSpPr>
        <p:spPr>
          <a:xfrm flipH="1">
            <a:off x="3195961" y="3259215"/>
            <a:ext cx="3321728" cy="122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7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D1FC736-6A77-48E3-B38E-67E5D21C2649}"/>
              </a:ext>
            </a:extLst>
          </p:cNvPr>
          <p:cNvSpPr txBox="1"/>
          <p:nvPr/>
        </p:nvSpPr>
        <p:spPr>
          <a:xfrm>
            <a:off x="1758205" y="623612"/>
            <a:ext cx="900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u="sng" dirty="0">
                <a:solidFill>
                  <a:srgbClr val="CC9900"/>
                </a:solidFill>
                <a:latin typeface="Arial Black" panose="020B0A04020102020204" pitchFamily="34" charset="0"/>
              </a:rPr>
              <a:t>Asset Classes and Performance</a:t>
            </a:r>
            <a:endParaRPr lang="zh-HK" altLang="en-US" sz="3600" u="sng" dirty="0">
              <a:solidFill>
                <a:srgbClr val="CC99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5789"/>
              </p:ext>
            </p:extLst>
          </p:nvPr>
        </p:nvGraphicFramePr>
        <p:xfrm>
          <a:off x="1758205" y="2130899"/>
          <a:ext cx="9257210" cy="324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6714">
                <a:tc>
                  <a:txBody>
                    <a:bodyPr/>
                    <a:lstStyle/>
                    <a:p>
                      <a:r>
                        <a:rPr lang="en-US" dirty="0"/>
                        <a:t>Cycle</a:t>
                      </a:r>
                      <a:r>
                        <a:rPr lang="en-US" baseline="0" dirty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Phase</a:t>
                      </a:r>
                      <a:r>
                        <a:rPr lang="en-US" u="sng" baseline="0" dirty="0"/>
                        <a:t> 1</a:t>
                      </a:r>
                      <a:endParaRPr lang="en-US" u="sng" dirty="0"/>
                    </a:p>
                    <a:p>
                      <a:r>
                        <a:rPr lang="en-US" dirty="0"/>
                        <a:t>Deep Recession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Phase</a:t>
                      </a:r>
                      <a:r>
                        <a:rPr lang="en-US" u="sng" baseline="0" dirty="0"/>
                        <a:t> </a:t>
                      </a:r>
                      <a:r>
                        <a:rPr lang="en-US" u="sng" dirty="0"/>
                        <a:t>2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Healthy</a:t>
                      </a:r>
                      <a:r>
                        <a:rPr lang="en-US" baseline="0" dirty="0"/>
                        <a:t> Expansion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Phase 3</a:t>
                      </a:r>
                      <a:endParaRPr lang="en-US" u="sng" baseline="0" dirty="0"/>
                    </a:p>
                    <a:p>
                      <a:r>
                        <a:rPr lang="en-US" dirty="0"/>
                        <a:t>Superheated 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Phase 4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Stagflation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714">
                <a:tc>
                  <a:txBody>
                    <a:bodyPr/>
                    <a:lstStyle/>
                    <a:p>
                      <a:r>
                        <a:rPr lang="en-US" baseline="0" dirty="0"/>
                        <a:t>GDP &amp; Inflation</a:t>
                      </a:r>
                    </a:p>
                    <a:p>
                      <a:r>
                        <a:rPr lang="en-US" baseline="0" dirty="0"/>
                        <a:t>Reflection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Falling GDP                                       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Falling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Rising GDP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Mild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Rapidly Ris</a:t>
                      </a:r>
                      <a:r>
                        <a:rPr lang="en-US" baseline="0" dirty="0"/>
                        <a:t>ing GDP</a:t>
                      </a:r>
                    </a:p>
                    <a:p>
                      <a:r>
                        <a:rPr lang="en-US" baseline="0" dirty="0"/>
                        <a:t>Rising Inflation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Falling</a:t>
                      </a:r>
                      <a:r>
                        <a:rPr lang="en-US" baseline="0" dirty="0"/>
                        <a:t> GDP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High Inflation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714">
                <a:tc>
                  <a:txBody>
                    <a:bodyPr/>
                    <a:lstStyle/>
                    <a:p>
                      <a:r>
                        <a:rPr lang="en-US" dirty="0"/>
                        <a:t>Best performance asset</a:t>
                      </a:r>
                      <a:r>
                        <a:rPr lang="en-US" baseline="0" dirty="0"/>
                        <a:t> classes by </a:t>
                      </a:r>
                      <a:r>
                        <a:rPr lang="en-US" b="1" baseline="0" dirty="0"/>
                        <a:t>theory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Bonds &amp;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Cash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Equities</a:t>
                      </a:r>
                      <a:r>
                        <a:rPr lang="en-US" baseline="0" dirty="0"/>
                        <a:t> &amp;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Bonds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Commodities</a:t>
                      </a:r>
                      <a:r>
                        <a:rPr lang="en-US" baseline="0" dirty="0"/>
                        <a:t> &amp; Equities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</a:t>
                      </a:r>
                      <a:r>
                        <a:rPr lang="en-US" baseline="0" dirty="0"/>
                        <a:t> &amp; Bonds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29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D1FC736-6A77-48E3-B38E-67E5D21C2649}"/>
              </a:ext>
            </a:extLst>
          </p:cNvPr>
          <p:cNvSpPr txBox="1"/>
          <p:nvPr/>
        </p:nvSpPr>
        <p:spPr>
          <a:xfrm>
            <a:off x="1758205" y="623612"/>
            <a:ext cx="900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u="sng" dirty="0">
                <a:solidFill>
                  <a:srgbClr val="CC9900"/>
                </a:solidFill>
                <a:latin typeface="Arial Black" panose="020B0A04020102020204" pitchFamily="34" charset="0"/>
              </a:rPr>
              <a:t>Gold Performance</a:t>
            </a:r>
            <a:endParaRPr lang="zh-HK" altLang="en-US" sz="3600" u="sng" dirty="0">
              <a:solidFill>
                <a:srgbClr val="CC9900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內容版面配置區 30">
            <a:extLst>
              <a:ext uri="{FF2B5EF4-FFF2-40B4-BE49-F238E27FC236}">
                <a16:creationId xmlns:a16="http://schemas.microsoft.com/office/drawing/2014/main" id="{23C8ED10-B9C7-4921-A47C-BFA762582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624" y="2247152"/>
            <a:ext cx="4210526" cy="32571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1400" b="1" u="sng" dirty="0"/>
              <a:t>Theory:</a:t>
            </a:r>
          </a:p>
          <a:p>
            <a:pPr marL="0" indent="0">
              <a:buNone/>
            </a:pPr>
            <a:r>
              <a:rPr lang="en-US" altLang="zh-HK" sz="1400" dirty="0"/>
              <a:t>Gold vs GDP  =&gt; </a:t>
            </a:r>
            <a:r>
              <a:rPr lang="en-US" altLang="zh-HK" sz="1400" dirty="0">
                <a:solidFill>
                  <a:srgbClr val="FF0000"/>
                </a:solidFill>
              </a:rPr>
              <a:t>negative</a:t>
            </a:r>
          </a:p>
          <a:p>
            <a:pPr marL="0" indent="0">
              <a:buNone/>
            </a:pPr>
            <a:r>
              <a:rPr lang="en-US" altLang="zh-HK" sz="1400" dirty="0"/>
              <a:t>Gold vs Inflation =&gt; </a:t>
            </a:r>
            <a:r>
              <a:rPr lang="en-US" altLang="zh-HK" sz="1400" dirty="0">
                <a:solidFill>
                  <a:srgbClr val="92D050"/>
                </a:solidFill>
              </a:rPr>
              <a:t>positive</a:t>
            </a:r>
            <a:endParaRPr lang="en-US" altLang="zh-HK" sz="1400" dirty="0"/>
          </a:p>
          <a:p>
            <a:pPr marL="0" indent="0">
              <a:buNone/>
            </a:pPr>
            <a:r>
              <a:rPr lang="en-US" altLang="zh-HK" sz="1400" b="1" u="sng" dirty="0"/>
              <a:t>Observation: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HK" sz="1400" dirty="0"/>
              <a:t>Phase 1:        GDP       Inflation         Gold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HK" sz="1400" dirty="0"/>
              <a:t>Phase 2:        GDP       Inflation         Gold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HK" sz="1400" dirty="0"/>
              <a:t>Phase 3:        GDP       Inflation         Gold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HK" sz="1400" dirty="0"/>
              <a:t>Phase 4:        GDP       Inflation         Gold</a:t>
            </a:r>
          </a:p>
        </p:txBody>
      </p:sp>
      <p:sp>
        <p:nvSpPr>
          <p:cNvPr id="5" name="Down Arrow 4"/>
          <p:cNvSpPr/>
          <p:nvPr/>
        </p:nvSpPr>
        <p:spPr>
          <a:xfrm rot="19055875">
            <a:off x="9349930" y="3637887"/>
            <a:ext cx="223375" cy="34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9055875">
            <a:off x="8625830" y="3637887"/>
            <a:ext cx="223375" cy="34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3339553">
            <a:off x="10471063" y="3637841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3339553">
            <a:off x="8659113" y="4061420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9055875">
            <a:off x="9342165" y="4061467"/>
            <a:ext cx="223375" cy="34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3339553">
            <a:off x="10464033" y="4091510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3339553">
            <a:off x="9350001" y="4499459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838481">
            <a:off x="10427818" y="4545132"/>
            <a:ext cx="223375" cy="34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8617323" y="4522665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9055875">
            <a:off x="8617322" y="4998865"/>
            <a:ext cx="223375" cy="34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800000">
            <a:off x="9349929" y="4947958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5158130">
            <a:off x="10471348" y="4978646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4DFE04D-EE99-4D76-8BC4-ACF1EB95A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54" y="1392518"/>
            <a:ext cx="6633748" cy="50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D1FC736-6A77-48E3-B38E-67E5D21C2649}"/>
              </a:ext>
            </a:extLst>
          </p:cNvPr>
          <p:cNvSpPr txBox="1"/>
          <p:nvPr/>
        </p:nvSpPr>
        <p:spPr>
          <a:xfrm>
            <a:off x="1758205" y="623612"/>
            <a:ext cx="900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u="sng" dirty="0">
                <a:solidFill>
                  <a:srgbClr val="CC9900"/>
                </a:solidFill>
                <a:latin typeface="Arial Black" panose="020B0A04020102020204" pitchFamily="34" charset="0"/>
              </a:rPr>
              <a:t>Hang Seng Index Performance</a:t>
            </a:r>
            <a:endParaRPr lang="zh-HK" altLang="en-US" sz="3600" u="sng" dirty="0">
              <a:solidFill>
                <a:srgbClr val="CC99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Down Arrow 4"/>
          <p:cNvSpPr/>
          <p:nvPr/>
        </p:nvSpPr>
        <p:spPr>
          <a:xfrm rot="19055875">
            <a:off x="9356715" y="3637524"/>
            <a:ext cx="223375" cy="34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9055875">
            <a:off x="8641273" y="3647677"/>
            <a:ext cx="223375" cy="34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3339553">
            <a:off x="8641454" y="4102153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9055875">
            <a:off x="9356713" y="4134893"/>
            <a:ext cx="223375" cy="34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3339553">
            <a:off x="10435108" y="4141979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3339553">
            <a:off x="9403175" y="4549927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9055875">
            <a:off x="10435035" y="5044319"/>
            <a:ext cx="223375" cy="34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8641272" y="4520126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9055875">
            <a:off x="8669156" y="5013779"/>
            <a:ext cx="223375" cy="34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800000">
            <a:off x="9403174" y="4984022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3339553">
            <a:off x="10435107" y="4549927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9055875">
            <a:off x="10435180" y="3647678"/>
            <a:ext cx="223375" cy="34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內容版面配置區 30">
            <a:extLst>
              <a:ext uri="{FF2B5EF4-FFF2-40B4-BE49-F238E27FC236}">
                <a16:creationId xmlns:a16="http://schemas.microsoft.com/office/drawing/2014/main" id="{915E92EE-6C4C-4A18-8A7B-B55A822A5979}"/>
              </a:ext>
            </a:extLst>
          </p:cNvPr>
          <p:cNvSpPr txBox="1">
            <a:spLocks/>
          </p:cNvSpPr>
          <p:nvPr/>
        </p:nvSpPr>
        <p:spPr>
          <a:xfrm>
            <a:off x="7715624" y="2247152"/>
            <a:ext cx="4210526" cy="3257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HK" sz="1400" b="1" u="sng" dirty="0"/>
              <a:t>Theory:</a:t>
            </a:r>
          </a:p>
          <a:p>
            <a:pPr marL="0" indent="0">
              <a:buFont typeface="Wingdings 3" charset="2"/>
              <a:buNone/>
            </a:pPr>
            <a:r>
              <a:rPr lang="en-US" altLang="zh-HK" sz="1400" dirty="0"/>
              <a:t>HSI vs GDP  =&gt; </a:t>
            </a:r>
            <a:r>
              <a:rPr lang="en-US" altLang="zh-HK" sz="1400" dirty="0">
                <a:solidFill>
                  <a:srgbClr val="92D050"/>
                </a:solidFill>
              </a:rPr>
              <a:t>positive</a:t>
            </a:r>
          </a:p>
          <a:p>
            <a:pPr marL="0" indent="0">
              <a:buFont typeface="Wingdings 3" charset="2"/>
              <a:buNone/>
            </a:pPr>
            <a:r>
              <a:rPr lang="en-US" altLang="zh-HK" sz="1400" dirty="0"/>
              <a:t>HSI vs Inflation =&gt; </a:t>
            </a:r>
            <a:r>
              <a:rPr lang="en-US" altLang="zh-HK" sz="1400" dirty="0">
                <a:solidFill>
                  <a:srgbClr val="FF0000"/>
                </a:solidFill>
              </a:rPr>
              <a:t>negative</a:t>
            </a:r>
          </a:p>
          <a:p>
            <a:pPr marL="0" indent="0">
              <a:buFont typeface="Wingdings 3" charset="2"/>
              <a:buNone/>
            </a:pPr>
            <a:r>
              <a:rPr lang="en-US" altLang="zh-HK" sz="1400" b="1" u="sng" dirty="0"/>
              <a:t>Observation: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zh-HK" sz="1400" dirty="0"/>
              <a:t>Phase 1:        GDP       Inflation         HSI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zh-HK" sz="1400" dirty="0"/>
              <a:t>Phase 2:        GDP       Inflation         HSI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zh-HK" sz="1400" dirty="0"/>
              <a:t>Phase 3:        GDP       Inflation         HSI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zh-HK" sz="1400" dirty="0"/>
              <a:t>Phase 4:        GDP       Inflation         HSI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1D9B50-E723-41B2-91A7-CF7FFB59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493" y="2059767"/>
            <a:ext cx="3831603" cy="3777622"/>
          </a:xfrm>
        </p:spPr>
        <p:txBody>
          <a:bodyPr/>
          <a:lstStyle/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zh-HK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53D9ED3-A980-47CA-8922-709F9F42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52" y="1388362"/>
            <a:ext cx="6684181" cy="488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D1FC736-6A77-48E3-B38E-67E5D21C2649}"/>
              </a:ext>
            </a:extLst>
          </p:cNvPr>
          <p:cNvSpPr txBox="1"/>
          <p:nvPr/>
        </p:nvSpPr>
        <p:spPr>
          <a:xfrm>
            <a:off x="1758205" y="623612"/>
            <a:ext cx="900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u="sng" dirty="0">
                <a:solidFill>
                  <a:srgbClr val="CC9900"/>
                </a:solidFill>
                <a:latin typeface="Arial Black" panose="020B0A04020102020204" pitchFamily="34" charset="0"/>
              </a:rPr>
              <a:t>USD/HKD Performance</a:t>
            </a:r>
            <a:endParaRPr lang="zh-HK" altLang="en-US" sz="3600" u="sng" dirty="0">
              <a:solidFill>
                <a:srgbClr val="CC99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Down Arrow 4"/>
          <p:cNvSpPr/>
          <p:nvPr/>
        </p:nvSpPr>
        <p:spPr>
          <a:xfrm rot="17152684">
            <a:off x="10425392" y="3654341"/>
            <a:ext cx="223375" cy="34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9055875">
            <a:off x="9359021" y="4095346"/>
            <a:ext cx="223375" cy="34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3339553">
            <a:off x="9385951" y="4511524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9385950" y="4947903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9055875">
            <a:off x="8637865" y="3654342"/>
            <a:ext cx="223375" cy="34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8637864" y="4511525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3339553">
            <a:off x="8681716" y="4120166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9055875">
            <a:off x="9359021" y="3654343"/>
            <a:ext cx="223375" cy="34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5047636">
            <a:off x="10455054" y="5026389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9055875">
            <a:off x="8637865" y="4996754"/>
            <a:ext cx="223375" cy="34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6200000">
            <a:off x="10425391" y="4096350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10420997" y="4576690"/>
            <a:ext cx="223375" cy="34834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6E3100E1-004A-4E8C-84CC-E46CA82EAD55}"/>
              </a:ext>
            </a:extLst>
          </p:cNvPr>
          <p:cNvSpPr txBox="1">
            <a:spLocks/>
          </p:cNvSpPr>
          <p:nvPr/>
        </p:nvSpPr>
        <p:spPr>
          <a:xfrm>
            <a:off x="7676493" y="2059767"/>
            <a:ext cx="383160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HK"/>
          </a:p>
          <a:p>
            <a:pPr marL="0" indent="0">
              <a:buFont typeface="Wingdings 3" charset="2"/>
              <a:buNone/>
            </a:pPr>
            <a:endParaRPr lang="zh-HK" altLang="en-US" dirty="0"/>
          </a:p>
        </p:txBody>
      </p:sp>
      <p:sp>
        <p:nvSpPr>
          <p:cNvPr id="20" name="內容版面配置區 30">
            <a:extLst>
              <a:ext uri="{FF2B5EF4-FFF2-40B4-BE49-F238E27FC236}">
                <a16:creationId xmlns:a16="http://schemas.microsoft.com/office/drawing/2014/main" id="{18403948-47CC-4B29-BA47-C031E02CAECE}"/>
              </a:ext>
            </a:extLst>
          </p:cNvPr>
          <p:cNvSpPr txBox="1">
            <a:spLocks/>
          </p:cNvSpPr>
          <p:nvPr/>
        </p:nvSpPr>
        <p:spPr>
          <a:xfrm>
            <a:off x="7715624" y="2247152"/>
            <a:ext cx="4210526" cy="3257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HK" sz="1400" b="1" u="sng" dirty="0"/>
              <a:t>Theory:</a:t>
            </a:r>
          </a:p>
          <a:p>
            <a:pPr marL="0" indent="0">
              <a:buNone/>
            </a:pPr>
            <a:r>
              <a:rPr lang="en-US" altLang="zh-HK" sz="1400" dirty="0"/>
              <a:t>USD/HKD vs GDP  =&gt;</a:t>
            </a:r>
            <a:r>
              <a:rPr lang="en-US" altLang="zh-HK" sz="1400" dirty="0">
                <a:solidFill>
                  <a:srgbClr val="FF0000"/>
                </a:solidFill>
              </a:rPr>
              <a:t> negative</a:t>
            </a:r>
          </a:p>
          <a:p>
            <a:pPr marL="0" indent="0">
              <a:buNone/>
            </a:pPr>
            <a:r>
              <a:rPr lang="en-US" altLang="zh-HK" sz="1400" dirty="0"/>
              <a:t>USD/HKD vs Inflation =&gt; </a:t>
            </a:r>
            <a:r>
              <a:rPr lang="en-US" altLang="zh-HK" sz="1400" dirty="0">
                <a:solidFill>
                  <a:srgbClr val="92D050"/>
                </a:solidFill>
              </a:rPr>
              <a:t>positive</a:t>
            </a:r>
            <a:endParaRPr lang="en-US" altLang="zh-HK" sz="1400" dirty="0"/>
          </a:p>
          <a:p>
            <a:pPr marL="0" indent="0">
              <a:buFont typeface="Wingdings 3" charset="2"/>
              <a:buNone/>
            </a:pPr>
            <a:r>
              <a:rPr lang="en-US" altLang="zh-HK" sz="1400" b="1" u="sng" dirty="0"/>
              <a:t>Observation: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zh-HK" sz="1400" dirty="0"/>
              <a:t>Phase 1:        GDP       Inflation         USD/HKD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zh-HK" sz="1400" dirty="0"/>
              <a:t>Phase 2:        GDP       Inflation         USD/HKD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zh-HK" sz="1400" dirty="0"/>
              <a:t>Phase 3:        GDP       Inflation         USD/HKD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zh-HK" sz="1400" dirty="0"/>
              <a:t>Phase 4:        GDP       Inflation         USD/HKD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6F30032-FEEA-4C30-9872-9F1B7D1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73" y="1478145"/>
            <a:ext cx="6705669" cy="459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260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1365</TotalTime>
  <Words>677</Words>
  <Application>Microsoft Office PowerPoint</Application>
  <PresentationFormat>Widescreen</PresentationFormat>
  <Paragraphs>155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絲縷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Assignment</dc:title>
  <dc:creator>Elton Chow</dc:creator>
  <cp:lastModifiedBy>WONG Chi Wai Jack</cp:lastModifiedBy>
  <cp:revision>101</cp:revision>
  <dcterms:created xsi:type="dcterms:W3CDTF">2024-10-05T06:16:54Z</dcterms:created>
  <dcterms:modified xsi:type="dcterms:W3CDTF">2024-10-30T14:13:33Z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