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11" r:id="rId3"/>
    <p:sldId id="316" r:id="rId4"/>
    <p:sldId id="308" r:id="rId5"/>
    <p:sldId id="309" r:id="rId6"/>
    <p:sldId id="320" r:id="rId7"/>
    <p:sldId id="312" r:id="rId8"/>
    <p:sldId id="318" r:id="rId9"/>
    <p:sldId id="314" r:id="rId10"/>
    <p:sldId id="315" r:id="rId11"/>
    <p:sldId id="317" r:id="rId12"/>
    <p:sldId id="324" r:id="rId13"/>
    <p:sldId id="321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7" r:id="rId23"/>
    <p:sldId id="33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5CA894C-C0B8-4576-A56B-AEDDE1F27424}">
          <p14:sldIdLst>
            <p14:sldId id="256"/>
          </p14:sldIdLst>
        </p14:section>
        <p14:section name="final project" id="{9450C114-C3B6-456B-87FC-626C33324839}">
          <p14:sldIdLst>
            <p14:sldId id="311"/>
            <p14:sldId id="316"/>
            <p14:sldId id="308"/>
            <p14:sldId id="309"/>
            <p14:sldId id="320"/>
          </p14:sldIdLst>
        </p14:section>
        <p14:section name="骨架偵測" id="{4184DAEA-0949-4D54-9575-D08CC5BED60F}">
          <p14:sldIdLst>
            <p14:sldId id="312"/>
          </p14:sldIdLst>
        </p14:section>
        <p14:section name="移動游標" id="{76C421CC-239A-4045-9C75-D79E6F33BD4C}">
          <p14:sldIdLst>
            <p14:sldId id="318"/>
          </p14:sldIdLst>
        </p14:section>
        <p14:section name="有效及無效物件辨識" id="{13922412-7332-42FC-89F8-5E851785CE73}">
          <p14:sldIdLst>
            <p14:sldId id="314"/>
            <p14:sldId id="315"/>
            <p14:sldId id="317"/>
            <p14:sldId id="324"/>
            <p14:sldId id="321"/>
            <p14:sldId id="326"/>
            <p14:sldId id="327"/>
            <p14:sldId id="328"/>
          </p14:sldIdLst>
        </p14:section>
        <p14:section name="人物身分判斷" id="{9CA6B1C9-5FB7-4D22-8D36-3E1FE44AFA92}">
          <p14:sldIdLst>
            <p14:sldId id="329"/>
            <p14:sldId id="330"/>
            <p14:sldId id="331"/>
            <p14:sldId id="332"/>
            <p14:sldId id="333"/>
          </p14:sldIdLst>
        </p14:section>
        <p14:section name="結論" id="{136DA411-6D77-474A-A81F-46FD8897FF9B}">
          <p14:sldIdLst>
            <p14:sldId id="337"/>
            <p14:sldId id="335"/>
          </p14:sldIdLst>
        </p14:section>
        <p14:section name="附錄" id="{3289410D-4409-4E37-B3D3-A918AE355C2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40" autoAdjust="0"/>
  </p:normalViewPr>
  <p:slideViewPr>
    <p:cSldViewPr snapToGrid="0">
      <p:cViewPr>
        <p:scale>
          <a:sx n="100" d="100"/>
          <a:sy n="100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B06B0-358D-40BC-BF9C-13F4F57D9D1F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D1FB9-26B0-44B9-B7C5-01FCEE8217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85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71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62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8770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80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3318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847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847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33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38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10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4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80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66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37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53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4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DF590-96CD-4AE5-8A95-CD2D658D6CDE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17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8CE77-1BEF-4969-85CF-3F49D7F42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5100" y="1984016"/>
            <a:ext cx="10287000" cy="1646302"/>
          </a:xfrm>
        </p:spPr>
        <p:txBody>
          <a:bodyPr/>
          <a:lstStyle/>
          <a:p>
            <a:r>
              <a:rPr lang="en-US" altLang="zh-TW" dirty="0"/>
              <a:t>Cheating Bot For CS 1.6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9A8E0D-6E3D-48B3-9827-8B18895DC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電子系 碩一甲 陳家豪</a:t>
            </a:r>
            <a:r>
              <a:rPr lang="en-US" altLang="zh-TW" dirty="0"/>
              <a:t> F111112126</a:t>
            </a:r>
          </a:p>
          <a:p>
            <a:r>
              <a:rPr lang="zh-TW" altLang="en-US" dirty="0"/>
              <a:t>電子系    四甲 洪國勛</a:t>
            </a:r>
            <a:r>
              <a:rPr lang="en-US" altLang="zh-TW" dirty="0"/>
              <a:t> C108112157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7765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C6807-F220-4101-8FF9-8E8D914A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475"/>
          </a:xfrm>
        </p:spPr>
        <p:txBody>
          <a:bodyPr/>
          <a:lstStyle/>
          <a:p>
            <a:r>
              <a:rPr lang="zh-TW" altLang="en-US" dirty="0"/>
              <a:t>有效物件判斷 </a:t>
            </a:r>
            <a:r>
              <a:rPr lang="en-US" altLang="zh-TW" dirty="0"/>
              <a:t>– </a:t>
            </a:r>
            <a:r>
              <a:rPr lang="zh-TW" altLang="en-US" dirty="0"/>
              <a:t>訓練模型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97CA86-A8AC-489C-A539-E0144CC5C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07" y="1362075"/>
            <a:ext cx="5982535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9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EB111-1C01-4787-B0CD-1FCDC846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151841" cy="771525"/>
          </a:xfrm>
        </p:spPr>
        <p:txBody>
          <a:bodyPr/>
          <a:lstStyle/>
          <a:p>
            <a:r>
              <a:rPr lang="zh-TW" altLang="en-US" dirty="0"/>
              <a:t>有效物件判斷 辨識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E74433-E750-4C35-B907-B080591D1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8" y="3619501"/>
            <a:ext cx="7168640" cy="2886075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C3E23F1-874F-4A05-9307-EDCE12E5C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30325"/>
              </p:ext>
            </p:extLst>
          </p:nvPr>
        </p:nvGraphicFramePr>
        <p:xfrm>
          <a:off x="961308" y="1457594"/>
          <a:ext cx="4506042" cy="17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183">
                  <a:extLst>
                    <a:ext uri="{9D8B030D-6E8A-4147-A177-3AD203B41FA5}">
                      <a16:colId xmlns:a16="http://schemas.microsoft.com/office/drawing/2014/main" val="2492011315"/>
                    </a:ext>
                  </a:extLst>
                </a:gridCol>
                <a:gridCol w="3540859">
                  <a:extLst>
                    <a:ext uri="{9D8B030D-6E8A-4147-A177-3AD203B41FA5}">
                      <a16:colId xmlns:a16="http://schemas.microsoft.com/office/drawing/2014/main" val="317837050"/>
                    </a:ext>
                  </a:extLst>
                </a:gridCol>
              </a:tblGrid>
              <a:tr h="451189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isValid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59314"/>
                  </a:ext>
                </a:extLst>
              </a:tr>
              <a:tr h="452625"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判斷輸入物件是否為有效物件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36346"/>
                  </a:ext>
                </a:extLst>
              </a:tr>
              <a:tr h="40831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(mat)</a:t>
                      </a:r>
                      <a:r>
                        <a:rPr lang="en-US" altLang="zh-TW" dirty="0"/>
                        <a:t>: </a:t>
                      </a:r>
                      <a:r>
                        <a:rPr lang="zh-TW" altLang="en-US" dirty="0"/>
                        <a:t>待判斷物件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367304"/>
                  </a:ext>
                </a:extLst>
              </a:tr>
              <a:tr h="46878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Boolean: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是否為有效物件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5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02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18597FE-2BE5-4F9B-A8D3-3579DD36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771216" cy="771525"/>
          </a:xfrm>
        </p:spPr>
        <p:txBody>
          <a:bodyPr>
            <a:normAutofit/>
          </a:bodyPr>
          <a:lstStyle/>
          <a:p>
            <a:r>
              <a:rPr lang="zh-TW" altLang="en-US" dirty="0"/>
              <a:t>有效物件判斷 </a:t>
            </a:r>
            <a:r>
              <a:rPr lang="en-US" altLang="zh-TW" dirty="0"/>
              <a:t>Unit</a:t>
            </a:r>
            <a:r>
              <a:rPr lang="zh-TW" altLang="en-US" dirty="0"/>
              <a:t> </a:t>
            </a:r>
            <a:r>
              <a:rPr lang="en-US" altLang="zh-TW" dirty="0"/>
              <a:t>Test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62017D4-20F9-4792-BC66-69953745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80" y="2619375"/>
            <a:ext cx="6839195" cy="3514752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2DF82A1-BD2F-4D3C-AFC4-5F9B3C461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380" y="1500791"/>
            <a:ext cx="8596668" cy="804259"/>
          </a:xfrm>
        </p:spPr>
        <p:txBody>
          <a:bodyPr>
            <a:normAutofit/>
          </a:bodyPr>
          <a:lstStyle/>
          <a:p>
            <a:r>
              <a:rPr lang="zh-TW" altLang="en-US" dirty="0"/>
              <a:t>遊玩數場遊戲並產生圖片</a:t>
            </a:r>
            <a:endParaRPr lang="en-US" altLang="zh-TW" dirty="0"/>
          </a:p>
          <a:p>
            <a:r>
              <a:rPr lang="zh-TW" altLang="en-US" dirty="0"/>
              <a:t>利用訓練出來的模型進行辨識</a:t>
            </a:r>
          </a:p>
        </p:txBody>
      </p:sp>
    </p:spTree>
    <p:extLst>
      <p:ext uri="{BB962C8B-B14F-4D97-AF65-F5344CB8AC3E}">
        <p14:creationId xmlns:p14="http://schemas.microsoft.com/office/powerpoint/2010/main" val="1249052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A2E3BAC-9416-4B77-9D65-A056852A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不同</a:t>
            </a:r>
            <a:r>
              <a:rPr lang="en-US" altLang="zh-TW" dirty="0"/>
              <a:t>Kernels</a:t>
            </a:r>
            <a:r>
              <a:rPr lang="zh-TW" altLang="en-US" dirty="0"/>
              <a:t>辨識結果 </a:t>
            </a:r>
            <a:r>
              <a:rPr lang="en-US" altLang="zh-TW" dirty="0"/>
              <a:t>- </a:t>
            </a:r>
            <a:r>
              <a:rPr lang="zh-TW" altLang="zh-TW" dirty="0"/>
              <a:t>SVM_LINEAR </a:t>
            </a:r>
            <a:br>
              <a:rPr lang="zh-TW" altLang="zh-TW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zh-TW" altLang="en-US" dirty="0"/>
          </a:p>
        </p:txBody>
      </p:sp>
      <p:graphicFrame>
        <p:nvGraphicFramePr>
          <p:cNvPr id="10" name="內容版面配置區 3">
            <a:extLst>
              <a:ext uri="{FF2B5EF4-FFF2-40B4-BE49-F238E27FC236}">
                <a16:creationId xmlns:a16="http://schemas.microsoft.com/office/drawing/2014/main" id="{A7C5387E-7052-4207-9F70-0FCB907AE3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110326"/>
              </p:ext>
            </p:extLst>
          </p:nvPr>
        </p:nvGraphicFramePr>
        <p:xfrm>
          <a:off x="687654" y="2296810"/>
          <a:ext cx="3541051" cy="1732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25">
                  <a:extLst>
                    <a:ext uri="{9D8B030D-6E8A-4147-A177-3AD203B41FA5}">
                      <a16:colId xmlns:a16="http://schemas.microsoft.com/office/drawing/2014/main" val="1426109413"/>
                    </a:ext>
                  </a:extLst>
                </a:gridCol>
                <a:gridCol w="1159975">
                  <a:extLst>
                    <a:ext uri="{9D8B030D-6E8A-4147-A177-3AD203B41FA5}">
                      <a16:colId xmlns:a16="http://schemas.microsoft.com/office/drawing/2014/main" val="2384039841"/>
                    </a:ext>
                  </a:extLst>
                </a:gridCol>
                <a:gridCol w="1180351">
                  <a:extLst>
                    <a:ext uri="{9D8B030D-6E8A-4147-A177-3AD203B41FA5}">
                      <a16:colId xmlns:a16="http://schemas.microsoft.com/office/drawing/2014/main" val="2516232214"/>
                    </a:ext>
                  </a:extLst>
                </a:gridCol>
              </a:tblGrid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實際</a:t>
                      </a:r>
                      <a:r>
                        <a:rPr lang="en-US" altLang="zh-TW" dirty="0"/>
                        <a:t>\</a:t>
                      </a:r>
                      <a:r>
                        <a:rPr lang="zh-TW" altLang="en-US" dirty="0"/>
                        <a:t>預測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無效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有效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842276"/>
                  </a:ext>
                </a:extLst>
              </a:tr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無效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516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548136"/>
                  </a:ext>
                </a:extLst>
              </a:tr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有效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208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261275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690F4F0E-19C4-4FDB-93C8-6DAD8A2D9B65}"/>
              </a:ext>
            </a:extLst>
          </p:cNvPr>
          <p:cNvSpPr txBox="1"/>
          <p:nvPr/>
        </p:nvSpPr>
        <p:spPr>
          <a:xfrm>
            <a:off x="677334" y="1930400"/>
            <a:ext cx="405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SVM_LINEAR: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22DDB4-BB04-4A2D-BDE7-62FA3FC51674}"/>
              </a:ext>
            </a:extLst>
          </p:cNvPr>
          <p:cNvSpPr txBox="1"/>
          <p:nvPr/>
        </p:nvSpPr>
        <p:spPr>
          <a:xfrm>
            <a:off x="2502524" y="4045934"/>
            <a:ext cx="204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Accuracy=0.71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Precision= error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Recall=0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F1 Score= error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23D4E77-26D0-4401-9045-5CEC5EFEF653}"/>
              </a:ext>
            </a:extLst>
          </p:cNvPr>
          <p:cNvSpPr txBox="1"/>
          <p:nvPr/>
        </p:nvSpPr>
        <p:spPr>
          <a:xfrm>
            <a:off x="687654" y="4044240"/>
            <a:ext cx="204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Accuracy=0.71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Precision=0.71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Recall=1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F1 Score=0.83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864B848-D178-4F81-A9F7-893A9BCE3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403" y="2231604"/>
            <a:ext cx="4791744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95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A2E3BAC-9416-4B77-9D65-A056852A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不同</a:t>
            </a:r>
            <a:r>
              <a:rPr lang="en-US" altLang="zh-TW" dirty="0"/>
              <a:t>Kernels</a:t>
            </a:r>
            <a:r>
              <a:rPr lang="zh-TW" altLang="en-US" dirty="0"/>
              <a:t>辨識結果 </a:t>
            </a:r>
            <a:r>
              <a:rPr lang="en-US" altLang="zh-TW" dirty="0"/>
              <a:t>- </a:t>
            </a:r>
            <a:r>
              <a:rPr lang="zh-TW" altLang="zh-TW" dirty="0"/>
              <a:t>SVM_INTER </a:t>
            </a:r>
            <a:br>
              <a:rPr lang="zh-TW" altLang="zh-TW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zh-TW" altLang="en-US" dirty="0"/>
          </a:p>
        </p:txBody>
      </p:sp>
      <p:graphicFrame>
        <p:nvGraphicFramePr>
          <p:cNvPr id="10" name="內容版面配置區 3">
            <a:extLst>
              <a:ext uri="{FF2B5EF4-FFF2-40B4-BE49-F238E27FC236}">
                <a16:creationId xmlns:a16="http://schemas.microsoft.com/office/drawing/2014/main" id="{A7C5387E-7052-4207-9F70-0FCB907AE3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8404803"/>
              </p:ext>
            </p:extLst>
          </p:nvPr>
        </p:nvGraphicFramePr>
        <p:xfrm>
          <a:off x="687654" y="2296810"/>
          <a:ext cx="3541051" cy="1732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25">
                  <a:extLst>
                    <a:ext uri="{9D8B030D-6E8A-4147-A177-3AD203B41FA5}">
                      <a16:colId xmlns:a16="http://schemas.microsoft.com/office/drawing/2014/main" val="1426109413"/>
                    </a:ext>
                  </a:extLst>
                </a:gridCol>
                <a:gridCol w="1159975">
                  <a:extLst>
                    <a:ext uri="{9D8B030D-6E8A-4147-A177-3AD203B41FA5}">
                      <a16:colId xmlns:a16="http://schemas.microsoft.com/office/drawing/2014/main" val="2384039841"/>
                    </a:ext>
                  </a:extLst>
                </a:gridCol>
                <a:gridCol w="1180351">
                  <a:extLst>
                    <a:ext uri="{9D8B030D-6E8A-4147-A177-3AD203B41FA5}">
                      <a16:colId xmlns:a16="http://schemas.microsoft.com/office/drawing/2014/main" val="2516232214"/>
                    </a:ext>
                  </a:extLst>
                </a:gridCol>
              </a:tblGrid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實際</a:t>
                      </a:r>
                      <a:r>
                        <a:rPr lang="en-US" altLang="zh-TW" dirty="0"/>
                        <a:t>\</a:t>
                      </a:r>
                      <a:r>
                        <a:rPr lang="zh-TW" altLang="en-US" dirty="0"/>
                        <a:t>預測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無效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有效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842276"/>
                  </a:ext>
                </a:extLst>
              </a:tr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無效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448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548136"/>
                  </a:ext>
                </a:extLst>
              </a:tr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有效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261275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690F4F0E-19C4-4FDB-93C8-6DAD8A2D9B65}"/>
              </a:ext>
            </a:extLst>
          </p:cNvPr>
          <p:cNvSpPr txBox="1"/>
          <p:nvPr/>
        </p:nvSpPr>
        <p:spPr>
          <a:xfrm>
            <a:off x="677334" y="1930400"/>
            <a:ext cx="405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/>
              <a:t>SVM_INTER 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695E347-DC20-402F-BE1D-89B284713C75}"/>
              </a:ext>
            </a:extLst>
          </p:cNvPr>
          <p:cNvSpPr txBox="1"/>
          <p:nvPr/>
        </p:nvSpPr>
        <p:spPr>
          <a:xfrm>
            <a:off x="677334" y="4224503"/>
            <a:ext cx="204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Accuracy=0.85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Precision=0.92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Recall=0.86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F1 Score=0.88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C8C691D-17FD-4581-B146-2C7DD4C7A019}"/>
              </a:ext>
            </a:extLst>
          </p:cNvPr>
          <p:cNvSpPr txBox="1"/>
          <p:nvPr/>
        </p:nvSpPr>
        <p:spPr>
          <a:xfrm>
            <a:off x="2363024" y="4225622"/>
            <a:ext cx="204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Accuracy=0.85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Precision=0.71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Recall=0.82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F1 Score=0.76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ECF1E3E-0FE0-4DF7-9E83-127DDFBFC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869" y="2260229"/>
            <a:ext cx="4810796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02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A2E3BAC-9416-4B77-9D65-A056852A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不同</a:t>
            </a:r>
            <a:r>
              <a:rPr lang="en-US" altLang="zh-TW" dirty="0"/>
              <a:t>Kernels</a:t>
            </a:r>
            <a:r>
              <a:rPr lang="zh-TW" altLang="en-US" dirty="0"/>
              <a:t>辨識結果 </a:t>
            </a:r>
            <a:r>
              <a:rPr lang="en-US" altLang="zh-TW" dirty="0"/>
              <a:t>- </a:t>
            </a:r>
            <a:r>
              <a:rPr lang="zh-TW" altLang="zh-TW" dirty="0"/>
              <a:t>SVM_SIGMOID </a:t>
            </a:r>
            <a:br>
              <a:rPr lang="zh-TW" altLang="zh-TW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zh-TW" altLang="en-US" dirty="0"/>
          </a:p>
        </p:txBody>
      </p:sp>
      <p:graphicFrame>
        <p:nvGraphicFramePr>
          <p:cNvPr id="10" name="內容版面配置區 3">
            <a:extLst>
              <a:ext uri="{FF2B5EF4-FFF2-40B4-BE49-F238E27FC236}">
                <a16:creationId xmlns:a16="http://schemas.microsoft.com/office/drawing/2014/main" id="{A7C5387E-7052-4207-9F70-0FCB907AE3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688887"/>
              </p:ext>
            </p:extLst>
          </p:nvPr>
        </p:nvGraphicFramePr>
        <p:xfrm>
          <a:off x="687654" y="2296810"/>
          <a:ext cx="3541051" cy="1732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25">
                  <a:extLst>
                    <a:ext uri="{9D8B030D-6E8A-4147-A177-3AD203B41FA5}">
                      <a16:colId xmlns:a16="http://schemas.microsoft.com/office/drawing/2014/main" val="1426109413"/>
                    </a:ext>
                  </a:extLst>
                </a:gridCol>
                <a:gridCol w="1159975">
                  <a:extLst>
                    <a:ext uri="{9D8B030D-6E8A-4147-A177-3AD203B41FA5}">
                      <a16:colId xmlns:a16="http://schemas.microsoft.com/office/drawing/2014/main" val="2384039841"/>
                    </a:ext>
                  </a:extLst>
                </a:gridCol>
                <a:gridCol w="1180351">
                  <a:extLst>
                    <a:ext uri="{9D8B030D-6E8A-4147-A177-3AD203B41FA5}">
                      <a16:colId xmlns:a16="http://schemas.microsoft.com/office/drawing/2014/main" val="2516232214"/>
                    </a:ext>
                  </a:extLst>
                </a:gridCol>
              </a:tblGrid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實際</a:t>
                      </a:r>
                      <a:r>
                        <a:rPr lang="en-US" altLang="zh-TW" dirty="0"/>
                        <a:t>\</a:t>
                      </a:r>
                      <a:r>
                        <a:rPr lang="zh-TW" altLang="en-US" dirty="0"/>
                        <a:t>預測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無效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有效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842276"/>
                  </a:ext>
                </a:extLst>
              </a:tr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無效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548136"/>
                  </a:ext>
                </a:extLst>
              </a:tr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有效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261275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690F4F0E-19C4-4FDB-93C8-6DAD8A2D9B65}"/>
              </a:ext>
            </a:extLst>
          </p:cNvPr>
          <p:cNvSpPr txBox="1"/>
          <p:nvPr/>
        </p:nvSpPr>
        <p:spPr>
          <a:xfrm>
            <a:off x="677334" y="1930400"/>
            <a:ext cx="405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/>
              <a:t>SVM_SIGMOI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695E347-DC20-402F-BE1D-89B284713C75}"/>
              </a:ext>
            </a:extLst>
          </p:cNvPr>
          <p:cNvSpPr txBox="1"/>
          <p:nvPr/>
        </p:nvSpPr>
        <p:spPr>
          <a:xfrm>
            <a:off x="677334" y="4224503"/>
            <a:ext cx="204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Accuracy=0.76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Precision=0.83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Recall=0.83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F1 Score=0.83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C8C691D-17FD-4581-B146-2C7DD4C7A019}"/>
              </a:ext>
            </a:extLst>
          </p:cNvPr>
          <p:cNvSpPr txBox="1"/>
          <p:nvPr/>
        </p:nvSpPr>
        <p:spPr>
          <a:xfrm>
            <a:off x="2363024" y="4225622"/>
            <a:ext cx="204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Accuracy=0.76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Precision=0.61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Recall=0.61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F1 Score=0.61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CDB858-C208-4E6B-8248-9F49D898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681" y="2296810"/>
            <a:ext cx="4791744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4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A2E3BAC-9416-4B77-9D65-A056852A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不同</a:t>
            </a:r>
            <a:r>
              <a:rPr lang="en-US" altLang="zh-TW" dirty="0"/>
              <a:t>Kernels</a:t>
            </a:r>
            <a:r>
              <a:rPr lang="zh-TW" altLang="en-US" dirty="0"/>
              <a:t>辨識結果 </a:t>
            </a:r>
            <a:r>
              <a:rPr lang="en-US" altLang="zh-TW" dirty="0"/>
              <a:t>- </a:t>
            </a:r>
            <a:r>
              <a:rPr lang="zh-TW" altLang="zh-TW" dirty="0"/>
              <a:t>SVM_RBF </a:t>
            </a:r>
            <a:br>
              <a:rPr lang="zh-TW" altLang="zh-TW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zh-TW" altLang="en-US" dirty="0"/>
          </a:p>
        </p:txBody>
      </p:sp>
      <p:graphicFrame>
        <p:nvGraphicFramePr>
          <p:cNvPr id="10" name="內容版面配置區 3">
            <a:extLst>
              <a:ext uri="{FF2B5EF4-FFF2-40B4-BE49-F238E27FC236}">
                <a16:creationId xmlns:a16="http://schemas.microsoft.com/office/drawing/2014/main" id="{A7C5387E-7052-4207-9F70-0FCB907AE3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6862"/>
              </p:ext>
            </p:extLst>
          </p:nvPr>
        </p:nvGraphicFramePr>
        <p:xfrm>
          <a:off x="687654" y="2296810"/>
          <a:ext cx="3541051" cy="1732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25">
                  <a:extLst>
                    <a:ext uri="{9D8B030D-6E8A-4147-A177-3AD203B41FA5}">
                      <a16:colId xmlns:a16="http://schemas.microsoft.com/office/drawing/2014/main" val="1426109413"/>
                    </a:ext>
                  </a:extLst>
                </a:gridCol>
                <a:gridCol w="1159975">
                  <a:extLst>
                    <a:ext uri="{9D8B030D-6E8A-4147-A177-3AD203B41FA5}">
                      <a16:colId xmlns:a16="http://schemas.microsoft.com/office/drawing/2014/main" val="2384039841"/>
                    </a:ext>
                  </a:extLst>
                </a:gridCol>
                <a:gridCol w="1180351">
                  <a:extLst>
                    <a:ext uri="{9D8B030D-6E8A-4147-A177-3AD203B41FA5}">
                      <a16:colId xmlns:a16="http://schemas.microsoft.com/office/drawing/2014/main" val="2516232214"/>
                    </a:ext>
                  </a:extLst>
                </a:gridCol>
              </a:tblGrid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實際</a:t>
                      </a:r>
                      <a:r>
                        <a:rPr lang="en-US" altLang="zh-TW" dirty="0"/>
                        <a:t>\</a:t>
                      </a:r>
                      <a:r>
                        <a:rPr lang="zh-TW" altLang="en-US" dirty="0"/>
                        <a:t>預測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無效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有效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842276"/>
                  </a:ext>
                </a:extLst>
              </a:tr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無效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548136"/>
                  </a:ext>
                </a:extLst>
              </a:tr>
              <a:tr h="57746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有效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261275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690F4F0E-19C4-4FDB-93C8-6DAD8A2D9B65}"/>
              </a:ext>
            </a:extLst>
          </p:cNvPr>
          <p:cNvSpPr txBox="1"/>
          <p:nvPr/>
        </p:nvSpPr>
        <p:spPr>
          <a:xfrm>
            <a:off x="677334" y="1930400"/>
            <a:ext cx="405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/>
              <a:t>SVM_RBF 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695E347-DC20-402F-BE1D-89B284713C75}"/>
              </a:ext>
            </a:extLst>
          </p:cNvPr>
          <p:cNvSpPr txBox="1"/>
          <p:nvPr/>
        </p:nvSpPr>
        <p:spPr>
          <a:xfrm>
            <a:off x="677334" y="4224503"/>
            <a:ext cx="204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Accuracy=0.86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Precision=0.90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Recall=0.89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F1 Score=0.89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C8C691D-17FD-4581-B146-2C7DD4C7A019}"/>
              </a:ext>
            </a:extLst>
          </p:cNvPr>
          <p:cNvSpPr txBox="1"/>
          <p:nvPr/>
        </p:nvSpPr>
        <p:spPr>
          <a:xfrm>
            <a:off x="2363024" y="4225622"/>
            <a:ext cx="204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Accuracy=0.86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Precision=0.76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Recall=0.79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F1 Score=0.77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C74E74-FBE0-40E0-AAE7-01C63D27C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SVM_RBF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3CD8A7-5DE1-448B-95D4-B27696AEB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287995"/>
            <a:ext cx="479174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37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EEE7F-D9EA-4566-A037-EC600349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r>
              <a:rPr lang="zh-TW" altLang="en-US" dirty="0"/>
              <a:t>人物身分判斷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9FC5C3-EC51-43C6-B430-3DE46575D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34" y="3071617"/>
            <a:ext cx="3722002" cy="349606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862742B-8079-45FD-90F2-362B96DC0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726" y="3071617"/>
            <a:ext cx="3131323" cy="341992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FED7B33-78E2-4184-ACA3-0282BFFFE6AE}"/>
              </a:ext>
            </a:extLst>
          </p:cNvPr>
          <p:cNvSpPr txBox="1"/>
          <p:nvPr/>
        </p:nvSpPr>
        <p:spPr>
          <a:xfrm>
            <a:off x="2441459" y="2498231"/>
            <a:ext cx="34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AD59454-76A3-4672-9645-2F6909CD2539}"/>
              </a:ext>
            </a:extLst>
          </p:cNvPr>
          <p:cNvSpPr txBox="1"/>
          <p:nvPr/>
        </p:nvSpPr>
        <p:spPr>
          <a:xfrm>
            <a:off x="7978388" y="2498231"/>
            <a:ext cx="34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4123CF-FF44-4462-8F7F-57861949CCA8}"/>
              </a:ext>
            </a:extLst>
          </p:cNvPr>
          <p:cNvSpPr/>
          <p:nvPr/>
        </p:nvSpPr>
        <p:spPr>
          <a:xfrm>
            <a:off x="677334" y="15439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利用 </a:t>
            </a:r>
            <a:r>
              <a:rPr lang="en-US" altLang="zh-TW" dirty="0"/>
              <a:t>SVM</a:t>
            </a:r>
            <a:r>
              <a:rPr lang="zh-TW" altLang="en-US" dirty="0"/>
              <a:t> 作為分類器</a:t>
            </a:r>
            <a:endParaRPr lang="en-US" altLang="zh-TW" dirty="0"/>
          </a:p>
          <a:p>
            <a:r>
              <a:rPr lang="zh-TW" altLang="en-US" dirty="0"/>
              <a:t>利用顏色占比</a:t>
            </a:r>
            <a:r>
              <a:rPr lang="en-US" altLang="zh-TW" dirty="0"/>
              <a:t>(</a:t>
            </a:r>
            <a:r>
              <a:rPr lang="zh-TW" altLang="en-US" dirty="0"/>
              <a:t>深藍色</a:t>
            </a:r>
            <a:r>
              <a:rPr lang="en-US" altLang="zh-TW" dirty="0"/>
              <a:t>, </a:t>
            </a:r>
            <a:r>
              <a:rPr lang="zh-TW" altLang="en-US" dirty="0"/>
              <a:t>皮膚色</a:t>
            </a:r>
            <a:r>
              <a:rPr lang="en-US" altLang="zh-TW" dirty="0"/>
              <a:t>)</a:t>
            </a:r>
            <a:r>
              <a:rPr lang="zh-TW" altLang="en-US" dirty="0"/>
              <a:t>做為特徵</a:t>
            </a:r>
          </a:p>
        </p:txBody>
      </p:sp>
    </p:spTree>
    <p:extLst>
      <p:ext uri="{BB962C8B-B14F-4D97-AF65-F5344CB8AC3E}">
        <p14:creationId xmlns:p14="http://schemas.microsoft.com/office/powerpoint/2010/main" val="2837501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4AFA7A-65B4-4F80-9B5F-78D8B817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950"/>
          </a:xfrm>
        </p:spPr>
        <p:txBody>
          <a:bodyPr/>
          <a:lstStyle/>
          <a:p>
            <a:r>
              <a:rPr lang="zh-TW" altLang="en-US" dirty="0"/>
              <a:t>人物身分判斷 </a:t>
            </a:r>
            <a:r>
              <a:rPr lang="en-US" altLang="zh-TW" dirty="0"/>
              <a:t>– </a:t>
            </a:r>
            <a:r>
              <a:rPr lang="zh-TW" altLang="en-US" dirty="0"/>
              <a:t>訓練模型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AC6D0C-41BB-4679-8948-5D12544DD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75" y="1799604"/>
            <a:ext cx="9497750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71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20481E-B44C-46D6-AAD4-7A51AF2D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zh-TW" altLang="en-US" dirty="0"/>
              <a:t>人物身分判斷 </a:t>
            </a:r>
            <a:r>
              <a:rPr lang="en-US" altLang="zh-TW" dirty="0"/>
              <a:t>– </a:t>
            </a:r>
            <a:r>
              <a:rPr lang="zh-TW" altLang="en-US" dirty="0"/>
              <a:t>辨識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FECB98-C0DE-46FF-9211-BAF28DAD8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82" y="3898026"/>
            <a:ext cx="8745170" cy="962159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FF26199-7F22-4B31-B9D9-C54CB785F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611168"/>
              </p:ext>
            </p:extLst>
          </p:nvPr>
        </p:nvGraphicFramePr>
        <p:xfrm>
          <a:off x="772582" y="1527409"/>
          <a:ext cx="5428193" cy="16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06">
                  <a:extLst>
                    <a:ext uri="{9D8B030D-6E8A-4147-A177-3AD203B41FA5}">
                      <a16:colId xmlns:a16="http://schemas.microsoft.com/office/drawing/2014/main" val="2492011315"/>
                    </a:ext>
                  </a:extLst>
                </a:gridCol>
                <a:gridCol w="4265487">
                  <a:extLst>
                    <a:ext uri="{9D8B030D-6E8A-4147-A177-3AD203B41FA5}">
                      <a16:colId xmlns:a16="http://schemas.microsoft.com/office/drawing/2014/main" val="317837050"/>
                    </a:ext>
                  </a:extLst>
                </a:gridCol>
              </a:tblGrid>
              <a:tr h="409867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predict(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59314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根據輸入影像的顏色占比，進行辨識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36346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TW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(mat)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dirty="0"/>
                        <a:t>待辨識影像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367304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res(int): </a:t>
                      </a:r>
                      <a:r>
                        <a:rPr lang="zh-TW" altLang="en-US" b="0" dirty="0"/>
                        <a:t>人物身分</a:t>
                      </a:r>
                      <a:r>
                        <a:rPr lang="en-US" altLang="zh-TW" b="1" dirty="0"/>
                        <a:t> (1</a:t>
                      </a:r>
                      <a:r>
                        <a:rPr lang="en-US" altLang="zh-TW" dirty="0"/>
                        <a:t>: </a:t>
                      </a:r>
                      <a:r>
                        <a:rPr lang="zh-TW" altLang="en-US" dirty="0"/>
                        <a:t>歹徒</a:t>
                      </a:r>
                      <a:r>
                        <a:rPr lang="en-US" altLang="zh-TW" dirty="0"/>
                        <a:t> , 2: </a:t>
                      </a:r>
                      <a:r>
                        <a:rPr lang="zh-TW" altLang="en-US" dirty="0"/>
                        <a:t>警察</a:t>
                      </a:r>
                      <a:r>
                        <a:rPr lang="en-US" altLang="zh-TW" dirty="0"/>
                        <a:t> 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5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50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D8A8D9-B870-42E1-91AE-AE4CE373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06" y="240145"/>
            <a:ext cx="8596668" cy="724525"/>
          </a:xfrm>
        </p:spPr>
        <p:txBody>
          <a:bodyPr/>
          <a:lstStyle/>
          <a:p>
            <a:r>
              <a:rPr lang="zh-TW" altLang="en-US" dirty="0"/>
              <a:t>為什麼選</a:t>
            </a:r>
            <a:r>
              <a:rPr lang="en-US" altLang="zh-TW" dirty="0"/>
              <a:t>CS1.6</a:t>
            </a:r>
            <a:endParaRPr lang="zh-TW" altLang="en-US" dirty="0"/>
          </a:p>
        </p:txBody>
      </p:sp>
      <p:pic>
        <p:nvPicPr>
          <p:cNvPr id="3074" name="Picture 2" descr="Download Counter-Strike 1.6 Cartoon Edition">
            <a:extLst>
              <a:ext uri="{FF2B5EF4-FFF2-40B4-BE49-F238E27FC236}">
                <a16:creationId xmlns:a16="http://schemas.microsoft.com/office/drawing/2014/main" id="{1F1EC738-E237-4326-B3CB-A6F005CE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6" y="1243616"/>
            <a:ext cx="6188986" cy="348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4D8598E-B578-44D5-8116-D3672D3A6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262" y="1243616"/>
            <a:ext cx="8596668" cy="4782188"/>
          </a:xfrm>
        </p:spPr>
        <p:txBody>
          <a:bodyPr>
            <a:normAutofit/>
          </a:bodyPr>
          <a:lstStyle/>
          <a:p>
            <a:r>
              <a:rPr lang="zh-TW" altLang="en-US" dirty="0"/>
              <a:t>遊戲耗能不大</a:t>
            </a:r>
            <a:endParaRPr lang="en-US" altLang="zh-TW" dirty="0"/>
          </a:p>
          <a:p>
            <a:r>
              <a:rPr lang="zh-TW" altLang="en-US" dirty="0"/>
              <a:t>遊戲畫面較單純</a:t>
            </a:r>
            <a:endParaRPr lang="en-US" altLang="zh-TW" dirty="0"/>
          </a:p>
          <a:p>
            <a:r>
              <a:rPr lang="zh-TW" altLang="en-US" dirty="0"/>
              <a:t>單機遊戲，不會有犯法疑慮</a:t>
            </a:r>
          </a:p>
        </p:txBody>
      </p:sp>
    </p:spTree>
    <p:extLst>
      <p:ext uri="{BB962C8B-B14F-4D97-AF65-F5344CB8AC3E}">
        <p14:creationId xmlns:p14="http://schemas.microsoft.com/office/powerpoint/2010/main" val="1759852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20481E-B44C-46D6-AAD4-7A51AF2D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2" y="607812"/>
            <a:ext cx="8596668" cy="647700"/>
          </a:xfrm>
        </p:spPr>
        <p:txBody>
          <a:bodyPr/>
          <a:lstStyle/>
          <a:p>
            <a:r>
              <a:rPr lang="zh-TW" altLang="en-US" dirty="0"/>
              <a:t>人物身分判斷 </a:t>
            </a:r>
            <a:r>
              <a:rPr lang="en-US" altLang="zh-TW" dirty="0"/>
              <a:t>– </a:t>
            </a:r>
            <a:r>
              <a:rPr lang="zh-TW" altLang="en-US" dirty="0"/>
              <a:t>辨識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ACB08CD-5D96-456B-9F52-8889CD55B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908595"/>
              </p:ext>
            </p:extLst>
          </p:nvPr>
        </p:nvGraphicFramePr>
        <p:xfrm>
          <a:off x="829733" y="1386482"/>
          <a:ext cx="5323417" cy="1528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263">
                  <a:extLst>
                    <a:ext uri="{9D8B030D-6E8A-4147-A177-3AD203B41FA5}">
                      <a16:colId xmlns:a16="http://schemas.microsoft.com/office/drawing/2014/main" val="2492011315"/>
                    </a:ext>
                  </a:extLst>
                </a:gridCol>
                <a:gridCol w="4183154">
                  <a:extLst>
                    <a:ext uri="{9D8B030D-6E8A-4147-A177-3AD203B41FA5}">
                      <a16:colId xmlns:a16="http://schemas.microsoft.com/office/drawing/2014/main" val="317837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getMask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59314"/>
                  </a:ext>
                </a:extLst>
              </a:tr>
              <a:tr h="381399"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計算影像中特定顏色的占比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36346"/>
                  </a:ext>
                </a:extLst>
              </a:tr>
              <a:tr h="399609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TW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(mat)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dirty="0"/>
                        <a:t>待辨識影像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367304"/>
                  </a:ext>
                </a:extLst>
              </a:tr>
              <a:tr h="381399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Percent(float)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顏色占比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53082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2723F37C-7A93-4F10-AB41-06BE9BD52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3" y="3176589"/>
            <a:ext cx="5767386" cy="16478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E45BFD8-BD88-497B-B62B-AF2156E41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4938303"/>
            <a:ext cx="5767385" cy="166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12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89E3F9A-CB20-4068-AC9B-0A0EA784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771216" cy="771525"/>
          </a:xfrm>
        </p:spPr>
        <p:txBody>
          <a:bodyPr>
            <a:normAutofit/>
          </a:bodyPr>
          <a:lstStyle/>
          <a:p>
            <a:r>
              <a:rPr lang="zh-TW" altLang="en-US" dirty="0"/>
              <a:t>人物身分判斷 </a:t>
            </a:r>
            <a:r>
              <a:rPr lang="en-US" altLang="zh-TW" dirty="0"/>
              <a:t>Unit</a:t>
            </a:r>
            <a:r>
              <a:rPr lang="zh-TW" altLang="en-US" dirty="0"/>
              <a:t> </a:t>
            </a:r>
            <a:r>
              <a:rPr lang="en-US" altLang="zh-TW" dirty="0"/>
              <a:t>Test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6072FD1-D1D8-4FB0-ABD9-D4353C8AA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380" y="1462691"/>
            <a:ext cx="8596668" cy="861409"/>
          </a:xfrm>
        </p:spPr>
        <p:txBody>
          <a:bodyPr>
            <a:normAutofit/>
          </a:bodyPr>
          <a:lstStyle/>
          <a:p>
            <a:r>
              <a:rPr lang="zh-TW" altLang="en-US" dirty="0"/>
              <a:t>加入有效物件判斷後，遊玩數場遊戲並產生圖片</a:t>
            </a:r>
            <a:endParaRPr lang="en-US" altLang="zh-TW" dirty="0"/>
          </a:p>
          <a:p>
            <a:r>
              <a:rPr lang="zh-TW" altLang="en-US" dirty="0"/>
              <a:t>利用訓練出來的模型進行辨識</a:t>
            </a:r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0966071D-21C8-4AE4-B1ED-7A149F6B83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1538000"/>
              </p:ext>
            </p:extLst>
          </p:nvPr>
        </p:nvGraphicFramePr>
        <p:xfrm>
          <a:off x="889112" y="2405666"/>
          <a:ext cx="5016388" cy="2128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993">
                  <a:extLst>
                    <a:ext uri="{9D8B030D-6E8A-4147-A177-3AD203B41FA5}">
                      <a16:colId xmlns:a16="http://schemas.microsoft.com/office/drawing/2014/main" val="1426109413"/>
                    </a:ext>
                  </a:extLst>
                </a:gridCol>
                <a:gridCol w="1643265">
                  <a:extLst>
                    <a:ext uri="{9D8B030D-6E8A-4147-A177-3AD203B41FA5}">
                      <a16:colId xmlns:a16="http://schemas.microsoft.com/office/drawing/2014/main" val="2384039841"/>
                    </a:ext>
                  </a:extLst>
                </a:gridCol>
                <a:gridCol w="1672130">
                  <a:extLst>
                    <a:ext uri="{9D8B030D-6E8A-4147-A177-3AD203B41FA5}">
                      <a16:colId xmlns:a16="http://schemas.microsoft.com/office/drawing/2014/main" val="2516232214"/>
                    </a:ext>
                  </a:extLst>
                </a:gridCol>
              </a:tblGrid>
              <a:tr h="70941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實際</a:t>
                      </a:r>
                      <a:r>
                        <a:rPr lang="en-US" altLang="zh-TW" dirty="0"/>
                        <a:t>\</a:t>
                      </a:r>
                      <a:r>
                        <a:rPr lang="zh-TW" altLang="en-US" dirty="0"/>
                        <a:t>預測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壞人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好人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842276"/>
                  </a:ext>
                </a:extLst>
              </a:tr>
              <a:tr h="70941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壞人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548136"/>
                  </a:ext>
                </a:extLst>
              </a:tr>
              <a:tr h="70941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好人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26127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9D99057-F5DB-475C-B787-61BE7EEB7E1B}"/>
              </a:ext>
            </a:extLst>
          </p:cNvPr>
          <p:cNvSpPr txBox="1"/>
          <p:nvPr/>
        </p:nvSpPr>
        <p:spPr>
          <a:xfrm>
            <a:off x="1647784" y="4795144"/>
            <a:ext cx="1913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Accuracy=0.73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Precision=0.66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Recall=1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F1 Score=0.79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8A29687-BE1D-454F-BC97-5E063FAC89BE}"/>
              </a:ext>
            </a:extLst>
          </p:cNvPr>
          <p:cNvSpPr txBox="1"/>
          <p:nvPr/>
        </p:nvSpPr>
        <p:spPr>
          <a:xfrm>
            <a:off x="3561231" y="4795144"/>
            <a:ext cx="1913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Accuracy=0.73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Precision=1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Recall=0.42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F1 Score=0.59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732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EA541A08-4E4C-4769-8EEA-1C9D0E55BA9A}"/>
              </a:ext>
            </a:extLst>
          </p:cNvPr>
          <p:cNvSpPr/>
          <p:nvPr/>
        </p:nvSpPr>
        <p:spPr>
          <a:xfrm>
            <a:off x="3172864" y="1624110"/>
            <a:ext cx="1392111" cy="5255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外掛程式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5E979DF-C854-4CF4-ABCB-A153944387E7}"/>
              </a:ext>
            </a:extLst>
          </p:cNvPr>
          <p:cNvSpPr/>
          <p:nvPr/>
        </p:nvSpPr>
        <p:spPr>
          <a:xfrm>
            <a:off x="617369" y="3348763"/>
            <a:ext cx="1392111" cy="5255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角色控制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4AB00197-F729-42A9-A279-89A7C6CA762A}"/>
              </a:ext>
            </a:extLst>
          </p:cNvPr>
          <p:cNvSpPr/>
          <p:nvPr/>
        </p:nvSpPr>
        <p:spPr>
          <a:xfrm>
            <a:off x="5612573" y="3074755"/>
            <a:ext cx="1392111" cy="5255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敵人偵測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17B3352-6E4B-48FD-B669-1F92EE092D00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1313425" y="2149686"/>
            <a:ext cx="2555495" cy="119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A3E7BD7-35C0-49CD-A0A2-007A17FE7A02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3868920" y="2149686"/>
            <a:ext cx="2439709" cy="92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462ADD9-8AA4-471F-8AE6-4CCE01285C41}"/>
              </a:ext>
            </a:extLst>
          </p:cNvPr>
          <p:cNvSpPr/>
          <p:nvPr/>
        </p:nvSpPr>
        <p:spPr>
          <a:xfrm>
            <a:off x="596619" y="5456924"/>
            <a:ext cx="1392111" cy="5255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移動準星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7CEB86C-CC6C-401E-92B9-CC2945C7F049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1292675" y="3874339"/>
            <a:ext cx="20750" cy="158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D2272AD-A549-49E9-9AAB-5EA6F316A522}"/>
              </a:ext>
            </a:extLst>
          </p:cNvPr>
          <p:cNvSpPr/>
          <p:nvPr/>
        </p:nvSpPr>
        <p:spPr>
          <a:xfrm>
            <a:off x="2819712" y="4600375"/>
            <a:ext cx="1392111" cy="525576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骨架偵測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66F2163-4368-45CE-94CD-FF64CEDD3163}"/>
              </a:ext>
            </a:extLst>
          </p:cNvPr>
          <p:cNvSpPr/>
          <p:nvPr/>
        </p:nvSpPr>
        <p:spPr>
          <a:xfrm>
            <a:off x="8713835" y="4399051"/>
            <a:ext cx="1316906" cy="5479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身份判斷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9E17FE4-6DFA-4C42-932B-BA69731D3693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flipH="1">
            <a:off x="3515768" y="3600331"/>
            <a:ext cx="2792861" cy="10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0FE13A3-23B4-47DE-B32F-2EE7E8B784F8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3515768" y="5125951"/>
            <a:ext cx="0" cy="33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4BBDBC69-DA39-47C2-B261-4B88E5F3DF97}"/>
              </a:ext>
            </a:extLst>
          </p:cNvPr>
          <p:cNvSpPr/>
          <p:nvPr/>
        </p:nvSpPr>
        <p:spPr>
          <a:xfrm>
            <a:off x="2819712" y="5456924"/>
            <a:ext cx="1392111" cy="5255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/>
              <a:t>MediaPipe</a:t>
            </a:r>
            <a:endParaRPr lang="zh-TW" altLang="en-US" sz="2000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50888DCB-3E5F-43DE-8C17-724839A485C8}"/>
              </a:ext>
            </a:extLst>
          </p:cNvPr>
          <p:cNvSpPr/>
          <p:nvPr/>
        </p:nvSpPr>
        <p:spPr>
          <a:xfrm>
            <a:off x="7974727" y="5309030"/>
            <a:ext cx="1478215" cy="67347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取特徵</a:t>
            </a:r>
            <a:endParaRPr lang="en-US" altLang="zh-TW" sz="2000" dirty="0"/>
          </a:p>
          <a:p>
            <a:pPr algn="ctr"/>
            <a:r>
              <a:rPr lang="zh-TW" altLang="en-US" sz="2000" dirty="0"/>
              <a:t>顏色占比</a:t>
            </a:r>
            <a:endParaRPr lang="en-US" altLang="zh-TW" sz="2000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E16E7987-7DEA-43B4-996E-08E9E6A5F027}"/>
              </a:ext>
            </a:extLst>
          </p:cNvPr>
          <p:cNvSpPr/>
          <p:nvPr/>
        </p:nvSpPr>
        <p:spPr>
          <a:xfrm>
            <a:off x="9495994" y="5309030"/>
            <a:ext cx="1392111" cy="67347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分類器</a:t>
            </a:r>
            <a:endParaRPr lang="en-US" altLang="zh-TW" sz="2000" dirty="0"/>
          </a:p>
          <a:p>
            <a:pPr algn="ctr"/>
            <a:r>
              <a:rPr lang="en-US" altLang="zh-TW" sz="2000" dirty="0"/>
              <a:t>SVM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AE27032-055C-46F4-AC48-00D7A8D5BC2F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flipH="1">
            <a:off x="8713835" y="4946959"/>
            <a:ext cx="658453" cy="36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D9E95B2-ADCE-4EE6-AD21-F4C9971E6969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>
            <a:off x="9372288" y="4946959"/>
            <a:ext cx="819762" cy="36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6085C85-3436-4BEC-904A-9A13818D2AE7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308629" y="3600331"/>
            <a:ext cx="3063659" cy="79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52A9FC8D-5C51-4185-B1C9-D68D242A4172}"/>
              </a:ext>
            </a:extLst>
          </p:cNvPr>
          <p:cNvSpPr/>
          <p:nvPr/>
        </p:nvSpPr>
        <p:spPr>
          <a:xfrm>
            <a:off x="5612573" y="4296553"/>
            <a:ext cx="1076228" cy="5479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有效物件判斷</a:t>
            </a: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9266970-6C39-4098-A46C-FAF82495CA14}"/>
              </a:ext>
            </a:extLst>
          </p:cNvPr>
          <p:cNvCxnSpPr>
            <a:stCxn id="7" idx="2"/>
            <a:endCxn id="45" idx="0"/>
          </p:cNvCxnSpPr>
          <p:nvPr/>
        </p:nvCxnSpPr>
        <p:spPr>
          <a:xfrm flipH="1">
            <a:off x="6150687" y="3600331"/>
            <a:ext cx="157942" cy="696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BFC5042E-A8FE-49CC-A2C2-AC7BF6FD47B5}"/>
              </a:ext>
            </a:extLst>
          </p:cNvPr>
          <p:cNvSpPr/>
          <p:nvPr/>
        </p:nvSpPr>
        <p:spPr>
          <a:xfrm>
            <a:off x="4572000" y="5353050"/>
            <a:ext cx="1471190" cy="643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取特徵</a:t>
            </a:r>
            <a:endParaRPr lang="en-US" altLang="zh-TW" sz="2000" dirty="0"/>
          </a:p>
          <a:p>
            <a:pPr algn="ctr"/>
            <a:r>
              <a:rPr lang="zh-TW" altLang="en-US" sz="2000" dirty="0"/>
              <a:t>長寬比</a:t>
            </a:r>
            <a:endParaRPr lang="en-US" altLang="zh-TW" sz="2000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C29D50B8-234E-461C-97FE-BBC201F42613}"/>
              </a:ext>
            </a:extLst>
          </p:cNvPr>
          <p:cNvSpPr/>
          <p:nvPr/>
        </p:nvSpPr>
        <p:spPr>
          <a:xfrm>
            <a:off x="6329983" y="5326484"/>
            <a:ext cx="1392111" cy="67347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分類器</a:t>
            </a:r>
            <a:endParaRPr lang="en-US" altLang="zh-TW" sz="2000" dirty="0"/>
          </a:p>
          <a:p>
            <a:pPr algn="ctr"/>
            <a:r>
              <a:rPr lang="en-US" altLang="zh-TW" sz="2000" dirty="0"/>
              <a:t>SVM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C74E2FA-D23D-478D-8CDD-017B6583ECD4}"/>
              </a:ext>
            </a:extLst>
          </p:cNvPr>
          <p:cNvCxnSpPr>
            <a:cxnSpLocks/>
            <a:stCxn id="45" idx="2"/>
            <a:endCxn id="28" idx="0"/>
          </p:cNvCxnSpPr>
          <p:nvPr/>
        </p:nvCxnSpPr>
        <p:spPr>
          <a:xfrm flipH="1">
            <a:off x="5307595" y="4844461"/>
            <a:ext cx="843092" cy="50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3BC8EB7-F733-4F1C-AEC6-517DEB8A61A1}"/>
              </a:ext>
            </a:extLst>
          </p:cNvPr>
          <p:cNvCxnSpPr>
            <a:cxnSpLocks/>
            <a:stCxn id="45" idx="2"/>
            <a:endCxn id="30" idx="0"/>
          </p:cNvCxnSpPr>
          <p:nvPr/>
        </p:nvCxnSpPr>
        <p:spPr>
          <a:xfrm>
            <a:off x="6150687" y="4844461"/>
            <a:ext cx="875352" cy="48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標題 1">
            <a:extLst>
              <a:ext uri="{FF2B5EF4-FFF2-40B4-BE49-F238E27FC236}">
                <a16:creationId xmlns:a16="http://schemas.microsoft.com/office/drawing/2014/main" id="{754BFD30-E77F-40D0-B95C-3B9415422BD2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847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/>
              <a:t>模組列表完成度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03A0D487-FA1E-429E-B644-59A773833F20}"/>
              </a:ext>
            </a:extLst>
          </p:cNvPr>
          <p:cNvSpPr/>
          <p:nvPr/>
        </p:nvSpPr>
        <p:spPr>
          <a:xfrm>
            <a:off x="8598421" y="840191"/>
            <a:ext cx="843242" cy="5255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完成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05F67FDC-B4BF-48D2-8312-DF533D879C27}"/>
              </a:ext>
            </a:extLst>
          </p:cNvPr>
          <p:cNvSpPr/>
          <p:nvPr/>
        </p:nvSpPr>
        <p:spPr>
          <a:xfrm>
            <a:off x="8598421" y="1491305"/>
            <a:ext cx="1015258" cy="525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未完成</a:t>
            </a:r>
          </a:p>
        </p:txBody>
      </p:sp>
    </p:spTree>
    <p:extLst>
      <p:ext uri="{BB962C8B-B14F-4D97-AF65-F5344CB8AC3E}">
        <p14:creationId xmlns:p14="http://schemas.microsoft.com/office/powerpoint/2010/main" val="2729682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91EACE-952E-488A-A683-362FA584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驗收目標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C29BF93-54A5-4B46-9D5D-950D92B1F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6148"/>
            <a:ext cx="5304366" cy="4335110"/>
          </a:xfrm>
        </p:spPr>
        <p:txBody>
          <a:bodyPr/>
          <a:lstStyle/>
          <a:p>
            <a:r>
              <a:rPr lang="zh-TW" altLang="en-US" dirty="0">
                <a:solidFill>
                  <a:schemeClr val="accent5"/>
                </a:solidFill>
              </a:rPr>
              <a:t>在</a:t>
            </a:r>
            <a:r>
              <a:rPr lang="en-US" altLang="zh-TW" dirty="0">
                <a:solidFill>
                  <a:schemeClr val="accent5"/>
                </a:solidFill>
              </a:rPr>
              <a:t>3</a:t>
            </a:r>
            <a:r>
              <a:rPr lang="zh-TW" altLang="en-US" dirty="0">
                <a:solidFill>
                  <a:schemeClr val="accent5"/>
                </a:solidFill>
              </a:rPr>
              <a:t>個不同遊戲地圖各贏得一場遊戲</a:t>
            </a:r>
            <a:r>
              <a:rPr lang="en-US" altLang="zh-TW" dirty="0">
                <a:solidFill>
                  <a:schemeClr val="accent5"/>
                </a:solidFill>
              </a:rPr>
              <a:t>(</a:t>
            </a:r>
            <a:r>
              <a:rPr lang="zh-TW" altLang="en-US" dirty="0">
                <a:solidFill>
                  <a:schemeClr val="accent5"/>
                </a:solidFill>
              </a:rPr>
              <a:t>失敗</a:t>
            </a:r>
            <a:r>
              <a:rPr lang="en-US" altLang="zh-TW" dirty="0">
                <a:solidFill>
                  <a:schemeClr val="accent5"/>
                </a:solidFill>
              </a:rPr>
              <a:t>)</a:t>
            </a:r>
          </a:p>
          <a:p>
            <a:pPr lvl="1"/>
            <a:r>
              <a:rPr lang="zh-TW" altLang="en-US" dirty="0">
                <a:solidFill>
                  <a:schemeClr val="accent5"/>
                </a:solidFill>
              </a:rPr>
              <a:t>敵方人數過多</a:t>
            </a:r>
            <a:endParaRPr lang="en-US" altLang="zh-TW" dirty="0">
              <a:solidFill>
                <a:schemeClr val="accent5"/>
              </a:solidFill>
            </a:endParaRPr>
          </a:p>
          <a:p>
            <a:r>
              <a:rPr lang="zh-TW" altLang="en-US" dirty="0">
                <a:solidFill>
                  <a:srgbClr val="00B0F0"/>
                </a:solidFill>
              </a:rPr>
              <a:t>不能誤傷友軍</a:t>
            </a:r>
            <a:r>
              <a:rPr lang="en-US" altLang="zh-TW" dirty="0">
                <a:solidFill>
                  <a:srgbClr val="00B0F0"/>
                </a:solidFill>
              </a:rPr>
              <a:t>(</a:t>
            </a:r>
            <a:r>
              <a:rPr lang="zh-TW" altLang="en-US" dirty="0">
                <a:solidFill>
                  <a:srgbClr val="00B0F0"/>
                </a:solidFill>
              </a:rPr>
              <a:t>成功</a:t>
            </a:r>
            <a:r>
              <a:rPr lang="en-US" altLang="zh-TW" dirty="0">
                <a:solidFill>
                  <a:srgbClr val="00B0F0"/>
                </a:solidFill>
              </a:rPr>
              <a:t>)</a:t>
            </a:r>
          </a:p>
          <a:p>
            <a:r>
              <a:rPr lang="en-US" altLang="zh-TW" dirty="0"/>
              <a:t>BOT:</a:t>
            </a:r>
          </a:p>
          <a:p>
            <a:pPr lvl="1"/>
            <a:r>
              <a:rPr lang="zh-TW" altLang="en-US" dirty="0"/>
              <a:t>敵軍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數量為</a:t>
            </a:r>
            <a:r>
              <a:rPr lang="en-US" altLang="zh-TW" dirty="0"/>
              <a:t>6</a:t>
            </a:r>
            <a:r>
              <a:rPr lang="zh-TW" altLang="en-US" dirty="0"/>
              <a:t>個</a:t>
            </a:r>
            <a:endParaRPr lang="en-US" altLang="zh-TW" dirty="0"/>
          </a:p>
          <a:p>
            <a:pPr lvl="2"/>
            <a:r>
              <a:rPr lang="zh-TW" altLang="en-US" dirty="0"/>
              <a:t>難度為普通模式</a:t>
            </a:r>
            <a:endParaRPr lang="en-US" altLang="zh-TW" dirty="0"/>
          </a:p>
          <a:p>
            <a:pPr lvl="1"/>
            <a:r>
              <a:rPr lang="zh-TW" altLang="en-US" dirty="0"/>
              <a:t>友軍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數量為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endParaRPr lang="en-US" altLang="zh-TW" dirty="0"/>
          </a:p>
          <a:p>
            <a:pPr lvl="2"/>
            <a:r>
              <a:rPr lang="zh-TW" altLang="en-US" dirty="0"/>
              <a:t>難度為普通模式</a:t>
            </a:r>
            <a:endParaRPr lang="en-US" altLang="zh-TW" dirty="0"/>
          </a:p>
          <a:p>
            <a:pPr marL="914400" lvl="2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839215-27B8-44B4-9ABA-DE26CBD66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6" t="8820" r="74464" b="45040"/>
          <a:stretch/>
        </p:blipFill>
        <p:spPr>
          <a:xfrm>
            <a:off x="7538483" y="1219200"/>
            <a:ext cx="3471038" cy="47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8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91EACE-952E-488A-A683-362FA584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驗收目標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C29BF93-54A5-4B46-9D5D-950D92B1F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6148"/>
            <a:ext cx="6037791" cy="4335110"/>
          </a:xfrm>
        </p:spPr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3</a:t>
            </a:r>
            <a:r>
              <a:rPr lang="zh-TW" altLang="en-US" dirty="0"/>
              <a:t>個不同遊戲地圖各贏得一場遊戲且不能誤傷友軍</a:t>
            </a:r>
            <a:endParaRPr lang="en-US" altLang="zh-TW" dirty="0"/>
          </a:p>
          <a:p>
            <a:r>
              <a:rPr lang="en-US" altLang="zh-TW" dirty="0"/>
              <a:t>BOT:</a:t>
            </a:r>
          </a:p>
          <a:p>
            <a:pPr lvl="1"/>
            <a:r>
              <a:rPr lang="zh-TW" altLang="en-US" dirty="0"/>
              <a:t>敵軍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數量為</a:t>
            </a:r>
            <a:r>
              <a:rPr lang="en-US" altLang="zh-TW" dirty="0"/>
              <a:t>6</a:t>
            </a:r>
            <a:r>
              <a:rPr lang="zh-TW" altLang="en-US" dirty="0"/>
              <a:t>個</a:t>
            </a:r>
            <a:endParaRPr lang="en-US" altLang="zh-TW" dirty="0"/>
          </a:p>
          <a:p>
            <a:pPr lvl="2"/>
            <a:r>
              <a:rPr lang="zh-TW" altLang="en-US" dirty="0"/>
              <a:t>難度為普通模式</a:t>
            </a:r>
            <a:endParaRPr lang="en-US" altLang="zh-TW" dirty="0"/>
          </a:p>
          <a:p>
            <a:pPr lvl="1"/>
            <a:r>
              <a:rPr lang="zh-TW" altLang="en-US" dirty="0"/>
              <a:t>友軍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數量為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endParaRPr lang="en-US" altLang="zh-TW" dirty="0"/>
          </a:p>
          <a:p>
            <a:pPr lvl="2"/>
            <a:r>
              <a:rPr lang="zh-TW" altLang="en-US" dirty="0"/>
              <a:t>難度為普通模式</a:t>
            </a:r>
            <a:endParaRPr lang="en-US" altLang="zh-TW" dirty="0"/>
          </a:p>
          <a:p>
            <a:pPr marL="914400" lvl="2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839215-27B8-44B4-9ABA-DE26CBD66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6" t="8820" r="74464" b="45040"/>
          <a:stretch/>
        </p:blipFill>
        <p:spPr>
          <a:xfrm>
            <a:off x="7538483" y="1314450"/>
            <a:ext cx="3471038" cy="47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31EA57-F048-4F77-ACBD-A5CA9FB7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27" y="183472"/>
            <a:ext cx="2616283" cy="677662"/>
          </a:xfrm>
        </p:spPr>
        <p:txBody>
          <a:bodyPr>
            <a:normAutofit/>
          </a:bodyPr>
          <a:lstStyle/>
          <a:p>
            <a:r>
              <a:rPr lang="zh-TW" altLang="en-US" dirty="0"/>
              <a:t>系統分析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A541A08-4E4C-4769-8EEA-1C9D0E55BA9A}"/>
              </a:ext>
            </a:extLst>
          </p:cNvPr>
          <p:cNvSpPr/>
          <p:nvPr/>
        </p:nvSpPr>
        <p:spPr>
          <a:xfrm>
            <a:off x="3172864" y="1624110"/>
            <a:ext cx="1392111" cy="525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外掛程式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5E979DF-C854-4CF4-ABCB-A153944387E7}"/>
              </a:ext>
            </a:extLst>
          </p:cNvPr>
          <p:cNvSpPr/>
          <p:nvPr/>
        </p:nvSpPr>
        <p:spPr>
          <a:xfrm>
            <a:off x="617369" y="3348763"/>
            <a:ext cx="1392111" cy="525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角色控制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4AB00197-F729-42A9-A279-89A7C6CA762A}"/>
              </a:ext>
            </a:extLst>
          </p:cNvPr>
          <p:cNvSpPr/>
          <p:nvPr/>
        </p:nvSpPr>
        <p:spPr>
          <a:xfrm>
            <a:off x="5612573" y="3074755"/>
            <a:ext cx="1392111" cy="525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敵人偵測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17B3352-6E4B-48FD-B669-1F92EE092D00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1313425" y="2149686"/>
            <a:ext cx="2555495" cy="119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A3E7BD7-35C0-49CD-A0A2-007A17FE7A02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3868920" y="2149686"/>
            <a:ext cx="2439709" cy="92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462ADD9-8AA4-471F-8AE6-4CCE01285C41}"/>
              </a:ext>
            </a:extLst>
          </p:cNvPr>
          <p:cNvSpPr/>
          <p:nvPr/>
        </p:nvSpPr>
        <p:spPr>
          <a:xfrm>
            <a:off x="596619" y="5456924"/>
            <a:ext cx="1392111" cy="525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移動準星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7CEB86C-CC6C-401E-92B9-CC2945C7F049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1292675" y="3874339"/>
            <a:ext cx="20750" cy="158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D2272AD-A549-49E9-9AAB-5EA6F316A522}"/>
              </a:ext>
            </a:extLst>
          </p:cNvPr>
          <p:cNvSpPr/>
          <p:nvPr/>
        </p:nvSpPr>
        <p:spPr>
          <a:xfrm>
            <a:off x="2819712" y="4600375"/>
            <a:ext cx="1392111" cy="52557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骨架偵測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66F2163-4368-45CE-94CD-FF64CEDD3163}"/>
              </a:ext>
            </a:extLst>
          </p:cNvPr>
          <p:cNvSpPr/>
          <p:nvPr/>
        </p:nvSpPr>
        <p:spPr>
          <a:xfrm>
            <a:off x="8713835" y="4399051"/>
            <a:ext cx="1316906" cy="54790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身份判斷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9E17FE4-6DFA-4C42-932B-BA69731D3693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flipH="1">
            <a:off x="3515768" y="3600331"/>
            <a:ext cx="2792861" cy="10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0FE13A3-23B4-47DE-B32F-2EE7E8B784F8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3515768" y="5125951"/>
            <a:ext cx="0" cy="33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4BBDBC69-DA39-47C2-B261-4B88E5F3DF97}"/>
              </a:ext>
            </a:extLst>
          </p:cNvPr>
          <p:cNvSpPr/>
          <p:nvPr/>
        </p:nvSpPr>
        <p:spPr>
          <a:xfrm>
            <a:off x="2819712" y="5456924"/>
            <a:ext cx="1392111" cy="5255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/>
              <a:t>MediaPipe</a:t>
            </a:r>
            <a:endParaRPr lang="zh-TW" altLang="en-US" sz="2000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50888DCB-3E5F-43DE-8C17-724839A485C8}"/>
              </a:ext>
            </a:extLst>
          </p:cNvPr>
          <p:cNvSpPr/>
          <p:nvPr/>
        </p:nvSpPr>
        <p:spPr>
          <a:xfrm>
            <a:off x="7974727" y="5309030"/>
            <a:ext cx="1478215" cy="6734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取特徵</a:t>
            </a:r>
            <a:endParaRPr lang="en-US" altLang="zh-TW" sz="2000" dirty="0"/>
          </a:p>
          <a:p>
            <a:pPr algn="ctr"/>
            <a:r>
              <a:rPr lang="zh-TW" altLang="en-US" sz="2000" dirty="0"/>
              <a:t>顏色占比</a:t>
            </a:r>
            <a:endParaRPr lang="en-US" altLang="zh-TW" sz="2000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E16E7987-7DEA-43B4-996E-08E9E6A5F027}"/>
              </a:ext>
            </a:extLst>
          </p:cNvPr>
          <p:cNvSpPr/>
          <p:nvPr/>
        </p:nvSpPr>
        <p:spPr>
          <a:xfrm>
            <a:off x="9495994" y="5309030"/>
            <a:ext cx="1392111" cy="6734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分類器</a:t>
            </a:r>
            <a:endParaRPr lang="en-US" altLang="zh-TW" sz="2000" dirty="0"/>
          </a:p>
          <a:p>
            <a:pPr algn="ctr"/>
            <a:r>
              <a:rPr lang="en-US" altLang="zh-TW" sz="2000" dirty="0"/>
              <a:t>SVM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AE27032-055C-46F4-AC48-00D7A8D5BC2F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flipH="1">
            <a:off x="8713835" y="4946959"/>
            <a:ext cx="658453" cy="36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D9E95B2-ADCE-4EE6-AD21-F4C9971E6969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>
            <a:off x="9372288" y="4946959"/>
            <a:ext cx="819762" cy="36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6085C85-3436-4BEC-904A-9A13818D2AE7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308629" y="3600331"/>
            <a:ext cx="3063659" cy="79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52A9FC8D-5C51-4185-B1C9-D68D242A4172}"/>
              </a:ext>
            </a:extLst>
          </p:cNvPr>
          <p:cNvSpPr/>
          <p:nvPr/>
        </p:nvSpPr>
        <p:spPr>
          <a:xfrm>
            <a:off x="5612573" y="4296553"/>
            <a:ext cx="1076228" cy="547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有效物件判斷</a:t>
            </a: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9266970-6C39-4098-A46C-FAF82495CA14}"/>
              </a:ext>
            </a:extLst>
          </p:cNvPr>
          <p:cNvCxnSpPr>
            <a:stCxn id="7" idx="2"/>
            <a:endCxn id="45" idx="0"/>
          </p:cNvCxnSpPr>
          <p:nvPr/>
        </p:nvCxnSpPr>
        <p:spPr>
          <a:xfrm flipH="1">
            <a:off x="6150687" y="3600331"/>
            <a:ext cx="157942" cy="696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BFC5042E-A8FE-49CC-A2C2-AC7BF6FD47B5}"/>
              </a:ext>
            </a:extLst>
          </p:cNvPr>
          <p:cNvSpPr/>
          <p:nvPr/>
        </p:nvSpPr>
        <p:spPr>
          <a:xfrm>
            <a:off x="4572000" y="5353050"/>
            <a:ext cx="1471190" cy="6438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取特徵</a:t>
            </a:r>
            <a:endParaRPr lang="en-US" altLang="zh-TW" sz="2000" dirty="0"/>
          </a:p>
          <a:p>
            <a:pPr algn="ctr"/>
            <a:r>
              <a:rPr lang="zh-TW" altLang="en-US" sz="2000" dirty="0"/>
              <a:t>長寬比</a:t>
            </a:r>
            <a:endParaRPr lang="en-US" altLang="zh-TW" sz="2000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C29D50B8-234E-461C-97FE-BBC201F42613}"/>
              </a:ext>
            </a:extLst>
          </p:cNvPr>
          <p:cNvSpPr/>
          <p:nvPr/>
        </p:nvSpPr>
        <p:spPr>
          <a:xfrm>
            <a:off x="6329983" y="5326484"/>
            <a:ext cx="1392111" cy="6734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分類器</a:t>
            </a:r>
            <a:endParaRPr lang="en-US" altLang="zh-TW" sz="2000" dirty="0"/>
          </a:p>
          <a:p>
            <a:pPr algn="ctr"/>
            <a:r>
              <a:rPr lang="en-US" altLang="zh-TW" sz="2000" dirty="0"/>
              <a:t>SVM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C74E2FA-D23D-478D-8CDD-017B6583ECD4}"/>
              </a:ext>
            </a:extLst>
          </p:cNvPr>
          <p:cNvCxnSpPr>
            <a:cxnSpLocks/>
            <a:stCxn id="45" idx="2"/>
            <a:endCxn id="28" idx="0"/>
          </p:cNvCxnSpPr>
          <p:nvPr/>
        </p:nvCxnSpPr>
        <p:spPr>
          <a:xfrm flipH="1">
            <a:off x="5307595" y="4844461"/>
            <a:ext cx="843092" cy="50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3BC8EB7-F733-4F1C-AEC6-517DEB8A61A1}"/>
              </a:ext>
            </a:extLst>
          </p:cNvPr>
          <p:cNvCxnSpPr>
            <a:cxnSpLocks/>
            <a:stCxn id="45" idx="2"/>
            <a:endCxn id="30" idx="0"/>
          </p:cNvCxnSpPr>
          <p:nvPr/>
        </p:nvCxnSpPr>
        <p:spPr>
          <a:xfrm>
            <a:off x="6150687" y="4844461"/>
            <a:ext cx="875352" cy="48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43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C2590-C229-48BD-949A-5E379F5C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54" y="160020"/>
            <a:ext cx="8596668" cy="723900"/>
          </a:xfrm>
        </p:spPr>
        <p:txBody>
          <a:bodyPr/>
          <a:lstStyle/>
          <a:p>
            <a:r>
              <a:rPr lang="zh-TW" altLang="en-US" dirty="0"/>
              <a:t>時序圖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636C078-65F8-4F56-BFD0-AFAEDEC73CDC}"/>
              </a:ext>
            </a:extLst>
          </p:cNvPr>
          <p:cNvCxnSpPr>
            <a:cxnSpLocks/>
          </p:cNvCxnSpPr>
          <p:nvPr/>
        </p:nvCxnSpPr>
        <p:spPr>
          <a:xfrm>
            <a:off x="2895600" y="1352550"/>
            <a:ext cx="0" cy="436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54C0C47-768D-49D0-AADA-2EE869A69D6B}"/>
              </a:ext>
            </a:extLst>
          </p:cNvPr>
          <p:cNvCxnSpPr>
            <a:cxnSpLocks/>
          </p:cNvCxnSpPr>
          <p:nvPr/>
        </p:nvCxnSpPr>
        <p:spPr>
          <a:xfrm>
            <a:off x="4480560" y="1268730"/>
            <a:ext cx="0" cy="436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5951B3B-7621-4971-94DB-E5C8BC42B228}"/>
              </a:ext>
            </a:extLst>
          </p:cNvPr>
          <p:cNvCxnSpPr>
            <a:cxnSpLocks/>
          </p:cNvCxnSpPr>
          <p:nvPr/>
        </p:nvCxnSpPr>
        <p:spPr>
          <a:xfrm>
            <a:off x="6217920" y="1245870"/>
            <a:ext cx="0" cy="436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57EF570-1E98-404C-95C4-0F10AD8D78D7}"/>
              </a:ext>
            </a:extLst>
          </p:cNvPr>
          <p:cNvSpPr/>
          <p:nvPr/>
        </p:nvSpPr>
        <p:spPr>
          <a:xfrm>
            <a:off x="2836137" y="1543049"/>
            <a:ext cx="126526" cy="142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3E0366-0C17-403D-913E-047B6507D653}"/>
              </a:ext>
            </a:extLst>
          </p:cNvPr>
          <p:cNvSpPr txBox="1"/>
          <p:nvPr/>
        </p:nvSpPr>
        <p:spPr>
          <a:xfrm>
            <a:off x="2509976" y="1007120"/>
            <a:ext cx="921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/>
              <a:t>MediaPipe</a:t>
            </a:r>
            <a:endParaRPr lang="zh-TW" altLang="en-US" sz="11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CB0C6BE-AADC-4AE5-8EBB-3EB2D936C863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2346960" y="1543049"/>
            <a:ext cx="5524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10824F9-F626-4CD5-8863-97481BB02F94}"/>
              </a:ext>
            </a:extLst>
          </p:cNvPr>
          <p:cNvSpPr txBox="1"/>
          <p:nvPr/>
        </p:nvSpPr>
        <p:spPr>
          <a:xfrm>
            <a:off x="1692395" y="1419939"/>
            <a:ext cx="761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輸入</a:t>
            </a:r>
            <a:r>
              <a:rPr lang="en-US" altLang="zh-TW" sz="1000" dirty="0"/>
              <a:t>:</a:t>
            </a:r>
            <a:r>
              <a:rPr lang="zh-TW" altLang="en-US" sz="1000" dirty="0"/>
              <a:t>影像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4817BC0-B7E9-4154-91FE-72075606FCD2}"/>
              </a:ext>
            </a:extLst>
          </p:cNvPr>
          <p:cNvSpPr txBox="1"/>
          <p:nvPr/>
        </p:nvSpPr>
        <p:spPr>
          <a:xfrm>
            <a:off x="3140972" y="1813924"/>
            <a:ext cx="742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偵測骨架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EA4F4D3-9010-40B2-BE78-5D607BD9A5C9}"/>
              </a:ext>
            </a:extLst>
          </p:cNvPr>
          <p:cNvSpPr txBox="1"/>
          <p:nvPr/>
        </p:nvSpPr>
        <p:spPr>
          <a:xfrm>
            <a:off x="3118811" y="2502990"/>
            <a:ext cx="459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去背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A2D2A8E-6C8F-4C6C-AFF3-78DC2D92B481}"/>
              </a:ext>
            </a:extLst>
          </p:cNvPr>
          <p:cNvCxnSpPr>
            <a:cxnSpLocks/>
          </p:cNvCxnSpPr>
          <p:nvPr/>
        </p:nvCxnSpPr>
        <p:spPr>
          <a:xfrm>
            <a:off x="2902039" y="2975908"/>
            <a:ext cx="1578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498020C-240B-4B6C-8972-AB575DB45ECD}"/>
              </a:ext>
            </a:extLst>
          </p:cNvPr>
          <p:cNvSpPr txBox="1"/>
          <p:nvPr/>
        </p:nvSpPr>
        <p:spPr>
          <a:xfrm>
            <a:off x="5253980" y="3330518"/>
            <a:ext cx="1070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輸入</a:t>
            </a:r>
            <a:r>
              <a:rPr lang="en-US" altLang="zh-TW" sz="1000" dirty="0"/>
              <a:t>:</a:t>
            </a:r>
            <a:r>
              <a:rPr lang="zh-TW" altLang="en-US" sz="1000" dirty="0"/>
              <a:t>人物影像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529948CB-F7B9-4EEF-95E7-D431F139A1D4}"/>
              </a:ext>
            </a:extLst>
          </p:cNvPr>
          <p:cNvSpPr/>
          <p:nvPr/>
        </p:nvSpPr>
        <p:spPr>
          <a:xfrm>
            <a:off x="4399169" y="3019857"/>
            <a:ext cx="121420" cy="959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9D13D84-B351-48AC-92C7-688F8AC71AA5}"/>
              </a:ext>
            </a:extLst>
          </p:cNvPr>
          <p:cNvSpPr txBox="1"/>
          <p:nvPr/>
        </p:nvSpPr>
        <p:spPr>
          <a:xfrm>
            <a:off x="3864051" y="1011392"/>
            <a:ext cx="1233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/>
              <a:t>有效物件判斷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3BC57C7-2958-4754-89C0-DB3EF3C9BFAC}"/>
              </a:ext>
            </a:extLst>
          </p:cNvPr>
          <p:cNvSpPr txBox="1"/>
          <p:nvPr/>
        </p:nvSpPr>
        <p:spPr>
          <a:xfrm>
            <a:off x="4573313" y="2603528"/>
            <a:ext cx="1360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判斷是否為有效物件</a:t>
            </a: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BACE0346-4670-4183-BC41-52C42AB7584D}"/>
              </a:ext>
            </a:extLst>
          </p:cNvPr>
          <p:cNvCxnSpPr>
            <a:cxnSpLocks/>
          </p:cNvCxnSpPr>
          <p:nvPr/>
        </p:nvCxnSpPr>
        <p:spPr>
          <a:xfrm>
            <a:off x="7798923" y="1268730"/>
            <a:ext cx="0" cy="436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4B658C4-1613-453A-8D2D-FF691D0C27A9}"/>
              </a:ext>
            </a:extLst>
          </p:cNvPr>
          <p:cNvSpPr txBox="1"/>
          <p:nvPr/>
        </p:nvSpPr>
        <p:spPr>
          <a:xfrm>
            <a:off x="5601418" y="969942"/>
            <a:ext cx="1233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/>
              <a:t>身分判斷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D0D9B8D-6D24-4B83-AA84-3D2F8605FA15}"/>
              </a:ext>
            </a:extLst>
          </p:cNvPr>
          <p:cNvCxnSpPr>
            <a:cxnSpLocks/>
            <a:stCxn id="26" idx="2"/>
            <a:endCxn id="56" idx="0"/>
          </p:cNvCxnSpPr>
          <p:nvPr/>
        </p:nvCxnSpPr>
        <p:spPr>
          <a:xfrm flipV="1">
            <a:off x="4459879" y="3947241"/>
            <a:ext cx="1742591" cy="3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9DC899E9-17D6-4604-8DD4-85D321D67349}"/>
              </a:ext>
            </a:extLst>
          </p:cNvPr>
          <p:cNvCxnSpPr>
            <a:cxnSpLocks/>
          </p:cNvCxnSpPr>
          <p:nvPr/>
        </p:nvCxnSpPr>
        <p:spPr>
          <a:xfrm>
            <a:off x="2955064" y="2448411"/>
            <a:ext cx="12700" cy="31023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D8988841-5E0D-44C8-95D2-B70972F4AE7B}"/>
              </a:ext>
            </a:extLst>
          </p:cNvPr>
          <p:cNvCxnSpPr>
            <a:cxnSpLocks/>
            <a:stCxn id="9" idx="0"/>
            <a:endCxn id="9" idx="3"/>
          </p:cNvCxnSpPr>
          <p:nvPr/>
        </p:nvCxnSpPr>
        <p:spPr>
          <a:xfrm rot="16200000" flipH="1">
            <a:off x="2575273" y="1867175"/>
            <a:ext cx="711515" cy="63263"/>
          </a:xfrm>
          <a:prstGeom prst="bentConnector4">
            <a:avLst>
              <a:gd name="adj1" fmla="val 11780"/>
              <a:gd name="adj2" fmla="val 4613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79B38F3-29CA-403C-A88D-4EE66945BA2D}"/>
              </a:ext>
            </a:extLst>
          </p:cNvPr>
          <p:cNvSpPr/>
          <p:nvPr/>
        </p:nvSpPr>
        <p:spPr>
          <a:xfrm>
            <a:off x="6154209" y="3947241"/>
            <a:ext cx="96521" cy="1132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EE758D1B-46D8-45DF-A8F1-9D2C7E4C3BE9}"/>
              </a:ext>
            </a:extLst>
          </p:cNvPr>
          <p:cNvSpPr txBox="1"/>
          <p:nvPr/>
        </p:nvSpPr>
        <p:spPr>
          <a:xfrm>
            <a:off x="6502315" y="4008607"/>
            <a:ext cx="811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擷取特徵</a:t>
            </a:r>
          </a:p>
        </p:txBody>
      </p: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1EA82B45-A8DA-4FE1-B5B1-E08C499CEF0E}"/>
              </a:ext>
            </a:extLst>
          </p:cNvPr>
          <p:cNvCxnSpPr>
            <a:cxnSpLocks/>
          </p:cNvCxnSpPr>
          <p:nvPr/>
        </p:nvCxnSpPr>
        <p:spPr>
          <a:xfrm>
            <a:off x="6281415" y="4408916"/>
            <a:ext cx="12700" cy="31023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2875D938-890A-441C-97F0-B25E7860544B}"/>
              </a:ext>
            </a:extLst>
          </p:cNvPr>
          <p:cNvSpPr txBox="1"/>
          <p:nvPr/>
        </p:nvSpPr>
        <p:spPr>
          <a:xfrm>
            <a:off x="6502315" y="4438028"/>
            <a:ext cx="811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辨識</a:t>
            </a:r>
          </a:p>
        </p:txBody>
      </p: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21A343A5-D534-409B-BD4B-5DC36379DD6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73364" y="4095665"/>
            <a:ext cx="393858" cy="65399"/>
          </a:xfrm>
          <a:prstGeom prst="bentConnector4">
            <a:avLst>
              <a:gd name="adj1" fmla="val 17413"/>
              <a:gd name="adj2" fmla="val 449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FCD13F0A-4F35-45F0-883E-0F3894700977}"/>
              </a:ext>
            </a:extLst>
          </p:cNvPr>
          <p:cNvCxnSpPr>
            <a:cxnSpLocks/>
            <a:stCxn id="56" idx="2"/>
            <a:endCxn id="73" idx="0"/>
          </p:cNvCxnSpPr>
          <p:nvPr/>
        </p:nvCxnSpPr>
        <p:spPr>
          <a:xfrm>
            <a:off x="6202470" y="5079693"/>
            <a:ext cx="1588121" cy="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9AE33FB1-F573-4FEB-BA6D-D7838B142BF9}"/>
              </a:ext>
            </a:extLst>
          </p:cNvPr>
          <p:cNvSpPr txBox="1"/>
          <p:nvPr/>
        </p:nvSpPr>
        <p:spPr>
          <a:xfrm>
            <a:off x="7182421" y="984260"/>
            <a:ext cx="1233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/>
              <a:t>準星控制</a:t>
            </a:r>
          </a:p>
        </p:txBody>
      </p: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8F7896D1-AD2E-4825-85DD-5D2677A407C9}"/>
              </a:ext>
            </a:extLst>
          </p:cNvPr>
          <p:cNvSpPr/>
          <p:nvPr/>
        </p:nvSpPr>
        <p:spPr>
          <a:xfrm>
            <a:off x="7714397" y="5086355"/>
            <a:ext cx="152388" cy="63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接點: 肘形 73">
            <a:extLst>
              <a:ext uri="{FF2B5EF4-FFF2-40B4-BE49-F238E27FC236}">
                <a16:creationId xmlns:a16="http://schemas.microsoft.com/office/drawing/2014/main" id="{9D2FAD9C-9555-43B5-B49D-EA089183F727}"/>
              </a:ext>
            </a:extLst>
          </p:cNvPr>
          <p:cNvCxnSpPr>
            <a:cxnSpLocks/>
          </p:cNvCxnSpPr>
          <p:nvPr/>
        </p:nvCxnSpPr>
        <p:spPr>
          <a:xfrm>
            <a:off x="7866785" y="5193384"/>
            <a:ext cx="12700" cy="31023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F1CA291B-1FD5-49B8-9769-02CCE5A8079D}"/>
              </a:ext>
            </a:extLst>
          </p:cNvPr>
          <p:cNvSpPr txBox="1"/>
          <p:nvPr/>
        </p:nvSpPr>
        <p:spPr>
          <a:xfrm>
            <a:off x="8072068" y="5214707"/>
            <a:ext cx="811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移動準星</a:t>
            </a: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E2742E9F-72AB-45A8-B239-A49C92623CAC}"/>
              </a:ext>
            </a:extLst>
          </p:cNvPr>
          <p:cNvSpPr/>
          <p:nvPr/>
        </p:nvSpPr>
        <p:spPr>
          <a:xfrm>
            <a:off x="2843737" y="5783618"/>
            <a:ext cx="118925" cy="649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94D21B51-37BF-4A65-8633-16F4890DC3C7}"/>
              </a:ext>
            </a:extLst>
          </p:cNvPr>
          <p:cNvCxnSpPr>
            <a:cxnSpLocks/>
          </p:cNvCxnSpPr>
          <p:nvPr/>
        </p:nvCxnSpPr>
        <p:spPr>
          <a:xfrm flipV="1">
            <a:off x="2354560" y="5773786"/>
            <a:ext cx="5524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861704D-AD58-4ED8-8385-F37586FCB10A}"/>
              </a:ext>
            </a:extLst>
          </p:cNvPr>
          <p:cNvSpPr txBox="1"/>
          <p:nvPr/>
        </p:nvSpPr>
        <p:spPr>
          <a:xfrm>
            <a:off x="1785422" y="5674064"/>
            <a:ext cx="761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輸入</a:t>
            </a:r>
            <a:r>
              <a:rPr lang="en-US" altLang="zh-TW" sz="1000" dirty="0"/>
              <a:t>:</a:t>
            </a:r>
            <a:r>
              <a:rPr lang="zh-TW" altLang="en-US" sz="1000" dirty="0"/>
              <a:t>影像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0F9AB61-566A-485E-BBFF-4C5923435C3A}"/>
              </a:ext>
            </a:extLst>
          </p:cNvPr>
          <p:cNvSpPr txBox="1"/>
          <p:nvPr/>
        </p:nvSpPr>
        <p:spPr>
          <a:xfrm>
            <a:off x="4925760" y="2701517"/>
            <a:ext cx="811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擷取特徵</a:t>
            </a:r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5EA54D4A-E3BC-43E2-B52F-662E6C1B5E54}"/>
              </a:ext>
            </a:extLst>
          </p:cNvPr>
          <p:cNvCxnSpPr>
            <a:cxnSpLocks/>
          </p:cNvCxnSpPr>
          <p:nvPr/>
        </p:nvCxnSpPr>
        <p:spPr>
          <a:xfrm>
            <a:off x="4671094" y="3098932"/>
            <a:ext cx="12700" cy="31023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74D1B8F-6E97-4FE6-AA5A-C77D860B6A09}"/>
              </a:ext>
            </a:extLst>
          </p:cNvPr>
          <p:cNvSpPr txBox="1"/>
          <p:nvPr/>
        </p:nvSpPr>
        <p:spPr>
          <a:xfrm>
            <a:off x="4925760" y="3130938"/>
            <a:ext cx="811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辨識</a:t>
            </a:r>
          </a:p>
        </p:txBody>
      </p: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1A02B1D6-AC49-4AD0-9103-685A2999CA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3043" y="2785681"/>
            <a:ext cx="393858" cy="65399"/>
          </a:xfrm>
          <a:prstGeom prst="bentConnector4">
            <a:avLst>
              <a:gd name="adj1" fmla="val 17413"/>
              <a:gd name="adj2" fmla="val 449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31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F4D81DA4-7899-4ABE-AC45-1557B7131746}"/>
              </a:ext>
            </a:extLst>
          </p:cNvPr>
          <p:cNvGrpSpPr/>
          <p:nvPr/>
        </p:nvGrpSpPr>
        <p:grpSpPr>
          <a:xfrm>
            <a:off x="1450190" y="173417"/>
            <a:ext cx="6480793" cy="6303364"/>
            <a:chOff x="1450190" y="173417"/>
            <a:chExt cx="6480793" cy="6303364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82C6F34D-DB37-439A-B239-DBDA43D36700}"/>
                </a:ext>
              </a:extLst>
            </p:cNvPr>
            <p:cNvSpPr/>
            <p:nvPr/>
          </p:nvSpPr>
          <p:spPr>
            <a:xfrm>
              <a:off x="1631268" y="173417"/>
              <a:ext cx="1149790" cy="5432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start</a:t>
              </a:r>
              <a:endParaRPr lang="zh-TW" altLang="en-US" dirty="0"/>
            </a:p>
          </p:txBody>
        </p:sp>
        <p:sp>
          <p:nvSpPr>
            <p:cNvPr id="7" name="流程圖: 決策 6">
              <a:extLst>
                <a:ext uri="{FF2B5EF4-FFF2-40B4-BE49-F238E27FC236}">
                  <a16:creationId xmlns:a16="http://schemas.microsoft.com/office/drawing/2014/main" id="{AA260A32-2BF1-4152-9113-431C25E4380E}"/>
                </a:ext>
              </a:extLst>
            </p:cNvPr>
            <p:cNvSpPr/>
            <p:nvPr/>
          </p:nvSpPr>
          <p:spPr>
            <a:xfrm>
              <a:off x="1450190" y="1780295"/>
              <a:ext cx="1511931" cy="73333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/>
                <a:t>是否按下左鍵</a:t>
              </a:r>
            </a:p>
          </p:txBody>
        </p:sp>
        <p:cxnSp>
          <p:nvCxnSpPr>
            <p:cNvPr id="11" name="接點: 肘形 10">
              <a:extLst>
                <a:ext uri="{FF2B5EF4-FFF2-40B4-BE49-F238E27FC236}">
                  <a16:creationId xmlns:a16="http://schemas.microsoft.com/office/drawing/2014/main" id="{F245D65D-DBE7-43F9-91C2-60171C0825E3}"/>
                </a:ext>
              </a:extLst>
            </p:cNvPr>
            <p:cNvCxnSpPr>
              <a:stCxn id="7" idx="3"/>
              <a:endCxn id="7" idx="0"/>
            </p:cNvCxnSpPr>
            <p:nvPr/>
          </p:nvCxnSpPr>
          <p:spPr>
            <a:xfrm flipH="1" flipV="1">
              <a:off x="2206156" y="1780295"/>
              <a:ext cx="755965" cy="366666"/>
            </a:xfrm>
            <a:prstGeom prst="bentConnector4">
              <a:avLst>
                <a:gd name="adj1" fmla="val -30239"/>
                <a:gd name="adj2" fmla="val 1623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44B34450-463A-4181-B814-F390A2B93D22}"/>
                </a:ext>
              </a:extLst>
            </p:cNvPr>
            <p:cNvCxnSpPr>
              <a:cxnSpLocks/>
              <a:stCxn id="7" idx="2"/>
              <a:endCxn id="15" idx="0"/>
            </p:cNvCxnSpPr>
            <p:nvPr/>
          </p:nvCxnSpPr>
          <p:spPr>
            <a:xfrm>
              <a:off x="2206156" y="2513626"/>
              <a:ext cx="2" cy="218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2172542C-0CF0-4250-ADBF-2E3B909A5493}"/>
                </a:ext>
              </a:extLst>
            </p:cNvPr>
            <p:cNvSpPr/>
            <p:nvPr/>
          </p:nvSpPr>
          <p:spPr>
            <a:xfrm>
              <a:off x="1450195" y="2731729"/>
              <a:ext cx="1511926" cy="6035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紀錄中心點位置</a:t>
              </a: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504BB54A-2BAA-4763-A4E8-D1492DAE9F30}"/>
                </a:ext>
              </a:extLst>
            </p:cNvPr>
            <p:cNvSpPr/>
            <p:nvPr/>
          </p:nvSpPr>
          <p:spPr>
            <a:xfrm>
              <a:off x="1523862" y="901273"/>
              <a:ext cx="1364601" cy="4409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等待</a:t>
              </a:r>
              <a:r>
                <a:rPr lang="en-US" altLang="zh-TW" dirty="0"/>
                <a:t>4</a:t>
              </a:r>
              <a:r>
                <a:rPr lang="zh-TW" altLang="en-US" dirty="0"/>
                <a:t>秒</a:t>
              </a:r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5A533A48-C56D-4054-BD97-3DA6DB7D6D7D}"/>
                </a:ext>
              </a:extLst>
            </p:cNvPr>
            <p:cNvSpPr/>
            <p:nvPr/>
          </p:nvSpPr>
          <p:spPr>
            <a:xfrm>
              <a:off x="1450195" y="5266750"/>
              <a:ext cx="1511926" cy="603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根據中心點位置截圖</a:t>
              </a:r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FE116C39-A8C8-4E33-B692-E5D01B731402}"/>
                </a:ext>
              </a:extLst>
            </p:cNvPr>
            <p:cNvCxnSpPr>
              <a:stCxn id="4" idx="4"/>
              <a:endCxn id="22" idx="0"/>
            </p:cNvCxnSpPr>
            <p:nvPr/>
          </p:nvCxnSpPr>
          <p:spPr>
            <a:xfrm>
              <a:off x="2206163" y="716625"/>
              <a:ext cx="0" cy="184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C05E514-3D24-46CF-A892-57AB3DA0EB1A}"/>
                </a:ext>
              </a:extLst>
            </p:cNvPr>
            <p:cNvCxnSpPr>
              <a:stCxn id="22" idx="2"/>
              <a:endCxn id="7" idx="0"/>
            </p:cNvCxnSpPr>
            <p:nvPr/>
          </p:nvCxnSpPr>
          <p:spPr>
            <a:xfrm flipH="1">
              <a:off x="2206156" y="1342176"/>
              <a:ext cx="7" cy="438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流程圖: 決策 57">
              <a:extLst>
                <a:ext uri="{FF2B5EF4-FFF2-40B4-BE49-F238E27FC236}">
                  <a16:creationId xmlns:a16="http://schemas.microsoft.com/office/drawing/2014/main" id="{97B53A25-A826-4546-9A9F-4F71CDC4A9BB}"/>
                </a:ext>
              </a:extLst>
            </p:cNvPr>
            <p:cNvSpPr/>
            <p:nvPr/>
          </p:nvSpPr>
          <p:spPr>
            <a:xfrm>
              <a:off x="1450195" y="4079949"/>
              <a:ext cx="1511931" cy="73333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/>
                <a:t>是否按下右鍵</a:t>
              </a:r>
            </a:p>
          </p:txBody>
        </p:sp>
        <p:cxnSp>
          <p:nvCxnSpPr>
            <p:cNvPr id="59" name="接點: 肘形 58">
              <a:extLst>
                <a:ext uri="{FF2B5EF4-FFF2-40B4-BE49-F238E27FC236}">
                  <a16:creationId xmlns:a16="http://schemas.microsoft.com/office/drawing/2014/main" id="{40CFE795-A7AD-4DA1-A73B-54F66C8A7D23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 flipH="1" flipV="1">
              <a:off x="2182112" y="3831387"/>
              <a:ext cx="780014" cy="615228"/>
            </a:xfrm>
            <a:prstGeom prst="bentConnector3">
              <a:avLst>
                <a:gd name="adj1" fmla="val -29307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4D706DBF-4B59-477F-A3C1-33A79E600948}"/>
                </a:ext>
              </a:extLst>
            </p:cNvPr>
            <p:cNvCxnSpPr>
              <a:stCxn id="15" idx="2"/>
              <a:endCxn id="58" idx="0"/>
            </p:cNvCxnSpPr>
            <p:nvPr/>
          </p:nvCxnSpPr>
          <p:spPr>
            <a:xfrm>
              <a:off x="2206158" y="3335252"/>
              <a:ext cx="3" cy="744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8CF497E1-0952-4431-923F-46A68F1AADA7}"/>
                </a:ext>
              </a:extLst>
            </p:cNvPr>
            <p:cNvCxnSpPr>
              <a:stCxn id="58" idx="2"/>
              <a:endCxn id="28" idx="0"/>
            </p:cNvCxnSpPr>
            <p:nvPr/>
          </p:nvCxnSpPr>
          <p:spPr>
            <a:xfrm flipH="1">
              <a:off x="2206158" y="4813280"/>
              <a:ext cx="3" cy="453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: 圓角 65">
              <a:extLst>
                <a:ext uri="{FF2B5EF4-FFF2-40B4-BE49-F238E27FC236}">
                  <a16:creationId xmlns:a16="http://schemas.microsoft.com/office/drawing/2014/main" id="{73552FB6-8DA4-496C-A5F9-20CC531739F5}"/>
                </a:ext>
              </a:extLst>
            </p:cNvPr>
            <p:cNvSpPr/>
            <p:nvPr/>
          </p:nvSpPr>
          <p:spPr>
            <a:xfrm>
              <a:off x="4127144" y="445021"/>
              <a:ext cx="1511926" cy="603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進行骨架辨識</a:t>
              </a:r>
            </a:p>
          </p:txBody>
        </p:sp>
        <p:sp>
          <p:nvSpPr>
            <p:cNvPr id="67" name="流程圖: 決策 66">
              <a:extLst>
                <a:ext uri="{FF2B5EF4-FFF2-40B4-BE49-F238E27FC236}">
                  <a16:creationId xmlns:a16="http://schemas.microsoft.com/office/drawing/2014/main" id="{2793D1B4-7B92-4C16-BA1B-45423C8E7F37}"/>
                </a:ext>
              </a:extLst>
            </p:cNvPr>
            <p:cNvSpPr/>
            <p:nvPr/>
          </p:nvSpPr>
          <p:spPr>
            <a:xfrm>
              <a:off x="4039354" y="1780295"/>
              <a:ext cx="1626710" cy="73333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/>
                <a:t>是否有辨識到骨架</a:t>
              </a:r>
            </a:p>
          </p:txBody>
        </p:sp>
        <p:cxnSp>
          <p:nvCxnSpPr>
            <p:cNvPr id="74" name="接點: 肘形 73">
              <a:extLst>
                <a:ext uri="{FF2B5EF4-FFF2-40B4-BE49-F238E27FC236}">
                  <a16:creationId xmlns:a16="http://schemas.microsoft.com/office/drawing/2014/main" id="{B6F15A7E-703C-4986-B4B4-0886E57D86AD}"/>
                </a:ext>
              </a:extLst>
            </p:cNvPr>
            <p:cNvCxnSpPr>
              <a:cxnSpLocks/>
              <a:stCxn id="67" idx="2"/>
              <a:endCxn id="75" idx="0"/>
            </p:cNvCxnSpPr>
            <p:nvPr/>
          </p:nvCxnSpPr>
          <p:spPr>
            <a:xfrm rot="16200000" flipH="1">
              <a:off x="4478245" y="2888089"/>
              <a:ext cx="763538" cy="146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流程圖: 決策 74">
              <a:extLst>
                <a:ext uri="{FF2B5EF4-FFF2-40B4-BE49-F238E27FC236}">
                  <a16:creationId xmlns:a16="http://schemas.microsoft.com/office/drawing/2014/main" id="{3C5935FD-84B0-4CC5-8C95-D852CFC1BC12}"/>
                </a:ext>
              </a:extLst>
            </p:cNvPr>
            <p:cNvSpPr/>
            <p:nvPr/>
          </p:nvSpPr>
          <p:spPr>
            <a:xfrm>
              <a:off x="3850855" y="3277164"/>
              <a:ext cx="2032930" cy="74709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是否為有效物件</a:t>
              </a:r>
            </a:p>
          </p:txBody>
        </p: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053762AE-EE2E-4776-9834-345C2089E00B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4867320" y="4024254"/>
              <a:ext cx="0" cy="605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流程圖: 決策 78">
              <a:extLst>
                <a:ext uri="{FF2B5EF4-FFF2-40B4-BE49-F238E27FC236}">
                  <a16:creationId xmlns:a16="http://schemas.microsoft.com/office/drawing/2014/main" id="{555E54F8-FA02-48E1-AB44-EECAF05D36F0}"/>
                </a:ext>
              </a:extLst>
            </p:cNvPr>
            <p:cNvSpPr/>
            <p:nvPr/>
          </p:nvSpPr>
          <p:spPr>
            <a:xfrm>
              <a:off x="3850910" y="4618678"/>
              <a:ext cx="2032930" cy="74709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是否為敵人</a:t>
              </a:r>
            </a:p>
          </p:txBody>
        </p:sp>
        <p:sp>
          <p:nvSpPr>
            <p:cNvPr id="80" name="矩形: 圓角 79">
              <a:extLst>
                <a:ext uri="{FF2B5EF4-FFF2-40B4-BE49-F238E27FC236}">
                  <a16:creationId xmlns:a16="http://schemas.microsoft.com/office/drawing/2014/main" id="{8BC95E80-3EC4-4793-804A-C666393709F7}"/>
                </a:ext>
              </a:extLst>
            </p:cNvPr>
            <p:cNvSpPr/>
            <p:nvPr/>
          </p:nvSpPr>
          <p:spPr>
            <a:xfrm>
              <a:off x="3996629" y="5743450"/>
              <a:ext cx="1741491" cy="7333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移動游標</a:t>
              </a:r>
            </a:p>
          </p:txBody>
        </p: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0821B8D1-A9EA-4801-B076-F443F8837B28}"/>
                </a:ext>
              </a:extLst>
            </p:cNvPr>
            <p:cNvCxnSpPr>
              <a:cxnSpLocks/>
              <a:stCxn id="79" idx="2"/>
              <a:endCxn id="80" idx="0"/>
            </p:cNvCxnSpPr>
            <p:nvPr/>
          </p:nvCxnSpPr>
          <p:spPr>
            <a:xfrm>
              <a:off x="4867375" y="5365768"/>
              <a:ext cx="0" cy="37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913B0AFB-77BC-4944-8B48-095D2C9C0AFC}"/>
                </a:ext>
              </a:extLst>
            </p:cNvPr>
            <p:cNvCxnSpPr>
              <a:cxnSpLocks/>
              <a:stCxn id="75" idx="3"/>
              <a:endCxn id="88" idx="1"/>
            </p:cNvCxnSpPr>
            <p:nvPr/>
          </p:nvCxnSpPr>
          <p:spPr>
            <a:xfrm>
              <a:off x="5883785" y="3650709"/>
              <a:ext cx="452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id="{BA35D2A5-AE63-4430-8329-38ADF5700758}"/>
                </a:ext>
              </a:extLst>
            </p:cNvPr>
            <p:cNvSpPr/>
            <p:nvPr/>
          </p:nvSpPr>
          <p:spPr>
            <a:xfrm>
              <a:off x="6336070" y="3277164"/>
              <a:ext cx="1594913" cy="7470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該區塊塗白</a:t>
              </a:r>
            </a:p>
          </p:txBody>
        </p:sp>
        <p:cxnSp>
          <p:nvCxnSpPr>
            <p:cNvPr id="133" name="接點: 肘形 132">
              <a:extLst>
                <a:ext uri="{FF2B5EF4-FFF2-40B4-BE49-F238E27FC236}">
                  <a16:creationId xmlns:a16="http://schemas.microsoft.com/office/drawing/2014/main" id="{8EE10605-E057-464B-894C-9ACDBFF1235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206155" y="3534322"/>
              <a:ext cx="1192463" cy="231049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接點: 肘形 135">
              <a:extLst>
                <a:ext uri="{FF2B5EF4-FFF2-40B4-BE49-F238E27FC236}">
                  <a16:creationId xmlns:a16="http://schemas.microsoft.com/office/drawing/2014/main" id="{9D9A25CA-7D7A-43F0-B7BD-50DDE4CD9C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98619" y="3428128"/>
              <a:ext cx="2339501" cy="2681179"/>
            </a:xfrm>
            <a:prstGeom prst="bentConnector4">
              <a:avLst>
                <a:gd name="adj1" fmla="val -164968"/>
                <a:gd name="adj2" fmla="val 223452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接點: 肘形 152">
              <a:extLst>
                <a:ext uri="{FF2B5EF4-FFF2-40B4-BE49-F238E27FC236}">
                  <a16:creationId xmlns:a16="http://schemas.microsoft.com/office/drawing/2014/main" id="{ED7ACADD-D126-4A12-AFF6-7C1658926B7C}"/>
                </a:ext>
              </a:extLst>
            </p:cNvPr>
            <p:cNvCxnSpPr>
              <a:stCxn id="28" idx="2"/>
              <a:endCxn id="66" idx="0"/>
            </p:cNvCxnSpPr>
            <p:nvPr/>
          </p:nvCxnSpPr>
          <p:spPr>
            <a:xfrm rot="5400000" flipH="1" flipV="1">
              <a:off x="832005" y="1819173"/>
              <a:ext cx="5425253" cy="2676949"/>
            </a:xfrm>
            <a:prstGeom prst="bentConnector5">
              <a:avLst>
                <a:gd name="adj1" fmla="val -4214"/>
                <a:gd name="adj2" fmla="val 50000"/>
                <a:gd name="adj3" fmla="val 1042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>
              <a:extLst>
                <a:ext uri="{FF2B5EF4-FFF2-40B4-BE49-F238E27FC236}">
                  <a16:creationId xmlns:a16="http://schemas.microsoft.com/office/drawing/2014/main" id="{0AE3067F-D8F1-4EDA-B039-CEBF4BE0C821}"/>
                </a:ext>
              </a:extLst>
            </p:cNvPr>
            <p:cNvCxnSpPr>
              <a:cxnSpLocks/>
              <a:stCxn id="66" idx="2"/>
              <a:endCxn id="67" idx="0"/>
            </p:cNvCxnSpPr>
            <p:nvPr/>
          </p:nvCxnSpPr>
          <p:spPr>
            <a:xfrm flipH="1">
              <a:off x="4852709" y="1048545"/>
              <a:ext cx="30398" cy="731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接點: 肘形 156">
              <a:extLst>
                <a:ext uri="{FF2B5EF4-FFF2-40B4-BE49-F238E27FC236}">
                  <a16:creationId xmlns:a16="http://schemas.microsoft.com/office/drawing/2014/main" id="{83248B09-5243-4171-BE7A-62E3BA3B0C89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 flipV="1">
              <a:off x="5666064" y="173575"/>
              <a:ext cx="605852" cy="1973386"/>
            </a:xfrm>
            <a:prstGeom prst="bentConnector2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接點: 肘形 160">
              <a:extLst>
                <a:ext uri="{FF2B5EF4-FFF2-40B4-BE49-F238E27FC236}">
                  <a16:creationId xmlns:a16="http://schemas.microsoft.com/office/drawing/2014/main" id="{2F5FB3BE-7233-409B-AF4F-6E95ED340873}"/>
                </a:ext>
              </a:extLst>
            </p:cNvPr>
            <p:cNvCxnSpPr>
              <a:stCxn id="79" idx="3"/>
              <a:endCxn id="88" idx="2"/>
            </p:cNvCxnSpPr>
            <p:nvPr/>
          </p:nvCxnSpPr>
          <p:spPr>
            <a:xfrm flipV="1">
              <a:off x="5883840" y="4024254"/>
              <a:ext cx="1249687" cy="9679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接點: 肘形 162">
              <a:extLst>
                <a:ext uri="{FF2B5EF4-FFF2-40B4-BE49-F238E27FC236}">
                  <a16:creationId xmlns:a16="http://schemas.microsoft.com/office/drawing/2014/main" id="{E219BF48-FF2F-4199-B88F-BFCA67F59386}"/>
                </a:ext>
              </a:extLst>
            </p:cNvPr>
            <p:cNvCxnSpPr>
              <a:stCxn id="88" idx="0"/>
              <a:endCxn id="66" idx="0"/>
            </p:cNvCxnSpPr>
            <p:nvPr/>
          </p:nvCxnSpPr>
          <p:spPr>
            <a:xfrm rot="16200000" flipV="1">
              <a:off x="4592246" y="735883"/>
              <a:ext cx="2832143" cy="2250420"/>
            </a:xfrm>
            <a:prstGeom prst="bentConnector3">
              <a:avLst>
                <a:gd name="adj1" fmla="val 1080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EECA097-F8DC-4F63-A351-555D4AC96F58}"/>
                </a:ext>
              </a:extLst>
            </p:cNvPr>
            <p:cNvSpPr/>
            <p:nvPr/>
          </p:nvSpPr>
          <p:spPr>
            <a:xfrm>
              <a:off x="1836698" y="1406390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B3F4210-0D80-4B48-AA99-F31216C084DE}"/>
                </a:ext>
              </a:extLst>
            </p:cNvPr>
            <p:cNvSpPr/>
            <p:nvPr/>
          </p:nvSpPr>
          <p:spPr>
            <a:xfrm>
              <a:off x="2848588" y="1654186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7396930-B4DF-4D7A-B804-2A3FA84973E9}"/>
                </a:ext>
              </a:extLst>
            </p:cNvPr>
            <p:cNvSpPr/>
            <p:nvPr/>
          </p:nvSpPr>
          <p:spPr>
            <a:xfrm>
              <a:off x="1815588" y="4851197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0091D99-A9AD-4E6E-87E7-7DD19BF72421}"/>
                </a:ext>
              </a:extLst>
            </p:cNvPr>
            <p:cNvSpPr/>
            <p:nvPr/>
          </p:nvSpPr>
          <p:spPr>
            <a:xfrm>
              <a:off x="2888463" y="4460940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8C4EBEE5-5FED-4BE2-9419-2753B5C6961A}"/>
                </a:ext>
              </a:extLst>
            </p:cNvPr>
            <p:cNvCxnSpPr/>
            <p:nvPr/>
          </p:nvCxnSpPr>
          <p:spPr>
            <a:xfrm>
              <a:off x="3398570" y="3335252"/>
              <a:ext cx="0" cy="2455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52E569C-9A54-4FA9-8110-E8456BCD70A1}"/>
                </a:ext>
              </a:extLst>
            </p:cNvPr>
            <p:cNvSpPr/>
            <p:nvPr/>
          </p:nvSpPr>
          <p:spPr>
            <a:xfrm>
              <a:off x="5713123" y="2101156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40B766A-1F87-41CD-B95C-D01BAFF44929}"/>
                </a:ext>
              </a:extLst>
            </p:cNvPr>
            <p:cNvSpPr/>
            <p:nvPr/>
          </p:nvSpPr>
          <p:spPr>
            <a:xfrm>
              <a:off x="4486586" y="2602152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460E78C-7A5C-43D8-936C-EDD2F9AEFD78}"/>
                </a:ext>
              </a:extLst>
            </p:cNvPr>
            <p:cNvSpPr/>
            <p:nvPr/>
          </p:nvSpPr>
          <p:spPr>
            <a:xfrm>
              <a:off x="4474931" y="4097315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DE32E448-81EC-4179-B2F3-028BCAF30325}"/>
                </a:ext>
              </a:extLst>
            </p:cNvPr>
            <p:cNvSpPr/>
            <p:nvPr/>
          </p:nvSpPr>
          <p:spPr>
            <a:xfrm>
              <a:off x="4455936" y="5365768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396734DF-AAE2-45A5-9285-4FFBA8775A51}"/>
                </a:ext>
              </a:extLst>
            </p:cNvPr>
            <p:cNvSpPr/>
            <p:nvPr/>
          </p:nvSpPr>
          <p:spPr>
            <a:xfrm>
              <a:off x="5920083" y="3288523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7128C129-F2D5-4C84-BC27-3B5DEC0E2E75}"/>
                </a:ext>
              </a:extLst>
            </p:cNvPr>
            <p:cNvSpPr/>
            <p:nvPr/>
          </p:nvSpPr>
          <p:spPr>
            <a:xfrm>
              <a:off x="6112398" y="5040015"/>
              <a:ext cx="3518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086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14B955-BEAA-4DC6-A3E3-91425585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027400" cy="681872"/>
          </a:xfrm>
        </p:spPr>
        <p:txBody>
          <a:bodyPr/>
          <a:lstStyle/>
          <a:p>
            <a:r>
              <a:rPr lang="zh-TW" altLang="en-US" dirty="0"/>
              <a:t>骨架偵測模組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CB75A77-0F52-47FE-BE84-AA945DDD6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22131"/>
              </p:ext>
            </p:extLst>
          </p:nvPr>
        </p:nvGraphicFramePr>
        <p:xfrm>
          <a:off x="677333" y="1291472"/>
          <a:ext cx="9600141" cy="2409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93">
                  <a:extLst>
                    <a:ext uri="{9D8B030D-6E8A-4147-A177-3AD203B41FA5}">
                      <a16:colId xmlns:a16="http://schemas.microsoft.com/office/drawing/2014/main" val="2492011315"/>
                    </a:ext>
                  </a:extLst>
                </a:gridCol>
                <a:gridCol w="8253548">
                  <a:extLst>
                    <a:ext uri="{9D8B030D-6E8A-4147-A177-3AD203B41FA5}">
                      <a16:colId xmlns:a16="http://schemas.microsoft.com/office/drawing/2014/main" val="317837050"/>
                    </a:ext>
                  </a:extLst>
                </a:gridCol>
              </a:tblGrid>
              <a:tr h="365543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getPose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(frame)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59314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取得畫面中人物的位置如果有偵測到則回傳該人物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的座標位置，</a:t>
                      </a:r>
                      <a:r>
                        <a:rPr lang="zh-TW" altLang="en-US" dirty="0"/>
                        <a:t>反之則回傳</a:t>
                      </a:r>
                      <a:r>
                        <a:rPr lang="en-US" altLang="zh-TW" dirty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36346"/>
                  </a:ext>
                </a:extLst>
              </a:tr>
              <a:tr h="365543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frame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(mat)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目前遊戲畫面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367304"/>
                  </a:ext>
                </a:extLst>
              </a:tr>
              <a:tr h="365543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res(mat)                          : 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骨架圖像            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用於進行物件辨識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results.pose_landmarks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:  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MediaPipe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物件   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用於進行游標移動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[x, y, w, h ](list)  </a:t>
                      </a:r>
                      <a:r>
                        <a:rPr lang="en-US" altLang="zh-TW" b="1" dirty="0"/>
                        <a:t>            :</a:t>
                      </a:r>
                      <a:r>
                        <a:rPr lang="zh-TW" altLang="en-US" b="1" dirty="0"/>
                        <a:t> 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人物的座標位置  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用於移除該物件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53082"/>
                  </a:ext>
                </a:extLst>
              </a:tr>
              <a:tr h="3655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輸出 </a:t>
                      </a:r>
                      <a:r>
                        <a:rPr lang="en-US" altLang="zh-TW" dirty="0"/>
                        <a:t>2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未找到人物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02273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32CFD81B-730A-4486-A6BE-D3EA67FE6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928882"/>
            <a:ext cx="10326541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1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B8E12-4F25-4332-8AB0-10F07253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移動滑鼠游標 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4716A6D-A733-40E1-985F-8FA99B782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312" y="3076189"/>
            <a:ext cx="7659169" cy="2762636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A3FDAF3-09B2-4937-8347-76AA4973D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052313"/>
              </p:ext>
            </p:extLst>
          </p:nvPr>
        </p:nvGraphicFramePr>
        <p:xfrm>
          <a:off x="795312" y="1307714"/>
          <a:ext cx="4957788" cy="1509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946">
                  <a:extLst>
                    <a:ext uri="{9D8B030D-6E8A-4147-A177-3AD203B41FA5}">
                      <a16:colId xmlns:a16="http://schemas.microsoft.com/office/drawing/2014/main" val="2492011315"/>
                    </a:ext>
                  </a:extLst>
                </a:gridCol>
                <a:gridCol w="3895842">
                  <a:extLst>
                    <a:ext uri="{9D8B030D-6E8A-4147-A177-3AD203B41FA5}">
                      <a16:colId xmlns:a16="http://schemas.microsoft.com/office/drawing/2014/main" val="317837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moveMouse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landmark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59314"/>
                  </a:ext>
                </a:extLst>
              </a:tr>
              <a:tr h="381399"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根據屍入的物件移動游標至目標中心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36346"/>
                  </a:ext>
                </a:extLst>
              </a:tr>
              <a:tr h="381399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Landmark: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MediaPipe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物件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367304"/>
                  </a:ext>
                </a:extLst>
              </a:tr>
              <a:tr h="381399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5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64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818B4-0508-4379-A10B-7ADBA46B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08" y="428625"/>
            <a:ext cx="5428192" cy="666750"/>
          </a:xfrm>
        </p:spPr>
        <p:txBody>
          <a:bodyPr>
            <a:normAutofit/>
          </a:bodyPr>
          <a:lstStyle/>
          <a:p>
            <a:r>
              <a:rPr lang="zh-TW" altLang="en-US" dirty="0"/>
              <a:t>有效物件判斷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63AE563-127A-4D91-B7D9-14D6C985C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08" y="1127741"/>
            <a:ext cx="8596668" cy="804259"/>
          </a:xfrm>
        </p:spPr>
        <p:txBody>
          <a:bodyPr>
            <a:normAutofit/>
          </a:bodyPr>
          <a:lstStyle/>
          <a:p>
            <a:r>
              <a:rPr lang="zh-TW" altLang="en-US" dirty="0"/>
              <a:t>利用 </a:t>
            </a:r>
            <a:r>
              <a:rPr lang="en-US" altLang="zh-TW" dirty="0"/>
              <a:t>SVM</a:t>
            </a:r>
            <a:r>
              <a:rPr lang="zh-TW" altLang="en-US" dirty="0"/>
              <a:t> 作為分類器</a:t>
            </a:r>
            <a:endParaRPr lang="en-US" altLang="zh-TW" dirty="0"/>
          </a:p>
          <a:p>
            <a:r>
              <a:rPr lang="zh-TW" altLang="en-US" dirty="0"/>
              <a:t>利用圖片的長寬比做為特徵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CFEB83D-382C-4902-A745-6BC377DFE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36" y="3183103"/>
            <a:ext cx="1538060" cy="331119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A4A251C-4BE0-4C94-B71D-68973A4997A2}"/>
              </a:ext>
            </a:extLst>
          </p:cNvPr>
          <p:cNvSpPr/>
          <p:nvPr/>
        </p:nvSpPr>
        <p:spPr>
          <a:xfrm>
            <a:off x="1948845" y="223186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有效物件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25650D9-8A6E-4DB4-8EBA-51DB8B5E1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996" y="3183103"/>
            <a:ext cx="1538060" cy="336146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482EA2F-ED82-4D3A-942A-9A500B762AFC}"/>
              </a:ext>
            </a:extLst>
          </p:cNvPr>
          <p:cNvSpPr/>
          <p:nvPr/>
        </p:nvSpPr>
        <p:spPr>
          <a:xfrm>
            <a:off x="6765443" y="223186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無效物件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CAC511C-1166-412F-9F66-0E0298E76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986" y="3200938"/>
            <a:ext cx="3572913" cy="341844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4CE9B67-B37D-4DE0-87E9-2ED938FE93A4}"/>
              </a:ext>
            </a:extLst>
          </p:cNvPr>
          <p:cNvSpPr txBox="1"/>
          <p:nvPr/>
        </p:nvSpPr>
        <p:spPr>
          <a:xfrm>
            <a:off x="1679459" y="2831606"/>
            <a:ext cx="34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99CACA8-E70C-4ACD-900B-E2E6B994E33F}"/>
              </a:ext>
            </a:extLst>
          </p:cNvPr>
          <p:cNvSpPr txBox="1"/>
          <p:nvPr/>
        </p:nvSpPr>
        <p:spPr>
          <a:xfrm>
            <a:off x="3259439" y="2831606"/>
            <a:ext cx="34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205754-AD13-4883-93F8-203CDD34E1DC}"/>
              </a:ext>
            </a:extLst>
          </p:cNvPr>
          <p:cNvSpPr txBox="1"/>
          <p:nvPr/>
        </p:nvSpPr>
        <p:spPr>
          <a:xfrm>
            <a:off x="7148935" y="2813770"/>
            <a:ext cx="34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746972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1149</TotalTime>
  <Words>855</Words>
  <Application>Microsoft Office PowerPoint</Application>
  <PresentationFormat>寬螢幕</PresentationFormat>
  <Paragraphs>265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Cheating Bot For CS 1.6</vt:lpstr>
      <vt:lpstr>為什麼選CS1.6</vt:lpstr>
      <vt:lpstr>驗收目標</vt:lpstr>
      <vt:lpstr>系統分析</vt:lpstr>
      <vt:lpstr>時序圖</vt:lpstr>
      <vt:lpstr>PowerPoint 簡報</vt:lpstr>
      <vt:lpstr>骨架偵測模組</vt:lpstr>
      <vt:lpstr>移動滑鼠游標 :</vt:lpstr>
      <vt:lpstr>有效物件判斷</vt:lpstr>
      <vt:lpstr>有效物件判斷 – 訓練模型</vt:lpstr>
      <vt:lpstr>有效物件判斷 辨識</vt:lpstr>
      <vt:lpstr>有效物件判斷 Unit Test</vt:lpstr>
      <vt:lpstr>不同Kernels辨識結果 - SVM_LINEAR  </vt:lpstr>
      <vt:lpstr>不同Kernels辨識結果 - SVM_INTER  </vt:lpstr>
      <vt:lpstr>不同Kernels辨識結果 - SVM_SIGMOID  </vt:lpstr>
      <vt:lpstr>不同Kernels辨識結果 - SVM_RBF  </vt:lpstr>
      <vt:lpstr>人物身分判斷</vt:lpstr>
      <vt:lpstr>人物身分判斷 – 訓練模型</vt:lpstr>
      <vt:lpstr>人物身分判斷 – 辨識</vt:lpstr>
      <vt:lpstr>人物身分判斷 – 辨識</vt:lpstr>
      <vt:lpstr>人物身分判斷 Unit Test</vt:lpstr>
      <vt:lpstr>PowerPoint 簡報</vt:lpstr>
      <vt:lpstr>驗收目標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陳家豪</cp:lastModifiedBy>
  <cp:revision>530</cp:revision>
  <dcterms:created xsi:type="dcterms:W3CDTF">2022-10-27T03:28:02Z</dcterms:created>
  <dcterms:modified xsi:type="dcterms:W3CDTF">2023-01-11T17:22:02Z</dcterms:modified>
</cp:coreProperties>
</file>