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9" r:id="rId15"/>
    <p:sldId id="259" r:id="rId16"/>
    <p:sldId id="261" r:id="rId17"/>
    <p:sldId id="256" r:id="rId18"/>
    <p:sldId id="257" r:id="rId19"/>
    <p:sldId id="258" r:id="rId20"/>
    <p:sldId id="260" r:id="rId21"/>
    <p:sldId id="262" r:id="rId22"/>
    <p:sldId id="263" r:id="rId23"/>
    <p:sldId id="264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778" autoAdjust="0"/>
  </p:normalViewPr>
  <p:slideViewPr>
    <p:cSldViewPr>
      <p:cViewPr varScale="1">
        <p:scale>
          <a:sx n="90" d="100"/>
          <a:sy n="90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3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3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1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9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7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6379-FC55-4DDF-AE04-BE2BF0EEB657}" type="datetimeFigureOut">
              <a:rPr lang="zh-TW" altLang="en-US" smtClean="0"/>
              <a:t>2016/10/12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1743-C920-4FD1-BF4B-782C6C245F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Remote Diagnosis Service (RDS)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Note</a:t>
            </a:r>
          </a:p>
          <a:p>
            <a:endParaRPr lang="en-US" altLang="zh-TW" dirty="0"/>
          </a:p>
          <a:p>
            <a:r>
              <a:rPr lang="en-US" altLang="zh-TW" sz="2000" dirty="0" smtClean="0"/>
              <a:t>Jacky Lue</a:t>
            </a:r>
          </a:p>
          <a:p>
            <a:r>
              <a:rPr lang="en-US" altLang="zh-TW" sz="2000" dirty="0" smtClean="0"/>
              <a:t> 2016/Jan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10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0" y="5016606"/>
            <a:ext cx="761794" cy="75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83152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Architecture</a:t>
            </a:r>
            <a:r>
              <a:rPr lang="en-US" altLang="zh-TW" dirty="0"/>
              <a:t> </a:t>
            </a:r>
            <a:r>
              <a:rPr lang="en-US" altLang="zh-TW" dirty="0" smtClean="0"/>
              <a:t>of RDS</a:t>
            </a:r>
            <a:endParaRPr lang="zh-TW" altLang="en-US" dirty="0"/>
          </a:p>
        </p:txBody>
      </p:sp>
      <p:pic>
        <p:nvPicPr>
          <p:cNvPr id="307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6" y="5013177"/>
            <a:ext cx="1196759" cy="12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cky\AppData\Local\Microsoft\Windows\Temporary Internet Files\Content.IE5\ZUAS6M1X\large-Blue-Database-0-16973[1].gi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9" y="2158417"/>
            <a:ext cx="838753" cy="9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5496" y="3429000"/>
            <a:ext cx="144016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Customer</a:t>
            </a:r>
          </a:p>
          <a:p>
            <a:pPr algn="ctr"/>
            <a:r>
              <a:rPr lang="en-US" altLang="zh-TW" dirty="0"/>
              <a:t>I</a:t>
            </a:r>
            <a:r>
              <a:rPr lang="en-US" altLang="zh-TW" dirty="0" smtClean="0"/>
              <a:t>nformation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19505" y="216809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Customer Database</a:t>
            </a:r>
            <a:endParaRPr lang="zh-TW" altLang="en-US" dirty="0"/>
          </a:p>
        </p:txBody>
      </p:sp>
      <p:pic>
        <p:nvPicPr>
          <p:cNvPr id="15" name="Picture 3" descr="C:\Users\Jacky\AppData\Local\Microsoft\Windows\Temporary Internet Files\Content.IE5\ZUAS6M1X\large-Blue-Database-0-1697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47" y="1986392"/>
            <a:ext cx="838753" cy="9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6120171" y="1844824"/>
            <a:ext cx="118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Machine  </a:t>
            </a:r>
          </a:p>
          <a:p>
            <a:r>
              <a:rPr lang="en-US" altLang="zh-TW" dirty="0" smtClean="0"/>
              <a:t>Logging </a:t>
            </a:r>
          </a:p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915816" y="3429000"/>
            <a:ext cx="144016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r>
              <a:rPr lang="en-US" altLang="zh-TW" dirty="0" smtClean="0"/>
              <a:t>onnect</a:t>
            </a:r>
          </a:p>
          <a:p>
            <a:pPr algn="ctr"/>
            <a:r>
              <a:rPr lang="en-US" altLang="zh-TW" dirty="0" smtClean="0"/>
              <a:t>&amp; </a:t>
            </a:r>
          </a:p>
          <a:p>
            <a:pPr algn="ctr"/>
            <a:r>
              <a:rPr lang="en-US" altLang="zh-TW" dirty="0" smtClean="0"/>
              <a:t>Diagnosis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4788024" y="3429000"/>
            <a:ext cx="180020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Polling /Logging</a:t>
            </a:r>
          </a:p>
          <a:p>
            <a:pPr algn="ctr"/>
            <a:r>
              <a:rPr lang="en-US" altLang="zh-TW" dirty="0" smtClean="0"/>
              <a:t>Every Machine</a:t>
            </a:r>
          </a:p>
          <a:p>
            <a:pPr algn="ctr"/>
            <a:r>
              <a:rPr lang="en-US" altLang="zh-TW" dirty="0" smtClean="0"/>
              <a:t>And Analysis</a:t>
            </a:r>
            <a:endParaRPr lang="en-US" altLang="zh-TW" dirty="0"/>
          </a:p>
        </p:txBody>
      </p:sp>
      <p:cxnSp>
        <p:nvCxnSpPr>
          <p:cNvPr id="22" name="直線單箭頭接點 21"/>
          <p:cNvCxnSpPr>
            <a:stCxn id="3075" idx="2"/>
            <a:endCxn id="3" idx="0"/>
          </p:cNvCxnSpPr>
          <p:nvPr/>
        </p:nvCxnSpPr>
        <p:spPr>
          <a:xfrm>
            <a:off x="755576" y="3115406"/>
            <a:ext cx="0" cy="31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074" idx="0"/>
            <a:endCxn id="3" idx="2"/>
          </p:cNvCxnSpPr>
          <p:nvPr/>
        </p:nvCxnSpPr>
        <p:spPr>
          <a:xfrm flipV="1">
            <a:off x="755576" y="4581128"/>
            <a:ext cx="0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26" idx="3"/>
            <a:endCxn id="17" idx="2"/>
          </p:cNvCxnSpPr>
          <p:nvPr/>
        </p:nvCxnSpPr>
        <p:spPr>
          <a:xfrm flipV="1">
            <a:off x="1907704" y="4581128"/>
            <a:ext cx="1728192" cy="8117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475656" y="3429000"/>
            <a:ext cx="1440160" cy="115212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消耗品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algn="ctr"/>
            <a:r>
              <a:rPr lang="zh-TW" altLang="en-US" dirty="0"/>
              <a:t>購買紀錄</a:t>
            </a:r>
            <a:endParaRPr lang="en-US" altLang="zh-TW" dirty="0"/>
          </a:p>
          <a:p>
            <a:pPr algn="ctr"/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Remind !</a:t>
            </a:r>
          </a:p>
        </p:txBody>
      </p:sp>
      <p:cxnSp>
        <p:nvCxnSpPr>
          <p:cNvPr id="32" name="肘形接點 31"/>
          <p:cNvCxnSpPr>
            <a:stCxn id="17" idx="0"/>
            <a:endCxn id="15" idx="1"/>
          </p:cNvCxnSpPr>
          <p:nvPr/>
        </p:nvCxnSpPr>
        <p:spPr>
          <a:xfrm rot="5400000" flipH="1" flipV="1">
            <a:off x="3970265" y="2130519"/>
            <a:ext cx="964113" cy="1632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3" idx="0"/>
            <a:endCxn id="15" idx="2"/>
          </p:cNvCxnSpPr>
          <p:nvPr/>
        </p:nvCxnSpPr>
        <p:spPr>
          <a:xfrm flipV="1">
            <a:off x="5688124" y="2943381"/>
            <a:ext cx="0" cy="485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4788024" y="4725144"/>
            <a:ext cx="1440160" cy="9361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Push </a:t>
            </a:r>
          </a:p>
          <a:p>
            <a:pPr algn="ctr"/>
            <a:r>
              <a:rPr lang="en-US" altLang="zh-TW" dirty="0" smtClean="0"/>
              <a:t>Information 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834689" y="3078252"/>
            <a:ext cx="189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50K ~ 500K machines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635895" y="2492896"/>
            <a:ext cx="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Only one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machine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手繪多邊形 44"/>
          <p:cNvSpPr/>
          <p:nvPr/>
        </p:nvSpPr>
        <p:spPr>
          <a:xfrm>
            <a:off x="1547664" y="3081646"/>
            <a:ext cx="2201303" cy="491370"/>
          </a:xfrm>
          <a:custGeom>
            <a:avLst/>
            <a:gdLst>
              <a:gd name="connsiteX0" fmla="*/ 0 w 1658679"/>
              <a:gd name="connsiteY0" fmla="*/ 342514 h 491370"/>
              <a:gd name="connsiteX1" fmla="*/ 584791 w 1658679"/>
              <a:gd name="connsiteY1" fmla="*/ 2272 h 491370"/>
              <a:gd name="connsiteX2" fmla="*/ 1658679 w 1658679"/>
              <a:gd name="connsiteY2" fmla="*/ 491370 h 49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679" h="491370">
                <a:moveTo>
                  <a:pt x="0" y="342514"/>
                </a:moveTo>
                <a:cubicBezTo>
                  <a:pt x="154172" y="159988"/>
                  <a:pt x="308345" y="-22537"/>
                  <a:pt x="584791" y="2272"/>
                </a:cubicBezTo>
                <a:cubicBezTo>
                  <a:pt x="861237" y="27081"/>
                  <a:pt x="1515140" y="454156"/>
                  <a:pt x="1658679" y="491370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0517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Machine ID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4572000" y="1412776"/>
            <a:ext cx="0" cy="530120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6588224" y="3423261"/>
            <a:ext cx="144016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Web-site</a:t>
            </a:r>
          </a:p>
          <a:p>
            <a:pPr algn="ctr"/>
            <a:r>
              <a:rPr lang="en-US" altLang="zh-TW" dirty="0" smtClean="0"/>
              <a:t>Homepage</a:t>
            </a:r>
            <a:endParaRPr lang="zh-TW" altLang="en-US" dirty="0"/>
          </a:p>
        </p:txBody>
      </p:sp>
      <p:cxnSp>
        <p:nvCxnSpPr>
          <p:cNvPr id="57" name="肘形接點 56"/>
          <p:cNvCxnSpPr>
            <a:endCxn id="56" idx="0"/>
          </p:cNvCxnSpPr>
          <p:nvPr/>
        </p:nvCxnSpPr>
        <p:spPr>
          <a:xfrm>
            <a:off x="6012160" y="2814428"/>
            <a:ext cx="1296144" cy="608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03" y="5729416"/>
            <a:ext cx="1852985" cy="10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圓角矩形 69"/>
          <p:cNvSpPr/>
          <p:nvPr/>
        </p:nvSpPr>
        <p:spPr>
          <a:xfrm>
            <a:off x="8045595" y="3423261"/>
            <a:ext cx="1098405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Mobile</a:t>
            </a:r>
          </a:p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cxnSp>
        <p:nvCxnSpPr>
          <p:cNvPr id="1035" name="肘形接點 1034"/>
          <p:cNvCxnSpPr>
            <a:stCxn id="40" idx="3"/>
            <a:endCxn id="56" idx="2"/>
          </p:cNvCxnSpPr>
          <p:nvPr/>
        </p:nvCxnSpPr>
        <p:spPr>
          <a:xfrm flipV="1">
            <a:off x="6228184" y="4575389"/>
            <a:ext cx="1080120" cy="617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肘形接點 1039"/>
          <p:cNvCxnSpPr>
            <a:stCxn id="3074" idx="3"/>
            <a:endCxn id="40" idx="2"/>
          </p:cNvCxnSpPr>
          <p:nvPr/>
        </p:nvCxnSpPr>
        <p:spPr>
          <a:xfrm>
            <a:off x="1353955" y="5624254"/>
            <a:ext cx="4154149" cy="36994"/>
          </a:xfrm>
          <a:prstGeom prst="bentConnector4">
            <a:avLst>
              <a:gd name="adj1" fmla="val 3215"/>
              <a:gd name="adj2" fmla="val 717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肘形接點 1042"/>
          <p:cNvCxnSpPr>
            <a:stCxn id="40" idx="3"/>
            <a:endCxn id="70" idx="2"/>
          </p:cNvCxnSpPr>
          <p:nvPr/>
        </p:nvCxnSpPr>
        <p:spPr>
          <a:xfrm flipV="1">
            <a:off x="6228184" y="4575389"/>
            <a:ext cx="2366614" cy="617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向上箭號 1043"/>
          <p:cNvSpPr/>
          <p:nvPr/>
        </p:nvSpPr>
        <p:spPr>
          <a:xfrm>
            <a:off x="7596336" y="4566798"/>
            <a:ext cx="297643" cy="1310473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8234797" y="4581128"/>
            <a:ext cx="297643" cy="1310473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5" name="文字方塊 1044"/>
          <p:cNvSpPr txBox="1"/>
          <p:nvPr/>
        </p:nvSpPr>
        <p:spPr>
          <a:xfrm>
            <a:off x="157196" y="6271396"/>
            <a:ext cx="13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Call-center</a:t>
            </a:r>
            <a:endParaRPr lang="zh-TW" altLang="en-US" dirty="0"/>
          </a:p>
        </p:txBody>
      </p:sp>
      <p:sp>
        <p:nvSpPr>
          <p:cNvPr id="1046" name="文字方塊 1045"/>
          <p:cNvSpPr txBox="1"/>
          <p:nvPr/>
        </p:nvSpPr>
        <p:spPr>
          <a:xfrm>
            <a:off x="7740352" y="6381328"/>
            <a:ext cx="643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grpSp>
        <p:nvGrpSpPr>
          <p:cNvPr id="1050" name="群組 1049"/>
          <p:cNvGrpSpPr/>
          <p:nvPr/>
        </p:nvGrpSpPr>
        <p:grpSpPr>
          <a:xfrm>
            <a:off x="7740352" y="116632"/>
            <a:ext cx="1368152" cy="581040"/>
            <a:chOff x="7740352" y="404664"/>
            <a:chExt cx="1368152" cy="581040"/>
          </a:xfrm>
        </p:grpSpPr>
        <p:grpSp>
          <p:nvGrpSpPr>
            <p:cNvPr id="1048" name="群組 1047"/>
            <p:cNvGrpSpPr/>
            <p:nvPr/>
          </p:nvGrpSpPr>
          <p:grpSpPr>
            <a:xfrm>
              <a:off x="7740352" y="404664"/>
              <a:ext cx="1368152" cy="288032"/>
              <a:chOff x="7740352" y="404664"/>
              <a:chExt cx="1368152" cy="28803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740352" y="40466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7" name="文字方塊 1046"/>
              <p:cNvSpPr txBox="1"/>
              <p:nvPr/>
            </p:nvSpPr>
            <p:spPr>
              <a:xfrm>
                <a:off x="8117603" y="404664"/>
                <a:ext cx="990901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1050" dirty="0" smtClean="0"/>
                  <a:t>SPA connected</a:t>
                </a:r>
                <a:endParaRPr lang="zh-TW" altLang="en-US" sz="1050" dirty="0"/>
              </a:p>
            </p:txBody>
          </p:sp>
        </p:grpSp>
        <p:grpSp>
          <p:nvGrpSpPr>
            <p:cNvPr id="1049" name="群組 1048"/>
            <p:cNvGrpSpPr/>
            <p:nvPr/>
          </p:nvGrpSpPr>
          <p:grpSpPr>
            <a:xfrm>
              <a:off x="7740352" y="697672"/>
              <a:ext cx="1368152" cy="288032"/>
              <a:chOff x="7740352" y="44624"/>
              <a:chExt cx="1368152" cy="28803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740352" y="4462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8117603" y="78740"/>
                <a:ext cx="990901" cy="25391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1050" dirty="0" smtClean="0"/>
                  <a:t>Not connected</a:t>
                </a:r>
                <a:endParaRPr lang="zh-TW" altLang="en-US" sz="1050" dirty="0"/>
              </a:p>
            </p:txBody>
          </p:sp>
        </p:grpSp>
      </p:grpSp>
      <p:cxnSp>
        <p:nvCxnSpPr>
          <p:cNvPr id="1053" name="直線單箭頭接點 1052"/>
          <p:cNvCxnSpPr/>
          <p:nvPr/>
        </p:nvCxnSpPr>
        <p:spPr>
          <a:xfrm flipH="1">
            <a:off x="336199" y="1844824"/>
            <a:ext cx="4235801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單箭頭接點 1054"/>
          <p:cNvCxnSpPr/>
          <p:nvPr/>
        </p:nvCxnSpPr>
        <p:spPr>
          <a:xfrm>
            <a:off x="4572000" y="1700808"/>
            <a:ext cx="4392488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文字方塊 1055"/>
          <p:cNvSpPr txBox="1"/>
          <p:nvPr/>
        </p:nvSpPr>
        <p:spPr>
          <a:xfrm>
            <a:off x="1043608" y="1484784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Simple version RDS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788025" y="1331476"/>
            <a:ext cx="38067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  <a:sym typeface="Wingdings" panose="05000000000000000000" pitchFamily="2" charset="2"/>
              </a:rPr>
              <a:t>Server version RDS 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 provide?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Past:</a:t>
            </a:r>
          </a:p>
          <a:p>
            <a:pPr lvl="1"/>
            <a:r>
              <a:rPr lang="en-US" altLang="zh-TW" dirty="0" smtClean="0"/>
              <a:t>Mobile App for SPA control</a:t>
            </a:r>
          </a:p>
          <a:p>
            <a:r>
              <a:rPr lang="en-US" altLang="zh-TW" dirty="0" smtClean="0"/>
              <a:t>Current Stage:</a:t>
            </a:r>
          </a:p>
          <a:p>
            <a:pPr lvl="1"/>
            <a:r>
              <a:rPr lang="en-US" altLang="zh-TW" dirty="0" smtClean="0"/>
              <a:t>Mobile App</a:t>
            </a:r>
          </a:p>
          <a:p>
            <a:pPr lvl="1"/>
            <a:r>
              <a:rPr lang="en-US" altLang="zh-TW" dirty="0" smtClean="0"/>
              <a:t>RDS (with NAS) for call-center</a:t>
            </a:r>
          </a:p>
          <a:p>
            <a:r>
              <a:rPr lang="en-US" altLang="zh-TW" dirty="0" smtClean="0"/>
              <a:t>Future:</a:t>
            </a:r>
          </a:p>
          <a:p>
            <a:pPr lvl="1"/>
            <a:r>
              <a:rPr lang="en-US" altLang="zh-TW" dirty="0" smtClean="0"/>
              <a:t>Mobile App</a:t>
            </a:r>
          </a:p>
          <a:p>
            <a:pPr lvl="1"/>
            <a:r>
              <a:rPr lang="en-US" altLang="zh-TW" dirty="0" smtClean="0"/>
              <a:t>RDS (server ver.) for call-center</a:t>
            </a:r>
          </a:p>
          <a:p>
            <a:pPr lvl="1"/>
            <a:r>
              <a:rPr lang="en-US" altLang="zh-TW" dirty="0" smtClean="0"/>
              <a:t>Active services…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17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2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(</a:t>
            </a:r>
            <a:r>
              <a:rPr lang="en-US" altLang="zh-TW" dirty="0" smtClean="0"/>
              <a:t>1/2)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6396" y="1700808"/>
            <a:ext cx="2088232" cy="4163949"/>
            <a:chOff x="536396" y="1700808"/>
            <a:chExt cx="2088232" cy="4163949"/>
          </a:xfrm>
        </p:grpSpPr>
        <p:grpSp>
          <p:nvGrpSpPr>
            <p:cNvPr id="21" name="群組 20"/>
            <p:cNvGrpSpPr/>
            <p:nvPr/>
          </p:nvGrpSpPr>
          <p:grpSpPr>
            <a:xfrm>
              <a:off x="683568" y="2452500"/>
              <a:ext cx="1762863" cy="1768588"/>
              <a:chOff x="683568" y="2328682"/>
              <a:chExt cx="1762863" cy="1768588"/>
            </a:xfrm>
          </p:grpSpPr>
          <p:pic>
            <p:nvPicPr>
              <p:cNvPr id="3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727" y="2328682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512" y="2328682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3212976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3350" y="3193893"/>
                <a:ext cx="865919" cy="88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文字方塊 7"/>
            <p:cNvSpPr txBox="1"/>
            <p:nvPr/>
          </p:nvSpPr>
          <p:spPr>
            <a:xfrm>
              <a:off x="971600" y="1700808"/>
              <a:ext cx="1221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Call-center </a:t>
              </a:r>
              <a:br>
                <a:rPr lang="en-US" altLang="zh-TW" dirty="0" smtClean="0"/>
              </a:br>
              <a:r>
                <a:rPr lang="en-US" altLang="zh-TW" dirty="0" smtClean="0"/>
                <a:t>operators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1400492" y="4332982"/>
              <a:ext cx="360040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536396" y="5000661"/>
              <a:ext cx="208823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RDS program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8224" y="1700808"/>
            <a:ext cx="2088232" cy="4163949"/>
            <a:chOff x="6369385" y="1700808"/>
            <a:chExt cx="2088232" cy="416394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148" y="2653442"/>
              <a:ext cx="770336" cy="1279614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6674061" y="1700808"/>
              <a:ext cx="1484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Call-center </a:t>
              </a:r>
            </a:p>
            <a:p>
              <a:pPr algn="ctr"/>
              <a:r>
                <a:rPr lang="en-US" altLang="zh-TW" dirty="0" smtClean="0"/>
                <a:t>Manager</a:t>
              </a:r>
              <a:endParaRPr lang="zh-TW" altLang="en-US" dirty="0"/>
            </a:p>
          </p:txBody>
        </p:sp>
        <p:sp>
          <p:nvSpPr>
            <p:cNvPr id="11" name="向下箭號 10"/>
            <p:cNvSpPr/>
            <p:nvPr/>
          </p:nvSpPr>
          <p:spPr>
            <a:xfrm>
              <a:off x="7236296" y="4332982"/>
              <a:ext cx="360040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369385" y="5000661"/>
              <a:ext cx="208823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RDS admin program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995937" y="2636912"/>
            <a:ext cx="1080119" cy="1638436"/>
            <a:chOff x="3707904" y="4398537"/>
            <a:chExt cx="1080119" cy="1638436"/>
          </a:xfrm>
        </p:grpSpPr>
        <p:pic>
          <p:nvPicPr>
            <p:cNvPr id="18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043" y="5079984"/>
              <a:ext cx="83875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3707904" y="4398537"/>
              <a:ext cx="1080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NAS </a:t>
              </a:r>
            </a:p>
            <a:p>
              <a:pPr algn="ctr"/>
              <a:r>
                <a:rPr lang="en-US" altLang="zh-TW" dirty="0" smtClean="0"/>
                <a:t>Storage</a:t>
              </a:r>
              <a:endParaRPr lang="zh-TW" altLang="en-US" dirty="0"/>
            </a:p>
          </p:txBody>
        </p:sp>
      </p:grpSp>
      <p:sp>
        <p:nvSpPr>
          <p:cNvPr id="25" name="手繪多邊形 24"/>
          <p:cNvSpPr/>
          <p:nvPr/>
        </p:nvSpPr>
        <p:spPr>
          <a:xfrm>
            <a:off x="2647507" y="3870251"/>
            <a:ext cx="1382233" cy="1158949"/>
          </a:xfrm>
          <a:custGeom>
            <a:avLst/>
            <a:gdLst>
              <a:gd name="connsiteX0" fmla="*/ 0 w 1382233"/>
              <a:gd name="connsiteY0" fmla="*/ 1158949 h 1158949"/>
              <a:gd name="connsiteX1" fmla="*/ 457200 w 1382233"/>
              <a:gd name="connsiteY1" fmla="*/ 265814 h 1158949"/>
              <a:gd name="connsiteX2" fmla="*/ 1382233 w 1382233"/>
              <a:gd name="connsiteY2" fmla="*/ 0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2233" h="1158949">
                <a:moveTo>
                  <a:pt x="0" y="1158949"/>
                </a:moveTo>
                <a:cubicBezTo>
                  <a:pt x="113414" y="808960"/>
                  <a:pt x="226828" y="458972"/>
                  <a:pt x="457200" y="265814"/>
                </a:cubicBezTo>
                <a:cubicBezTo>
                  <a:pt x="687572" y="72656"/>
                  <a:pt x="1034902" y="36328"/>
                  <a:pt x="1382233" y="0"/>
                </a:cubicBezTo>
              </a:path>
            </a:pathLst>
          </a:custGeom>
          <a:noFill/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5061098" y="3934047"/>
            <a:ext cx="1509823" cy="1052623"/>
          </a:xfrm>
          <a:custGeom>
            <a:avLst/>
            <a:gdLst>
              <a:gd name="connsiteX0" fmla="*/ 0 w 1509823"/>
              <a:gd name="connsiteY0" fmla="*/ 0 h 1052623"/>
              <a:gd name="connsiteX1" fmla="*/ 861237 w 1509823"/>
              <a:gd name="connsiteY1" fmla="*/ 329609 h 1052623"/>
              <a:gd name="connsiteX2" fmla="*/ 1509823 w 1509823"/>
              <a:gd name="connsiteY2" fmla="*/ 1052623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823" h="1052623">
                <a:moveTo>
                  <a:pt x="0" y="0"/>
                </a:moveTo>
                <a:cubicBezTo>
                  <a:pt x="304800" y="77086"/>
                  <a:pt x="609600" y="154172"/>
                  <a:pt x="861237" y="329609"/>
                </a:cubicBezTo>
                <a:cubicBezTo>
                  <a:pt x="1112874" y="505046"/>
                  <a:pt x="1311348" y="778834"/>
                  <a:pt x="1509823" y="1052623"/>
                </a:cubicBezTo>
              </a:path>
            </a:pathLst>
          </a:custGeom>
          <a:noFill/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4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5148064" y="5085184"/>
            <a:ext cx="3312368" cy="956989"/>
            <a:chOff x="4788024" y="5805264"/>
            <a:chExt cx="3312368" cy="956989"/>
          </a:xfrm>
        </p:grpSpPr>
        <p:pic>
          <p:nvPicPr>
            <p:cNvPr id="35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805264"/>
              <a:ext cx="83875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字方塊 35"/>
            <p:cNvSpPr txBox="1"/>
            <p:nvPr/>
          </p:nvSpPr>
          <p:spPr>
            <a:xfrm>
              <a:off x="5631617" y="5904121"/>
              <a:ext cx="246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SPA Company /dealer </a:t>
              </a:r>
            </a:p>
            <a:p>
              <a:r>
                <a:rPr lang="en-US" altLang="zh-TW" dirty="0" smtClean="0"/>
                <a:t>Service Database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788024" y="5805264"/>
            <a:ext cx="3312368" cy="956989"/>
            <a:chOff x="4788024" y="5805264"/>
            <a:chExt cx="3312368" cy="956989"/>
          </a:xfrm>
        </p:grpSpPr>
        <p:pic>
          <p:nvPicPr>
            <p:cNvPr id="27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805264"/>
              <a:ext cx="83875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字方塊 31"/>
            <p:cNvSpPr txBox="1"/>
            <p:nvPr/>
          </p:nvSpPr>
          <p:spPr>
            <a:xfrm>
              <a:off x="5631617" y="5904121"/>
              <a:ext cx="246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SPA Company /dealer</a:t>
              </a:r>
            </a:p>
            <a:p>
              <a:r>
                <a:rPr lang="en-US" altLang="zh-TW" dirty="0" smtClean="0"/>
                <a:t>Customer Database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</a:t>
            </a:r>
            <a:r>
              <a:rPr lang="en-US" altLang="zh-TW" smtClean="0"/>
              <a:t>(</a:t>
            </a:r>
            <a:r>
              <a:rPr lang="en-US" altLang="zh-TW" smtClean="0"/>
              <a:t>2/2)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323528" y="1412776"/>
            <a:ext cx="6048672" cy="3168352"/>
            <a:chOff x="323528" y="1412776"/>
            <a:chExt cx="6048672" cy="31683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25" y="1586607"/>
              <a:ext cx="5509843" cy="2850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圓角矩形 14"/>
            <p:cNvSpPr/>
            <p:nvPr/>
          </p:nvSpPr>
          <p:spPr>
            <a:xfrm>
              <a:off x="323528" y="1412776"/>
              <a:ext cx="6048672" cy="316835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左-右雙向箭號 28"/>
          <p:cNvSpPr/>
          <p:nvPr/>
        </p:nvSpPr>
        <p:spPr>
          <a:xfrm rot="3411929">
            <a:off x="2883706" y="4358086"/>
            <a:ext cx="2765105" cy="56052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-右雙向箭號 30"/>
          <p:cNvSpPr/>
          <p:nvPr/>
        </p:nvSpPr>
        <p:spPr>
          <a:xfrm rot="1688090">
            <a:off x="2154756" y="5018944"/>
            <a:ext cx="2930584" cy="56052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077072"/>
            <a:ext cx="1823665" cy="1934190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3620048" y="58052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33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32859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Two program</a:t>
            </a:r>
          </a:p>
          <a:p>
            <a:pPr lvl="1"/>
            <a:r>
              <a:rPr lang="en-US" altLang="zh-TW" dirty="0" smtClean="0"/>
              <a:t>RDS for call center operators</a:t>
            </a:r>
          </a:p>
          <a:p>
            <a:pPr lvl="1"/>
            <a:r>
              <a:rPr lang="en-US" altLang="zh-TW" dirty="0" smtClean="0"/>
              <a:t>RDS-admin for manager</a:t>
            </a:r>
          </a:p>
          <a:p>
            <a:r>
              <a:rPr lang="en-US" altLang="zh-TW" dirty="0" smtClean="0"/>
              <a:t>Work with NAS as center storage (not work with center database)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ccount</a:t>
            </a:r>
          </a:p>
          <a:p>
            <a:pPr lvl="1"/>
            <a:r>
              <a:rPr lang="en-US" altLang="zh-TW" dirty="0" smtClean="0"/>
              <a:t>RDS report: </a:t>
            </a:r>
          </a:p>
          <a:p>
            <a:pPr lvl="2"/>
            <a:r>
              <a:rPr lang="en-US" altLang="zh-TW" dirty="0" smtClean="0"/>
              <a:t>save by UID </a:t>
            </a:r>
            <a:endParaRPr lang="en-US" altLang="zh-TW" dirty="0"/>
          </a:p>
          <a:p>
            <a:pPr lvl="2"/>
            <a:r>
              <a:rPr lang="en-US" altLang="zh-TW" dirty="0" smtClean="0"/>
              <a:t>save by Date</a:t>
            </a:r>
          </a:p>
          <a:p>
            <a:pPr lvl="1"/>
            <a:r>
              <a:rPr lang="en-US" altLang="zh-TW" dirty="0" smtClean="0"/>
              <a:t>Operation record (by RDS accounts)</a:t>
            </a:r>
          </a:p>
          <a:p>
            <a:pPr lvl="1"/>
            <a:r>
              <a:rPr lang="en-US" altLang="zh-TW" dirty="0" smtClean="0"/>
              <a:t>Open service call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85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7260"/>
            <a:ext cx="8784976" cy="6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8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Relationship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71600" y="3573016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SPA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236296" y="3921616"/>
            <a:ext cx="17281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IOT</a:t>
            </a:r>
            <a:br>
              <a:rPr lang="en-US" altLang="zh-TW" dirty="0" smtClean="0"/>
            </a:br>
            <a:r>
              <a:rPr lang="en-US" altLang="zh-TW" dirty="0" smtClean="0"/>
              <a:t>Communicator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971600" y="1628800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SPA</a:t>
            </a:r>
          </a:p>
          <a:p>
            <a:pPr algn="ctr"/>
            <a:r>
              <a:rPr lang="en-US" altLang="zh-TW" dirty="0" smtClean="0"/>
              <a:t>recognizer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796136" y="2492896"/>
            <a:ext cx="144016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Commander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995936" y="4281656"/>
            <a:ext cx="2089077" cy="2261602"/>
            <a:chOff x="467544" y="2060848"/>
            <a:chExt cx="2089077" cy="2261602"/>
          </a:xfrm>
        </p:grpSpPr>
        <p:sp>
          <p:nvSpPr>
            <p:cNvPr id="5" name="圓角矩形 4"/>
            <p:cNvSpPr/>
            <p:nvPr/>
          </p:nvSpPr>
          <p:spPr>
            <a:xfrm>
              <a:off x="467544" y="2060848"/>
              <a:ext cx="2088232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RDS_main_Form</a:t>
              </a:r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68389" y="2780928"/>
              <a:ext cx="208823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DateTime_Form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7544" y="3140968"/>
              <a:ext cx="208823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FltSchedule_Form</a:t>
              </a:r>
              <a:endParaRPr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67544" y="3501008"/>
              <a:ext cx="2088232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EcoSchedule_Form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11560" y="39531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31343" y="4293096"/>
            <a:ext cx="113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 status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3608" y="2420888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 </a:t>
            </a:r>
            <a:r>
              <a:rPr lang="zh-TW" altLang="en-US" dirty="0" smtClean="0"/>
              <a:t>機種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2" idx="2"/>
            <a:endCxn id="10" idx="0"/>
          </p:cNvCxnSpPr>
          <p:nvPr/>
        </p:nvCxnSpPr>
        <p:spPr>
          <a:xfrm>
            <a:off x="1835696" y="234888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3" idx="0"/>
          </p:cNvCxnSpPr>
          <p:nvPr/>
        </p:nvCxnSpPr>
        <p:spPr>
          <a:xfrm>
            <a:off x="2699792" y="1988840"/>
            <a:ext cx="3816424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3"/>
            <a:endCxn id="13" idx="1"/>
          </p:cNvCxnSpPr>
          <p:nvPr/>
        </p:nvCxnSpPr>
        <p:spPr>
          <a:xfrm flipV="1">
            <a:off x="2699792" y="2852936"/>
            <a:ext cx="309634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3" idx="3"/>
            <a:endCxn id="11" idx="0"/>
          </p:cNvCxnSpPr>
          <p:nvPr/>
        </p:nvCxnSpPr>
        <p:spPr>
          <a:xfrm>
            <a:off x="7236296" y="2852936"/>
            <a:ext cx="864096" cy="10686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13" idx="2"/>
          </p:cNvCxnSpPr>
          <p:nvPr/>
        </p:nvCxnSpPr>
        <p:spPr>
          <a:xfrm flipV="1">
            <a:off x="5040052" y="3212976"/>
            <a:ext cx="1476164" cy="106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2"/>
            <a:endCxn id="5" idx="1"/>
          </p:cNvCxnSpPr>
          <p:nvPr/>
        </p:nvCxnSpPr>
        <p:spPr>
          <a:xfrm>
            <a:off x="1835696" y="4293096"/>
            <a:ext cx="2160240" cy="34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3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Objects be Produced 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7584" y="1916832"/>
            <a:ext cx="2088232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RDS_main_Form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14127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Main()</a:t>
            </a:r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3" idx="0"/>
          </p:cNvCxnSpPr>
          <p:nvPr/>
        </p:nvCxnSpPr>
        <p:spPr>
          <a:xfrm>
            <a:off x="1115616" y="1597442"/>
            <a:ext cx="756084" cy="3193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3851920" y="2420888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SPA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851920" y="1395386"/>
            <a:ext cx="17281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IOT</a:t>
            </a:r>
            <a:br>
              <a:rPr lang="en-US" altLang="zh-TW" dirty="0" smtClean="0"/>
            </a:br>
            <a:r>
              <a:rPr lang="en-US" altLang="zh-TW" dirty="0" smtClean="0"/>
              <a:t>Communicator</a:t>
            </a:r>
            <a:endParaRPr lang="zh-TW" altLang="en-US" dirty="0"/>
          </a:p>
        </p:txBody>
      </p:sp>
      <p:cxnSp>
        <p:nvCxnSpPr>
          <p:cNvPr id="10" name="肘形接點 9"/>
          <p:cNvCxnSpPr>
            <a:stCxn id="3" idx="3"/>
            <a:endCxn id="8" idx="1"/>
          </p:cNvCxnSpPr>
          <p:nvPr/>
        </p:nvCxnSpPr>
        <p:spPr>
          <a:xfrm flipV="1">
            <a:off x="2915816" y="1755426"/>
            <a:ext cx="936104" cy="5214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3" idx="3"/>
            <a:endCxn id="7" idx="1"/>
          </p:cNvCxnSpPr>
          <p:nvPr/>
        </p:nvCxnSpPr>
        <p:spPr>
          <a:xfrm>
            <a:off x="2915816" y="2276872"/>
            <a:ext cx="936104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58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UI be Updated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7584" y="1772816"/>
            <a:ext cx="6696744" cy="38884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dirty="0" err="1" smtClean="0"/>
              <a:t>RDS_main_Form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043608" y="2492896"/>
            <a:ext cx="5760640" cy="1240904"/>
            <a:chOff x="1043608" y="2492896"/>
            <a:chExt cx="5760640" cy="1240904"/>
          </a:xfrm>
        </p:grpSpPr>
        <p:sp>
          <p:nvSpPr>
            <p:cNvPr id="4" name="矩形 3"/>
            <p:cNvSpPr/>
            <p:nvPr/>
          </p:nvSpPr>
          <p:spPr>
            <a:xfrm>
              <a:off x="2051720" y="2636912"/>
              <a:ext cx="2016224" cy="43204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UpdateUIfromSPA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043608" y="33569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043608" y="35093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043608" y="36617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331640" y="33569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331640" y="35093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331640" y="3645024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076056" y="2492896"/>
              <a:ext cx="1728192" cy="7200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SPA</a:t>
              </a:r>
              <a:endParaRPr lang="zh-TW" altLang="en-US" dirty="0"/>
            </a:p>
          </p:txBody>
        </p:sp>
        <p:cxnSp>
          <p:nvCxnSpPr>
            <p:cNvPr id="13" name="直線單箭頭接點 12"/>
            <p:cNvCxnSpPr>
              <a:stCxn id="4" idx="3"/>
              <a:endCxn id="11" idx="1"/>
            </p:cNvCxnSpPr>
            <p:nvPr/>
          </p:nvCxnSpPr>
          <p:spPr>
            <a:xfrm>
              <a:off x="4067944" y="2852936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3995936" y="2492896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reference</a:t>
              </a:r>
              <a:endParaRPr lang="zh-TW" altLang="en-US" dirty="0"/>
            </a:p>
          </p:txBody>
        </p:sp>
        <p:cxnSp>
          <p:nvCxnSpPr>
            <p:cNvPr id="18" name="肘形接點 17"/>
            <p:cNvCxnSpPr>
              <a:stCxn id="4" idx="2"/>
            </p:cNvCxnSpPr>
            <p:nvPr/>
          </p:nvCxnSpPr>
          <p:spPr>
            <a:xfrm rot="5400000">
              <a:off x="2137538" y="2623102"/>
              <a:ext cx="476436" cy="13681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1763688" y="3211353"/>
              <a:ext cx="1330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</a:t>
              </a:r>
              <a:r>
                <a:rPr lang="en-US" altLang="zh-TW" dirty="0" smtClean="0"/>
                <a:t>hen modify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043608" y="3988296"/>
            <a:ext cx="5760640" cy="1240904"/>
            <a:chOff x="1043608" y="2492896"/>
            <a:chExt cx="5760640" cy="1240904"/>
          </a:xfrm>
        </p:grpSpPr>
        <p:sp>
          <p:nvSpPr>
            <p:cNvPr id="22" name="矩形 21"/>
            <p:cNvSpPr/>
            <p:nvPr/>
          </p:nvSpPr>
          <p:spPr>
            <a:xfrm>
              <a:off x="2051720" y="2636912"/>
              <a:ext cx="2016224" cy="43204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UpdateUIfromIOT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1043608" y="33569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1043608" y="35093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1043608" y="36617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331640" y="33569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331640" y="3509392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331640" y="3645024"/>
              <a:ext cx="216024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5076056" y="2492896"/>
              <a:ext cx="1728192" cy="7200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IOT</a:t>
              </a:r>
            </a:p>
            <a:p>
              <a:pPr algn="ctr"/>
              <a:r>
                <a:rPr lang="en-US" altLang="zh-TW" dirty="0" smtClean="0"/>
                <a:t>Communicator</a:t>
              </a:r>
              <a:endParaRPr lang="zh-TW" altLang="en-US" dirty="0"/>
            </a:p>
          </p:txBody>
        </p:sp>
        <p:cxnSp>
          <p:nvCxnSpPr>
            <p:cNvPr id="30" name="直線單箭頭接點 29"/>
            <p:cNvCxnSpPr>
              <a:stCxn id="22" idx="3"/>
              <a:endCxn id="29" idx="1"/>
            </p:cNvCxnSpPr>
            <p:nvPr/>
          </p:nvCxnSpPr>
          <p:spPr>
            <a:xfrm>
              <a:off x="4067944" y="2852936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3995936" y="2492896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reference</a:t>
              </a:r>
              <a:endParaRPr lang="zh-TW" altLang="en-US" dirty="0"/>
            </a:p>
          </p:txBody>
        </p:sp>
        <p:cxnSp>
          <p:nvCxnSpPr>
            <p:cNvPr id="32" name="肘形接點 31"/>
            <p:cNvCxnSpPr>
              <a:stCxn id="22" idx="2"/>
            </p:cNvCxnSpPr>
            <p:nvPr/>
          </p:nvCxnSpPr>
          <p:spPr>
            <a:xfrm rot="5400000">
              <a:off x="2137538" y="2623102"/>
              <a:ext cx="476436" cy="13681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1763688" y="3211353"/>
              <a:ext cx="1330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</a:t>
              </a:r>
              <a:r>
                <a:rPr lang="en-US" altLang="zh-TW" dirty="0" smtClean="0"/>
                <a:t>hen modify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5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Architecture Background</a:t>
            </a:r>
          </a:p>
          <a:p>
            <a:r>
              <a:rPr lang="en-US" altLang="zh-TW" dirty="0" smtClean="0"/>
              <a:t>System Concept</a:t>
            </a:r>
          </a:p>
          <a:p>
            <a:r>
              <a:rPr lang="en-US" altLang="zh-TW" dirty="0" smtClean="0"/>
              <a:t>Program Overview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3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NAS 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72608"/>
          </a:xfrm>
        </p:spPr>
        <p:txBody>
          <a:bodyPr/>
          <a:lstStyle/>
          <a:p>
            <a:r>
              <a:rPr lang="en-US" altLang="zh-TW" dirty="0" smtClean="0"/>
              <a:t>Root directory :  Z:\RDS\</a:t>
            </a:r>
            <a:endParaRPr lang="en-US" altLang="zh-TW" dirty="0"/>
          </a:p>
          <a:p>
            <a:r>
              <a:rPr lang="en-US" altLang="zh-TW" dirty="0" smtClean="0"/>
              <a:t>Report-UID </a:t>
            </a:r>
            <a:r>
              <a:rPr lang="en-US" altLang="zh-TW" dirty="0"/>
              <a:t>directory :  </a:t>
            </a:r>
            <a:r>
              <a:rPr lang="en-US" altLang="zh-TW" dirty="0" smtClean="0"/>
              <a:t>Z:\RDS\RPT\UID</a:t>
            </a:r>
            <a:r>
              <a:rPr lang="en-US" altLang="zh-TW" dirty="0"/>
              <a:t>\</a:t>
            </a:r>
            <a:endParaRPr lang="en-US" altLang="zh-TW" dirty="0" smtClean="0"/>
          </a:p>
          <a:p>
            <a:r>
              <a:rPr lang="en-US" altLang="zh-TW" dirty="0" smtClean="0"/>
              <a:t>Report-Date directory </a:t>
            </a:r>
            <a:r>
              <a:rPr lang="en-US" altLang="zh-TW" dirty="0"/>
              <a:t>:  Z</a:t>
            </a:r>
            <a:r>
              <a:rPr lang="en-US" altLang="zh-TW" dirty="0" smtClean="0"/>
              <a:t>:\RDS\RPT\DATE\</a:t>
            </a:r>
          </a:p>
          <a:p>
            <a:r>
              <a:rPr lang="en-US" altLang="zh-TW" dirty="0" smtClean="0"/>
              <a:t>Open Service </a:t>
            </a:r>
            <a:r>
              <a:rPr lang="en-US" altLang="zh-TW" smtClean="0"/>
              <a:t>Call directory </a:t>
            </a:r>
            <a:r>
              <a:rPr lang="en-US" altLang="zh-TW" dirty="0" smtClean="0"/>
              <a:t>: </a:t>
            </a:r>
            <a:r>
              <a:rPr lang="en-US" altLang="zh-TW" dirty="0"/>
              <a:t>Z:\</a:t>
            </a:r>
            <a:r>
              <a:rPr lang="en-US" altLang="zh-TW" dirty="0" smtClean="0"/>
              <a:t>RDS\OSC\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76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Admin.ini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 file format, with encoding.</a:t>
            </a:r>
          </a:p>
          <a:p>
            <a:r>
              <a:rPr lang="en-US" altLang="zh-TW" dirty="0" smtClean="0"/>
              <a:t>Only </a:t>
            </a:r>
            <a:r>
              <a:rPr lang="en-US" altLang="zh-TW" smtClean="0"/>
              <a:t>three lines: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Account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Password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30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User.ini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Text file format, with encoding.</a:t>
            </a:r>
          </a:p>
          <a:p>
            <a:r>
              <a:rPr lang="en-US" altLang="zh-TW" dirty="0" smtClean="0"/>
              <a:t>First Line is the numbers of users</a:t>
            </a:r>
          </a:p>
          <a:p>
            <a:r>
              <a:rPr lang="en-US" altLang="zh-TW" dirty="0" smtClean="0"/>
              <a:t>For every user, is three lines record: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Account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Password</a:t>
            </a:r>
          </a:p>
          <a:p>
            <a:pPr marL="514350" indent="-457200"/>
            <a:r>
              <a:rPr lang="en-US" altLang="zh-TW" dirty="0" smtClean="0"/>
              <a:t>For encoding service-call, use Account-ID as directory name, and use the order in User.ini as P</a:t>
            </a:r>
            <a:r>
              <a:rPr lang="en-US" altLang="zh-TW" smtClean="0"/>
              <a:t># number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21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RDSadmin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7584" y="1772816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 form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27584" y="2420888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List form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40930" y="3068960"/>
            <a:ext cx="276827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Supervisor form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866" y="3717032"/>
            <a:ext cx="276827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 SC form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67544" y="1772816"/>
            <a:ext cx="86409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iNas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67544" y="2420888"/>
            <a:ext cx="86409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iNas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67544" y="3068960"/>
            <a:ext cx="86409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iNas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467544" y="3717032"/>
            <a:ext cx="86409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02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History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56008"/>
              </p:ext>
            </p:extLst>
          </p:nvPr>
        </p:nvGraphicFramePr>
        <p:xfrm>
          <a:off x="1835696" y="2564904"/>
          <a:ext cx="6936432" cy="1602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054"/>
                <a:gridCol w="867054"/>
                <a:gridCol w="867054"/>
                <a:gridCol w="867054"/>
                <a:gridCol w="867054"/>
                <a:gridCol w="867054"/>
                <a:gridCol w="867054"/>
                <a:gridCol w="867054"/>
              </a:tblGrid>
              <a:tr h="5061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58975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5061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record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7504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EEPROM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364502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RDS</a:t>
            </a:r>
          </a:p>
          <a:p>
            <a:r>
              <a:rPr lang="en-US" altLang="zh-TW" dirty="0" smtClean="0"/>
              <a:t>Internal Array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43808" y="163054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start record = 3</a:t>
            </a:r>
          </a:p>
          <a:p>
            <a:r>
              <a:rPr lang="en-US" altLang="zh-TW" dirty="0" smtClean="0"/>
              <a:t>Therefore, the first read page =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7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Background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02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516216" y="4185083"/>
            <a:ext cx="2520280" cy="1728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Home Network</a:t>
            </a:r>
          </a:p>
        </p:txBody>
      </p:sp>
      <p:sp>
        <p:nvSpPr>
          <p:cNvPr id="14" name="矩形 13"/>
          <p:cNvSpPr/>
          <p:nvPr/>
        </p:nvSpPr>
        <p:spPr>
          <a:xfrm>
            <a:off x="107504" y="4149080"/>
            <a:ext cx="2592288" cy="1728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Internet,</a:t>
            </a:r>
          </a:p>
          <a:p>
            <a:pPr algn="ctr"/>
            <a:r>
              <a:rPr lang="en-US" altLang="zh-TW" sz="3200" dirty="0" smtClean="0"/>
              <a:t>Cloud</a:t>
            </a:r>
          </a:p>
        </p:txBody>
      </p:sp>
      <p:sp>
        <p:nvSpPr>
          <p:cNvPr id="13" name="矩形 12"/>
          <p:cNvSpPr/>
          <p:nvPr/>
        </p:nvSpPr>
        <p:spPr>
          <a:xfrm>
            <a:off x="3131840" y="1556792"/>
            <a:ext cx="3096344" cy="1728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Peripheral Devices</a:t>
            </a:r>
            <a:endParaRPr lang="zh-TW" altLang="en-US" sz="32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SPA series: SPA is not alone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491880" y="3717032"/>
            <a:ext cx="2232248" cy="2808312"/>
            <a:chOff x="3419872" y="2060848"/>
            <a:chExt cx="2232248" cy="2808312"/>
          </a:xfrm>
        </p:grpSpPr>
        <p:sp>
          <p:nvSpPr>
            <p:cNvPr id="7" name="橢圓 6"/>
            <p:cNvSpPr/>
            <p:nvPr/>
          </p:nvSpPr>
          <p:spPr>
            <a:xfrm>
              <a:off x="3419872" y="2060848"/>
              <a:ext cx="2232248" cy="28083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SPA </a:t>
              </a:r>
              <a:endParaRPr lang="zh-TW" altLang="en-US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974" y="2706408"/>
              <a:ext cx="1836043" cy="137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向右箭號 8"/>
          <p:cNvSpPr/>
          <p:nvPr/>
        </p:nvSpPr>
        <p:spPr>
          <a:xfrm>
            <a:off x="5796136" y="4581128"/>
            <a:ext cx="864096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2555776" y="4509119"/>
            <a:ext cx="864096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4175955" y="3032957"/>
            <a:ext cx="864096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4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Connections </a:t>
            </a:r>
            <a:br>
              <a:rPr lang="en-US" altLang="zh-TW" dirty="0" smtClean="0"/>
            </a:b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New-SPA architecture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Internet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smtClean="0"/>
              <a:t>Purpose: Remote access</a:t>
            </a:r>
          </a:p>
          <a:p>
            <a:pPr lvl="1"/>
            <a:r>
              <a:rPr lang="en-US" altLang="zh-TW" sz="2400" dirty="0" smtClean="0"/>
              <a:t>Connect to/from: mobile App, homepage,…</a:t>
            </a:r>
          </a:p>
          <a:p>
            <a:r>
              <a:rPr lang="en-US" altLang="zh-TW" sz="2800" dirty="0" smtClean="0">
                <a:solidFill>
                  <a:srgbClr val="0000FF"/>
                </a:solidFill>
              </a:rPr>
              <a:t>Home network</a:t>
            </a:r>
          </a:p>
          <a:p>
            <a:pPr lvl="1"/>
            <a:r>
              <a:rPr lang="en-US" altLang="zh-TW" sz="2400" dirty="0" smtClean="0"/>
              <a:t>Purpose: Home Automation</a:t>
            </a:r>
          </a:p>
          <a:p>
            <a:pPr lvl="1"/>
            <a:r>
              <a:rPr lang="en-US" altLang="zh-TW" sz="2400" dirty="0" smtClean="0"/>
              <a:t>Connect to/from:  TV, Phone, IPCAM, Thermostat,…</a:t>
            </a:r>
          </a:p>
          <a:p>
            <a:r>
              <a:rPr lang="en-US" altLang="zh-TW" sz="2800" dirty="0" smtClean="0"/>
              <a:t>Device </a:t>
            </a:r>
            <a:r>
              <a:rPr lang="en-US" altLang="zh-TW" sz="2800" dirty="0" smtClean="0">
                <a:solidFill>
                  <a:srgbClr val="0000FF"/>
                </a:solidFill>
              </a:rPr>
              <a:t>Local network</a:t>
            </a:r>
          </a:p>
          <a:p>
            <a:pPr lvl="1"/>
            <a:r>
              <a:rPr lang="en-US" altLang="zh-TW" sz="2400" dirty="0" smtClean="0"/>
              <a:t>Purpose: 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nternal ctrl/data</a:t>
            </a:r>
          </a:p>
          <a:p>
            <a:pPr lvl="1"/>
            <a:r>
              <a:rPr lang="en-US" altLang="zh-TW" sz="2400" dirty="0" smtClean="0"/>
              <a:t>Reserve expand capability for New-SPA</a:t>
            </a:r>
            <a:br>
              <a:rPr lang="en-US" altLang="zh-TW" sz="2400" dirty="0" smtClean="0"/>
            </a:br>
            <a:r>
              <a:rPr lang="en-US" altLang="zh-TW" sz="2400" dirty="0" smtClean="0"/>
              <a:t>Adding new device to enhance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1232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79" y="4532337"/>
            <a:ext cx="962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SPA </a:t>
            </a:r>
            <a:r>
              <a:rPr lang="en-US" altLang="zh-TW" dirty="0"/>
              <a:t>E</a:t>
            </a:r>
            <a:r>
              <a:rPr lang="en-US" altLang="zh-TW" dirty="0" smtClean="0"/>
              <a:t>xternal Architecture 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79512" y="2708921"/>
            <a:ext cx="8568952" cy="1008111"/>
            <a:chOff x="6588225" y="3501008"/>
            <a:chExt cx="1512168" cy="100811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5" y="3501008"/>
              <a:ext cx="1512168" cy="1008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6877706" y="3861048"/>
              <a:ext cx="67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Internet ,  Public cloud, Private cloud….</a:t>
              </a:r>
              <a:endParaRPr lang="zh-TW" altLang="en-US" dirty="0"/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35745"/>
            <a:ext cx="1836043" cy="13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88" y="4077072"/>
            <a:ext cx="952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線單箭頭接點 17"/>
          <p:cNvCxnSpPr>
            <a:stCxn id="10" idx="0"/>
          </p:cNvCxnSpPr>
          <p:nvPr/>
        </p:nvCxnSpPr>
        <p:spPr>
          <a:xfrm flipV="1">
            <a:off x="7776356" y="3602836"/>
            <a:ext cx="0" cy="36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0"/>
          </p:cNvCxnSpPr>
          <p:nvPr/>
        </p:nvCxnSpPr>
        <p:spPr>
          <a:xfrm flipV="1">
            <a:off x="8488238" y="3537330"/>
            <a:ext cx="0" cy="53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4787254" y="5028511"/>
            <a:ext cx="1512938" cy="862013"/>
            <a:chOff x="3692809" y="4930403"/>
            <a:chExt cx="1512938" cy="862013"/>
          </a:xfrm>
        </p:grpSpPr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930403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文字方塊 24"/>
            <p:cNvSpPr txBox="1"/>
            <p:nvPr/>
          </p:nvSpPr>
          <p:spPr>
            <a:xfrm>
              <a:off x="4346426" y="5013176"/>
              <a:ext cx="8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Web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139887" y="4221088"/>
            <a:ext cx="1904869" cy="862013"/>
            <a:chOff x="3692809" y="4856312"/>
            <a:chExt cx="1904869" cy="862013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856312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文字方塊 27"/>
            <p:cNvSpPr txBox="1"/>
            <p:nvPr/>
          </p:nvSpPr>
          <p:spPr>
            <a:xfrm>
              <a:off x="4346426" y="5013176"/>
              <a:ext cx="1251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Application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弧形接點 30"/>
          <p:cNvCxnSpPr/>
          <p:nvPr/>
        </p:nvCxnSpPr>
        <p:spPr>
          <a:xfrm flipV="1">
            <a:off x="5751934" y="1700808"/>
            <a:ext cx="260226" cy="2160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012160" y="1412776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Wireless  connecting Peripheral   Devices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07504" y="4510861"/>
            <a:ext cx="1224136" cy="1459304"/>
            <a:chOff x="1883433" y="4702310"/>
            <a:chExt cx="1224136" cy="1459304"/>
          </a:xfrm>
        </p:grpSpPr>
        <p:pic>
          <p:nvPicPr>
            <p:cNvPr id="34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512" y="5348641"/>
              <a:ext cx="491383" cy="81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字方塊 34"/>
            <p:cNvSpPr txBox="1"/>
            <p:nvPr/>
          </p:nvSpPr>
          <p:spPr>
            <a:xfrm>
              <a:off x="1883433" y="470231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Local Database</a:t>
              </a:r>
              <a:endParaRPr lang="zh-TW" altLang="en-US" dirty="0"/>
            </a:p>
          </p:txBody>
        </p:sp>
      </p:grpSp>
      <p:pic>
        <p:nvPicPr>
          <p:cNvPr id="38" name="Picture 3" descr="C:\Users\Jacky\AppData\Local\Microsoft\Windows\Temporary Internet Files\Content.IE5\ZUAS6M1X\large-Blue-Database-0-16973[1]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69" y="4509120"/>
            <a:ext cx="745541" cy="82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字方塊 38"/>
          <p:cNvSpPr txBox="1"/>
          <p:nvPr/>
        </p:nvSpPr>
        <p:spPr>
          <a:xfrm>
            <a:off x="3695400" y="5255226"/>
            <a:ext cx="11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Big data </a:t>
            </a:r>
          </a:p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stCxn id="24" idx="0"/>
          </p:cNvCxnSpPr>
          <p:nvPr/>
        </p:nvCxnSpPr>
        <p:spPr>
          <a:xfrm flipV="1">
            <a:off x="5165873" y="3717032"/>
            <a:ext cx="0" cy="1311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8" idx="0"/>
          </p:cNvCxnSpPr>
          <p:nvPr/>
        </p:nvCxnSpPr>
        <p:spPr>
          <a:xfrm flipH="1" flipV="1">
            <a:off x="4168239" y="3717032"/>
            <a:ext cx="1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7" idx="2"/>
            <a:endCxn id="34" idx="3"/>
          </p:cNvCxnSpPr>
          <p:nvPr/>
        </p:nvCxnSpPr>
        <p:spPr>
          <a:xfrm rot="5400000">
            <a:off x="910447" y="4955620"/>
            <a:ext cx="480578" cy="7355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1499927" y="3643984"/>
            <a:ext cx="0" cy="529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131775" y="4005064"/>
            <a:ext cx="3312368" cy="28524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 Company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900891" y="4982603"/>
            <a:ext cx="1386121" cy="1522340"/>
            <a:chOff x="6714271" y="4550211"/>
            <a:chExt cx="1804853" cy="2272516"/>
          </a:xfrm>
        </p:grpSpPr>
        <p:grpSp>
          <p:nvGrpSpPr>
            <p:cNvPr id="52" name="群組 51"/>
            <p:cNvGrpSpPr/>
            <p:nvPr/>
          </p:nvGrpSpPr>
          <p:grpSpPr>
            <a:xfrm>
              <a:off x="6714271" y="4550211"/>
              <a:ext cx="1101291" cy="1104150"/>
              <a:chOff x="4731206" y="5870010"/>
              <a:chExt cx="1101291" cy="1104150"/>
            </a:xfrm>
          </p:grpSpPr>
          <p:pic>
            <p:nvPicPr>
              <p:cNvPr id="53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206" y="5870010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7622" y="5893072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22" y="6045472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422" y="6197872"/>
                <a:ext cx="600075" cy="77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" name="群組 56"/>
            <p:cNvGrpSpPr/>
            <p:nvPr/>
          </p:nvGrpSpPr>
          <p:grpSpPr>
            <a:xfrm>
              <a:off x="6768616" y="5013176"/>
              <a:ext cx="1750508" cy="1809551"/>
              <a:chOff x="6877702" y="5059268"/>
              <a:chExt cx="1750508" cy="1809551"/>
            </a:xfrm>
          </p:grpSpPr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6416" y="5062697"/>
                <a:ext cx="761794" cy="752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702" y="5059268"/>
                <a:ext cx="1196759" cy="1222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文字方塊 59"/>
              <p:cNvSpPr txBox="1"/>
              <p:nvPr/>
            </p:nvSpPr>
            <p:spPr>
              <a:xfrm>
                <a:off x="6877702" y="6317488"/>
                <a:ext cx="1750508" cy="55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Call-center</a:t>
                </a:r>
                <a:endParaRPr lang="zh-TW" altLang="en-US" dirty="0"/>
              </a:p>
            </p:txBody>
          </p:sp>
        </p:grpSp>
      </p:grpSp>
      <p:sp>
        <p:nvSpPr>
          <p:cNvPr id="43" name="圓角矩形 42"/>
          <p:cNvSpPr/>
          <p:nvPr/>
        </p:nvSpPr>
        <p:spPr>
          <a:xfrm>
            <a:off x="3585772" y="4005064"/>
            <a:ext cx="2642412" cy="28524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Internet/cloud Company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006943"/>
            <a:ext cx="1395362" cy="92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505968" cy="52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62264"/>
            <a:ext cx="502395" cy="49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003681"/>
            <a:ext cx="792088" cy="51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154" y="5733256"/>
            <a:ext cx="1340350" cy="83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5580112" y="2022332"/>
            <a:ext cx="17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Local N</a:t>
            </a:r>
            <a:r>
              <a:rPr lang="en-US" altLang="zh-TW" dirty="0" smtClean="0">
                <a:solidFill>
                  <a:srgbClr val="0070C0"/>
                </a:solidFill>
              </a:rPr>
              <a:t>etwork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43600" y="6488668"/>
            <a:ext cx="17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Home </a:t>
            </a:r>
            <a:r>
              <a:rPr lang="en-US" altLang="zh-TW" dirty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etwork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85" y="5420134"/>
            <a:ext cx="585841" cy="53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963916"/>
            <a:ext cx="504056" cy="97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concept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Level Concept on RDS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800" dirty="0" smtClean="0"/>
              <a:t>Original start point :</a:t>
            </a:r>
          </a:p>
          <a:p>
            <a:r>
              <a:rPr lang="en-US" altLang="zh-TW" sz="2800" dirty="0" smtClean="0"/>
              <a:t>Reduce communication time in call-center</a:t>
            </a:r>
          </a:p>
          <a:p>
            <a:r>
              <a:rPr lang="en-US" altLang="zh-TW" sz="2800" dirty="0" smtClean="0"/>
              <a:t>Take right parts when on-site service (go to user-Home)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Add-on (with Cloud)</a:t>
            </a:r>
          </a:p>
          <a:p>
            <a:r>
              <a:rPr lang="en-US" altLang="zh-TW" sz="2800" dirty="0" smtClean="0"/>
              <a:t>Analysis user behavior (for future product planning)</a:t>
            </a:r>
          </a:p>
          <a:p>
            <a:r>
              <a:rPr lang="en-US" altLang="zh-TW" sz="2800" dirty="0" smtClean="0"/>
              <a:t>Provide add-on service </a:t>
            </a:r>
          </a:p>
          <a:p>
            <a:r>
              <a:rPr lang="en-US" altLang="zh-TW" sz="2800" dirty="0" smtClean="0"/>
              <a:t>Push new product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049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圓角矩形 63"/>
          <p:cNvSpPr/>
          <p:nvPr/>
        </p:nvSpPr>
        <p:spPr>
          <a:xfrm>
            <a:off x="107504" y="1484784"/>
            <a:ext cx="2637334" cy="30963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Through internet, SPA company could reach user machine directly 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10" y="3140968"/>
            <a:ext cx="2745854" cy="209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815408" y="38517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6" y="3068960"/>
            <a:ext cx="576064" cy="11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52" y="5189596"/>
            <a:ext cx="1240532" cy="10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接點 12"/>
          <p:cNvCxnSpPr>
            <a:endCxn id="2052" idx="3"/>
          </p:cNvCxnSpPr>
          <p:nvPr/>
        </p:nvCxnSpPr>
        <p:spPr>
          <a:xfrm flipH="1">
            <a:off x="863080" y="3627389"/>
            <a:ext cx="7236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" y="1628800"/>
            <a:ext cx="1836043" cy="13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/>
        </p:nvCxnSpPr>
        <p:spPr>
          <a:xfrm flipH="1" flipV="1">
            <a:off x="1161119" y="2959462"/>
            <a:ext cx="425651" cy="454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102670" y="4943251"/>
            <a:ext cx="1512938" cy="862013"/>
            <a:chOff x="3692809" y="4930403"/>
            <a:chExt cx="1512938" cy="862013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930403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字方塊 16"/>
            <p:cNvSpPr txBox="1"/>
            <p:nvPr/>
          </p:nvSpPr>
          <p:spPr>
            <a:xfrm>
              <a:off x="4346426" y="5013176"/>
              <a:ext cx="8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Web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743400" y="2420888"/>
            <a:ext cx="2052736" cy="1080120"/>
            <a:chOff x="3491880" y="1737681"/>
            <a:chExt cx="2052736" cy="1080120"/>
          </a:xfrm>
        </p:grpSpPr>
        <p:pic>
          <p:nvPicPr>
            <p:cNvPr id="71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543143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Jacky\AppData\Local\Microsoft\Windows\Temporary Internet Files\Content.IE5\ZUAS6M1X\large-Blue-Database-0-16973[1]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860812"/>
              <a:ext cx="607634" cy="95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字方塊 26"/>
            <p:cNvSpPr txBox="1"/>
            <p:nvPr/>
          </p:nvSpPr>
          <p:spPr>
            <a:xfrm>
              <a:off x="4272559" y="1737681"/>
              <a:ext cx="1272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Cloud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Data Base</a:t>
              </a:r>
              <a:br>
                <a:rPr lang="en-US" altLang="zh-TW" dirty="0" smtClean="0">
                  <a:solidFill>
                    <a:srgbClr val="0070C0"/>
                  </a:solidFill>
                </a:rPr>
              </a:br>
              <a:r>
                <a:rPr lang="en-US" altLang="zh-TW" dirty="0" smtClean="0">
                  <a:solidFill>
                    <a:srgbClr val="0070C0"/>
                  </a:solidFill>
                </a:rPr>
                <a:t>SQL-server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695728" y="3501008"/>
            <a:ext cx="1512168" cy="1008111"/>
            <a:chOff x="6588224" y="3501008"/>
            <a:chExt cx="1512168" cy="1008111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501008"/>
              <a:ext cx="1512168" cy="1008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6877706" y="3861048"/>
              <a:ext cx="933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intranet</a:t>
              </a:r>
              <a:endParaRPr lang="zh-TW" altLang="en-US" dirty="0"/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3" y="5113817"/>
            <a:ext cx="576064" cy="11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左-右雙向箭號 47"/>
          <p:cNvSpPr/>
          <p:nvPr/>
        </p:nvSpPr>
        <p:spPr>
          <a:xfrm rot="1502962">
            <a:off x="2709775" y="3453618"/>
            <a:ext cx="801216" cy="29220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左-右雙向箭號 57"/>
          <p:cNvSpPr/>
          <p:nvPr/>
        </p:nvSpPr>
        <p:spPr>
          <a:xfrm>
            <a:off x="5951062" y="4061403"/>
            <a:ext cx="710530" cy="29220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6951099" y="2337500"/>
            <a:ext cx="1904869" cy="862013"/>
            <a:chOff x="3692809" y="4930403"/>
            <a:chExt cx="1904869" cy="862013"/>
          </a:xfrm>
        </p:grpSpPr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809" y="4930403"/>
              <a:ext cx="75723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文字方塊 62"/>
            <p:cNvSpPr txBox="1"/>
            <p:nvPr/>
          </p:nvSpPr>
          <p:spPr>
            <a:xfrm>
              <a:off x="4346426" y="5013176"/>
              <a:ext cx="1251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Application Server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714271" y="4550211"/>
            <a:ext cx="1101291" cy="1104150"/>
            <a:chOff x="4731206" y="5870010"/>
            <a:chExt cx="1101291" cy="1104150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206" y="5870010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22" y="5893072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22" y="6045472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422" y="6197872"/>
              <a:ext cx="600075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群組 49"/>
          <p:cNvGrpSpPr/>
          <p:nvPr/>
        </p:nvGrpSpPr>
        <p:grpSpPr>
          <a:xfrm>
            <a:off x="6768616" y="5013176"/>
            <a:ext cx="1750508" cy="1627551"/>
            <a:chOff x="6877702" y="5059268"/>
            <a:chExt cx="1750508" cy="1627551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416" y="5062697"/>
              <a:ext cx="761794" cy="75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702" y="5059268"/>
              <a:ext cx="1196759" cy="122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字方塊 34"/>
            <p:cNvSpPr txBox="1"/>
            <p:nvPr/>
          </p:nvSpPr>
          <p:spPr>
            <a:xfrm>
              <a:off x="6877702" y="6317487"/>
              <a:ext cx="1390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Call-center</a:t>
              </a:r>
              <a:endParaRPr lang="zh-TW" altLang="en-US" dirty="0"/>
            </a:p>
          </p:txBody>
        </p:sp>
      </p:grp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43" y="2792536"/>
            <a:ext cx="9429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文字方塊 65"/>
          <p:cNvSpPr txBox="1"/>
          <p:nvPr/>
        </p:nvSpPr>
        <p:spPr>
          <a:xfrm>
            <a:off x="719063" y="4211796"/>
            <a:ext cx="158417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in Home</a:t>
            </a:r>
            <a:endParaRPr lang="zh-TW" altLang="en-US" dirty="0"/>
          </a:p>
        </p:txBody>
      </p:sp>
      <p:sp>
        <p:nvSpPr>
          <p:cNvPr id="82" name="圓角矩形 81"/>
          <p:cNvSpPr/>
          <p:nvPr/>
        </p:nvSpPr>
        <p:spPr>
          <a:xfrm>
            <a:off x="143000" y="4878073"/>
            <a:ext cx="3022996" cy="171927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573709" y="6219238"/>
            <a:ext cx="201622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out of Home</a:t>
            </a:r>
            <a:endParaRPr lang="zh-TW" altLang="en-US" dirty="0"/>
          </a:p>
        </p:txBody>
      </p:sp>
      <p:sp>
        <p:nvSpPr>
          <p:cNvPr id="84" name="圓角矩形 83"/>
          <p:cNvSpPr/>
          <p:nvPr/>
        </p:nvSpPr>
        <p:spPr>
          <a:xfrm>
            <a:off x="6338084" y="1484784"/>
            <a:ext cx="2661900" cy="525658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6965241" y="1484784"/>
            <a:ext cx="158417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SPA company</a:t>
            </a:r>
            <a:endParaRPr lang="zh-TW" altLang="en-US" dirty="0"/>
          </a:p>
        </p:txBody>
      </p:sp>
      <p:sp>
        <p:nvSpPr>
          <p:cNvPr id="86" name="圓角矩形 85"/>
          <p:cNvSpPr/>
          <p:nvPr/>
        </p:nvSpPr>
        <p:spPr>
          <a:xfrm>
            <a:off x="6453877" y="4558684"/>
            <a:ext cx="2330083" cy="20820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左-右雙向箭號 87"/>
          <p:cNvSpPr/>
          <p:nvPr/>
        </p:nvSpPr>
        <p:spPr>
          <a:xfrm rot="7730542">
            <a:off x="3020258" y="4569847"/>
            <a:ext cx="707102" cy="29220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肘形接點 72"/>
          <p:cNvCxnSpPr>
            <a:stCxn id="34" idx="1"/>
          </p:cNvCxnSpPr>
          <p:nvPr/>
        </p:nvCxnSpPr>
        <p:spPr>
          <a:xfrm>
            <a:off x="6768616" y="5603776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4" idx="1"/>
            <a:endCxn id="2055" idx="3"/>
          </p:cNvCxnSpPr>
          <p:nvPr/>
        </p:nvCxnSpPr>
        <p:spPr>
          <a:xfrm rot="10800000">
            <a:off x="2040348" y="2315389"/>
            <a:ext cx="4728269" cy="3308865"/>
          </a:xfrm>
          <a:prstGeom prst="bentConnector3">
            <a:avLst>
              <a:gd name="adj1" fmla="val 19642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2052" idx="0"/>
          </p:cNvCxnSpPr>
          <p:nvPr/>
        </p:nvCxnSpPr>
        <p:spPr>
          <a:xfrm rot="16200000" flipV="1">
            <a:off x="389573" y="2883484"/>
            <a:ext cx="369613" cy="1339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52" idx="0"/>
            <a:endCxn id="2055" idx="2"/>
          </p:cNvCxnSpPr>
          <p:nvPr/>
        </p:nvCxnSpPr>
        <p:spPr>
          <a:xfrm rot="5400000" flipH="1" flipV="1">
            <a:off x="66404" y="4057896"/>
            <a:ext cx="2111842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62" idx="0"/>
          </p:cNvCxnSpPr>
          <p:nvPr/>
        </p:nvCxnSpPr>
        <p:spPr>
          <a:xfrm rot="16200000" flipV="1">
            <a:off x="4473768" y="-518451"/>
            <a:ext cx="422531" cy="5289371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102670" y="1628800"/>
            <a:ext cx="208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1 to many, always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774754" y="2000887"/>
            <a:ext cx="31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 to 1, when control/diagnosis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561</Words>
  <Application>Microsoft Office PowerPoint</Application>
  <PresentationFormat>如螢幕大小 (4:3)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Remote Diagnosis Service (RDS)</vt:lpstr>
      <vt:lpstr>Content</vt:lpstr>
      <vt:lpstr>Architecture Background</vt:lpstr>
      <vt:lpstr>New SPA series: SPA is not alone </vt:lpstr>
      <vt:lpstr>Connections  in New-SPA architecture</vt:lpstr>
      <vt:lpstr>New SPA External Architecture </vt:lpstr>
      <vt:lpstr>System concept</vt:lpstr>
      <vt:lpstr>High Level Concept on RDS</vt:lpstr>
      <vt:lpstr>Through internet, SPA company could reach user machine directly  </vt:lpstr>
      <vt:lpstr>Architecture of RDS</vt:lpstr>
      <vt:lpstr>What we provide?</vt:lpstr>
      <vt:lpstr>Program overview</vt:lpstr>
      <vt:lpstr>Scenario (1/2)</vt:lpstr>
      <vt:lpstr>Scenario (2/2)</vt:lpstr>
      <vt:lpstr>Overview</vt:lpstr>
      <vt:lpstr>PowerPoint 簡報</vt:lpstr>
      <vt:lpstr>Object Relationship</vt:lpstr>
      <vt:lpstr>How Objects be Produced </vt:lpstr>
      <vt:lpstr>How UI be Updated</vt:lpstr>
      <vt:lpstr>NAS directories</vt:lpstr>
      <vt:lpstr>Admin.ini</vt:lpstr>
      <vt:lpstr>User.ini</vt:lpstr>
      <vt:lpstr>RDSadmin 程式</vt:lpstr>
      <vt:lpstr>Error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Object/Class</dc:title>
  <dc:creator>Ajack</dc:creator>
  <cp:lastModifiedBy>Ajack</cp:lastModifiedBy>
  <cp:revision>36</cp:revision>
  <dcterms:created xsi:type="dcterms:W3CDTF">2015-11-09T17:53:06Z</dcterms:created>
  <dcterms:modified xsi:type="dcterms:W3CDTF">2016-10-12T07:26:43Z</dcterms:modified>
</cp:coreProperties>
</file>