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97" r:id="rId2"/>
    <p:sldId id="314" r:id="rId3"/>
    <p:sldId id="319" r:id="rId4"/>
    <p:sldId id="316" r:id="rId5"/>
    <p:sldId id="317" r:id="rId6"/>
    <p:sldId id="318" r:id="rId7"/>
    <p:sldId id="321" r:id="rId8"/>
    <p:sldId id="322" r:id="rId9"/>
    <p:sldId id="323" r:id="rId10"/>
    <p:sldId id="298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01" r:id="rId21"/>
    <p:sldId id="333" r:id="rId22"/>
    <p:sldId id="334" r:id="rId23"/>
    <p:sldId id="303" r:id="rId24"/>
    <p:sldId id="308" r:id="rId25"/>
    <p:sldId id="310" r:id="rId26"/>
    <p:sldId id="312" r:id="rId27"/>
    <p:sldId id="320" r:id="rId28"/>
    <p:sldId id="336" r:id="rId29"/>
    <p:sldId id="335" r:id="rId30"/>
    <p:sldId id="337" r:id="rId31"/>
    <p:sldId id="338" r:id="rId32"/>
    <p:sldId id="339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FFE79B"/>
    <a:srgbClr val="F57B17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7464" autoAdjust="0"/>
  </p:normalViewPr>
  <p:slideViewPr>
    <p:cSldViewPr>
      <p:cViewPr>
        <p:scale>
          <a:sx n="280" d="100"/>
          <a:sy n="280" d="100"/>
        </p:scale>
        <p:origin x="-72" y="46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82EA3D-2FD7-4317-9F0A-59ABA73E2209}" type="datetimeFigureOut">
              <a:rPr lang="en-CA" smtClean="0"/>
              <a:pPr/>
              <a:t>05/11/2015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D2B05F-05B2-41B6-9363-BA1987A028D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3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05/11/2015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05/11/2015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05/11/2015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05/11/2015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05/11/2015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05/11/2015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05/11/2015</a:t>
            </a:fld>
            <a:endParaRPr lang="en-CA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05/11/2015</a:t>
            </a:fld>
            <a:endParaRPr lang="en-CA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05/11/2015</a:t>
            </a:fld>
            <a:endParaRPr lang="en-CA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05/11/2015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DD7-2FA9-4562-B184-F5042319FAF4}" type="datetimeFigureOut">
              <a:rPr lang="en-CA" smtClean="0"/>
              <a:pPr/>
              <a:t>05/11/2015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9DD7-2FA9-4562-B184-F5042319FAF4}" type="datetimeFigureOut">
              <a:rPr lang="en-CA" smtClean="0"/>
              <a:pPr/>
              <a:t>05/11/2015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FE96-812F-4677-847F-C5B4EE9FFDD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Auto-Diagnosis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looks normal.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Example 2</a:t>
            </a:r>
            <a:br>
              <a:rPr lang="en-US" sz="2800" b="1" dirty="0" smtClean="0">
                <a:solidFill>
                  <a:srgbClr val="000099"/>
                </a:solidFill>
              </a:rPr>
            </a:br>
            <a:r>
              <a:rPr lang="en-US" sz="2800" b="1" dirty="0" smtClean="0">
                <a:solidFill>
                  <a:srgbClr val="000099"/>
                </a:solidFill>
              </a:rPr>
              <a:t>Error Message FLOW 1 </a:t>
            </a:r>
            <a:endParaRPr lang="en-CA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6997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Customer calls in and said that panel shows FLOW 1.</a:t>
            </a:r>
          </a:p>
          <a:p>
            <a:r>
              <a:rPr lang="en-US" sz="1600" dirty="0" smtClean="0"/>
              <a:t>System shows FLOW 1.</a:t>
            </a:r>
          </a:p>
          <a:p>
            <a:r>
              <a:rPr lang="en-US" sz="1600" dirty="0" smtClean="0"/>
              <a:t>Heater is off under FLOW 1 Condition.</a:t>
            </a:r>
          </a:p>
          <a:p>
            <a:r>
              <a:rPr lang="en-US" sz="1600" dirty="0" smtClean="0"/>
              <a:t>Circ Pump is still on.</a:t>
            </a:r>
            <a:r>
              <a:rPr lang="zh-TW" altLang="en-US" sz="1600" dirty="0" smtClean="0"/>
              <a:t> </a:t>
            </a:r>
            <a:r>
              <a:rPr lang="en-US" altLang="zh-TW" sz="1600" b="1" dirty="0" smtClean="0">
                <a:solidFill>
                  <a:srgbClr val="000099"/>
                </a:solidFill>
              </a:rPr>
              <a:t>(</a:t>
            </a:r>
            <a:r>
              <a:rPr lang="zh-TW" altLang="en-US" sz="1600" b="1" dirty="0" smtClean="0">
                <a:solidFill>
                  <a:srgbClr val="000099"/>
                </a:solidFill>
              </a:rPr>
              <a:t>有看到</a:t>
            </a:r>
            <a:r>
              <a:rPr lang="en-US" altLang="zh-TW" sz="1600" b="1" dirty="0" smtClean="0">
                <a:solidFill>
                  <a:srgbClr val="000099"/>
                </a:solidFill>
              </a:rPr>
              <a:t>circ pump</a:t>
            </a:r>
            <a:r>
              <a:rPr lang="zh-TW" altLang="en-US" sz="1600" b="1" dirty="0" smtClean="0">
                <a:solidFill>
                  <a:srgbClr val="000099"/>
                </a:solidFill>
              </a:rPr>
              <a:t>電流</a:t>
            </a:r>
            <a:r>
              <a:rPr lang="en-US" altLang="zh-TW" sz="1600" b="1" dirty="0" smtClean="0">
                <a:solidFill>
                  <a:srgbClr val="000099"/>
                </a:solidFill>
              </a:rPr>
              <a:t>)</a:t>
            </a:r>
            <a:endParaRPr lang="en-US" sz="1600" b="1" dirty="0" smtClean="0">
              <a:solidFill>
                <a:srgbClr val="000099"/>
              </a:solidFill>
            </a:endParaRPr>
          </a:p>
          <a:p>
            <a:r>
              <a:rPr lang="en-US" sz="1600" dirty="0" smtClean="0"/>
              <a:t>Perform RDS.</a:t>
            </a:r>
          </a:p>
          <a:p>
            <a:endParaRPr lang="en-CA" sz="1600" dirty="0"/>
          </a:p>
        </p:txBody>
      </p:sp>
      <p:grpSp>
        <p:nvGrpSpPr>
          <p:cNvPr id="7" name="群組 6"/>
          <p:cNvGrpSpPr/>
          <p:nvPr/>
        </p:nvGrpSpPr>
        <p:grpSpPr>
          <a:xfrm>
            <a:off x="4232818" y="5229200"/>
            <a:ext cx="1275286" cy="432048"/>
            <a:chOff x="2195736" y="4005064"/>
            <a:chExt cx="936104" cy="432048"/>
          </a:xfrm>
        </p:grpSpPr>
        <p:sp>
          <p:nvSpPr>
            <p:cNvPr id="5" name="圓角矩形 4"/>
            <p:cNvSpPr/>
            <p:nvPr/>
          </p:nvSpPr>
          <p:spPr>
            <a:xfrm>
              <a:off x="2195736" y="4005064"/>
              <a:ext cx="936104" cy="2160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2195736" y="4221088"/>
              <a:ext cx="936104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187624" y="4005064"/>
            <a:ext cx="936104" cy="432048"/>
            <a:chOff x="1187624" y="4005064"/>
            <a:chExt cx="936104" cy="432048"/>
          </a:xfrm>
        </p:grpSpPr>
        <p:sp>
          <p:nvSpPr>
            <p:cNvPr id="4" name="圓角矩形 3"/>
            <p:cNvSpPr/>
            <p:nvPr/>
          </p:nvSpPr>
          <p:spPr>
            <a:xfrm>
              <a:off x="1187624" y="4005064"/>
              <a:ext cx="936104" cy="216024"/>
            </a:xfrm>
            <a:prstGeom prst="roundRect">
              <a:avLst/>
            </a:prstGeom>
            <a:solidFill>
              <a:srgbClr val="FFE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187624" y="4221088"/>
              <a:ext cx="936104" cy="21602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232818" y="4024266"/>
            <a:ext cx="1275286" cy="412846"/>
            <a:chOff x="1340024" y="5032378"/>
            <a:chExt cx="936104" cy="412846"/>
          </a:xfrm>
        </p:grpSpPr>
        <p:sp>
          <p:nvSpPr>
            <p:cNvPr id="10" name="圓角矩形 9"/>
            <p:cNvSpPr/>
            <p:nvPr/>
          </p:nvSpPr>
          <p:spPr>
            <a:xfrm>
              <a:off x="1340024" y="5229200"/>
              <a:ext cx="936104" cy="216024"/>
            </a:xfrm>
            <a:prstGeom prst="roundRect">
              <a:avLst/>
            </a:prstGeom>
            <a:gradFill>
              <a:gsLst>
                <a:gs pos="59000">
                  <a:srgbClr val="FFC000"/>
                </a:gs>
                <a:gs pos="100000">
                  <a:srgbClr val="FFE79B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340024" y="5032378"/>
              <a:ext cx="936104" cy="216024"/>
            </a:xfrm>
            <a:prstGeom prst="roundRect">
              <a:avLst/>
            </a:prstGeom>
            <a:solidFill>
              <a:srgbClr val="FFE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232818" y="4621257"/>
            <a:ext cx="1275286" cy="432048"/>
            <a:chOff x="2195736" y="4005064"/>
            <a:chExt cx="936104" cy="432048"/>
          </a:xfrm>
        </p:grpSpPr>
        <p:sp>
          <p:nvSpPr>
            <p:cNvPr id="14" name="圓角矩形 13"/>
            <p:cNvSpPr/>
            <p:nvPr/>
          </p:nvSpPr>
          <p:spPr>
            <a:xfrm>
              <a:off x="2195736" y="4005064"/>
              <a:ext cx="936104" cy="2160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2195736" y="4221088"/>
              <a:ext cx="936104" cy="216024"/>
            </a:xfrm>
            <a:prstGeom prst="roundRect">
              <a:avLst/>
            </a:prstGeom>
            <a:gradFill>
              <a:gsLst>
                <a:gs pos="59000">
                  <a:srgbClr val="D1D1D1"/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034251" y="5445224"/>
            <a:ext cx="441405" cy="432048"/>
            <a:chOff x="1034251" y="5445224"/>
            <a:chExt cx="441405" cy="432048"/>
          </a:xfrm>
        </p:grpSpPr>
        <p:grpSp>
          <p:nvGrpSpPr>
            <p:cNvPr id="16" name="群組 15"/>
            <p:cNvGrpSpPr/>
            <p:nvPr/>
          </p:nvGrpSpPr>
          <p:grpSpPr>
            <a:xfrm>
              <a:off x="1034251" y="5445224"/>
              <a:ext cx="441405" cy="432048"/>
              <a:chOff x="2195736" y="4005064"/>
              <a:chExt cx="936104" cy="432048"/>
            </a:xfrm>
          </p:grpSpPr>
          <p:sp>
            <p:nvSpPr>
              <p:cNvPr id="17" name="圓角矩形 16"/>
              <p:cNvSpPr/>
              <p:nvPr/>
            </p:nvSpPr>
            <p:spPr>
              <a:xfrm>
                <a:off x="2195736" y="4005064"/>
                <a:ext cx="936104" cy="2160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2195736" y="4221088"/>
                <a:ext cx="936104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016" y="5563243"/>
              <a:ext cx="183874" cy="183874"/>
            </a:xfrm>
            <a:prstGeom prst="rect">
              <a:avLst/>
            </a:prstGeom>
          </p:spPr>
        </p:pic>
      </p:grpSp>
      <p:grpSp>
        <p:nvGrpSpPr>
          <p:cNvPr id="28" name="群組 27"/>
          <p:cNvGrpSpPr/>
          <p:nvPr/>
        </p:nvGrpSpPr>
        <p:grpSpPr>
          <a:xfrm>
            <a:off x="1052422" y="6021288"/>
            <a:ext cx="441405" cy="432048"/>
            <a:chOff x="1052422" y="6021288"/>
            <a:chExt cx="441405" cy="432048"/>
          </a:xfrm>
        </p:grpSpPr>
        <p:grpSp>
          <p:nvGrpSpPr>
            <p:cNvPr id="19" name="群組 18"/>
            <p:cNvGrpSpPr/>
            <p:nvPr/>
          </p:nvGrpSpPr>
          <p:grpSpPr>
            <a:xfrm>
              <a:off x="1052422" y="6021288"/>
              <a:ext cx="441405" cy="432048"/>
              <a:chOff x="2195736" y="4005064"/>
              <a:chExt cx="936104" cy="432048"/>
            </a:xfrm>
          </p:grpSpPr>
          <p:sp>
            <p:nvSpPr>
              <p:cNvPr id="20" name="圓角矩形 19"/>
              <p:cNvSpPr/>
              <p:nvPr/>
            </p:nvSpPr>
            <p:spPr>
              <a:xfrm>
                <a:off x="2195736" y="4005064"/>
                <a:ext cx="936104" cy="2160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圓角矩形 20"/>
              <p:cNvSpPr/>
              <p:nvPr/>
            </p:nvSpPr>
            <p:spPr>
              <a:xfrm>
                <a:off x="2195736" y="4221088"/>
                <a:ext cx="936104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87" y="6145375"/>
              <a:ext cx="183874" cy="183874"/>
            </a:xfrm>
            <a:prstGeom prst="rect">
              <a:avLst/>
            </a:prstGeom>
          </p:spPr>
        </p:pic>
      </p:grpSp>
      <p:sp>
        <p:nvSpPr>
          <p:cNvPr id="29" name="圓角矩形 28"/>
          <p:cNvSpPr/>
          <p:nvPr/>
        </p:nvSpPr>
        <p:spPr>
          <a:xfrm>
            <a:off x="1254953" y="3645024"/>
            <a:ext cx="652751" cy="28803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zh-TW" sz="1000" dirty="0" smtClean="0">
                <a:latin typeface="Arial Narrow" panose="020B0606020202030204" pitchFamily="34" charset="0"/>
              </a:rPr>
              <a:t>Connec</a:t>
            </a:r>
            <a:r>
              <a:rPr lang="en-US" altLang="zh-TW" sz="1100" dirty="0" smtClean="0">
                <a:latin typeface="Arial Narrow" panose="020B0606020202030204" pitchFamily="34" charset="0"/>
              </a:rPr>
              <a:t>t</a:t>
            </a:r>
            <a:endParaRPr lang="zh-TW" altLang="en-US" sz="11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r>
                        <a:rPr lang="en-US" sz="1200" baseline="0" dirty="0" smtClean="0"/>
                        <a:t>Auto-Diagnosis Processing…</a:t>
                      </a:r>
                    </a:p>
                    <a:p>
                      <a:r>
                        <a:rPr lang="en-US" sz="1200" i="1" baseline="0" dirty="0" smtClean="0"/>
                        <a:t>Error Message: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FLOW 1 (Flow Switch Open)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sz="1200" baseline="0" dirty="0" smtClean="0"/>
                        <a:t>CP + UV – ON: </a:t>
                      </a:r>
                      <a:r>
                        <a:rPr lang="en-US" sz="1200" b="1" i="1" baseline="0" dirty="0" smtClean="0"/>
                        <a:t>2.7A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i="1" baseline="0" dirty="0" smtClean="0"/>
                        <a:t>(Normal)</a:t>
                      </a:r>
                    </a:p>
                    <a:p>
                      <a:pPr marL="228600" indent="-228600">
                        <a:buNone/>
                      </a:pPr>
                      <a:endParaRPr lang="en-US" sz="1200" i="1" baseline="0" dirty="0" smtClean="0"/>
                    </a:p>
                    <a:p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FLOW 1</a:t>
            </a: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2.7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573016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r>
                        <a:rPr lang="en-US" sz="1200" baseline="0" dirty="0" smtClean="0"/>
                        <a:t>Auto-Diagnosis Processing…</a:t>
                      </a:r>
                    </a:p>
                    <a:p>
                      <a:r>
                        <a:rPr lang="en-US" sz="1200" i="1" baseline="0" dirty="0" smtClean="0"/>
                        <a:t>Error Message: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FLOW 1 (Flow Switch Open)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sz="1200" baseline="0" dirty="0" smtClean="0"/>
                        <a:t>CP + UV – ON: </a:t>
                      </a:r>
                      <a:r>
                        <a:rPr lang="en-US" sz="1200" b="1" i="1" baseline="0" dirty="0" smtClean="0"/>
                        <a:t>2.7A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i="1" baseline="0" dirty="0" smtClean="0"/>
                        <a:t>(Normal)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sz="1200" baseline="0" dirty="0" smtClean="0"/>
                        <a:t>CP + UV + Pump 1 H – ON: </a:t>
                      </a:r>
                      <a:r>
                        <a:rPr lang="en-US" sz="1200" b="1" i="1" baseline="0" dirty="0" smtClean="0"/>
                        <a:t>10.7A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i="1" baseline="0" dirty="0" smtClean="0"/>
                        <a:t>(Normal)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sz="1200" i="0" baseline="0" dirty="0" smtClean="0"/>
                        <a:t>Pump 1 H – ON: </a:t>
                      </a:r>
                      <a:r>
                        <a:rPr lang="en-US" sz="1200" b="1" i="1" baseline="0" dirty="0" smtClean="0"/>
                        <a:t>8.1A</a:t>
                      </a:r>
                    </a:p>
                    <a:p>
                      <a:pPr marL="228600" indent="-228600">
                        <a:buAutoNum type="arabicParenBoth"/>
                      </a:pPr>
                      <a:endParaRPr lang="en-US" sz="1200" i="0" baseline="0" dirty="0" smtClean="0"/>
                    </a:p>
                    <a:p>
                      <a:pPr marL="228600" indent="-228600">
                        <a:buNone/>
                      </a:pPr>
                      <a:endParaRPr lang="en-US" sz="1200" i="1" baseline="0" dirty="0" smtClean="0"/>
                    </a:p>
                    <a:p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FLOW 1</a:t>
            </a: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10.8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717032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8.1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</a:rPr>
                        <a:t>Auto-Diagnosis is done.</a:t>
                      </a:r>
                    </a:p>
                    <a:p>
                      <a:pPr marL="342900" indent="-342900">
                        <a:buNone/>
                      </a:pPr>
                      <a:endParaRPr lang="en-US" sz="12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200" b="1" i="0" u="sng" baseline="0" dirty="0" smtClean="0">
                          <a:solidFill>
                            <a:schemeClr val="tx1"/>
                          </a:solidFill>
                        </a:rPr>
                        <a:t>RDS Result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200" b="1" i="0" baseline="0" dirty="0" smtClean="0">
                          <a:solidFill>
                            <a:srgbClr val="FF0000"/>
                          </a:solidFill>
                        </a:rPr>
                        <a:t>Flow Switch Defect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</a:rPr>
                        <a:t>(Please check “ RDS Report ” for detail)</a:t>
                      </a:r>
                    </a:p>
                    <a:p>
                      <a:pPr marL="342900" indent="-342900">
                        <a:buNone/>
                      </a:pP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1" i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1" i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4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FLOW 1</a:t>
            </a: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0.2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429000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Example 3</a:t>
            </a:r>
            <a:br>
              <a:rPr lang="en-US" sz="2800" b="1" dirty="0" smtClean="0">
                <a:solidFill>
                  <a:srgbClr val="000099"/>
                </a:solidFill>
              </a:rPr>
            </a:br>
            <a:r>
              <a:rPr lang="en-US" sz="2800" b="1" dirty="0" smtClean="0">
                <a:solidFill>
                  <a:srgbClr val="000099"/>
                </a:solidFill>
              </a:rPr>
              <a:t>Error Message FLOW 1 </a:t>
            </a:r>
            <a:endParaRPr lang="en-CA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Customer calls in and said that panel shows FLOW 1.</a:t>
            </a:r>
          </a:p>
          <a:p>
            <a:r>
              <a:rPr lang="en-US" sz="1600" dirty="0" smtClean="0"/>
              <a:t>System shows FLOW 1.</a:t>
            </a:r>
          </a:p>
          <a:p>
            <a:r>
              <a:rPr lang="en-US" sz="1600" dirty="0" smtClean="0"/>
              <a:t>Heater is off under FLOW 1 Condition.</a:t>
            </a:r>
          </a:p>
          <a:p>
            <a:r>
              <a:rPr lang="en-US" sz="1600" dirty="0" smtClean="0"/>
              <a:t>Circ Pump is still on.</a:t>
            </a:r>
            <a:r>
              <a:rPr lang="zh-TW" altLang="en-US" sz="1600" dirty="0" smtClean="0"/>
              <a:t> </a:t>
            </a:r>
            <a:r>
              <a:rPr lang="en-US" altLang="zh-TW" sz="1600" b="1" dirty="0" smtClean="0">
                <a:solidFill>
                  <a:srgbClr val="000099"/>
                </a:solidFill>
              </a:rPr>
              <a:t>(</a:t>
            </a:r>
            <a:r>
              <a:rPr lang="zh-TW" altLang="en-US" sz="1600" b="1" dirty="0" smtClean="0">
                <a:solidFill>
                  <a:srgbClr val="000099"/>
                </a:solidFill>
              </a:rPr>
              <a:t>沒看到</a:t>
            </a:r>
            <a:r>
              <a:rPr lang="en-US" altLang="zh-TW" sz="1600" b="1" dirty="0" smtClean="0">
                <a:solidFill>
                  <a:srgbClr val="000099"/>
                </a:solidFill>
              </a:rPr>
              <a:t>circ pump</a:t>
            </a:r>
            <a:r>
              <a:rPr lang="zh-TW" altLang="en-US" sz="1600" b="1" dirty="0" smtClean="0">
                <a:solidFill>
                  <a:srgbClr val="000099"/>
                </a:solidFill>
              </a:rPr>
              <a:t>電流</a:t>
            </a:r>
            <a:r>
              <a:rPr lang="en-US" altLang="zh-TW" sz="1600" b="1" dirty="0" smtClean="0">
                <a:solidFill>
                  <a:srgbClr val="000099"/>
                </a:solidFill>
              </a:rPr>
              <a:t>)</a:t>
            </a:r>
            <a:endParaRPr lang="en-US" sz="1600" b="1" dirty="0" smtClean="0">
              <a:solidFill>
                <a:srgbClr val="000099"/>
              </a:solidFill>
            </a:endParaRPr>
          </a:p>
          <a:p>
            <a:r>
              <a:rPr lang="en-US" sz="1600" dirty="0" smtClean="0"/>
              <a:t>Perform RDS.</a:t>
            </a:r>
          </a:p>
          <a:p>
            <a:r>
              <a:rPr lang="en-US" sz="1600" dirty="0" smtClean="0"/>
              <a:t>Pump 1 H/L</a:t>
            </a:r>
            <a:r>
              <a:rPr lang="zh-TW" altLang="en-US" sz="1600" dirty="0" smtClean="0"/>
              <a:t>開之後</a:t>
            </a:r>
            <a:r>
              <a:rPr lang="en-US" altLang="zh-TW" sz="1600" dirty="0" smtClean="0"/>
              <a:t>, FLOW 1</a:t>
            </a:r>
            <a:r>
              <a:rPr lang="zh-TW" altLang="en-US" sz="1600" dirty="0" smtClean="0"/>
              <a:t>會消失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因為</a:t>
            </a:r>
            <a:r>
              <a:rPr lang="en-US" altLang="zh-TW" sz="1600" dirty="0" smtClean="0"/>
              <a:t>FLOW SWITCH</a:t>
            </a:r>
            <a:r>
              <a:rPr lang="zh-TW" altLang="en-US" sz="1600" dirty="0" smtClean="0"/>
              <a:t> 沒有壞掉，</a:t>
            </a:r>
            <a:r>
              <a:rPr lang="en-US" altLang="zh-TW" sz="1600" dirty="0" smtClean="0"/>
              <a:t>CONTROLLER</a:t>
            </a:r>
            <a:r>
              <a:rPr lang="zh-TW" altLang="en-US" sz="1600" dirty="0" smtClean="0"/>
              <a:t>也沒有壞掉，水有流動，</a:t>
            </a:r>
            <a:r>
              <a:rPr lang="en-US" altLang="zh-TW" sz="1600" dirty="0" smtClean="0"/>
              <a:t>FLOW SWITCH</a:t>
            </a:r>
            <a:r>
              <a:rPr lang="zh-TW" altLang="en-US" sz="1600" dirty="0" smtClean="0"/>
              <a:t>有</a:t>
            </a:r>
            <a:r>
              <a:rPr lang="en-US" altLang="zh-TW" sz="1600" dirty="0" smtClean="0"/>
              <a:t>CLOSE</a:t>
            </a:r>
            <a:endParaRPr lang="en-US" sz="1600" dirty="0" smtClean="0"/>
          </a:p>
          <a:p>
            <a:r>
              <a:rPr lang="en-US" sz="1600" dirty="0" smtClean="0"/>
              <a:t>(</a:t>
            </a:r>
            <a:r>
              <a:rPr lang="zh-TW" altLang="en-US" sz="1600" dirty="0" smtClean="0"/>
              <a:t>情境設定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Circ Pump</a:t>
            </a:r>
            <a:r>
              <a:rPr lang="zh-TW" altLang="en-US" sz="1600" dirty="0" smtClean="0"/>
              <a:t>壞掉</a:t>
            </a:r>
            <a:r>
              <a:rPr lang="en-US" altLang="zh-TW" sz="1600" dirty="0" smtClean="0"/>
              <a:t>)</a:t>
            </a:r>
            <a:endParaRPr lang="en-US" sz="1600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r>
                        <a:rPr lang="en-US" sz="1200" baseline="0" dirty="0" smtClean="0"/>
                        <a:t>Auto-Diagnosis Processing…</a:t>
                      </a:r>
                    </a:p>
                    <a:p>
                      <a:r>
                        <a:rPr lang="en-US" sz="1200" i="1" baseline="0" dirty="0" smtClean="0"/>
                        <a:t>Error Message: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FLOW 1 - Flow Switch Open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sz="1200" baseline="0" dirty="0" smtClean="0"/>
                        <a:t>CP + UV – ON: </a:t>
                      </a:r>
                      <a:r>
                        <a:rPr lang="en-US" sz="1200" b="1" i="1" baseline="0" dirty="0" smtClean="0"/>
                        <a:t>0.2A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(Error)</a:t>
                      </a:r>
                    </a:p>
                    <a:p>
                      <a:pPr marL="228600" indent="-228600">
                        <a:buNone/>
                      </a:pPr>
                      <a:endParaRPr lang="en-US" sz="1200" b="1" i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>
                        <a:buNone/>
                      </a:pPr>
                      <a:endParaRPr lang="en-US" sz="1200" i="1" baseline="0" dirty="0" smtClean="0"/>
                    </a:p>
                    <a:p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FLOW 1</a:t>
            </a: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0.2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4077072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r>
                        <a:rPr lang="en-US" sz="1200" baseline="0" dirty="0" smtClean="0"/>
                        <a:t>Auto-Diagnosis Processing…</a:t>
                      </a:r>
                    </a:p>
                    <a:p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Error Message: FLOW 1 - Flow Switch Open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sz="1200" baseline="0" dirty="0" smtClean="0"/>
                        <a:t>CP + UV – ON: </a:t>
                      </a:r>
                      <a:r>
                        <a:rPr lang="en-US" sz="1200" b="1" i="1" baseline="0" dirty="0" smtClean="0"/>
                        <a:t>0.2A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(Error)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CP + UV + Pump 1 H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8.2A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(Error)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Error Message: (Clear)</a:t>
                      </a:r>
                    </a:p>
                    <a:p>
                      <a:pPr marL="228600" indent="-228600">
                        <a:buNone/>
                      </a:pPr>
                      <a:endParaRPr lang="en-US" sz="1200" b="1" i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>
                        <a:buNone/>
                      </a:pPr>
                      <a:endParaRPr lang="en-US" sz="1200" i="1" baseline="0" dirty="0" smtClean="0"/>
                    </a:p>
                    <a:p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8.2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374132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8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r>
                        <a:rPr lang="en-US" sz="1200" baseline="0" dirty="0" smtClean="0"/>
                        <a:t>Auto-Diagnosis Processing…</a:t>
                      </a:r>
                    </a:p>
                    <a:p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Error Message: FLOW 1 - Flow Switch Open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sz="1200" baseline="0" dirty="0" smtClean="0"/>
                        <a:t>CP + UV – ON: </a:t>
                      </a:r>
                      <a:r>
                        <a:rPr lang="en-US" sz="1200" b="1" i="1" baseline="0" dirty="0" smtClean="0"/>
                        <a:t>0.2A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(Error)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CP + UV + Pump 1 H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8.2A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(Error)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Error Message: (Clear)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(3) CP + UV + Pump 1 L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2.7A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(Error)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(4) CP + UV + Pump 2 H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8.2A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(Error)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Error Message: FLOW 1 - Flow Switch Open</a:t>
                      </a:r>
                    </a:p>
                    <a:p>
                      <a:pPr marL="228600" indent="-228600">
                        <a:buNone/>
                      </a:pPr>
                      <a:endParaRPr lang="en-US" sz="1200" i="1" baseline="0" dirty="0" smtClean="0"/>
                    </a:p>
                    <a:p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FLOW 1</a:t>
            </a: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8.2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284984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r>
                        <a:rPr lang="en-US" sz="1200" baseline="0" dirty="0" smtClean="0"/>
                        <a:t>Auto-Diagnosis Processing…</a:t>
                      </a:r>
                    </a:p>
                    <a:p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Error Message: FLOW 1 - Flow Switch Open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sz="1200" baseline="0" dirty="0" smtClean="0"/>
                        <a:t>CP + UV – ON: </a:t>
                      </a:r>
                      <a:r>
                        <a:rPr lang="en-US" sz="1200" b="1" i="1" baseline="0" dirty="0" smtClean="0"/>
                        <a:t>0.2A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(Error)</a:t>
                      </a:r>
                    </a:p>
                    <a:p>
                      <a:pPr marL="228600" indent="-2286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CP + UV + Pump 1 H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8.2A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(Error)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Error Message: (Clear)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(3) CP + UV + Pump 1 L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2.7A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(Error)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(4) CP + UV + Pump 2 H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8.2A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(Error)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Error Message: FLOW 1 - Flow Switch Open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n-US" sz="1200" i="1" baseline="0" dirty="0" smtClean="0"/>
                        <a:t>(</a:t>
                      </a:r>
                      <a:r>
                        <a:rPr lang="en-US" sz="1200" i="0" baseline="0" dirty="0" smtClean="0"/>
                        <a:t>5) CP + UV + Pump 2 L – ON: </a:t>
                      </a:r>
                      <a:r>
                        <a:rPr lang="en-US" sz="1200" b="1" i="1" baseline="0" dirty="0" smtClean="0"/>
                        <a:t>2.7A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(Error) </a:t>
                      </a:r>
                      <a:endParaRPr lang="en-US" sz="1200" b="1" i="1" baseline="0" dirty="0" smtClean="0"/>
                    </a:p>
                    <a:p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FLOW 1</a:t>
            </a: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8.2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501008"/>
            <a:ext cx="45719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2.5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</a:rPr>
                        <a:t>Auto-Diagnosis is done.</a:t>
                      </a:r>
                    </a:p>
                    <a:p>
                      <a:pPr marL="342900" indent="-342900">
                        <a:buNone/>
                      </a:pPr>
                      <a:endParaRPr lang="en-US" sz="12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200" b="1" i="0" u="sng" baseline="0" dirty="0" smtClean="0">
                          <a:solidFill>
                            <a:schemeClr val="tx1"/>
                          </a:solidFill>
                        </a:rPr>
                        <a:t>RDS Result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200" b="1" i="0" baseline="0" dirty="0" smtClean="0">
                          <a:solidFill>
                            <a:srgbClr val="FF0000"/>
                          </a:solidFill>
                        </a:rPr>
                        <a:t>Circ Pump Defect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</a:rPr>
                        <a:t>(Please check “ RDS Report ” for detail)</a:t>
                      </a:r>
                    </a:p>
                    <a:p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FLOW 1</a:t>
            </a: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8.2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284984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r>
                        <a:rPr lang="en-US" sz="1400" baseline="0" dirty="0" smtClean="0"/>
                        <a:t>Heater + CP + UV – ON: </a:t>
                      </a:r>
                      <a:r>
                        <a:rPr lang="en-US" sz="1400" b="1" i="1" baseline="0" dirty="0" smtClean="0">
                          <a:solidFill>
                            <a:schemeClr val="tx1"/>
                          </a:solidFill>
                        </a:rPr>
                        <a:t>25.2A </a:t>
                      </a:r>
                      <a:endParaRPr lang="en-CA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25.2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501008"/>
            <a:ext cx="45719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717032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Example 4</a:t>
            </a:r>
            <a:br>
              <a:rPr lang="en-US" sz="2800" b="1" dirty="0" smtClean="0">
                <a:solidFill>
                  <a:srgbClr val="000099"/>
                </a:solidFill>
              </a:rPr>
            </a:br>
            <a:r>
              <a:rPr lang="en-US" sz="2800" b="1" dirty="0" smtClean="0">
                <a:solidFill>
                  <a:srgbClr val="000099"/>
                </a:solidFill>
              </a:rPr>
              <a:t>Error Message FLOW 2 </a:t>
            </a:r>
            <a:endParaRPr lang="en-CA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/>
              <a:t>RDS Result</a:t>
            </a:r>
          </a:p>
          <a:p>
            <a:pPr>
              <a:buNone/>
            </a:pPr>
            <a:r>
              <a:rPr lang="en-US" sz="1800" dirty="0" smtClean="0"/>
              <a:t>Possible Errors:</a:t>
            </a:r>
          </a:p>
          <a:p>
            <a:pPr>
              <a:buAutoNum type="arabicParenBoth"/>
            </a:pPr>
            <a:r>
              <a:rPr lang="en-US" sz="1800" dirty="0" smtClean="0"/>
              <a:t>Flow Switch Defect</a:t>
            </a:r>
          </a:p>
          <a:p>
            <a:pPr>
              <a:buAutoNum type="arabicParenBoth"/>
            </a:pPr>
            <a:r>
              <a:rPr lang="en-US" sz="1800" dirty="0" smtClean="0"/>
              <a:t>Board Defect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r>
                        <a:rPr lang="en-US" sz="1400" baseline="0" dirty="0" smtClean="0"/>
                        <a:t>Auto-Diagnosis Processing…</a:t>
                      </a:r>
                    </a:p>
                    <a:p>
                      <a:r>
                        <a:rPr lang="en-US" sz="1400" i="1" baseline="0" dirty="0" smtClean="0"/>
                        <a:t>Error Message: </a:t>
                      </a:r>
                      <a:r>
                        <a:rPr lang="en-US" sz="1400" b="1" i="1" baseline="0" dirty="0" smtClean="0">
                          <a:solidFill>
                            <a:srgbClr val="FF0000"/>
                          </a:solidFill>
                        </a:rPr>
                        <a:t>FLOW 2 – Flow Switch Close</a:t>
                      </a:r>
                    </a:p>
                    <a:p>
                      <a:r>
                        <a:rPr lang="en-US" sz="1400" i="1" dirty="0" smtClean="0"/>
                        <a:t>Cannot</a:t>
                      </a:r>
                      <a:r>
                        <a:rPr lang="en-US" sz="1400" i="1" baseline="0" dirty="0" smtClean="0"/>
                        <a:t> operate any device</a:t>
                      </a:r>
                      <a:endParaRPr lang="en-CA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FLOW 2</a:t>
            </a: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284984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</a:rPr>
                        <a:t>Auto-Diagnosis is done.</a:t>
                      </a:r>
                    </a:p>
                    <a:p>
                      <a:pPr marL="342900" indent="-342900">
                        <a:buNone/>
                      </a:pPr>
                      <a:endParaRPr lang="en-US" sz="12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200" b="1" i="0" u="sng" baseline="0" dirty="0" smtClean="0">
                          <a:solidFill>
                            <a:schemeClr val="tx1"/>
                          </a:solidFill>
                        </a:rPr>
                        <a:t>RDS Result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Possible Errors: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Flow Switch Defect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Board Defect</a:t>
                      </a:r>
                    </a:p>
                    <a:p>
                      <a:pPr marL="342900" indent="-342900">
                        <a:buNone/>
                      </a:pPr>
                      <a:endParaRPr lang="en-US" sz="12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</a:rPr>
                        <a:t>(Please check “ RDS Report ” for detail)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FLOW 2</a:t>
            </a: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284984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Heater Relay Fail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Filtration Schedule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/ Time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(Server Version)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Temp too high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 + Default Info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r>
                        <a:rPr lang="en-US" sz="1400" baseline="0" dirty="0" smtClean="0"/>
                        <a:t>Heater + CP + UV – ON: </a:t>
                      </a:r>
                      <a:r>
                        <a:rPr lang="en-US" sz="1400" b="1" i="1" baseline="0" dirty="0" smtClean="0">
                          <a:solidFill>
                            <a:schemeClr val="tx1"/>
                          </a:solidFill>
                        </a:rPr>
                        <a:t>25.2A </a:t>
                      </a:r>
                      <a:endParaRPr lang="en-CA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25.2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501008"/>
            <a:ext cx="45719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717032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Example 1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000099"/>
                </a:solidFill>
              </a:rPr>
              <a:t> Found Pump 2 Fail after RDS </a:t>
            </a:r>
            <a:endParaRPr lang="en-CA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Customer calls in and complains about nothing happens when Jet 2 (H/L) buttons are pressed on panel.</a:t>
            </a:r>
          </a:p>
          <a:p>
            <a:r>
              <a:rPr lang="en-US" sz="1600" dirty="0" smtClean="0"/>
              <a:t>System looks normal before RDS</a:t>
            </a:r>
          </a:p>
          <a:p>
            <a:r>
              <a:rPr lang="en-US" sz="1600" dirty="0" smtClean="0"/>
              <a:t>Found Pump 2 inactive</a:t>
            </a:r>
          </a:p>
          <a:p>
            <a:r>
              <a:rPr lang="en-US" sz="1600" dirty="0" smtClean="0"/>
              <a:t>FLOW 1 will not show, because water flow does not go through flow switch, water flow does not go through heater. (</a:t>
            </a:r>
            <a:r>
              <a:rPr lang="zh-TW" altLang="en-US" sz="1600" dirty="0" smtClean="0"/>
              <a:t>只有經過</a:t>
            </a:r>
            <a:r>
              <a:rPr lang="en-US" altLang="zh-TW" sz="1600" dirty="0" smtClean="0"/>
              <a:t>pump1 and circ pump</a:t>
            </a:r>
            <a:r>
              <a:rPr lang="zh-TW" altLang="en-US" sz="1600" dirty="0" smtClean="0"/>
              <a:t>的水才有經過</a:t>
            </a:r>
            <a:r>
              <a:rPr lang="en-US" altLang="zh-TW" sz="1600" dirty="0" smtClean="0"/>
              <a:t>flow switch</a:t>
            </a:r>
            <a:r>
              <a:rPr lang="zh-TW" altLang="en-US" sz="1600" dirty="0" smtClean="0"/>
              <a:t>到</a:t>
            </a:r>
            <a:r>
              <a:rPr lang="en-US" altLang="zh-TW" sz="1600" dirty="0" smtClean="0"/>
              <a:t>heater.)</a:t>
            </a:r>
            <a:endParaRPr lang="en-US" sz="1600" dirty="0" smtClean="0"/>
          </a:p>
          <a:p>
            <a:r>
              <a:rPr lang="en-US" sz="1600" dirty="0" smtClean="0"/>
              <a:t>RDS continue checking the system</a:t>
            </a:r>
          </a:p>
          <a:p>
            <a:r>
              <a:rPr lang="en-US" sz="1600" dirty="0" smtClean="0"/>
              <a:t>After RDS, No Error, Pump 2 Fail.</a:t>
            </a:r>
          </a:p>
          <a:p>
            <a:r>
              <a:rPr lang="en-US" sz="1600" dirty="0" smtClean="0"/>
              <a:t>UV: 0.2A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SN1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23528" y="1196752"/>
          <a:ext cx="849694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4"/>
              </a:tblGrid>
              <a:tr h="31732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36319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SN1</a:t>
                      </a:r>
                    </a:p>
                    <a:p>
                      <a:r>
                        <a:rPr lang="en-US" baseline="0" dirty="0" smtClean="0"/>
                        <a:t>Water temperature sensor OPEN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Water temperature sensor defect.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Topside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temperature sensor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Topside</a:t>
                      </a:r>
                      <a:endParaRPr lang="en-CA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CA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CA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None/>
                      </a:pP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SN2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490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227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511165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SN2</a:t>
                      </a:r>
                    </a:p>
                    <a:p>
                      <a:r>
                        <a:rPr lang="en-US" baseline="0" dirty="0" smtClean="0"/>
                        <a:t>Water temperature sensor SHORT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Water temperature sensor defect.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Topside</a:t>
                      </a:r>
                    </a:p>
                    <a:p>
                      <a:pPr marL="342900" indent="-342900">
                        <a:buAutoNum type="arabicParenBoth"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temperature sensor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Topside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SN3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SN3</a:t>
                      </a:r>
                    </a:p>
                    <a:p>
                      <a:r>
                        <a:rPr lang="en-US" baseline="0" dirty="0" smtClean="0"/>
                        <a:t>Hi-Limit temperature sensor OPEN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Hi-Limit temperature sensor defect.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baseline="0" dirty="0" smtClean="0"/>
                        <a:t>Hi-Limit temperature sensor with Heater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SN</a:t>
            </a:r>
            <a:r>
              <a:rPr lang="en-CA" b="1" dirty="0" smtClean="0">
                <a:solidFill>
                  <a:srgbClr val="FF0000"/>
                </a:solidFill>
              </a:rPr>
              <a:t>4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SN4</a:t>
                      </a:r>
                    </a:p>
                    <a:p>
                      <a:r>
                        <a:rPr lang="en-US" baseline="0" dirty="0" smtClean="0"/>
                        <a:t>Hi-Limit temperature sensor SHORT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Hi-Limit temperature sensor defect.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baseline="0" dirty="0" smtClean="0"/>
                        <a:t>Hi-Limit temperature sensor with Heater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SN</a:t>
            </a:r>
            <a:r>
              <a:rPr lang="en-CA" b="1" dirty="0" smtClean="0">
                <a:solidFill>
                  <a:srgbClr val="FF0000"/>
                </a:solidFill>
              </a:rPr>
              <a:t>5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SN5</a:t>
                      </a:r>
                    </a:p>
                    <a:p>
                      <a:r>
                        <a:rPr lang="en-US" baseline="0" dirty="0" smtClean="0"/>
                        <a:t>PCB temperature sensor OPEN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SN</a:t>
            </a:r>
            <a:r>
              <a:rPr lang="en-CA" b="1" dirty="0" smtClean="0">
                <a:solidFill>
                  <a:srgbClr val="FF0000"/>
                </a:solidFill>
              </a:rPr>
              <a:t>6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SN6</a:t>
                      </a:r>
                    </a:p>
                    <a:p>
                      <a:r>
                        <a:rPr lang="en-US" baseline="0" dirty="0" smtClean="0"/>
                        <a:t>PCB temperature sensor SHORT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R1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R1</a:t>
                      </a:r>
                    </a:p>
                    <a:p>
                      <a:r>
                        <a:rPr lang="en-US" baseline="0" dirty="0" smtClean="0"/>
                        <a:t>Pump 1 high speed relay fuse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R2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R2</a:t>
                      </a:r>
                    </a:p>
                    <a:p>
                      <a:r>
                        <a:rPr lang="en-US" baseline="0" dirty="0" smtClean="0"/>
                        <a:t>Pump 2 high speed relay fuse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R3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R3</a:t>
                      </a:r>
                    </a:p>
                    <a:p>
                      <a:r>
                        <a:rPr lang="en-US" baseline="0" dirty="0" smtClean="0"/>
                        <a:t>Pump 3 high speed relay fuse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RH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17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RH</a:t>
                      </a:r>
                    </a:p>
                    <a:p>
                      <a:r>
                        <a:rPr lang="en-US" baseline="0" dirty="0" smtClean="0"/>
                        <a:t>Heater relay fuse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Board defect.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r>
                        <a:rPr lang="en-US" sz="1200" baseline="0" dirty="0" smtClean="0"/>
                        <a:t>Auto-Diagnosis Processing…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/>
                        <a:t>Heater + CP + UV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25.2A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Heater + CP + UV + Pump 1 H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33.3A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Pump 1 H: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8.1A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4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33.3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717032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8.1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BLB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41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BLB</a:t>
                      </a:r>
                    </a:p>
                    <a:p>
                      <a:r>
                        <a:rPr lang="en-US" baseline="0" dirty="0" smtClean="0"/>
                        <a:t>UV  light usage expires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baseline="0" dirty="0" smtClean="0"/>
                        <a:t>UV  light usage expires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baseline="0" dirty="0" smtClean="0"/>
                        <a:t>Board defect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baseline="0" dirty="0" smtClean="0"/>
                        <a:t>Topside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UV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light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Topside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CF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541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9077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8698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CF</a:t>
                      </a:r>
                    </a:p>
                    <a:p>
                      <a:r>
                        <a:rPr lang="en-US" baseline="0" dirty="0" smtClean="0"/>
                        <a:t>Filter usage expires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baseline="0" dirty="0" smtClean="0"/>
                        <a:t>Filter usage expires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baseline="0" dirty="0" smtClean="0"/>
                        <a:t>Board defect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baseline="0" dirty="0" smtClean="0"/>
                        <a:t>Topside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Filter Cartridge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Topside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None/>
                      </a:pP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OH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95536" y="1124744"/>
          <a:ext cx="8445624" cy="529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933102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OH</a:t>
                      </a:r>
                    </a:p>
                    <a:p>
                      <a:r>
                        <a:rPr lang="en-US" baseline="0" dirty="0" smtClean="0"/>
                        <a:t>Water temperature is equal or exceed 112F or,</a:t>
                      </a:r>
                    </a:p>
                    <a:p>
                      <a:r>
                        <a:rPr lang="en-US" baseline="0" dirty="0" smtClean="0"/>
                        <a:t>Hi-Limit temperature sensor is equal or exceed 116F or,</a:t>
                      </a:r>
                    </a:p>
                    <a:p>
                      <a:r>
                        <a:rPr lang="en-US" baseline="0" dirty="0" smtClean="0"/>
                        <a:t>Temperature difference between water sensor and hi-limit sensor exceed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5F (?)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baseline="0" dirty="0" smtClean="0"/>
                        <a:t>Water temperature sensor or Hi-Limit temperature sensor defect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baseline="0" dirty="0" smtClean="0"/>
                        <a:t>Board defect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baseline="0" dirty="0" smtClean="0"/>
                        <a:t>Topside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baseline="0" dirty="0" smtClean="0"/>
                        <a:t>Water temperature sensor and Hi-Limit temperature sensor with heater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Topside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HOT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95536" y="1124744"/>
          <a:ext cx="8445624" cy="529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933102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HOT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PCB Temperature exceeds 180F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baseline="0" dirty="0" smtClean="0"/>
                        <a:t>Board defect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endParaRPr lang="en-US" baseline="0" dirty="0" smtClean="0"/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None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WD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95536" y="1052736"/>
          <a:ext cx="8445624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89082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WD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Water temperature exceeds 120F or Hi-Limit temperature exceeds 120F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Water temperature sensor defect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Hi-Limit temperature sensor defect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/>
                        <a:t>Board defect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  <a:endParaRPr lang="en-US" baseline="0" dirty="0" smtClean="0"/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Hi-limit temperature sensor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Water temperature sensor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ICE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95536" y="1052736"/>
          <a:ext cx="8445624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89082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Definition</a:t>
                      </a:r>
                      <a:r>
                        <a:rPr lang="en-US" u="sng" baseline="0" dirty="0" smtClean="0"/>
                        <a:t> of Error ICE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Hi-limit temperature sensor is less or equal to 55F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u="sng" baseline="0" dirty="0" smtClean="0"/>
                        <a:t>Possible causes of error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Hi-limit temperature sensor defect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Board defect</a:t>
                      </a: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endParaRPr lang="en-US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Hi-limit temperature sensor with heater</a:t>
                      </a:r>
                    </a:p>
                    <a:p>
                      <a:pPr marL="342900" lvl="0" indent="-342900">
                        <a:buAutoNum type="arabicParenBoth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Board defect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ICE + FLOW1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23528" y="836712"/>
          <a:ext cx="8445624" cy="5214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</a:tr>
              <a:tr h="4890824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Definition</a:t>
                      </a:r>
                      <a:r>
                        <a:rPr lang="en-US" sz="1200" u="sng" baseline="0" dirty="0" smtClean="0"/>
                        <a:t> of Error ICE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Hi-limit temperature sensor is less or equal to 55F</a:t>
                      </a:r>
                    </a:p>
                    <a:p>
                      <a:r>
                        <a:rPr lang="en-US" sz="1200" u="sng" dirty="0" smtClean="0"/>
                        <a:t>Definition</a:t>
                      </a:r>
                      <a:r>
                        <a:rPr lang="en-US" sz="1200" u="sng" baseline="0" dirty="0" smtClean="0"/>
                        <a:t> of Error FLOW1</a:t>
                      </a:r>
                    </a:p>
                    <a:p>
                      <a:r>
                        <a:rPr lang="en-US" sz="1200" baseline="0" dirty="0" smtClean="0"/>
                        <a:t>Flow Switch OPEN</a:t>
                      </a:r>
                    </a:p>
                    <a:p>
                      <a:endParaRPr lang="en-US" sz="1200" baseline="0" dirty="0" smtClean="0"/>
                    </a:p>
                    <a:p>
                      <a:r>
                        <a:rPr lang="en-US" sz="1200" u="sng" baseline="0" dirty="0" smtClean="0"/>
                        <a:t>Possible causes of error</a:t>
                      </a:r>
                      <a:endParaRPr lang="en-US" sz="1200" baseline="0" dirty="0" smtClean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Hi-limit temperature sensor defect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Board defect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Circ Pump defect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Fuse on board defect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Flow Switch Defect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Pipe Blockage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Dirty Filter</a:t>
                      </a:r>
                    </a:p>
                    <a:p>
                      <a:pPr marL="342900" indent="-342900">
                        <a:buNone/>
                      </a:pPr>
                      <a:endParaRPr lang="en-US" sz="1200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sz="1200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Hi-limit temperature sensor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Board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Circ Pump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Fuse on board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Flow Switch Defect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Pipe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Filter Cartridge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FLOW1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23528" y="836712"/>
          <a:ext cx="8445624" cy="522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</a:tr>
              <a:tr h="4890824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Definition</a:t>
                      </a:r>
                      <a:r>
                        <a:rPr lang="en-US" sz="1600" u="sng" baseline="0" dirty="0" smtClean="0"/>
                        <a:t> of Error FLOW1</a:t>
                      </a:r>
                    </a:p>
                    <a:p>
                      <a:r>
                        <a:rPr lang="en-US" sz="1600" baseline="0" dirty="0" smtClean="0"/>
                        <a:t>Flow Switch OPEN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u="sng" baseline="0" dirty="0" smtClean="0"/>
                        <a:t>Possible causes of error</a:t>
                      </a:r>
                      <a:endParaRPr lang="en-US" sz="1600" baseline="0" dirty="0" smtClean="0"/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Board defect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Circ Pump defect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Fuse on board defect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Pipe Blockage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Dirty Filter</a:t>
                      </a:r>
                    </a:p>
                    <a:p>
                      <a:pPr marL="342900" indent="-342900">
                        <a:buNone/>
                      </a:pPr>
                      <a:endParaRPr lang="en-US" sz="1600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sz="1600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Board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Circ Pump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Fuse on board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Pipe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Filter Cartridge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FLOW2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23528" y="836712"/>
          <a:ext cx="8445624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/>
                </a:tc>
              </a:tr>
              <a:tr h="4890824"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Definition</a:t>
                      </a:r>
                      <a:r>
                        <a:rPr lang="en-US" sz="1800" u="sng" baseline="0" dirty="0" smtClean="0"/>
                        <a:t> of Error FLOW1</a:t>
                      </a:r>
                    </a:p>
                    <a:p>
                      <a:r>
                        <a:rPr lang="en-US" sz="1800" baseline="0" dirty="0" smtClean="0"/>
                        <a:t>Flow Switch CLOSE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u="sng" baseline="0" dirty="0" smtClean="0"/>
                        <a:t>Possible causes of error</a:t>
                      </a:r>
                      <a:endParaRPr lang="en-US" sz="1800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Flow Switch Defect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Board defect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Circ Pump  Defect</a:t>
                      </a:r>
                    </a:p>
                    <a:p>
                      <a:pPr marL="342900" indent="-342900">
                        <a:buNone/>
                      </a:pPr>
                      <a:endParaRPr lang="en-US" sz="1800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sz="1800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Flow Switch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Board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Circ Pump 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FLOW3</a:t>
            </a:r>
            <a:endParaRPr lang="en-CA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23528" y="836712"/>
          <a:ext cx="8445624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624"/>
              </a:tblGrid>
              <a:tr h="323482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/>
                </a:tc>
              </a:tr>
              <a:tr h="4890824"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Definition</a:t>
                      </a:r>
                      <a:r>
                        <a:rPr lang="en-US" sz="1800" u="sng" baseline="0" dirty="0" smtClean="0"/>
                        <a:t> of Error FLOW1</a:t>
                      </a:r>
                    </a:p>
                    <a:p>
                      <a:r>
                        <a:rPr lang="en-US" sz="1800" baseline="0" dirty="0" smtClean="0"/>
                        <a:t>Flow Switch CLOSE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u="sng" baseline="0" dirty="0" smtClean="0"/>
                        <a:t>Possible causes of error</a:t>
                      </a:r>
                      <a:endParaRPr lang="en-US" sz="1800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Flow Switch Defect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Board defect</a:t>
                      </a:r>
                    </a:p>
                    <a:p>
                      <a:pPr marL="342900" indent="-342900">
                        <a:buNone/>
                      </a:pPr>
                      <a:endParaRPr lang="en-US" sz="1800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sz="1800" u="sng" baseline="0" dirty="0" smtClean="0"/>
                        <a:t>Equipments for on-site service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Ohmmeter</a:t>
                      </a:r>
                    </a:p>
                    <a:p>
                      <a:pPr lvl="0"/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Ammeter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Flow Switch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Board defect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r>
                        <a:rPr lang="en-US" sz="1200" baseline="0" dirty="0" smtClean="0"/>
                        <a:t>Auto-Diagnosis Processing…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/>
                        <a:t>Heater + CP + UV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25.2A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Heater + CP + UV + Pump 1 H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33.3A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Pump 1 H: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8.1A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Heater + CP + UV + Pump 1 L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27.7A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Pump 1 L: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2.5A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4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27.7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717032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2.5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r>
                        <a:rPr lang="en-US" sz="1200" baseline="0" dirty="0" smtClean="0"/>
                        <a:t>Auto-Diagnosis Processing…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aseline="0" dirty="0" smtClean="0"/>
                        <a:t>Heater + CP + UV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25.2A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Heater + CP + UV + Pump 1 H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33.3A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Pump 1 H: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8.1A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Heater + CP + UV + Pump 1 L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27.7A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Pump 1 L: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2.5A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sz="1200" b="1" i="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AutoNum type="arabicParenBoth" startAt="6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Heater + CP + UV +  Pump 2 H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25.2A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(Error) </a:t>
                      </a:r>
                    </a:p>
                    <a:p>
                      <a:pPr marL="342900" indent="-342900">
                        <a:buAutoNum type="arabicParenBoth" startAt="6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Pump 2 H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0 A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i="1" baseline="0" dirty="0" smtClean="0">
                          <a:solidFill>
                            <a:srgbClr val="FF0000"/>
                          </a:solidFill>
                        </a:rPr>
                        <a:t>(Error)</a:t>
                      </a:r>
                    </a:p>
                    <a:p>
                      <a:pPr marL="342900" indent="-342900">
                        <a:buNone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1" i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4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92F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25.2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717032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(7)     Heater + CP + UV + Pump 3 H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33.3A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</a:p>
                    <a:p>
                      <a:pPr marL="342900" indent="-342900">
                        <a:buAutoNum type="arabicParenBoth" startAt="8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Pump 3 H: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8.1A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</a:p>
                    <a:p>
                      <a:pPr marL="342900" indent="-342900">
                        <a:buAutoNum type="arabicParenBoth" startAt="8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Heater + CP + UV + Blower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26.2A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</a:p>
                    <a:p>
                      <a:pPr marL="342900" indent="-342900">
                        <a:buAutoNum type="arabicParenBoth" startAt="8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Blower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1A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  <a:endParaRPr lang="en-US" sz="12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 startAt="8"/>
                      </a:pPr>
                      <a:endParaRPr lang="en-US" sz="12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1" i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 startAt="6"/>
                      </a:pPr>
                      <a:endParaRPr lang="en-US" sz="1200" b="1" i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1" i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4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93F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94F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70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26.2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4005064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692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(8) Blower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1A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Current Temp = Set Temp, Heater is off…</a:t>
                      </a:r>
                    </a:p>
                    <a:p>
                      <a:pPr marL="342900" indent="-342900">
                        <a:buAutoNum type="arabicParenBoth" startAt="9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CP + UV – ON: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2.7A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</a:rPr>
                        <a:t>(Normal)</a:t>
                      </a:r>
                    </a:p>
                    <a:p>
                      <a:pPr marL="342900" indent="-342900">
                        <a:buAutoNum type="arabicParenBoth" startAt="9"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Heater: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22.5A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Circ Pump operates 3min after heater is off....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Circ Pump is off.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UV is off.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</a:rPr>
                        <a:t>(11) Circ Pump + UV: </a:t>
                      </a:r>
                      <a:r>
                        <a:rPr lang="en-US" sz="1200" b="1" i="1" baseline="0" dirty="0" smtClean="0">
                          <a:solidFill>
                            <a:schemeClr val="tx1"/>
                          </a:solidFill>
                        </a:rPr>
                        <a:t>2.7A </a:t>
                      </a:r>
                    </a:p>
                    <a:p>
                      <a:pPr marL="342900" indent="-342900">
                        <a:buNone/>
                      </a:pP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 startAt="9"/>
                      </a:pPr>
                      <a:endParaRPr lang="en-US" sz="12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1" i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1" i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4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95F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73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7200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933056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856980" cy="617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648072"/>
                <a:gridCol w="432048"/>
                <a:gridCol w="144016"/>
                <a:gridCol w="792088"/>
                <a:gridCol w="792088"/>
                <a:gridCol w="720080"/>
                <a:gridCol w="432048"/>
                <a:gridCol w="2520280"/>
                <a:gridCol w="1224132"/>
              </a:tblGrid>
              <a:tr h="504056">
                <a:tc gridSpan="5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1080120">
                <a:tc gridSpan="5">
                  <a:txBody>
                    <a:bodyPr/>
                    <a:lstStyle/>
                    <a:p>
                      <a:endParaRPr lang="en-CA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1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102622">
                <a:tc grid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endParaRPr lang="en-CA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8" gridSpan="3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</a:rPr>
                        <a:t>Auto-Diagnosis is done.</a:t>
                      </a:r>
                    </a:p>
                    <a:p>
                      <a:pPr marL="342900" indent="-342900">
                        <a:buNone/>
                      </a:pPr>
                      <a:endParaRPr lang="en-US" sz="12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200" b="1" i="0" u="sng" baseline="0" dirty="0" smtClean="0">
                          <a:solidFill>
                            <a:schemeClr val="tx1"/>
                          </a:solidFill>
                        </a:rPr>
                        <a:t>RDS Result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200" b="1" i="0" baseline="0" dirty="0" smtClean="0">
                          <a:solidFill>
                            <a:srgbClr val="FF0000"/>
                          </a:solidFill>
                        </a:rPr>
                        <a:t>Pump 2 Defect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</a:rPr>
                        <a:t>(Please check “ RDS Report ” for detail)</a:t>
                      </a:r>
                    </a:p>
                    <a:p>
                      <a:pPr marL="342900" indent="-342900">
                        <a:buNone/>
                      </a:pPr>
                      <a:endParaRPr lang="en-US" sz="1200" b="1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1" i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200" b="1" i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Both"/>
                      </a:pPr>
                      <a:endParaRPr lang="en-US" sz="12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4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87044"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0931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rowSpan="2" gridSpan="2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538"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09546">
                <a:tc gridSpan="4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260648"/>
            <a:ext cx="172819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7784-1836485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60648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矩形 8"/>
          <p:cNvSpPr/>
          <p:nvPr/>
        </p:nvSpPr>
        <p:spPr>
          <a:xfrm>
            <a:off x="3419872" y="260648"/>
            <a:ext cx="18002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Mr. James Smith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260648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Owner</a:t>
            </a:r>
            <a:endParaRPr lang="en-CA" sz="1400" dirty="0"/>
          </a:p>
        </p:txBody>
      </p:sp>
      <p:sp>
        <p:nvSpPr>
          <p:cNvPr id="11" name="矩形 10"/>
          <p:cNvSpPr/>
          <p:nvPr/>
        </p:nvSpPr>
        <p:spPr>
          <a:xfrm>
            <a:off x="6228184" y="260648"/>
            <a:ext cx="136815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2013/5/13</a:t>
            </a:r>
            <a:endParaRPr lang="en-CA" altLang="zh-TW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188640"/>
            <a:ext cx="86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Date of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Purchase</a:t>
            </a:r>
            <a:endParaRPr lang="en-CA" sz="1400" dirty="0"/>
          </a:p>
        </p:txBody>
      </p:sp>
      <p:sp>
        <p:nvSpPr>
          <p:cNvPr id="17" name="矩形 16"/>
          <p:cNvSpPr/>
          <p:nvPr/>
        </p:nvSpPr>
        <p:spPr>
          <a:xfrm>
            <a:off x="323528" y="764704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Connect / Packet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1268760"/>
            <a:ext cx="1512168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Auto-Diagnosis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4368" y="260648"/>
            <a:ext cx="1080120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Disconnect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1907704" y="836712"/>
            <a:ext cx="576064" cy="216024"/>
            <a:chOff x="1763688" y="1124744"/>
            <a:chExt cx="576064" cy="216024"/>
          </a:xfrm>
        </p:grpSpPr>
        <p:cxnSp>
          <p:nvCxnSpPr>
            <p:cNvPr id="22" name="直線接點 21"/>
            <p:cNvCxnSpPr/>
            <p:nvPr/>
          </p:nvCxnSpPr>
          <p:spPr>
            <a:xfrm>
              <a:off x="2051720" y="1124744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176368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23728" y="1124744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橢圓 24"/>
          <p:cNvSpPr/>
          <p:nvPr/>
        </p:nvSpPr>
        <p:spPr>
          <a:xfrm>
            <a:off x="2051720" y="1340768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矩形 27"/>
          <p:cNvSpPr/>
          <p:nvPr/>
        </p:nvSpPr>
        <p:spPr>
          <a:xfrm>
            <a:off x="2699792" y="69269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Current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9792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7944" y="692696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Set Temp</a:t>
            </a:r>
            <a:endParaRPr lang="en-CA" sz="1400" b="1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3928" y="980728"/>
            <a:ext cx="122413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96F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2080" y="692696"/>
            <a:ext cx="11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Hi-limit Temp</a:t>
            </a:r>
          </a:p>
        </p:txBody>
      </p:sp>
      <p:sp>
        <p:nvSpPr>
          <p:cNvPr id="35" name="矩形 34"/>
          <p:cNvSpPr/>
          <p:nvPr/>
        </p:nvSpPr>
        <p:spPr>
          <a:xfrm>
            <a:off x="5220072" y="980728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95F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60232" y="692696"/>
            <a:ext cx="9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PCB Temp</a:t>
            </a:r>
          </a:p>
        </p:txBody>
      </p:sp>
      <p:sp>
        <p:nvSpPr>
          <p:cNvPr id="37" name="矩形 36"/>
          <p:cNvSpPr/>
          <p:nvPr/>
        </p:nvSpPr>
        <p:spPr>
          <a:xfrm>
            <a:off x="6516216" y="980728"/>
            <a:ext cx="115212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73 F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844824"/>
            <a:ext cx="180019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Unlock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67744" y="1844824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95936" y="1844824"/>
            <a:ext cx="165618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Function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320" y="1844824"/>
            <a:ext cx="14860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Panel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6136" y="1844824"/>
            <a:ext cx="151216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Pump Lock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1520" y="2420888"/>
            <a:ext cx="1152128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Error</a:t>
            </a:r>
          </a:p>
          <a:p>
            <a:pPr algn="ctr"/>
            <a:r>
              <a:rPr lang="en-US" b="1" dirty="0" smtClean="0"/>
              <a:t>Message</a:t>
            </a:r>
            <a:endParaRPr lang="en-CA" b="1" dirty="0"/>
          </a:p>
        </p:txBody>
      </p:sp>
      <p:sp>
        <p:nvSpPr>
          <p:cNvPr id="48" name="矩形 47"/>
          <p:cNvSpPr/>
          <p:nvPr/>
        </p:nvSpPr>
        <p:spPr>
          <a:xfrm>
            <a:off x="1475656" y="2276872"/>
            <a:ext cx="4248472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28184" y="22048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Total Amp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1216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52320" y="220486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System Voltage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52320" y="2492896"/>
            <a:ext cx="1368152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240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40352" y="98072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40352" y="1412776"/>
            <a:ext cx="43204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4408" y="764704"/>
            <a:ext cx="72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Heater</a:t>
            </a:r>
          </a:p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Status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460432" y="1412776"/>
            <a:ext cx="288032" cy="2880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直線接點 58"/>
          <p:cNvCxnSpPr/>
          <p:nvPr/>
        </p:nvCxnSpPr>
        <p:spPr>
          <a:xfrm>
            <a:off x="5868144" y="2204864"/>
            <a:ext cx="0" cy="10801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79512" y="3356992"/>
            <a:ext cx="587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Relay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/>
          </a:p>
        </p:txBody>
      </p:sp>
      <p:sp>
        <p:nvSpPr>
          <p:cNvPr id="64" name="矩形 63"/>
          <p:cNvSpPr/>
          <p:nvPr/>
        </p:nvSpPr>
        <p:spPr>
          <a:xfrm>
            <a:off x="683568" y="3284984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Relay</a:t>
            </a:r>
          </a:p>
          <a:p>
            <a:pPr algn="ctr"/>
            <a:r>
              <a:rPr lang="en-US" sz="1200" b="1" dirty="0" smtClean="0"/>
              <a:t>Status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endParaRPr lang="en-CA" sz="1200" dirty="0"/>
          </a:p>
        </p:txBody>
      </p:sp>
      <p:sp>
        <p:nvSpPr>
          <p:cNvPr id="65" name="矩形 64"/>
          <p:cNvSpPr/>
          <p:nvPr/>
        </p:nvSpPr>
        <p:spPr>
          <a:xfrm>
            <a:off x="251520" y="378904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P1R</a:t>
            </a:r>
            <a:endParaRPr lang="en-CA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251520" y="414908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P2R</a:t>
            </a:r>
            <a:endParaRPr lang="en-CA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251520" y="4509120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/>
              <a:t>P3R</a:t>
            </a:r>
            <a:endParaRPr lang="en-CA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251520" y="4869160"/>
            <a:ext cx="489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RH</a:t>
            </a:r>
            <a:endParaRPr lang="en-CA" sz="1200" b="1" dirty="0"/>
          </a:p>
        </p:txBody>
      </p:sp>
      <p:sp>
        <p:nvSpPr>
          <p:cNvPr id="69" name="橢圓 68"/>
          <p:cNvSpPr/>
          <p:nvPr/>
        </p:nvSpPr>
        <p:spPr>
          <a:xfrm>
            <a:off x="899592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橢圓 69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橢圓 70"/>
          <p:cNvSpPr/>
          <p:nvPr/>
        </p:nvSpPr>
        <p:spPr>
          <a:xfrm>
            <a:off x="899592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橢圓 71"/>
          <p:cNvSpPr/>
          <p:nvPr/>
        </p:nvSpPr>
        <p:spPr>
          <a:xfrm>
            <a:off x="899592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矩形 72"/>
          <p:cNvSpPr/>
          <p:nvPr/>
        </p:nvSpPr>
        <p:spPr>
          <a:xfrm>
            <a:off x="1331640" y="33569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Device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356992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Operate </a:t>
            </a:r>
            <a:endParaRPr lang="en-CA" sz="1200" dirty="0"/>
          </a:p>
        </p:txBody>
      </p:sp>
      <p:sp>
        <p:nvSpPr>
          <p:cNvPr id="75" name="矩形 74"/>
          <p:cNvSpPr/>
          <p:nvPr/>
        </p:nvSpPr>
        <p:spPr>
          <a:xfrm>
            <a:off x="1331640" y="371703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Pump1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331640" y="414908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Pump2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31640" y="4509120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Pump3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31640" y="4869160"/>
            <a:ext cx="638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Blower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74264" y="5157192"/>
            <a:ext cx="933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CircP</a:t>
            </a:r>
            <a:r>
              <a:rPr lang="en-US" sz="1200" b="1" dirty="0" smtClean="0">
                <a:solidFill>
                  <a:schemeClr val="bg1"/>
                </a:solidFill>
              </a:rPr>
              <a:t>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2987824" y="5301208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矩形 80"/>
          <p:cNvSpPr/>
          <p:nvPr/>
        </p:nvSpPr>
        <p:spPr>
          <a:xfrm>
            <a:off x="3563888" y="5157192"/>
            <a:ext cx="80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UV Status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499992" y="5301208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矩形 101"/>
          <p:cNvSpPr/>
          <p:nvPr/>
        </p:nvSpPr>
        <p:spPr>
          <a:xfrm>
            <a:off x="334786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Status 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51720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699792" y="378904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矩形 106"/>
          <p:cNvSpPr/>
          <p:nvPr/>
        </p:nvSpPr>
        <p:spPr>
          <a:xfrm>
            <a:off x="2051720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699792" y="414908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51720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267744" y="4869160"/>
            <a:ext cx="79208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On/Off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99792" y="4509120"/>
            <a:ext cx="57606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3563888" y="414908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橢圓 113"/>
          <p:cNvSpPr/>
          <p:nvPr/>
        </p:nvSpPr>
        <p:spPr>
          <a:xfrm>
            <a:off x="3563888" y="450912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橢圓 114"/>
          <p:cNvSpPr/>
          <p:nvPr/>
        </p:nvSpPr>
        <p:spPr>
          <a:xfrm>
            <a:off x="3563888" y="4869160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矩形 115"/>
          <p:cNvSpPr/>
          <p:nvPr/>
        </p:nvSpPr>
        <p:spPr>
          <a:xfrm>
            <a:off x="1979712" y="5661248"/>
            <a:ext cx="1584176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Schedule                   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251520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RDS Report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5656" y="6021288"/>
            <a:ext cx="1080120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Report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35896" y="602128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Service Call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635896" y="5661248"/>
            <a:ext cx="1152128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 / Time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64488" y="3284984"/>
            <a:ext cx="45719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矩形 87"/>
          <p:cNvSpPr/>
          <p:nvPr/>
        </p:nvSpPr>
        <p:spPr>
          <a:xfrm>
            <a:off x="8964488" y="3429000"/>
            <a:ext cx="45719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直線接點 89"/>
          <p:cNvCxnSpPr/>
          <p:nvPr/>
        </p:nvCxnSpPr>
        <p:spPr>
          <a:xfrm>
            <a:off x="3923928" y="3284984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067944" y="3284984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Device Amp</a:t>
            </a:r>
            <a:endParaRPr lang="en-CA" sz="1200" dirty="0"/>
          </a:p>
        </p:txBody>
      </p:sp>
      <p:sp>
        <p:nvSpPr>
          <p:cNvPr id="95" name="矩形 94"/>
          <p:cNvSpPr/>
          <p:nvPr/>
        </p:nvSpPr>
        <p:spPr>
          <a:xfrm>
            <a:off x="3995936" y="371703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995936" y="407707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995936" y="443711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矩形 97"/>
          <p:cNvSpPr/>
          <p:nvPr/>
        </p:nvSpPr>
        <p:spPr>
          <a:xfrm>
            <a:off x="3995936" y="4797152"/>
            <a:ext cx="79208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1520" y="5229200"/>
            <a:ext cx="165618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矩形 131"/>
          <p:cNvSpPr/>
          <p:nvPr/>
        </p:nvSpPr>
        <p:spPr>
          <a:xfrm>
            <a:off x="251520" y="5301208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133" name="矩形 132"/>
          <p:cNvSpPr/>
          <p:nvPr/>
        </p:nvSpPr>
        <p:spPr>
          <a:xfrm>
            <a:off x="827584" y="530120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247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3528" y="5661248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UV</a:t>
            </a:r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27584" y="566124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124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403648" y="530120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403648" y="5661248"/>
            <a:ext cx="487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Days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27784" y="6021288"/>
            <a:ext cx="93610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History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6526</TotalTime>
  <Words>3488</Words>
  <Application>Microsoft Office PowerPoint</Application>
  <PresentationFormat>如螢幕大小 (4:3)</PresentationFormat>
  <Paragraphs>1803</Paragraphs>
  <Slides>49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0" baseType="lpstr">
      <vt:lpstr>Office 佈景主題</vt:lpstr>
      <vt:lpstr>Before Auto-Diagnosis</vt:lpstr>
      <vt:lpstr>PowerPoint 簡報</vt:lpstr>
      <vt:lpstr>Example 1   Found Pump 2 Fail after RDS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Example 2 Error Message FLOW 1 </vt:lpstr>
      <vt:lpstr>PowerPoint 簡報</vt:lpstr>
      <vt:lpstr>PowerPoint 簡報</vt:lpstr>
      <vt:lpstr>PowerPoint 簡報</vt:lpstr>
      <vt:lpstr>Example 3 Error Message FLOW 1 </vt:lpstr>
      <vt:lpstr>PowerPoint 簡報</vt:lpstr>
      <vt:lpstr>PowerPoint 簡報</vt:lpstr>
      <vt:lpstr>PowerPoint 簡報</vt:lpstr>
      <vt:lpstr>PowerPoint 簡報</vt:lpstr>
      <vt:lpstr>PowerPoint 簡報</vt:lpstr>
      <vt:lpstr>Example 4 Error Message FLOW 2 </vt:lpstr>
      <vt:lpstr>PowerPoint 簡報</vt:lpstr>
      <vt:lpstr>PowerPoint 簡報</vt:lpstr>
      <vt:lpstr>Heater Relay Fail</vt:lpstr>
      <vt:lpstr>Filtration Schedule</vt:lpstr>
      <vt:lpstr>Date / Time</vt:lpstr>
      <vt:lpstr>History (Server Version)</vt:lpstr>
      <vt:lpstr>PCB Temp too high</vt:lpstr>
      <vt:lpstr>Error Message + Default Info</vt:lpstr>
      <vt:lpstr>PowerPoint 簡報</vt:lpstr>
      <vt:lpstr>SN1</vt:lpstr>
      <vt:lpstr>SN2</vt:lpstr>
      <vt:lpstr>SN3</vt:lpstr>
      <vt:lpstr>SN4</vt:lpstr>
      <vt:lpstr>SN5</vt:lpstr>
      <vt:lpstr>SN6</vt:lpstr>
      <vt:lpstr>R1</vt:lpstr>
      <vt:lpstr>R2</vt:lpstr>
      <vt:lpstr>R3</vt:lpstr>
      <vt:lpstr>RH</vt:lpstr>
      <vt:lpstr>BLB</vt:lpstr>
      <vt:lpstr>CF</vt:lpstr>
      <vt:lpstr>OH</vt:lpstr>
      <vt:lpstr>HOT</vt:lpstr>
      <vt:lpstr>WD</vt:lpstr>
      <vt:lpstr>ICE</vt:lpstr>
      <vt:lpstr>ICE + FLOW1</vt:lpstr>
      <vt:lpstr>FLOW1</vt:lpstr>
      <vt:lpstr>FLOW2</vt:lpstr>
      <vt:lpstr>FLOW3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Ajack</cp:lastModifiedBy>
  <cp:revision>678</cp:revision>
  <dcterms:created xsi:type="dcterms:W3CDTF">2015-09-17T05:45:44Z</dcterms:created>
  <dcterms:modified xsi:type="dcterms:W3CDTF">2015-11-07T10:38:44Z</dcterms:modified>
</cp:coreProperties>
</file>