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58" r:id="rId2"/>
    <p:sldId id="372" r:id="rId3"/>
    <p:sldId id="403" r:id="rId4"/>
    <p:sldId id="406" r:id="rId5"/>
    <p:sldId id="404" r:id="rId6"/>
    <p:sldId id="407" r:id="rId7"/>
    <p:sldId id="409" r:id="rId8"/>
    <p:sldId id="405" r:id="rId9"/>
    <p:sldId id="411" r:id="rId10"/>
    <p:sldId id="373" r:id="rId11"/>
    <p:sldId id="377" r:id="rId12"/>
    <p:sldId id="382" r:id="rId13"/>
    <p:sldId id="412" r:id="rId14"/>
    <p:sldId id="423" r:id="rId15"/>
    <p:sldId id="424" r:id="rId16"/>
    <p:sldId id="425" r:id="rId17"/>
    <p:sldId id="396" r:id="rId18"/>
    <p:sldId id="413" r:id="rId19"/>
    <p:sldId id="398" r:id="rId20"/>
    <p:sldId id="399" r:id="rId21"/>
    <p:sldId id="421" r:id="rId22"/>
    <p:sldId id="422" r:id="rId23"/>
    <p:sldId id="400" r:id="rId24"/>
    <p:sldId id="414" r:id="rId25"/>
    <p:sldId id="418" r:id="rId26"/>
    <p:sldId id="415" r:id="rId27"/>
    <p:sldId id="417" r:id="rId28"/>
    <p:sldId id="416" r:id="rId29"/>
    <p:sldId id="419" r:id="rId30"/>
    <p:sldId id="420" r:id="rId31"/>
    <p:sldId id="371" r:id="rId32"/>
    <p:sldId id="337" r:id="rId33"/>
    <p:sldId id="338" r:id="rId34"/>
    <p:sldId id="339" r:id="rId35"/>
    <p:sldId id="341" r:id="rId36"/>
    <p:sldId id="342" r:id="rId37"/>
    <p:sldId id="343" r:id="rId38"/>
    <p:sldId id="426" r:id="rId39"/>
    <p:sldId id="438" r:id="rId40"/>
    <p:sldId id="439" r:id="rId41"/>
    <p:sldId id="440" r:id="rId42"/>
    <p:sldId id="441" r:id="rId43"/>
    <p:sldId id="432" r:id="rId44"/>
    <p:sldId id="433" r:id="rId45"/>
    <p:sldId id="344" r:id="rId46"/>
    <p:sldId id="345" r:id="rId47"/>
    <p:sldId id="346" r:id="rId48"/>
    <p:sldId id="347" r:id="rId49"/>
    <p:sldId id="442" r:id="rId50"/>
    <p:sldId id="443" r:id="rId51"/>
    <p:sldId id="437" r:id="rId52"/>
    <p:sldId id="444" r:id="rId53"/>
    <p:sldId id="348" r:id="rId54"/>
    <p:sldId id="349" r:id="rId55"/>
    <p:sldId id="351" r:id="rId5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76478" autoAdjust="0"/>
  </p:normalViewPr>
  <p:slideViewPr>
    <p:cSldViewPr>
      <p:cViewPr varScale="1">
        <p:scale>
          <a:sx n="85" d="100"/>
          <a:sy n="85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82EA3D-2FD7-4317-9F0A-59ABA73E2209}" type="datetimeFigureOut">
              <a:rPr lang="en-CA" smtClean="0"/>
              <a:pPr/>
              <a:t>05/02/2016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5D2B05F-05B2-41B6-9363-BA1987A028D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572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需要安裝兩個程式</a:t>
            </a:r>
            <a:endParaRPr lang="en-US" altLang="zh-TW" dirty="0" smtClean="0"/>
          </a:p>
          <a:p>
            <a:r>
              <a:rPr lang="en-US" dirty="0" smtClean="0"/>
              <a:t>RDS</a:t>
            </a:r>
            <a:r>
              <a:rPr lang="zh-TW" altLang="en-US" dirty="0" smtClean="0"/>
              <a:t>遠端連線偵錯程式</a:t>
            </a:r>
            <a:endParaRPr lang="en-US" altLang="zh-TW" dirty="0" smtClean="0"/>
          </a:p>
          <a:p>
            <a:r>
              <a:rPr lang="en-US" dirty="0" smtClean="0"/>
              <a:t>RDS admin</a:t>
            </a:r>
            <a:r>
              <a:rPr lang="zh-TW" altLang="en-US" dirty="0" smtClean="0"/>
              <a:t> 主管</a:t>
            </a:r>
            <a:r>
              <a:rPr lang="en-US" altLang="zh-TW" dirty="0" smtClean="0"/>
              <a:t>Account Management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需要程式</a:t>
            </a:r>
            <a:r>
              <a:rPr lang="en-US" altLang="zh-TW" dirty="0" smtClean="0"/>
              <a:t>ACCESS</a:t>
            </a:r>
            <a:r>
              <a:rPr lang="zh-TW" altLang="en-US" dirty="0" smtClean="0"/>
              <a:t>的圖，兩個</a:t>
            </a:r>
            <a:r>
              <a:rPr lang="en-US" altLang="zh-TW" dirty="0" smtClean="0"/>
              <a:t>)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客服人員忘記密碼的話就問主管</a:t>
            </a:r>
            <a:endParaRPr lang="en-US" altLang="zh-TW" dirty="0" smtClean="0"/>
          </a:p>
          <a:p>
            <a:r>
              <a:rPr lang="zh-TW" altLang="en-US" dirty="0" smtClean="0"/>
              <a:t>主管忘記帳號或是密碼可以到</a:t>
            </a:r>
            <a:r>
              <a:rPr lang="en-US" altLang="zh-TW" dirty="0" smtClean="0"/>
              <a:t>RDS admin</a:t>
            </a:r>
            <a:r>
              <a:rPr lang="zh-TW" altLang="en-US" dirty="0" smtClean="0"/>
              <a:t>重新設定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RDS</a:t>
            </a:r>
            <a:r>
              <a:rPr lang="zh-TW" altLang="en-US" dirty="0" smtClean="0"/>
              <a:t>介面有一個視窗給</a:t>
            </a:r>
            <a:r>
              <a:rPr lang="zh-TW" altLang="en-US" baseline="0" dirty="0" smtClean="0"/>
              <a:t>客服人員</a:t>
            </a:r>
            <a:r>
              <a:rPr lang="en-US" altLang="zh-TW" baseline="0" dirty="0" smtClean="0"/>
              <a:t>Take Note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需要另外開視窗才可以</a:t>
            </a:r>
            <a:r>
              <a:rPr lang="en-US" altLang="zh-TW" dirty="0" smtClean="0"/>
              <a:t>take note</a:t>
            </a:r>
            <a:r>
              <a:rPr lang="zh-TW" altLang="en-US" dirty="0" smtClean="0"/>
              <a:t>嗎</a:t>
            </a:r>
            <a:r>
              <a:rPr lang="en-US" altLang="zh-TW" dirty="0" smtClean="0"/>
              <a:t>?)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RDS</a:t>
            </a:r>
            <a:r>
              <a:rPr lang="zh-TW" altLang="en-US" dirty="0" smtClean="0"/>
              <a:t>介面輸入</a:t>
            </a:r>
            <a:r>
              <a:rPr lang="en-US" altLang="zh-TW" dirty="0" smtClean="0"/>
              <a:t>UID</a:t>
            </a:r>
          </a:p>
          <a:p>
            <a:r>
              <a:rPr lang="zh-TW" altLang="en-US" dirty="0" smtClean="0"/>
              <a:t>按下</a:t>
            </a:r>
            <a:r>
              <a:rPr lang="en-US" altLang="zh-TW" dirty="0" smtClean="0"/>
              <a:t>History</a:t>
            </a:r>
            <a:r>
              <a:rPr lang="zh-TW" altLang="en-US" dirty="0" smtClean="0"/>
              <a:t>按鍵，紀錄會以日期分類顯示該</a:t>
            </a:r>
            <a:r>
              <a:rPr lang="en-US" altLang="zh-TW" dirty="0" smtClean="0"/>
              <a:t>UID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RDS</a:t>
            </a:r>
            <a:r>
              <a:rPr lang="zh-TW" altLang="en-US" dirty="0" smtClean="0"/>
              <a:t>歷史資料</a:t>
            </a:r>
            <a:endParaRPr lang="en-US" altLang="zh-TW" dirty="0" smtClean="0"/>
          </a:p>
          <a:p>
            <a:r>
              <a:rPr lang="zh-TW" altLang="en-US" dirty="0" smtClean="0"/>
              <a:t>每一筆</a:t>
            </a:r>
            <a:r>
              <a:rPr lang="en-US" altLang="zh-TW" dirty="0" smtClean="0"/>
              <a:t>History</a:t>
            </a:r>
            <a:r>
              <a:rPr lang="zh-TW" altLang="en-US" dirty="0" smtClean="0"/>
              <a:t>紀錄 </a:t>
            </a:r>
            <a:r>
              <a:rPr lang="en-US" altLang="zh-TW" dirty="0" smtClean="0"/>
              <a:t>(by date)</a:t>
            </a:r>
            <a:r>
              <a:rPr lang="zh-TW" altLang="en-US" dirty="0" smtClean="0"/>
              <a:t>都有</a:t>
            </a:r>
            <a:r>
              <a:rPr lang="en-US" altLang="zh-TW" dirty="0" smtClean="0"/>
              <a:t>RDS Report</a:t>
            </a:r>
            <a:r>
              <a:rPr lang="zh-TW" altLang="en-US" dirty="0" smtClean="0"/>
              <a:t>和操作動作流程可顯示 </a:t>
            </a:r>
            <a:r>
              <a:rPr lang="en-US" altLang="zh-TW" dirty="0" smtClean="0"/>
              <a:t>(</a:t>
            </a:r>
            <a:r>
              <a:rPr lang="zh-TW" altLang="en-US" dirty="0" smtClean="0"/>
              <a:t>畫面看後面頁數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RDS Report</a:t>
            </a:r>
            <a:r>
              <a:rPr lang="zh-TW" altLang="en-US" dirty="0" smtClean="0"/>
              <a:t>按下會出現新視窗，文件檔顯示</a:t>
            </a:r>
            <a:r>
              <a:rPr lang="en-US" altLang="zh-TW" dirty="0" smtClean="0"/>
              <a:t>RDS </a:t>
            </a:r>
            <a:r>
              <a:rPr lang="zh-TW" altLang="en-US" dirty="0" smtClean="0"/>
              <a:t>完整</a:t>
            </a:r>
            <a:r>
              <a:rPr lang="en-US" altLang="zh-TW" dirty="0" smtClean="0"/>
              <a:t>Report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History</a:t>
            </a:r>
            <a:r>
              <a:rPr lang="zh-TW" altLang="en-US" baseline="0" dirty="0" smtClean="0"/>
              <a:t>顯示日期由新到舊</a:t>
            </a:r>
            <a:endParaRPr lang="en-US" altLang="zh-TW" baseline="0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Operation Record </a:t>
            </a:r>
            <a:r>
              <a:rPr lang="zh-TW" altLang="en-US" baseline="0" dirty="0" smtClean="0"/>
              <a:t>點進去後，原本顯示</a:t>
            </a:r>
            <a:r>
              <a:rPr lang="en-US" altLang="zh-TW" baseline="0" dirty="0" smtClean="0"/>
              <a:t>history</a:t>
            </a:r>
            <a:r>
              <a:rPr lang="zh-TW" altLang="en-US" baseline="0" dirty="0" smtClean="0"/>
              <a:t>畫面改由顯示操作動作流程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左排為時間，右排為動作流程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Auto Diagnosis</a:t>
            </a:r>
            <a:r>
              <a:rPr lang="zh-TW" altLang="en-US" baseline="0" dirty="0" smtClean="0"/>
              <a:t>流程是固定所以不用顯示操作細節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檢測完成之後的操作動作會繼續記錄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操作動作由</a:t>
            </a:r>
            <a:r>
              <a:rPr lang="en-US" altLang="zh-TW" baseline="0" dirty="0" smtClean="0"/>
              <a:t> UID Connect</a:t>
            </a:r>
            <a:r>
              <a:rPr lang="zh-TW" altLang="en-US" baseline="0" dirty="0" smtClean="0"/>
              <a:t>成功之後開始記錄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endParaRPr lang="en-CA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UID</a:t>
            </a:r>
            <a:r>
              <a:rPr lang="en-US" altLang="zh-TW" baseline="0" dirty="0" smtClean="0"/>
              <a:t> + </a:t>
            </a:r>
            <a:r>
              <a:rPr lang="zh-TW" altLang="en-US" baseline="0" dirty="0" smtClean="0"/>
              <a:t>上排資訊 </a:t>
            </a:r>
            <a:r>
              <a:rPr lang="en-US" altLang="zh-TW" baseline="0" dirty="0" smtClean="0">
                <a:sym typeface="Wingdings" pitchFamily="2" charset="2"/>
              </a:rPr>
              <a:t>Connect Auto-Diagnosis  Press Service Call if needed  Disconnect</a:t>
            </a:r>
          </a:p>
          <a:p>
            <a:r>
              <a:rPr lang="en-US" baseline="0" dirty="0" smtClean="0">
                <a:sym typeface="Wingdings" pitchFamily="2" charset="2"/>
              </a:rPr>
              <a:t>Ex, </a:t>
            </a:r>
            <a:r>
              <a:rPr lang="zh-TW" altLang="en-US" baseline="0" dirty="0" smtClean="0">
                <a:sym typeface="Wingdings" pitchFamily="2" charset="2"/>
              </a:rPr>
              <a:t>如果出現</a:t>
            </a:r>
            <a:r>
              <a:rPr lang="en-US" altLang="zh-TW" baseline="0" dirty="0" smtClean="0">
                <a:sym typeface="Wingdings" pitchFamily="2" charset="2"/>
              </a:rPr>
              <a:t>Flow 1, </a:t>
            </a:r>
            <a:r>
              <a:rPr lang="zh-TW" altLang="en-US" baseline="0" dirty="0" smtClean="0">
                <a:sym typeface="Wingdings" pitchFamily="2" charset="2"/>
              </a:rPr>
              <a:t>按下</a:t>
            </a:r>
            <a:r>
              <a:rPr lang="en-US" altLang="zh-TW" baseline="0" dirty="0" smtClean="0">
                <a:sym typeface="Wingdings" pitchFamily="2" charset="2"/>
              </a:rPr>
              <a:t>Auto-Diagnosis</a:t>
            </a:r>
            <a:r>
              <a:rPr lang="zh-TW" altLang="en-US" baseline="0" dirty="0" smtClean="0">
                <a:sym typeface="Wingdings" pitchFamily="2" charset="2"/>
              </a:rPr>
              <a:t>也不會有動作</a:t>
            </a:r>
            <a:r>
              <a:rPr lang="en-US" altLang="zh-TW" baseline="0" dirty="0" smtClean="0">
                <a:sym typeface="Wingdings" pitchFamily="2" charset="2"/>
              </a:rPr>
              <a:t>, </a:t>
            </a:r>
            <a:r>
              <a:rPr lang="zh-TW" altLang="en-US" baseline="0" dirty="0" smtClean="0">
                <a:sym typeface="Wingdings" pitchFamily="2" charset="2"/>
              </a:rPr>
              <a:t>左下角視窗在出現</a:t>
            </a:r>
            <a:r>
              <a:rPr lang="en-US" altLang="zh-TW" baseline="0" dirty="0" smtClean="0">
                <a:sym typeface="Wingdings" pitchFamily="2" charset="2"/>
              </a:rPr>
              <a:t> Error Definition</a:t>
            </a:r>
            <a:r>
              <a:rPr lang="zh-TW" altLang="en-US" baseline="0" dirty="0" smtClean="0">
                <a:sym typeface="Wingdings" pitchFamily="2" charset="2"/>
              </a:rPr>
              <a:t>的時候會有 </a:t>
            </a:r>
            <a:r>
              <a:rPr lang="en-US" altLang="zh-TW" baseline="0" dirty="0" smtClean="0">
                <a:sym typeface="Wingdings" pitchFamily="2" charset="2"/>
              </a:rPr>
              <a:t>Need Service Call</a:t>
            </a:r>
            <a:r>
              <a:rPr lang="zh-TW" altLang="en-US" baseline="0" dirty="0" smtClean="0">
                <a:sym typeface="Wingdings" pitchFamily="2" charset="2"/>
              </a:rPr>
              <a:t>的</a:t>
            </a:r>
            <a:r>
              <a:rPr lang="en-US" altLang="zh-TW" baseline="0" dirty="0" smtClean="0">
                <a:sym typeface="Wingdings" pitchFamily="2" charset="2"/>
              </a:rPr>
              <a:t>Instruction.</a:t>
            </a:r>
          </a:p>
          <a:p>
            <a:r>
              <a:rPr lang="zh-TW" altLang="en-US" dirty="0" smtClean="0"/>
              <a:t>按下</a:t>
            </a:r>
            <a:r>
              <a:rPr lang="en-US" altLang="zh-TW" dirty="0" smtClean="0"/>
              <a:t>Service Call</a:t>
            </a:r>
            <a:r>
              <a:rPr lang="zh-TW" altLang="en-US" dirty="0" smtClean="0"/>
              <a:t>之後，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會呈現黃色，代表</a:t>
            </a:r>
            <a:r>
              <a:rPr lang="en-US" altLang="zh-TW" dirty="0" smtClean="0"/>
              <a:t>Service</a:t>
            </a:r>
            <a:r>
              <a:rPr lang="en-US" altLang="zh-TW" baseline="0" dirty="0" smtClean="0"/>
              <a:t> call generated.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 Lock = Everything, including</a:t>
            </a:r>
            <a:r>
              <a:rPr lang="en-US" baseline="0" dirty="0" smtClean="0"/>
              <a:t> circ pump will hold to 120min, for customer to change filter etc.</a:t>
            </a:r>
          </a:p>
          <a:p>
            <a:r>
              <a:rPr lang="en-US" baseline="0" dirty="0" smtClean="0"/>
              <a:t>Service Lock </a:t>
            </a:r>
            <a:r>
              <a:rPr lang="zh-TW" altLang="en-US" baseline="0" dirty="0" smtClean="0"/>
              <a:t>放最左邊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32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</a:t>
            </a:r>
            <a:r>
              <a:rPr lang="zh-TW" altLang="en-US" baseline="0" dirty="0" smtClean="0"/>
              <a:t> 程式安裝完成後，需要用</a:t>
            </a:r>
            <a:r>
              <a:rPr lang="en-US" altLang="zh-TW" baseline="0" dirty="0" smtClean="0"/>
              <a:t>Account: admin, Password: 12345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(default </a:t>
            </a:r>
            <a:r>
              <a:rPr lang="zh-TW" altLang="en-US" baseline="0" dirty="0" smtClean="0"/>
              <a:t>設定</a:t>
            </a:r>
            <a:r>
              <a:rPr lang="en-US" altLang="zh-TW" baseline="0" dirty="0" smtClean="0"/>
              <a:t>)</a:t>
            </a:r>
            <a:r>
              <a:rPr lang="zh-TW" altLang="en-US" baseline="0" dirty="0" smtClean="0"/>
              <a:t>登入</a:t>
            </a:r>
            <a:endParaRPr lang="en-US" altLang="zh-TW" baseline="0" dirty="0" smtClean="0"/>
          </a:p>
          <a:p>
            <a:r>
              <a:rPr lang="zh-TW" altLang="en-US" baseline="0" dirty="0" smtClean="0"/>
              <a:t>登入之後</a:t>
            </a:r>
            <a:r>
              <a:rPr lang="en-US" altLang="zh-TW" baseline="0" dirty="0" smtClean="0"/>
              <a:t>Supervisor account</a:t>
            </a:r>
            <a:r>
              <a:rPr lang="zh-TW" altLang="en-US" baseline="0" dirty="0" smtClean="0"/>
              <a:t>的頁面需要選擇</a:t>
            </a:r>
            <a:r>
              <a:rPr lang="en-US" altLang="zh-TW" baseline="0" dirty="0" smtClean="0"/>
              <a:t>Security Question</a:t>
            </a:r>
            <a:r>
              <a:rPr lang="zh-TW" altLang="en-US" baseline="0" dirty="0" smtClean="0"/>
              <a:t>和建立答案</a:t>
            </a:r>
            <a:endParaRPr lang="en-US" altLang="zh-TW" baseline="0" dirty="0" smtClean="0"/>
          </a:p>
          <a:p>
            <a:r>
              <a:rPr lang="zh-TW" altLang="en-US" baseline="0" dirty="0" smtClean="0"/>
              <a:t>當要登入</a:t>
            </a:r>
            <a:r>
              <a:rPr lang="en-US" altLang="zh-TW" baseline="0" dirty="0" smtClean="0"/>
              <a:t>RDS admin</a:t>
            </a:r>
            <a:r>
              <a:rPr lang="zh-TW" altLang="en-US" baseline="0" dirty="0" smtClean="0"/>
              <a:t>忘記密碼的時候，可以在同一個畫面按下 </a:t>
            </a:r>
            <a:r>
              <a:rPr lang="en-US" altLang="zh-TW" baseline="0" dirty="0" smtClean="0"/>
              <a:t>“Forget password”</a:t>
            </a:r>
            <a:r>
              <a:rPr lang="zh-TW" altLang="en-US" baseline="0" dirty="0" smtClean="0"/>
              <a:t>，回答</a:t>
            </a:r>
            <a:r>
              <a:rPr lang="en-US" altLang="zh-TW" baseline="0" dirty="0" smtClean="0"/>
              <a:t>Security Questions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會自動調出問題</a:t>
            </a:r>
            <a:r>
              <a:rPr lang="en-US" altLang="zh-TW" baseline="0" dirty="0" smtClean="0"/>
              <a:t>)</a:t>
            </a:r>
            <a:r>
              <a:rPr lang="zh-TW" altLang="en-US" baseline="0" dirty="0" smtClean="0"/>
              <a:t>後 ，重新設定帳號密碼，就可以登入</a:t>
            </a:r>
            <a:endParaRPr lang="en-US" altLang="zh-TW" baseline="0" dirty="0" smtClean="0"/>
          </a:p>
          <a:p>
            <a:r>
              <a:rPr lang="zh-TW" altLang="en-US" baseline="0" dirty="0" smtClean="0"/>
              <a:t>原先忘記的密碼會自動被刷新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41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u="sng" dirty="0" smtClean="0"/>
              <a:t>Definition</a:t>
            </a:r>
            <a:r>
              <a:rPr lang="en-US" sz="1200" u="sng" baseline="0" dirty="0" smtClean="0"/>
              <a:t> of Error FSO</a:t>
            </a:r>
          </a:p>
          <a:p>
            <a:r>
              <a:rPr lang="en-US" sz="1200" baseline="0" dirty="0" smtClean="0"/>
              <a:t>Flow Switch OPEN</a:t>
            </a:r>
          </a:p>
          <a:p>
            <a:endParaRPr lang="en-US" sz="1200" baseline="0" dirty="0" smtClean="0"/>
          </a:p>
          <a:p>
            <a:r>
              <a:rPr lang="en-US" sz="1200" u="sng" baseline="0" dirty="0" smtClean="0">
                <a:solidFill>
                  <a:schemeClr val="accent5">
                    <a:lumMod val="75000"/>
                  </a:schemeClr>
                </a:solidFill>
              </a:rPr>
              <a:t>Please follow below steps to troubleshoot error</a:t>
            </a:r>
            <a:endParaRPr lang="en-US" sz="1200" b="1" i="1" baseline="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AutoNum type="arabicParenBoth"/>
            </a:pPr>
            <a:r>
              <a:rPr lang="en-US" sz="1200" baseline="0" dirty="0" smtClean="0">
                <a:solidFill>
                  <a:schemeClr val="accent5">
                    <a:lumMod val="75000"/>
                  </a:schemeClr>
                </a:solidFill>
              </a:rPr>
              <a:t>Is water level above every jets?</a:t>
            </a:r>
          </a:p>
          <a:p>
            <a:pPr marL="342900" indent="-342900">
              <a:buAutoNum type="arabicParenBoth"/>
            </a:pPr>
            <a:r>
              <a:rPr lang="en-US" sz="1200" baseline="0" dirty="0" smtClean="0">
                <a:solidFill>
                  <a:schemeClr val="accent5">
                    <a:lumMod val="75000"/>
                  </a:schemeClr>
                </a:solidFill>
              </a:rPr>
              <a:t>Dirty filter can cause this error. Is filter dirty? Is filter cartridge replaced?</a:t>
            </a:r>
          </a:p>
          <a:p>
            <a:pPr marL="342900" indent="-342900">
              <a:buAutoNum type="arabicParenBoth"/>
            </a:pPr>
            <a:r>
              <a:rPr lang="en-US" sz="1200" baseline="0" dirty="0" smtClean="0">
                <a:solidFill>
                  <a:schemeClr val="accent5">
                    <a:lumMod val="75000"/>
                  </a:schemeClr>
                </a:solidFill>
              </a:rPr>
              <a:t>Are all jets opened and water flow appears normal? </a:t>
            </a:r>
            <a:r>
              <a:rPr lang="en-US" sz="1200" baseline="0" dirty="0" err="1" smtClean="0">
                <a:solidFill>
                  <a:schemeClr val="accent5">
                    <a:lumMod val="75000"/>
                  </a:schemeClr>
                </a:solidFill>
              </a:rPr>
              <a:t>Airlocked</a:t>
            </a:r>
            <a:r>
              <a:rPr lang="en-US" sz="1200" baseline="0" dirty="0" smtClean="0">
                <a:solidFill>
                  <a:schemeClr val="accent5">
                    <a:lumMod val="75000"/>
                  </a:schemeClr>
                </a:solidFill>
              </a:rPr>
              <a:t> pump is common when a spa has been drained and re-filled.</a:t>
            </a:r>
          </a:p>
          <a:p>
            <a:pPr marL="342900" indent="-342900">
              <a:buAutoNum type="arabicParenBoth"/>
            </a:pPr>
            <a:r>
              <a:rPr lang="en-US" sz="1200" baseline="0" dirty="0" smtClean="0">
                <a:solidFill>
                  <a:schemeClr val="accent5">
                    <a:lumMod val="75000"/>
                  </a:schemeClr>
                </a:solidFill>
              </a:rPr>
              <a:t>Are all pumps plugged in? and fuse is not blown? </a:t>
            </a:r>
          </a:p>
          <a:p>
            <a:pPr marL="342900" indent="-342900">
              <a:buAutoNum type="arabicParenBoth"/>
            </a:pPr>
            <a:r>
              <a:rPr lang="en-US" sz="1200" baseline="0" dirty="0" smtClean="0">
                <a:solidFill>
                  <a:schemeClr val="accent5">
                    <a:lumMod val="75000"/>
                  </a:schemeClr>
                </a:solidFill>
              </a:rPr>
              <a:t>Is flow switch replaced recently?</a:t>
            </a:r>
          </a:p>
          <a:p>
            <a:pPr marL="342900" indent="-342900">
              <a:buNone/>
            </a:pPr>
            <a:endParaRPr lang="en-US" sz="1200" baseline="0" dirty="0" smtClean="0">
              <a:solidFill>
                <a:schemeClr val="tx1"/>
              </a:solidFill>
            </a:endParaRPr>
          </a:p>
          <a:p>
            <a:pPr marL="342900" indent="-342900">
              <a:buNone/>
            </a:pPr>
            <a:r>
              <a:rPr lang="en-US" sz="1200" u="sng" baseline="0" dirty="0" smtClean="0">
                <a:solidFill>
                  <a:schemeClr val="tx1"/>
                </a:solidFill>
              </a:rPr>
              <a:t>All possible causes of error</a:t>
            </a:r>
          </a:p>
          <a:p>
            <a:pPr marL="342900" indent="-342900">
              <a:buNone/>
            </a:pPr>
            <a:r>
              <a:rPr lang="en-US" sz="1200" baseline="0" dirty="0" smtClean="0">
                <a:solidFill>
                  <a:schemeClr val="tx1"/>
                </a:solidFill>
              </a:rPr>
              <a:t>Flow Switch defect/ Circ Pump defect/ Fuse on board defect/ Board defect/ Pipe blockage/ Dirty Filter</a:t>
            </a:r>
          </a:p>
          <a:p>
            <a:pPr marL="342900" indent="-342900">
              <a:buNone/>
            </a:pPr>
            <a:endParaRPr lang="en-US" sz="1200" baseline="0" dirty="0" smtClean="0"/>
          </a:p>
          <a:p>
            <a:pPr marL="342900" indent="-342900">
              <a:buNone/>
            </a:pPr>
            <a:r>
              <a:rPr lang="en-US" sz="1200" u="sng" baseline="0" dirty="0" smtClean="0"/>
              <a:t>Equipments for on-site service</a:t>
            </a:r>
          </a:p>
          <a:p>
            <a:pPr lvl="0"/>
            <a:r>
              <a:rPr lang="en-CA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Voltmeter/</a:t>
            </a:r>
            <a:r>
              <a:rPr lang="en-CA" sz="12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Ohmmeter/</a:t>
            </a:r>
            <a:r>
              <a:rPr lang="en-CA" sz="12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Ammeter/</a:t>
            </a:r>
            <a:r>
              <a:rPr lang="en-CA" sz="12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aseline="0" dirty="0" smtClean="0">
                <a:solidFill>
                  <a:schemeClr val="tx1"/>
                </a:solidFill>
              </a:rPr>
              <a:t>Board / Circ Pump/ Fuse on board / Flow Switch / Pipe / Filter Cartridge/ Jet</a:t>
            </a: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42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43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u="sng" dirty="0" smtClean="0"/>
              <a:t>Definition</a:t>
            </a:r>
            <a:r>
              <a:rPr lang="en-US" u="sng" baseline="0" dirty="0" smtClean="0"/>
              <a:t> of Error WOH</a:t>
            </a:r>
          </a:p>
          <a:p>
            <a:r>
              <a:rPr lang="en-US" baseline="0" dirty="0" smtClean="0"/>
              <a:t>Water is too hot.</a:t>
            </a:r>
          </a:p>
          <a:p>
            <a:r>
              <a:rPr lang="en-US" baseline="0" dirty="0" smtClean="0"/>
              <a:t>Water temperature is equal or exceed 112F or,</a:t>
            </a:r>
          </a:p>
          <a:p>
            <a:r>
              <a:rPr lang="en-US" baseline="0" dirty="0" smtClean="0"/>
              <a:t>Hi-Limit temperature sensor is equal or exceed 116F </a:t>
            </a:r>
          </a:p>
          <a:p>
            <a:endParaRPr lang="en-US" baseline="0" dirty="0" smtClean="0"/>
          </a:p>
          <a:p>
            <a:r>
              <a:rPr lang="en-US" sz="1200" b="0" i="0" u="sng" baseline="0" dirty="0" smtClean="0">
                <a:solidFill>
                  <a:schemeClr val="tx1"/>
                </a:solidFill>
              </a:rPr>
              <a:t>Please follow below steps to troubleshoot error</a:t>
            </a:r>
          </a:p>
          <a:p>
            <a:pPr marL="342900" indent="-342900">
              <a:buAutoNum type="arabicParenBoth"/>
            </a:pPr>
            <a:r>
              <a:rPr lang="en-US" sz="1200" baseline="0" dirty="0" smtClean="0"/>
              <a:t>Is spa just filled with hot water? If yes, please allow water to cool.</a:t>
            </a:r>
          </a:p>
          <a:p>
            <a:pPr marL="342900" indent="-342900">
              <a:buAutoNum type="arabicParenBoth"/>
            </a:pPr>
            <a:r>
              <a:rPr lang="en-US" sz="1200" baseline="0" dirty="0" smtClean="0"/>
              <a:t>Heat may be caused by excessive filtration, please turn filtration down to 2-4 hours a day.</a:t>
            </a:r>
          </a:p>
          <a:p>
            <a:pPr marL="342900" indent="-342900">
              <a:buAutoNum type="arabicParenBoth"/>
            </a:pPr>
            <a:r>
              <a:rPr lang="en-US" sz="1200" baseline="0" dirty="0" smtClean="0"/>
              <a:t>Heat may caused by extreme hot weather, need a summer door for cabinet to cool down.</a:t>
            </a:r>
          </a:p>
          <a:p>
            <a:endParaRPr lang="en-US" baseline="0" dirty="0" smtClean="0"/>
          </a:p>
          <a:p>
            <a:r>
              <a:rPr lang="en-US" u="sng" baseline="0" dirty="0" smtClean="0"/>
              <a:t>All Possible causes of error</a:t>
            </a:r>
            <a:endParaRPr lang="en-US" baseline="0" dirty="0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Water temperature sensor defect/ Hi-Limit temperature sensor defect/ Board defect/ Topside</a:t>
            </a:r>
          </a:p>
          <a:p>
            <a:pPr marL="342900" indent="-342900">
              <a:buNone/>
            </a:pPr>
            <a:endParaRPr lang="en-US" baseline="0" dirty="0" smtClean="0"/>
          </a:p>
          <a:p>
            <a:pPr marL="342900" indent="-342900">
              <a:buNone/>
            </a:pPr>
            <a:r>
              <a:rPr lang="en-US" u="sng" baseline="0" dirty="0" smtClean="0"/>
              <a:t>Equipments for on-site service</a:t>
            </a:r>
          </a:p>
          <a:p>
            <a:pPr lvl="0"/>
            <a:r>
              <a:rPr lang="en-CA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Voltmeter/</a:t>
            </a:r>
            <a:r>
              <a:rPr lang="en-CA" sz="12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Ohmmeter/</a:t>
            </a:r>
            <a:r>
              <a:rPr lang="en-CA" sz="12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Ammeter</a:t>
            </a:r>
            <a:r>
              <a: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aseline="0" dirty="0" smtClean="0"/>
              <a:t>Water temperature sensor defect/ Hi-Limit temperature sensor/ </a:t>
            </a:r>
            <a:r>
              <a:rPr lang="en-US" sz="12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Board/ Topside</a:t>
            </a:r>
            <a:endParaRPr lang="en-US" sz="1200" kern="1200" dirty="0" smtClean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49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Definition</a:t>
            </a:r>
            <a:r>
              <a:rPr lang="en-US" u="sng" baseline="0" dirty="0" smtClean="0"/>
              <a:t> of Error WCL</a:t>
            </a:r>
          </a:p>
          <a:p>
            <a:r>
              <a:rPr lang="en-US" baseline="0" dirty="0" smtClean="0"/>
              <a:t>Water is too cold</a:t>
            </a:r>
          </a:p>
          <a:p>
            <a:r>
              <a:rPr lang="en-US" baseline="0" dirty="0" smtClean="0"/>
              <a:t>Actual water temperature is 20F lower than set temperature.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sz="1200" b="0" i="0" u="sng" baseline="0" dirty="0" smtClean="0">
                <a:solidFill>
                  <a:schemeClr val="tx1"/>
                </a:solidFill>
              </a:rPr>
              <a:t>Please follow below steps to troubleshoot error</a:t>
            </a:r>
          </a:p>
          <a:p>
            <a:pPr marL="228600" indent="-228600">
              <a:buAutoNum type="arabicParenBoth"/>
            </a:pPr>
            <a:r>
              <a:rPr lang="en-US" baseline="0" dirty="0" smtClean="0"/>
              <a:t>Is Spa just filled with cold water?</a:t>
            </a:r>
          </a:p>
          <a:p>
            <a:pPr marL="228600" indent="-228600">
              <a:buAutoNum type="arabicParenBoth"/>
            </a:pPr>
            <a:r>
              <a:rPr lang="en-US" baseline="0" dirty="0" smtClean="0"/>
              <a:t>Is circulation pump on?</a:t>
            </a:r>
          </a:p>
          <a:p>
            <a:pPr marL="228600" indent="-228600">
              <a:buAutoNum type="arabicParenBoth"/>
            </a:pPr>
            <a:r>
              <a:rPr lang="en-US" baseline="0" dirty="0" smtClean="0"/>
              <a:t>Is weather too cold?</a:t>
            </a:r>
          </a:p>
          <a:p>
            <a:endParaRPr lang="en-US" baseline="0" dirty="0" smtClean="0"/>
          </a:p>
          <a:p>
            <a:r>
              <a:rPr lang="en-US" u="sng" baseline="0" dirty="0" smtClean="0"/>
              <a:t>Possible causes of error</a:t>
            </a:r>
            <a:endParaRPr lang="en-US" baseline="0" dirty="0" smtClean="0"/>
          </a:p>
          <a:p>
            <a:pPr marL="342900" indent="-342900">
              <a:buNone/>
            </a:pPr>
            <a:r>
              <a:rPr lang="en-US" baseline="0" dirty="0" smtClean="0">
                <a:solidFill>
                  <a:schemeClr val="tx1"/>
                </a:solidFill>
              </a:rPr>
              <a:t>Hi-limit temperature sensor defect/ Water temperature sensor defect/ Board defect/ Pump defect.</a:t>
            </a:r>
            <a:endParaRPr lang="en-US" baseline="0" dirty="0" smtClean="0"/>
          </a:p>
          <a:p>
            <a:pPr marL="342900" indent="-342900">
              <a:buNone/>
            </a:pPr>
            <a:endParaRPr lang="en-US" baseline="0" dirty="0" smtClean="0"/>
          </a:p>
          <a:p>
            <a:pPr marL="342900" indent="-342900">
              <a:buNone/>
            </a:pPr>
            <a:r>
              <a:rPr lang="en-US" u="sng" baseline="0" dirty="0" smtClean="0"/>
              <a:t>Equipments for on-site service</a:t>
            </a:r>
          </a:p>
          <a:p>
            <a:pPr lvl="0"/>
            <a:r>
              <a:rPr lang="en-CA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Voltmeter/</a:t>
            </a:r>
            <a:r>
              <a:rPr lang="en-CA" sz="12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Ohmmeter/</a:t>
            </a:r>
            <a:r>
              <a:rPr lang="en-CA" sz="12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Ammeter/</a:t>
            </a:r>
            <a:r>
              <a:rPr lang="en-CA" sz="12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aseline="0" dirty="0" smtClean="0">
                <a:solidFill>
                  <a:schemeClr val="tx1"/>
                </a:solidFill>
              </a:rPr>
              <a:t>Hi-limit temperature sensor/ Water temperature sensor/ Pump/ Board </a:t>
            </a:r>
            <a:endParaRPr lang="en-US" baseline="0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50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Definition</a:t>
            </a:r>
            <a:r>
              <a:rPr lang="en-US" u="sng" baseline="0" dirty="0" smtClean="0"/>
              <a:t> of Error WICE</a:t>
            </a:r>
          </a:p>
          <a:p>
            <a:r>
              <a:rPr lang="en-US" baseline="0" dirty="0" smtClean="0"/>
              <a:t>Water too cold</a:t>
            </a:r>
          </a:p>
          <a:p>
            <a:r>
              <a:rPr lang="en-US" baseline="0" dirty="0" smtClean="0"/>
              <a:t>Water temperature and hi-limit temperature is lower than 65F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sz="1200" b="0" i="0" u="sng" baseline="0" dirty="0" smtClean="0">
                <a:solidFill>
                  <a:schemeClr val="tx1"/>
                </a:solidFill>
              </a:rPr>
              <a:t>Please follow below steps to troubleshoot error</a:t>
            </a:r>
          </a:p>
          <a:p>
            <a:pPr marL="228600" indent="-228600">
              <a:buAutoNum type="arabicParenBoth"/>
            </a:pPr>
            <a:r>
              <a:rPr lang="en-US" baseline="0" dirty="0" smtClean="0"/>
              <a:t>Is Spa filled with cold water?</a:t>
            </a:r>
          </a:p>
          <a:p>
            <a:pPr marL="228600" indent="-228600">
              <a:buAutoNum type="arabicParenBoth"/>
            </a:pPr>
            <a:r>
              <a:rPr lang="en-US" baseline="0" dirty="0" smtClean="0"/>
              <a:t>Is circulation pump on? </a:t>
            </a:r>
          </a:p>
          <a:p>
            <a:pPr marL="228600" indent="-228600">
              <a:buAutoNum type="arabicParenBoth"/>
            </a:pPr>
            <a:r>
              <a:rPr lang="en-US" baseline="0" dirty="0" smtClean="0"/>
              <a:t>Is weather too cold? </a:t>
            </a:r>
          </a:p>
          <a:p>
            <a:endParaRPr lang="en-US" baseline="0" dirty="0" smtClean="0"/>
          </a:p>
          <a:p>
            <a:r>
              <a:rPr lang="en-US" u="sng" baseline="0" dirty="0" smtClean="0"/>
              <a:t>Possible causes of error</a:t>
            </a:r>
            <a:endParaRPr lang="en-US" baseline="0" dirty="0" smtClean="0"/>
          </a:p>
          <a:p>
            <a:pPr marL="342900" indent="-342900">
              <a:buNone/>
            </a:pPr>
            <a:r>
              <a:rPr lang="en-US" baseline="0" dirty="0" smtClean="0">
                <a:solidFill>
                  <a:schemeClr val="tx1"/>
                </a:solidFill>
              </a:rPr>
              <a:t>Hi-limit temperature sensor defect/ Water temperature sensor defect/ Board defect/ Pump defect.</a:t>
            </a:r>
            <a:endParaRPr lang="en-US" baseline="0" dirty="0" smtClean="0"/>
          </a:p>
          <a:p>
            <a:pPr marL="342900" indent="-342900">
              <a:buNone/>
            </a:pPr>
            <a:endParaRPr lang="en-US" baseline="0" dirty="0" smtClean="0"/>
          </a:p>
          <a:p>
            <a:pPr marL="342900" indent="-342900">
              <a:buNone/>
            </a:pPr>
            <a:r>
              <a:rPr lang="en-US" u="sng" baseline="0" dirty="0" smtClean="0"/>
              <a:t>Equipments for on-site service</a:t>
            </a:r>
          </a:p>
          <a:p>
            <a:pPr lvl="0"/>
            <a:r>
              <a:rPr lang="en-CA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Voltmeter/</a:t>
            </a:r>
            <a:r>
              <a:rPr lang="en-CA" sz="12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Ohmmeter/</a:t>
            </a:r>
            <a:r>
              <a:rPr lang="en-CA" sz="12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Ammeter/</a:t>
            </a:r>
            <a:r>
              <a:rPr lang="en-CA" sz="12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aseline="0" dirty="0" smtClean="0">
                <a:solidFill>
                  <a:schemeClr val="tx1"/>
                </a:solidFill>
              </a:rPr>
              <a:t>Hi-limit temperature sensor/ Water temperature sensor/ Pump/ Board </a:t>
            </a:r>
            <a:endParaRPr lang="en-US" baseline="0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51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Definition</a:t>
            </a:r>
            <a:r>
              <a:rPr lang="en-US" u="sng" baseline="0" dirty="0" smtClean="0"/>
              <a:t> of Error WWD</a:t>
            </a:r>
          </a:p>
          <a:p>
            <a:r>
              <a:rPr lang="en-US" baseline="0" dirty="0" smtClean="0"/>
              <a:t>Water too hot.</a:t>
            </a:r>
          </a:p>
          <a:p>
            <a:r>
              <a:rPr lang="en-US" baseline="0" dirty="0" smtClean="0"/>
              <a:t>Water temperature is equal or exceed 112F or,</a:t>
            </a:r>
          </a:p>
          <a:p>
            <a:r>
              <a:rPr lang="en-US" baseline="0" dirty="0" smtClean="0"/>
              <a:t>Hi-Limit temperature sensor is equal or exceed 116F </a:t>
            </a:r>
          </a:p>
          <a:p>
            <a:endParaRPr lang="en-US" baseline="0" dirty="0" smtClean="0"/>
          </a:p>
          <a:p>
            <a:r>
              <a:rPr lang="en-US" sz="1200" b="0" i="0" u="sng" baseline="0" dirty="0" smtClean="0">
                <a:solidFill>
                  <a:schemeClr val="tx1"/>
                </a:solidFill>
              </a:rPr>
              <a:t>Please follow below steps to troubleshoot error</a:t>
            </a:r>
          </a:p>
          <a:p>
            <a:pPr marL="342900" indent="-342900">
              <a:buAutoNum type="arabicParenBoth"/>
            </a:pPr>
            <a:r>
              <a:rPr lang="en-US" sz="1200" baseline="0" dirty="0" smtClean="0"/>
              <a:t>Is spa just filled with hot water? If yes, please allow water to cool.</a:t>
            </a:r>
          </a:p>
          <a:p>
            <a:pPr marL="342900" indent="-342900">
              <a:buAutoNum type="arabicParenBoth"/>
            </a:pPr>
            <a:r>
              <a:rPr lang="en-US" sz="1200" baseline="0" dirty="0" smtClean="0"/>
              <a:t>Heat may be caused by excessive filtration, please turn filtration down to 2-4 hours a day.</a:t>
            </a:r>
          </a:p>
          <a:p>
            <a:pPr marL="342900" indent="-342900">
              <a:buAutoNum type="arabicParenBoth"/>
            </a:pPr>
            <a:r>
              <a:rPr lang="en-US" sz="1200" baseline="0" dirty="0" smtClean="0"/>
              <a:t>Heat may caused by extreme hot weather, need a summer door for cabinet to cool down.</a:t>
            </a:r>
          </a:p>
          <a:p>
            <a:endParaRPr lang="en-US" baseline="0" dirty="0" smtClean="0"/>
          </a:p>
          <a:p>
            <a:r>
              <a:rPr lang="en-US" u="sng" baseline="0" dirty="0" smtClean="0"/>
              <a:t>All Possible causes of error</a:t>
            </a:r>
            <a:endParaRPr lang="en-US" baseline="0" dirty="0" smtClean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Water temperature sensor defect/ Hi-Limit temperature sensor defect/ Board defect/ Topside</a:t>
            </a:r>
          </a:p>
          <a:p>
            <a:pPr marL="342900" indent="-342900">
              <a:buNone/>
            </a:pPr>
            <a:endParaRPr lang="en-US" baseline="0" dirty="0" smtClean="0"/>
          </a:p>
          <a:p>
            <a:pPr marL="342900" indent="-342900">
              <a:buNone/>
            </a:pPr>
            <a:r>
              <a:rPr lang="en-US" u="sng" baseline="0" dirty="0" smtClean="0"/>
              <a:t>Equipments for on-site service</a:t>
            </a:r>
          </a:p>
          <a:p>
            <a:pPr lvl="0"/>
            <a:r>
              <a:rPr lang="en-CA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Voltmeter/</a:t>
            </a:r>
            <a:r>
              <a:rPr lang="en-CA" sz="12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Ohmmeter/</a:t>
            </a:r>
            <a:r>
              <a:rPr lang="en-CA" sz="12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Ammeter</a:t>
            </a:r>
            <a:r>
              <a: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aseline="0" dirty="0" smtClean="0"/>
              <a:t>Water temperature sensor defect/ Hi-Limit temperature sensor/ </a:t>
            </a:r>
            <a:r>
              <a:rPr lang="en-US" sz="12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Board/ Topside</a:t>
            </a:r>
            <a:endParaRPr lang="en-US" sz="1200" kern="1200" dirty="0" smtClean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52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53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</a:t>
            </a:r>
            <a:r>
              <a:rPr lang="en-US" baseline="0" dirty="0" smtClean="0"/>
              <a:t> ID + Password</a:t>
            </a:r>
            <a:r>
              <a:rPr lang="zh-TW" altLang="en-US" baseline="0" dirty="0" smtClean="0"/>
              <a:t> 都忘記</a:t>
            </a:r>
            <a:endParaRPr lang="en-US" altLang="zh-TW" baseline="0" dirty="0" smtClean="0"/>
          </a:p>
          <a:p>
            <a:r>
              <a:rPr lang="zh-TW" altLang="en-US" baseline="0" dirty="0" smtClean="0"/>
              <a:t>可以空白不填寫</a:t>
            </a:r>
            <a:endParaRPr lang="en-US" altLang="zh-TW" baseline="0" dirty="0" smtClean="0"/>
          </a:p>
          <a:p>
            <a:r>
              <a:rPr lang="zh-TW" altLang="en-US" baseline="0" dirty="0" smtClean="0"/>
              <a:t>直接按 </a:t>
            </a:r>
            <a:r>
              <a:rPr lang="en-US" altLang="zh-TW" baseline="0" dirty="0" smtClean="0"/>
              <a:t>Forget Password</a:t>
            </a:r>
          </a:p>
          <a:p>
            <a:r>
              <a:rPr lang="zh-TW" altLang="en-US" baseline="0" dirty="0" smtClean="0"/>
              <a:t>回答問題</a:t>
            </a:r>
            <a:endParaRPr lang="en-US" altLang="zh-TW" baseline="0" dirty="0" smtClean="0"/>
          </a:p>
          <a:p>
            <a:r>
              <a:rPr lang="zh-TW" altLang="en-US" baseline="0" dirty="0" smtClean="0"/>
              <a:t>重新建立帳號密碼</a:t>
            </a:r>
            <a:endParaRPr lang="en-US" altLang="zh-TW" baseline="0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選擇</a:t>
            </a:r>
            <a:r>
              <a:rPr lang="en-US" altLang="zh-TW" baseline="0" dirty="0" smtClean="0"/>
              <a:t> Security Questions</a:t>
            </a:r>
            <a:r>
              <a:rPr lang="zh-TW" altLang="en-US" baseline="0" dirty="0" smtClean="0"/>
              <a:t>，建立</a:t>
            </a:r>
            <a:r>
              <a:rPr lang="en-US" altLang="zh-TW" baseline="0" dirty="0" smtClean="0"/>
              <a:t>Answer</a:t>
            </a:r>
          </a:p>
          <a:p>
            <a:endParaRPr lang="en-US" altLang="zh-TW" baseline="0" dirty="0" smtClean="0"/>
          </a:p>
          <a:p>
            <a:r>
              <a:rPr lang="en-US" baseline="0" dirty="0" smtClean="0"/>
              <a:t>Total 4 Security Questions</a:t>
            </a:r>
          </a:p>
          <a:p>
            <a:pPr marL="228600" indent="-228600">
              <a:buAutoNum type="arabicParenBoth"/>
            </a:pPr>
            <a:r>
              <a:rPr lang="en-US" baseline="0" dirty="0" smtClean="0"/>
              <a:t>What was your favorite place to visit as a child?</a:t>
            </a:r>
          </a:p>
          <a:p>
            <a:pPr marL="228600" indent="-228600">
              <a:buAutoNum type="arabicParenBoth"/>
            </a:pPr>
            <a:r>
              <a:rPr lang="en-US" baseline="0" dirty="0" smtClean="0"/>
              <a:t>In what city were you born?</a:t>
            </a:r>
          </a:p>
          <a:p>
            <a:pPr marL="228600" indent="-228600">
              <a:buAutoNum type="arabicParenBoth"/>
            </a:pPr>
            <a:r>
              <a:rPr lang="en-US" baseline="0" dirty="0" smtClean="0"/>
              <a:t>What is your father’s middle name?</a:t>
            </a:r>
          </a:p>
          <a:p>
            <a:pPr marL="228600" indent="-228600">
              <a:buAutoNum type="arabicParenBoth"/>
            </a:pPr>
            <a:r>
              <a:rPr lang="en-US" baseline="0" dirty="0" smtClean="0"/>
              <a:t>What is your favorite actor, musician, or artist?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如果回答錯誤會留在同一頁，視窗中會出現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符號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建立新密碼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UID = DLCT2SZP6WUAUNPPMX6J</a:t>
            </a:r>
          </a:p>
          <a:p>
            <a:r>
              <a:rPr lang="en-US" altLang="zh-TW" dirty="0" smtClean="0"/>
              <a:t>Report</a:t>
            </a:r>
            <a:r>
              <a:rPr lang="zh-TW" altLang="en-US" dirty="0" smtClean="0"/>
              <a:t> 編碼原則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UID</a:t>
            </a:r>
            <a:r>
              <a:rPr lang="zh-TW" altLang="en-US" b="1" dirty="0" smtClean="0"/>
              <a:t>後</a:t>
            </a:r>
            <a:r>
              <a:rPr lang="en-US" altLang="zh-TW" b="1" dirty="0" smtClean="0"/>
              <a:t>6</a:t>
            </a:r>
            <a:r>
              <a:rPr lang="zh-TW" altLang="en-US" b="1" dirty="0" smtClean="0"/>
              <a:t>號碼 </a:t>
            </a:r>
            <a:r>
              <a:rPr lang="en-US" altLang="zh-TW" b="1" dirty="0" smtClean="0"/>
              <a:t>+</a:t>
            </a:r>
            <a:r>
              <a:rPr lang="zh-TW" altLang="en-US" b="1" dirty="0" smtClean="0"/>
              <a:t> 日期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月日年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+</a:t>
            </a:r>
            <a:r>
              <a:rPr lang="zh-TW" altLang="en-US" b="1" dirty="0" smtClean="0"/>
              <a:t> 此用戶在當天的第幾筆</a:t>
            </a:r>
            <a:r>
              <a:rPr lang="en-US" altLang="zh-TW" dirty="0" smtClean="0"/>
              <a:t>,</a:t>
            </a:r>
            <a:r>
              <a:rPr lang="en-US" altLang="zh-TW" baseline="0" dirty="0" smtClean="0"/>
              <a:t> </a:t>
            </a:r>
          </a:p>
          <a:p>
            <a:r>
              <a:rPr lang="en-US" altLang="zh-TW" baseline="0" dirty="0" smtClean="0"/>
              <a:t>Example: </a:t>
            </a:r>
            <a:r>
              <a:rPr lang="en-CA" b="1" dirty="0" smtClean="0">
                <a:solidFill>
                  <a:srgbClr val="000099"/>
                </a:solidFill>
              </a:rPr>
              <a:t>PPMX6J_012816_3</a:t>
            </a:r>
            <a:endParaRPr lang="en-US" altLang="zh-TW" b="1" dirty="0" smtClean="0">
              <a:solidFill>
                <a:srgbClr val="000099"/>
              </a:solidFill>
            </a:endParaRPr>
          </a:p>
          <a:p>
            <a:r>
              <a:rPr lang="zh-TW" altLang="en-US" dirty="0" smtClean="0"/>
              <a:t>工單編碼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Report</a:t>
            </a:r>
            <a:r>
              <a:rPr lang="zh-TW" altLang="en-US" b="1" dirty="0" smtClean="0"/>
              <a:t> 編碼 </a:t>
            </a:r>
            <a:r>
              <a:rPr lang="en-US" altLang="zh-TW" b="1" dirty="0" smtClean="0"/>
              <a:t>+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今天第幾筆工單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, </a:t>
            </a:r>
            <a:r>
              <a:rPr lang="en-US" altLang="zh-TW" baseline="0" dirty="0" smtClean="0"/>
              <a:t>Example: </a:t>
            </a:r>
            <a:r>
              <a:rPr lang="en-CA" b="1" dirty="0" smtClean="0">
                <a:solidFill>
                  <a:srgbClr val="000099"/>
                </a:solidFill>
              </a:rPr>
              <a:t>PPMX6J_012816_1_S2</a:t>
            </a:r>
          </a:p>
          <a:p>
            <a:r>
              <a:rPr lang="zh-TW" altLang="en-US" b="0" dirty="0" smtClean="0">
                <a:solidFill>
                  <a:srgbClr val="000099"/>
                </a:solidFill>
              </a:rPr>
              <a:t>每一個</a:t>
            </a:r>
            <a:r>
              <a:rPr lang="en-US" altLang="zh-TW" b="0" dirty="0" smtClean="0">
                <a:solidFill>
                  <a:srgbClr val="000099"/>
                </a:solidFill>
              </a:rPr>
              <a:t>Report </a:t>
            </a:r>
            <a:r>
              <a:rPr lang="zh-TW" altLang="en-US" b="0" dirty="0" smtClean="0">
                <a:solidFill>
                  <a:srgbClr val="000099"/>
                </a:solidFill>
              </a:rPr>
              <a:t>都有編碼</a:t>
            </a:r>
            <a:endParaRPr lang="en-US" altLang="zh-TW" b="0" dirty="0" smtClean="0">
              <a:solidFill>
                <a:srgbClr val="000099"/>
              </a:solidFill>
            </a:endParaRPr>
          </a:p>
          <a:p>
            <a:r>
              <a:rPr lang="zh-TW" altLang="en-US" b="0" dirty="0" smtClean="0">
                <a:solidFill>
                  <a:srgbClr val="000099"/>
                </a:solidFill>
              </a:rPr>
              <a:t>但不是每一個</a:t>
            </a:r>
            <a:r>
              <a:rPr lang="en-US" altLang="zh-TW" b="0" dirty="0" smtClean="0">
                <a:solidFill>
                  <a:srgbClr val="000099"/>
                </a:solidFill>
              </a:rPr>
              <a:t>Report</a:t>
            </a:r>
            <a:r>
              <a:rPr lang="zh-TW" altLang="en-US" b="0" dirty="0" smtClean="0">
                <a:solidFill>
                  <a:srgbClr val="000099"/>
                </a:solidFill>
              </a:rPr>
              <a:t>都有編碼 </a:t>
            </a:r>
            <a:r>
              <a:rPr lang="en-US" altLang="zh-TW" b="0" dirty="0" smtClean="0">
                <a:solidFill>
                  <a:srgbClr val="000099"/>
                </a:solidFill>
              </a:rPr>
              <a:t>+</a:t>
            </a:r>
            <a:r>
              <a:rPr lang="zh-TW" altLang="en-US" b="0" dirty="0" smtClean="0">
                <a:solidFill>
                  <a:srgbClr val="000099"/>
                </a:solidFill>
              </a:rPr>
              <a:t>工單號碼</a:t>
            </a:r>
            <a:endParaRPr lang="en-US" altLang="zh-TW" b="0" dirty="0" smtClean="0">
              <a:solidFill>
                <a:srgbClr val="000099"/>
              </a:solidFill>
            </a:endParaRPr>
          </a:p>
          <a:p>
            <a:r>
              <a:rPr lang="zh-TW" altLang="en-US" b="0" dirty="0" smtClean="0">
                <a:solidFill>
                  <a:srgbClr val="000099"/>
                </a:solidFill>
              </a:rPr>
              <a:t>需要工單的</a:t>
            </a:r>
            <a:r>
              <a:rPr lang="en-US" altLang="zh-TW" b="0" baseline="0" dirty="0" smtClean="0">
                <a:solidFill>
                  <a:srgbClr val="000099"/>
                </a:solidFill>
              </a:rPr>
              <a:t> Report </a:t>
            </a:r>
            <a:r>
              <a:rPr lang="zh-TW" altLang="en-US" b="0" baseline="0" dirty="0" smtClean="0">
                <a:solidFill>
                  <a:srgbClr val="000099"/>
                </a:solidFill>
              </a:rPr>
              <a:t>會有</a:t>
            </a:r>
            <a:r>
              <a:rPr lang="en-US" altLang="zh-TW" b="0" baseline="0" dirty="0" smtClean="0">
                <a:solidFill>
                  <a:srgbClr val="000099"/>
                </a:solidFill>
              </a:rPr>
              <a:t>Report</a:t>
            </a:r>
            <a:r>
              <a:rPr lang="zh-TW" altLang="en-US" b="0" baseline="0" dirty="0" smtClean="0">
                <a:solidFill>
                  <a:srgbClr val="000099"/>
                </a:solidFill>
              </a:rPr>
              <a:t>編碼 </a:t>
            </a:r>
            <a:r>
              <a:rPr lang="en-US" altLang="zh-TW" b="0" baseline="0" dirty="0" smtClean="0">
                <a:solidFill>
                  <a:srgbClr val="000099"/>
                </a:solidFill>
              </a:rPr>
              <a:t>+</a:t>
            </a:r>
            <a:r>
              <a:rPr lang="zh-TW" altLang="en-US" b="0" baseline="0" dirty="0" smtClean="0">
                <a:solidFill>
                  <a:srgbClr val="000099"/>
                </a:solidFill>
              </a:rPr>
              <a:t> 工單號碼</a:t>
            </a:r>
            <a:endParaRPr lang="en-US" altLang="zh-TW" b="0" baseline="0" dirty="0" smtClean="0">
              <a:solidFill>
                <a:srgbClr val="000099"/>
              </a:solidFill>
            </a:endParaRPr>
          </a:p>
          <a:p>
            <a:endParaRPr lang="en-US" altLang="zh-TW" b="0" dirty="0" smtClean="0">
              <a:solidFill>
                <a:srgbClr val="000099"/>
              </a:solidFill>
            </a:endParaRPr>
          </a:p>
          <a:p>
            <a:r>
              <a:rPr lang="zh-TW" altLang="en-US" b="0" dirty="0" smtClean="0">
                <a:solidFill>
                  <a:srgbClr val="000099"/>
                </a:solidFill>
              </a:rPr>
              <a:t>工單 </a:t>
            </a:r>
            <a:r>
              <a:rPr lang="en-US" altLang="zh-TW" b="0" dirty="0" smtClean="0">
                <a:solidFill>
                  <a:srgbClr val="000099"/>
                </a:solidFill>
              </a:rPr>
              <a:t>and RDS Report</a:t>
            </a:r>
            <a:r>
              <a:rPr lang="zh-TW" altLang="en-US" b="0" dirty="0" smtClean="0">
                <a:solidFill>
                  <a:srgbClr val="000099"/>
                </a:solidFill>
              </a:rPr>
              <a:t>是同一份文件</a:t>
            </a:r>
            <a:endParaRPr lang="en-CA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Service Call </a:t>
            </a:r>
            <a:r>
              <a:rPr lang="zh-TW" altLang="en-US" dirty="0" smtClean="0"/>
              <a:t>的欄位和</a:t>
            </a:r>
            <a:r>
              <a:rPr lang="en-US" altLang="zh-TW" dirty="0" smtClean="0"/>
              <a:t>History</a:t>
            </a:r>
            <a:r>
              <a:rPr lang="zh-TW" altLang="en-US" dirty="0" smtClean="0"/>
              <a:t>進去看到的欄位一樣</a:t>
            </a:r>
            <a:endParaRPr lang="en-US" altLang="zh-TW" dirty="0" smtClean="0"/>
          </a:p>
          <a:p>
            <a:r>
              <a:rPr lang="zh-TW" altLang="en-US" u="none" dirty="0" smtClean="0"/>
              <a:t>只是</a:t>
            </a:r>
            <a:r>
              <a:rPr lang="en-US" altLang="zh-TW" u="none" dirty="0" smtClean="0"/>
              <a:t>History</a:t>
            </a:r>
            <a:r>
              <a:rPr lang="zh-TW" altLang="en-US" u="none" dirty="0" smtClean="0"/>
              <a:t>裡面有 </a:t>
            </a:r>
            <a:r>
              <a:rPr lang="en-US" altLang="zh-TW" u="none" dirty="0" smtClean="0"/>
              <a:t>“ Service Call #” &amp; “ Parts Replaced”. </a:t>
            </a:r>
            <a:r>
              <a:rPr lang="zh-TW" altLang="en-US" u="none" dirty="0" smtClean="0"/>
              <a:t>但是 </a:t>
            </a:r>
            <a:r>
              <a:rPr lang="en-US" u="none" dirty="0" smtClean="0"/>
              <a:t>Open Service Call </a:t>
            </a:r>
            <a:r>
              <a:rPr lang="zh-TW" altLang="en-US" u="none" dirty="0" smtClean="0"/>
              <a:t>裡面沒有</a:t>
            </a:r>
            <a:endParaRPr lang="en-US" altLang="zh-TW" u="none" dirty="0" smtClean="0"/>
          </a:p>
          <a:p>
            <a:r>
              <a:rPr lang="zh-TW" altLang="en-US" u="none" dirty="0" smtClean="0"/>
              <a:t>按下</a:t>
            </a:r>
            <a:r>
              <a:rPr lang="en-US" altLang="zh-TW" u="none" dirty="0" smtClean="0"/>
              <a:t>RDS Report</a:t>
            </a:r>
            <a:r>
              <a:rPr lang="zh-TW" altLang="en-US" u="none" dirty="0" smtClean="0"/>
              <a:t>可以調出完整的</a:t>
            </a:r>
            <a:r>
              <a:rPr lang="en-US" altLang="zh-TW" u="none" dirty="0" smtClean="0"/>
              <a:t>Report</a:t>
            </a:r>
            <a:endParaRPr lang="en-CA" u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2B05F-05B2-41B6-9363-BA1987A028D4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DD7-2FA9-4562-B184-F5042319FAF4}" type="datetimeFigureOut">
              <a:rPr lang="en-CA" smtClean="0"/>
              <a:pPr/>
              <a:t>05/02/2016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DD7-2FA9-4562-B184-F5042319FAF4}" type="datetimeFigureOut">
              <a:rPr lang="en-CA" smtClean="0"/>
              <a:pPr/>
              <a:t>05/02/2016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DD7-2FA9-4562-B184-F5042319FAF4}" type="datetimeFigureOut">
              <a:rPr lang="en-CA" smtClean="0"/>
              <a:pPr/>
              <a:t>05/02/2016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DD7-2FA9-4562-B184-F5042319FAF4}" type="datetimeFigureOut">
              <a:rPr lang="en-CA" smtClean="0"/>
              <a:pPr/>
              <a:t>05/02/2016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DD7-2FA9-4562-B184-F5042319FAF4}" type="datetimeFigureOut">
              <a:rPr lang="en-CA" smtClean="0"/>
              <a:pPr/>
              <a:t>05/02/2016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DD7-2FA9-4562-B184-F5042319FAF4}" type="datetimeFigureOut">
              <a:rPr lang="en-CA" smtClean="0"/>
              <a:pPr/>
              <a:t>05/02/2016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DD7-2FA9-4562-B184-F5042319FAF4}" type="datetimeFigureOut">
              <a:rPr lang="en-CA" smtClean="0"/>
              <a:pPr/>
              <a:t>05/02/2016</a:t>
            </a:fld>
            <a:endParaRPr lang="en-CA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DD7-2FA9-4562-B184-F5042319FAF4}" type="datetimeFigureOut">
              <a:rPr lang="en-CA" smtClean="0"/>
              <a:pPr/>
              <a:t>05/02/2016</a:t>
            </a:fld>
            <a:endParaRPr lang="en-CA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DD7-2FA9-4562-B184-F5042319FAF4}" type="datetimeFigureOut">
              <a:rPr lang="en-CA" smtClean="0"/>
              <a:pPr/>
              <a:t>05/02/2016</a:t>
            </a:fld>
            <a:endParaRPr lang="en-CA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DD7-2FA9-4562-B184-F5042319FAF4}" type="datetimeFigureOut">
              <a:rPr lang="en-CA" smtClean="0"/>
              <a:pPr/>
              <a:t>05/02/2016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DD7-2FA9-4562-B184-F5042319FAF4}" type="datetimeFigureOut">
              <a:rPr lang="en-CA" smtClean="0"/>
              <a:pPr/>
              <a:t>05/02/2016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9DD7-2FA9-4562-B184-F5042319FAF4}" type="datetimeFigureOut">
              <a:rPr lang="en-CA" smtClean="0"/>
              <a:pPr/>
              <a:t>05/02/2016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RDS</a:t>
            </a:r>
            <a:r>
              <a:rPr lang="zh-TW" altLang="en-US" dirty="0" smtClean="0"/>
              <a:t> 帳戶管理流程畫面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260648"/>
            <a:ext cx="7632848" cy="63367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矩形 5"/>
          <p:cNvSpPr/>
          <p:nvPr/>
        </p:nvSpPr>
        <p:spPr>
          <a:xfrm>
            <a:off x="827584" y="260648"/>
            <a:ext cx="2088232" cy="63367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矩形 10"/>
          <p:cNvSpPr/>
          <p:nvPr/>
        </p:nvSpPr>
        <p:spPr>
          <a:xfrm>
            <a:off x="1043608" y="2060848"/>
            <a:ext cx="1728192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Executive Account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3608" y="1268760"/>
            <a:ext cx="1728192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RDS User</a:t>
            </a:r>
          </a:p>
        </p:txBody>
      </p:sp>
      <p:sp>
        <p:nvSpPr>
          <p:cNvPr id="18" name="矩形 17"/>
          <p:cNvSpPr/>
          <p:nvPr/>
        </p:nvSpPr>
        <p:spPr>
          <a:xfrm>
            <a:off x="2915816" y="260648"/>
            <a:ext cx="55446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Open Service Calls</a:t>
            </a:r>
            <a:endParaRPr lang="en-CA" sz="3200" b="1" dirty="0"/>
          </a:p>
        </p:txBody>
      </p:sp>
      <p:sp>
        <p:nvSpPr>
          <p:cNvPr id="24" name="矩形 23"/>
          <p:cNvSpPr/>
          <p:nvPr/>
        </p:nvSpPr>
        <p:spPr>
          <a:xfrm>
            <a:off x="1043608" y="476672"/>
            <a:ext cx="1728192" cy="64807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Service Calls</a:t>
            </a:r>
          </a:p>
        </p:txBody>
      </p:sp>
      <p:sp>
        <p:nvSpPr>
          <p:cNvPr id="14" name="矩形 13"/>
          <p:cNvSpPr/>
          <p:nvPr/>
        </p:nvSpPr>
        <p:spPr>
          <a:xfrm>
            <a:off x="2915816" y="908720"/>
            <a:ext cx="5544616" cy="504056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bg1"/>
                </a:solidFill>
              </a:rPr>
              <a:t>PPMX6J_012816_1_S1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15816" y="1556792"/>
            <a:ext cx="5544616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bg1"/>
                </a:solidFill>
              </a:rPr>
              <a:t>XDFR9R_012816_1_S2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15816" y="2204864"/>
            <a:ext cx="5544616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bg1"/>
                </a:solidFill>
              </a:rPr>
              <a:t>SJGO0S_012916_1_S1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3" name="書卷 (水平) 2"/>
          <p:cNvSpPr/>
          <p:nvPr/>
        </p:nvSpPr>
        <p:spPr>
          <a:xfrm>
            <a:off x="1403648" y="2456892"/>
            <a:ext cx="7272808" cy="4356484"/>
          </a:xfrm>
          <a:prstGeom prst="horizontalScroll">
            <a:avLst>
              <a:gd name="adj" fmla="val 712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altLang="zh-TW" sz="1600" dirty="0"/>
              <a:t>UID = DLCT2SZP6WUAUNPPMX6J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Report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編碼原則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b="1" dirty="0"/>
              <a:t>UID</a:t>
            </a:r>
            <a:r>
              <a:rPr lang="zh-TW" altLang="en-US" sz="1600" b="1" dirty="0"/>
              <a:t>後</a:t>
            </a:r>
            <a:r>
              <a:rPr lang="en-US" altLang="zh-TW" sz="1600" b="1" dirty="0"/>
              <a:t>6</a:t>
            </a:r>
            <a:r>
              <a:rPr lang="zh-TW" altLang="en-US" sz="1600" b="1" dirty="0"/>
              <a:t>號碼 </a:t>
            </a:r>
            <a:r>
              <a:rPr lang="en-US" altLang="zh-TW" sz="1600" b="1" dirty="0"/>
              <a:t>+</a:t>
            </a:r>
            <a:r>
              <a:rPr lang="zh-TW" altLang="en-US" sz="1600" b="1" dirty="0"/>
              <a:t> 日期</a:t>
            </a:r>
            <a:r>
              <a:rPr lang="en-US" altLang="zh-TW" sz="1600" b="1" dirty="0"/>
              <a:t>(</a:t>
            </a:r>
            <a:r>
              <a:rPr lang="zh-TW" altLang="en-US" sz="1600" b="1" dirty="0"/>
              <a:t>月日年</a:t>
            </a:r>
            <a:r>
              <a:rPr lang="en-US" altLang="zh-TW" sz="1600" b="1" dirty="0"/>
              <a:t>)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+</a:t>
            </a:r>
            <a:r>
              <a:rPr lang="zh-TW" altLang="en-US" sz="1600" b="1" dirty="0"/>
              <a:t> 此用戶在當天的第幾筆</a:t>
            </a:r>
            <a:r>
              <a:rPr lang="en-US" altLang="zh-TW" sz="1600" dirty="0"/>
              <a:t>, </a:t>
            </a:r>
          </a:p>
          <a:p>
            <a:r>
              <a:rPr lang="en-US" altLang="zh-TW" sz="1600" dirty="0"/>
              <a:t>Example: </a:t>
            </a:r>
            <a:r>
              <a:rPr lang="en-CA" altLang="zh-TW" sz="1600" b="1" dirty="0">
                <a:solidFill>
                  <a:srgbClr val="000099"/>
                </a:solidFill>
              </a:rPr>
              <a:t>PPMX6J_012816_3</a:t>
            </a:r>
            <a:endParaRPr lang="en-US" altLang="zh-TW" sz="1600" b="1" dirty="0">
              <a:solidFill>
                <a:srgbClr val="000099"/>
              </a:solidFill>
            </a:endParaRPr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工</a:t>
            </a:r>
            <a:r>
              <a:rPr lang="zh-TW" altLang="en-US" sz="1600" dirty="0"/>
              <a:t>單編碼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b="1" dirty="0"/>
              <a:t>Report</a:t>
            </a:r>
            <a:r>
              <a:rPr lang="zh-TW" altLang="en-US" sz="1600" b="1" dirty="0"/>
              <a:t> 編碼 </a:t>
            </a:r>
            <a:r>
              <a:rPr lang="en-US" altLang="zh-TW" sz="1600" b="1" dirty="0"/>
              <a:t>+</a:t>
            </a:r>
            <a:r>
              <a:rPr lang="zh-TW" altLang="en-US" sz="1600" b="1" dirty="0"/>
              <a:t> </a:t>
            </a:r>
            <a:r>
              <a:rPr lang="en-US" altLang="zh-TW" sz="1600" b="1" dirty="0" smtClean="0"/>
              <a:t>P(</a:t>
            </a:r>
            <a:r>
              <a:rPr lang="zh-TW" altLang="en-US" sz="1600" b="1" dirty="0" smtClean="0"/>
              <a:t>哪位操作員</a:t>
            </a:r>
            <a:r>
              <a:rPr lang="en-US" altLang="zh-TW" sz="1600" b="1" dirty="0" smtClean="0"/>
              <a:t>)+S</a:t>
            </a:r>
            <a:r>
              <a:rPr lang="zh-TW" altLang="en-US" sz="1600" b="1" dirty="0" smtClean="0"/>
              <a:t> </a:t>
            </a:r>
            <a:r>
              <a:rPr lang="en-US" altLang="zh-TW" sz="1600" b="1" dirty="0"/>
              <a:t>(</a:t>
            </a:r>
            <a:r>
              <a:rPr lang="zh-TW" altLang="en-US" sz="1600" b="1" dirty="0"/>
              <a:t>今天第幾筆工單</a:t>
            </a:r>
            <a:r>
              <a:rPr lang="en-US" altLang="zh-TW" sz="1600" b="1" dirty="0"/>
              <a:t>)</a:t>
            </a:r>
            <a:r>
              <a:rPr lang="en-US" altLang="zh-TW" sz="1600" dirty="0"/>
              <a:t>, 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1600" dirty="0" smtClean="0"/>
              <a:t>Example</a:t>
            </a:r>
            <a:r>
              <a:rPr lang="en-US" altLang="zh-TW" sz="1600" dirty="0"/>
              <a:t>: </a:t>
            </a:r>
            <a:r>
              <a:rPr lang="en-CA" altLang="zh-TW" sz="1600" b="1" dirty="0" smtClean="0">
                <a:solidFill>
                  <a:srgbClr val="000099"/>
                </a:solidFill>
              </a:rPr>
              <a:t>PPMX6J_012816_1_</a:t>
            </a:r>
            <a:r>
              <a:rPr lang="en-US" altLang="zh-TW" sz="1600" b="1" smtClean="0">
                <a:solidFill>
                  <a:srgbClr val="000099"/>
                </a:solidFill>
              </a:rPr>
              <a:t>P01_</a:t>
            </a:r>
            <a:r>
              <a:rPr lang="en-CA" altLang="zh-TW" sz="1600" b="1" smtClean="0">
                <a:solidFill>
                  <a:srgbClr val="000099"/>
                </a:solidFill>
              </a:rPr>
              <a:t>S02</a:t>
            </a:r>
            <a:endParaRPr lang="en-CA" altLang="zh-TW" sz="1600" b="1" dirty="0">
              <a:solidFill>
                <a:srgbClr val="000099"/>
              </a:solidFill>
            </a:endParaRPr>
          </a:p>
          <a:p>
            <a:r>
              <a:rPr lang="zh-TW" altLang="en-US" sz="1600" dirty="0">
                <a:solidFill>
                  <a:srgbClr val="000099"/>
                </a:solidFill>
              </a:rPr>
              <a:t>每一個</a:t>
            </a:r>
            <a:r>
              <a:rPr lang="en-US" altLang="zh-TW" sz="1600" dirty="0">
                <a:solidFill>
                  <a:srgbClr val="000099"/>
                </a:solidFill>
              </a:rPr>
              <a:t>Report </a:t>
            </a:r>
            <a:r>
              <a:rPr lang="zh-TW" altLang="en-US" sz="1600" dirty="0">
                <a:solidFill>
                  <a:srgbClr val="000099"/>
                </a:solidFill>
              </a:rPr>
              <a:t>都有編碼</a:t>
            </a:r>
            <a:endParaRPr lang="en-US" altLang="zh-TW" sz="1600" dirty="0">
              <a:solidFill>
                <a:srgbClr val="000099"/>
              </a:solidFill>
            </a:endParaRPr>
          </a:p>
          <a:p>
            <a:r>
              <a:rPr lang="zh-TW" altLang="en-US" sz="1600" dirty="0">
                <a:solidFill>
                  <a:srgbClr val="000099"/>
                </a:solidFill>
              </a:rPr>
              <a:t>但不是每一個</a:t>
            </a:r>
            <a:r>
              <a:rPr lang="en-US" altLang="zh-TW" sz="1600" dirty="0">
                <a:solidFill>
                  <a:srgbClr val="000099"/>
                </a:solidFill>
              </a:rPr>
              <a:t>Report</a:t>
            </a:r>
            <a:r>
              <a:rPr lang="zh-TW" altLang="en-US" sz="1600" dirty="0">
                <a:solidFill>
                  <a:srgbClr val="000099"/>
                </a:solidFill>
              </a:rPr>
              <a:t>都有編碼 </a:t>
            </a:r>
            <a:r>
              <a:rPr lang="en-US" altLang="zh-TW" sz="1600" dirty="0">
                <a:solidFill>
                  <a:srgbClr val="000099"/>
                </a:solidFill>
              </a:rPr>
              <a:t>+</a:t>
            </a:r>
            <a:r>
              <a:rPr lang="zh-TW" altLang="en-US" sz="1600" dirty="0">
                <a:solidFill>
                  <a:srgbClr val="000099"/>
                </a:solidFill>
              </a:rPr>
              <a:t>工單號碼</a:t>
            </a:r>
            <a:endParaRPr lang="en-US" altLang="zh-TW" sz="1600" dirty="0">
              <a:solidFill>
                <a:srgbClr val="000099"/>
              </a:solidFill>
            </a:endParaRPr>
          </a:p>
          <a:p>
            <a:r>
              <a:rPr lang="zh-TW" altLang="en-US" sz="1600" dirty="0">
                <a:solidFill>
                  <a:srgbClr val="000099"/>
                </a:solidFill>
              </a:rPr>
              <a:t>需要工單的</a:t>
            </a:r>
            <a:r>
              <a:rPr lang="en-US" altLang="zh-TW" sz="1600" dirty="0">
                <a:solidFill>
                  <a:srgbClr val="000099"/>
                </a:solidFill>
              </a:rPr>
              <a:t> Report </a:t>
            </a:r>
            <a:r>
              <a:rPr lang="zh-TW" altLang="en-US" sz="1600" dirty="0">
                <a:solidFill>
                  <a:srgbClr val="000099"/>
                </a:solidFill>
              </a:rPr>
              <a:t>會有</a:t>
            </a:r>
            <a:r>
              <a:rPr lang="en-US" altLang="zh-TW" sz="1600" dirty="0">
                <a:solidFill>
                  <a:srgbClr val="000099"/>
                </a:solidFill>
              </a:rPr>
              <a:t>Report</a:t>
            </a:r>
            <a:r>
              <a:rPr lang="zh-TW" altLang="en-US" sz="1600" dirty="0">
                <a:solidFill>
                  <a:srgbClr val="000099"/>
                </a:solidFill>
              </a:rPr>
              <a:t>編碼 </a:t>
            </a:r>
            <a:r>
              <a:rPr lang="en-US" altLang="zh-TW" sz="1600" dirty="0">
                <a:solidFill>
                  <a:srgbClr val="000099"/>
                </a:solidFill>
              </a:rPr>
              <a:t>+</a:t>
            </a:r>
            <a:r>
              <a:rPr lang="zh-TW" altLang="en-US" sz="1600" dirty="0">
                <a:solidFill>
                  <a:srgbClr val="000099"/>
                </a:solidFill>
              </a:rPr>
              <a:t> 工單號碼</a:t>
            </a:r>
            <a:endParaRPr lang="en-US" altLang="zh-TW" sz="1600" dirty="0">
              <a:solidFill>
                <a:srgbClr val="000099"/>
              </a:solidFill>
            </a:endParaRPr>
          </a:p>
          <a:p>
            <a:endParaRPr lang="en-US" altLang="zh-TW" sz="1600" dirty="0">
              <a:solidFill>
                <a:srgbClr val="000099"/>
              </a:solidFill>
            </a:endParaRPr>
          </a:p>
          <a:p>
            <a:r>
              <a:rPr lang="zh-TW" altLang="en-US" sz="1600" dirty="0">
                <a:solidFill>
                  <a:srgbClr val="000099"/>
                </a:solidFill>
              </a:rPr>
              <a:t>工單 </a:t>
            </a:r>
            <a:r>
              <a:rPr lang="en-US" altLang="zh-TW" sz="1600" dirty="0">
                <a:solidFill>
                  <a:srgbClr val="000099"/>
                </a:solidFill>
              </a:rPr>
              <a:t>and RDS Report</a:t>
            </a:r>
            <a:r>
              <a:rPr lang="zh-TW" altLang="en-US" sz="1600" dirty="0">
                <a:solidFill>
                  <a:srgbClr val="000099"/>
                </a:solidFill>
              </a:rPr>
              <a:t>是同一份文件</a:t>
            </a:r>
            <a:endParaRPr lang="en-CA" altLang="zh-TW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260648"/>
            <a:ext cx="8640960" cy="63367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矩形 5"/>
          <p:cNvSpPr/>
          <p:nvPr/>
        </p:nvSpPr>
        <p:spPr>
          <a:xfrm>
            <a:off x="251520" y="260648"/>
            <a:ext cx="2016224" cy="63367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矩形 10"/>
          <p:cNvSpPr/>
          <p:nvPr/>
        </p:nvSpPr>
        <p:spPr>
          <a:xfrm>
            <a:off x="395536" y="1844824"/>
            <a:ext cx="1728192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Executive Account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536" y="1124744"/>
            <a:ext cx="1728192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RDS User</a:t>
            </a:r>
          </a:p>
        </p:txBody>
      </p:sp>
      <p:sp>
        <p:nvSpPr>
          <p:cNvPr id="24" name="矩形 23"/>
          <p:cNvSpPr/>
          <p:nvPr/>
        </p:nvSpPr>
        <p:spPr>
          <a:xfrm>
            <a:off x="395536" y="404664"/>
            <a:ext cx="1728192" cy="64807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Service Calls</a:t>
            </a:r>
          </a:p>
        </p:txBody>
      </p:sp>
      <p:sp>
        <p:nvSpPr>
          <p:cNvPr id="19" name="矩形 18"/>
          <p:cNvSpPr/>
          <p:nvPr/>
        </p:nvSpPr>
        <p:spPr>
          <a:xfrm>
            <a:off x="2339752" y="6165304"/>
            <a:ext cx="936104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Back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67744" y="260648"/>
            <a:ext cx="6624736" cy="5832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CA" dirty="0"/>
          </a:p>
        </p:txBody>
      </p:sp>
      <p:sp>
        <p:nvSpPr>
          <p:cNvPr id="26" name="矩形 25"/>
          <p:cNvSpPr/>
          <p:nvPr/>
        </p:nvSpPr>
        <p:spPr>
          <a:xfrm>
            <a:off x="2267744" y="1412776"/>
            <a:ext cx="6624736" cy="5760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Date                                                 CS REP. 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7824" y="1484784"/>
            <a:ext cx="2016224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2016/01/28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67744" y="1988840"/>
            <a:ext cx="6624736" cy="5760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 Error Message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67944" y="2060848"/>
            <a:ext cx="46805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267744" y="2564904"/>
            <a:ext cx="6624736" cy="5760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 Possible Root Causes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72000" y="2636912"/>
            <a:ext cx="4176464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Pump 2 Defect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267744" y="3140968"/>
            <a:ext cx="6624736" cy="12241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</a:rPr>
              <a:t> Equipments for On-Site Service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411760" y="3501008"/>
            <a:ext cx="633670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Pump 2, Filter Cartridge, Topside, Board, Fuse, Voltmeter, Ohmmeter, Ammeter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020272" y="6165304"/>
            <a:ext cx="172819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RDS Report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156176" y="1484784"/>
            <a:ext cx="259228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 – Victor Rajah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67744" y="908720"/>
            <a:ext cx="6624736" cy="5760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Spa Serial #</a:t>
            </a:r>
            <a:r>
              <a:rPr lang="zh-TW" altLang="en-US" b="1" dirty="0" smtClean="0">
                <a:solidFill>
                  <a:schemeClr val="bg1"/>
                </a:solidFill>
              </a:rPr>
              <a:t>                                         </a:t>
            </a:r>
            <a:r>
              <a:rPr lang="en-US" altLang="zh-TW" b="1" dirty="0" smtClean="0">
                <a:solidFill>
                  <a:schemeClr val="bg1"/>
                </a:solidFill>
              </a:rPr>
              <a:t>Hot Tub Model #</a:t>
            </a:r>
            <a:r>
              <a:rPr lang="en-US" b="1" dirty="0" smtClean="0">
                <a:solidFill>
                  <a:schemeClr val="bg1"/>
                </a:solidFill>
              </a:rPr>
              <a:t>                                               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563888" y="980728"/>
            <a:ext cx="187220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2384230985485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236296" y="980728"/>
            <a:ext cx="151216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J-222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67744" y="332656"/>
            <a:ext cx="6624736" cy="5760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 UID #                                                     Owner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31840" y="404664"/>
            <a:ext cx="2376264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tx1"/>
                </a:solidFill>
              </a:rPr>
              <a:t>DLCT2SZP6WUAUNPPMX6J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44208" y="404664"/>
            <a:ext cx="2304256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Mr. James Smith</a:t>
            </a:r>
            <a:endParaRPr lang="en-C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476672"/>
            <a:ext cx="5688632" cy="5760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5696" y="2636912"/>
            <a:ext cx="5544616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Account # </a:t>
            </a:r>
            <a:endParaRPr lang="en-CA" sz="2400" dirty="0"/>
          </a:p>
        </p:txBody>
      </p:sp>
      <p:sp>
        <p:nvSpPr>
          <p:cNvPr id="13" name="矩形 12"/>
          <p:cNvSpPr/>
          <p:nvPr/>
        </p:nvSpPr>
        <p:spPr>
          <a:xfrm>
            <a:off x="3491880" y="2708920"/>
            <a:ext cx="352839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r>
              <a:rPr lang="en-US" b="1" dirty="0" smtClean="0">
                <a:solidFill>
                  <a:srgbClr val="000099"/>
                </a:solidFill>
              </a:rPr>
              <a:t>SPA@665</a:t>
            </a:r>
            <a:endParaRPr lang="en-CA" dirty="0"/>
          </a:p>
        </p:txBody>
      </p:sp>
      <p:sp>
        <p:nvSpPr>
          <p:cNvPr id="15" name="矩形 14"/>
          <p:cNvSpPr/>
          <p:nvPr/>
        </p:nvSpPr>
        <p:spPr>
          <a:xfrm>
            <a:off x="1835696" y="3573016"/>
            <a:ext cx="5256584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Password # </a:t>
            </a:r>
            <a:endParaRPr lang="en-CA" sz="2400" dirty="0"/>
          </a:p>
        </p:txBody>
      </p:sp>
      <p:sp>
        <p:nvSpPr>
          <p:cNvPr id="16" name="矩形 15"/>
          <p:cNvSpPr/>
          <p:nvPr/>
        </p:nvSpPr>
        <p:spPr>
          <a:xfrm>
            <a:off x="3491880" y="3573016"/>
            <a:ext cx="352839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 smtClean="0">
                <a:solidFill>
                  <a:srgbClr val="000099"/>
                </a:solidFill>
              </a:rPr>
              <a:t>******</a:t>
            </a:r>
            <a:endParaRPr lang="en-CA" sz="3200" b="1" dirty="0">
              <a:solidFill>
                <a:srgbClr val="000099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91680" y="476672"/>
            <a:ext cx="5688632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Remote Diagnosis System</a:t>
            </a:r>
          </a:p>
          <a:p>
            <a:pPr algn="r"/>
            <a:r>
              <a:rPr lang="en-US" sz="1600" i="1" dirty="0" smtClean="0">
                <a:solidFill>
                  <a:schemeClr val="tx1"/>
                </a:solidFill>
              </a:rPr>
              <a:t>Version 1.22</a:t>
            </a:r>
            <a:endParaRPr lang="en-CA" sz="1600" i="1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63888" y="5229200"/>
            <a:ext cx="1944216" cy="4320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Log in</a:t>
            </a:r>
            <a:endParaRPr lang="en-C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內容版面配置區 3" descr="RDS_0129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7504" y="84382"/>
            <a:ext cx="8897186" cy="6440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Note Area for Customer Service to enter</a:t>
            </a:r>
            <a:endParaRPr lang="en-CA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內容版面配置區 3" descr="2016-02-01_15130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88640"/>
            <a:ext cx="7416824" cy="63945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內容版面配置區 3" descr="RDS_0129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59632" y="260648"/>
            <a:ext cx="6480720" cy="4691604"/>
          </a:xfrm>
        </p:spPr>
      </p:pic>
      <p:sp>
        <p:nvSpPr>
          <p:cNvPr id="5" name="矩形 4"/>
          <p:cNvSpPr/>
          <p:nvPr/>
        </p:nvSpPr>
        <p:spPr>
          <a:xfrm>
            <a:off x="1331640" y="4581128"/>
            <a:ext cx="3240360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Customer is available on 2/6 Sat afternoon.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Not using tub for the past three months.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Spa shows FLOW 3 when spa is on.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4653136"/>
            <a:ext cx="2952328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直線接點 7"/>
          <p:cNvCxnSpPr/>
          <p:nvPr/>
        </p:nvCxnSpPr>
        <p:spPr>
          <a:xfrm>
            <a:off x="4572000" y="4509120"/>
            <a:ext cx="0" cy="13681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 descr="2016-02-01_1506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5589240"/>
            <a:ext cx="6624736" cy="40864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67744" y="1916832"/>
            <a:ext cx="302433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FLOW 3</a:t>
            </a:r>
            <a:endParaRPr lang="en-CA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內容版面配置區 3" descr="RDS_0129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9511" y="116632"/>
            <a:ext cx="8852637" cy="6408712"/>
          </a:xfrm>
        </p:spPr>
      </p:pic>
      <p:cxnSp>
        <p:nvCxnSpPr>
          <p:cNvPr id="8" name="直線單箭頭接點 7"/>
          <p:cNvCxnSpPr/>
          <p:nvPr/>
        </p:nvCxnSpPr>
        <p:spPr>
          <a:xfrm>
            <a:off x="1907704" y="5373216"/>
            <a:ext cx="576064" cy="792088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260648"/>
            <a:ext cx="8640960" cy="63367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矩形 5"/>
          <p:cNvSpPr/>
          <p:nvPr/>
        </p:nvSpPr>
        <p:spPr>
          <a:xfrm>
            <a:off x="251520" y="260648"/>
            <a:ext cx="2016224" cy="63367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UID #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67744" y="260648"/>
            <a:ext cx="6624736" cy="5832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矩形 20"/>
          <p:cNvSpPr/>
          <p:nvPr/>
        </p:nvSpPr>
        <p:spPr>
          <a:xfrm>
            <a:off x="2267744" y="260648"/>
            <a:ext cx="6624736" cy="5760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Spa Serial #</a:t>
            </a:r>
            <a:r>
              <a:rPr lang="zh-TW" altLang="en-US" b="1" dirty="0" smtClean="0">
                <a:solidFill>
                  <a:schemeClr val="bg1"/>
                </a:solidFill>
              </a:rPr>
              <a:t>                                         </a:t>
            </a:r>
            <a:r>
              <a:rPr lang="en-US" altLang="zh-TW" b="1" dirty="0" smtClean="0">
                <a:solidFill>
                  <a:schemeClr val="bg1"/>
                </a:solidFill>
              </a:rPr>
              <a:t>Hot Tub Model #</a:t>
            </a:r>
            <a:r>
              <a:rPr lang="en-US" b="1" dirty="0" smtClean="0">
                <a:solidFill>
                  <a:schemeClr val="bg1"/>
                </a:solidFill>
              </a:rPr>
              <a:t>                                               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63888" y="332656"/>
            <a:ext cx="187220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2384230985485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412776"/>
            <a:ext cx="6624736" cy="5760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Date                                            CR Person 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04048" y="908720"/>
            <a:ext cx="216024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2343-9398264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88224" y="908720"/>
            <a:ext cx="2016224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Mr. James Smith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7824" y="1484784"/>
            <a:ext cx="2016224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2015/09/02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67744" y="1988840"/>
            <a:ext cx="6624736" cy="5760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 Error Message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67944" y="2060848"/>
            <a:ext cx="46805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-------------------------------------------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267744" y="2564904"/>
            <a:ext cx="6624736" cy="5760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 Possible Root Causes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72000" y="2636912"/>
            <a:ext cx="4176464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Pump 2 Defect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267744" y="3140968"/>
            <a:ext cx="6624736" cy="12241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</a:rPr>
              <a:t> Equipments for On-Site Service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411760" y="3501008"/>
            <a:ext cx="633670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Pump 2, Filter Cartridge, Topside, Board, Fuse, Voltmeter, Ohmmeter, Ammeter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267744" y="4941168"/>
            <a:ext cx="6624736" cy="5760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 Replaced Parts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95936" y="5085184"/>
            <a:ext cx="475252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99"/>
                </a:solidFill>
              </a:rPr>
              <a:t>Pump 2</a:t>
            </a:r>
            <a:endParaRPr lang="en-CA" b="1" dirty="0">
              <a:solidFill>
                <a:srgbClr val="000099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267744" y="836712"/>
            <a:ext cx="6624736" cy="5760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  Owner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236296" y="332656"/>
            <a:ext cx="151216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J-222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75856" y="908720"/>
            <a:ext cx="2304256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Mr. James Smith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156176" y="1484784"/>
            <a:ext cx="259228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 – Victor Rajah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812360" y="6165304"/>
            <a:ext cx="936104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Save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528" y="620688"/>
            <a:ext cx="187220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23498-239847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12160" y="6165304"/>
            <a:ext cx="172819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RDS Report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23528" y="1196752"/>
            <a:ext cx="187220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2015/01/05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70" name="直線接點 69"/>
          <p:cNvCxnSpPr/>
          <p:nvPr/>
        </p:nvCxnSpPr>
        <p:spPr>
          <a:xfrm>
            <a:off x="251520" y="1052736"/>
            <a:ext cx="201622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23528" y="1556792"/>
            <a:ext cx="187220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2015/03/23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23528" y="1916832"/>
            <a:ext cx="187220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2015/05/15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23528" y="2276872"/>
            <a:ext cx="187220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2015/07/01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23528" y="2636912"/>
            <a:ext cx="187220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2015/07/29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23528" y="2996952"/>
            <a:ext cx="1872208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2015/09/02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23528" y="3356992"/>
            <a:ext cx="187220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2015/12/04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267744" y="4365104"/>
            <a:ext cx="6624736" cy="5760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Service #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995936" y="4509120"/>
            <a:ext cx="475252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SJGO0S_20160129_1_S1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79912" y="6165304"/>
            <a:ext cx="216024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Operation Record</a:t>
            </a:r>
            <a:endParaRPr lang="en-CA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Access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RDS Program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u="sng" dirty="0" smtClean="0"/>
              <a:t>Admin (Executive) Account</a:t>
            </a:r>
          </a:p>
          <a:p>
            <a:pPr>
              <a:buNone/>
            </a:pPr>
            <a:endParaRPr lang="en-CA" u="sng" dirty="0"/>
          </a:p>
        </p:txBody>
      </p:sp>
      <p:pic>
        <p:nvPicPr>
          <p:cNvPr id="7" name="圖片 6" descr="2016-01-28_14502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2348880"/>
            <a:ext cx="1232137" cy="1584176"/>
          </a:xfrm>
          <a:prstGeom prst="rect">
            <a:avLst/>
          </a:prstGeom>
        </p:spPr>
      </p:pic>
      <p:pic>
        <p:nvPicPr>
          <p:cNvPr id="8" name="圖片 7" descr="2016-01-28_14501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4653136"/>
            <a:ext cx="1702990" cy="1584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260648"/>
            <a:ext cx="8640960" cy="63367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矩形 5"/>
          <p:cNvSpPr/>
          <p:nvPr/>
        </p:nvSpPr>
        <p:spPr>
          <a:xfrm>
            <a:off x="251520" y="260648"/>
            <a:ext cx="2016224" cy="63367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UID #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67744" y="260648"/>
            <a:ext cx="6624736" cy="5832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CA" dirty="0"/>
          </a:p>
        </p:txBody>
      </p:sp>
      <p:sp>
        <p:nvSpPr>
          <p:cNvPr id="21" name="矩形 20"/>
          <p:cNvSpPr/>
          <p:nvPr/>
        </p:nvSpPr>
        <p:spPr>
          <a:xfrm>
            <a:off x="2267744" y="260648"/>
            <a:ext cx="6624736" cy="5760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Spa Serial #</a:t>
            </a:r>
            <a:r>
              <a:rPr lang="zh-TW" altLang="en-US" b="1" dirty="0" smtClean="0">
                <a:solidFill>
                  <a:schemeClr val="bg1"/>
                </a:solidFill>
              </a:rPr>
              <a:t>                                         </a:t>
            </a:r>
            <a:r>
              <a:rPr lang="en-US" altLang="zh-TW" b="1" dirty="0" smtClean="0">
                <a:solidFill>
                  <a:schemeClr val="bg1"/>
                </a:solidFill>
              </a:rPr>
              <a:t>Hot Tub Model #</a:t>
            </a:r>
            <a:r>
              <a:rPr lang="en-US" b="1" dirty="0" smtClean="0">
                <a:solidFill>
                  <a:schemeClr val="bg1"/>
                </a:solidFill>
              </a:rPr>
              <a:t>                                               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63888" y="332656"/>
            <a:ext cx="187220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2384230985485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7744" y="1412776"/>
            <a:ext cx="6624736" cy="5760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Date                                            CR Person 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04048" y="908720"/>
            <a:ext cx="216024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2343-9398264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88224" y="908720"/>
            <a:ext cx="2016224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Mr. James Smith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7824" y="1484784"/>
            <a:ext cx="2016224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2015/03/23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67744" y="1988840"/>
            <a:ext cx="6624736" cy="5760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 Error Message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67944" y="2060848"/>
            <a:ext cx="46805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FLOW 3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267744" y="2564904"/>
            <a:ext cx="6624736" cy="5760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 Possible Root Causes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72000" y="2636912"/>
            <a:ext cx="4176464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Flow Switch Defect, Board Defect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267744" y="3140968"/>
            <a:ext cx="6624736" cy="12241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</a:rPr>
              <a:t> Equipments for On-Site Service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39752" y="3501008"/>
            <a:ext cx="633670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Pump 2, Filter Cartridge, Topside, Board, Fuse, Voltmeter, Ohmmeter, Ammeter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267744" y="4941168"/>
            <a:ext cx="6624736" cy="5760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 Replaced Parts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95936" y="5013176"/>
            <a:ext cx="475252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Flow Switch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267744" y="836712"/>
            <a:ext cx="6624736" cy="5760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 Owner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236296" y="332656"/>
            <a:ext cx="151216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J-222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31840" y="908720"/>
            <a:ext cx="2304256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Mr. James Smith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156176" y="1484784"/>
            <a:ext cx="259228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 – Victor Rajah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528" y="620688"/>
            <a:ext cx="187220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23498-239847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868144" y="6165304"/>
            <a:ext cx="172819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RDS Report</a:t>
            </a:r>
            <a:endParaRPr lang="en-CA" sz="2000" b="1" dirty="0">
              <a:solidFill>
                <a:schemeClr val="tx1"/>
              </a:solidFill>
            </a:endParaRPr>
          </a:p>
        </p:txBody>
      </p:sp>
      <p:cxnSp>
        <p:nvCxnSpPr>
          <p:cNvPr id="70" name="直線接點 69"/>
          <p:cNvCxnSpPr/>
          <p:nvPr/>
        </p:nvCxnSpPr>
        <p:spPr>
          <a:xfrm>
            <a:off x="251520" y="1052736"/>
            <a:ext cx="201622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740352" y="6165304"/>
            <a:ext cx="10081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Edit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67744" y="4365104"/>
            <a:ext cx="6624736" cy="5760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Service # 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923928" y="4437112"/>
            <a:ext cx="475252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XDFR9R_20160128_1_S2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63888" y="6165304"/>
            <a:ext cx="216024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Operation Record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3528" y="1196752"/>
            <a:ext cx="187220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2015/01/05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3528" y="1556792"/>
            <a:ext cx="187220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2015/03/23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3528" y="1916832"/>
            <a:ext cx="187220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2015/05/15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3528" y="2276872"/>
            <a:ext cx="187220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2015/07/01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3528" y="2636912"/>
            <a:ext cx="187220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2015/07/29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23528" y="2996952"/>
            <a:ext cx="1872208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2015/09/02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23528" y="3356992"/>
            <a:ext cx="187220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2015/12/04</a:t>
            </a:r>
            <a:endParaRPr lang="en-C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 Record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內容版面配置區 3" descr="2016-02-01_173600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188640"/>
            <a:ext cx="8700747" cy="6408712"/>
          </a:xfrm>
        </p:spPr>
      </p:pic>
      <p:sp>
        <p:nvSpPr>
          <p:cNvPr id="5" name="矩形 4"/>
          <p:cNvSpPr/>
          <p:nvPr/>
        </p:nvSpPr>
        <p:spPr>
          <a:xfrm>
            <a:off x="2267744" y="188640"/>
            <a:ext cx="6696744" cy="5760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矩形 6"/>
          <p:cNvSpPr/>
          <p:nvPr/>
        </p:nvSpPr>
        <p:spPr>
          <a:xfrm>
            <a:off x="2339752" y="6165304"/>
            <a:ext cx="1152128" cy="360040"/>
          </a:xfrm>
          <a:prstGeom prst="rect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Back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55776" y="332656"/>
            <a:ext cx="1368152" cy="5544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時間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10:33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10:35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10:36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10:40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10:48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95936" y="332656"/>
            <a:ext cx="4752528" cy="5544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操作動作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Log in RDS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Connect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Note entering…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Auto-Diagnosis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starts</a:t>
            </a:r>
            <a:r>
              <a:rPr lang="en-US" dirty="0" smtClean="0">
                <a:solidFill>
                  <a:schemeClr val="tx1"/>
                </a:solidFill>
              </a:rPr>
              <a:t>… (</a:t>
            </a:r>
            <a:r>
              <a:rPr lang="zh-TW" altLang="en-US" dirty="0" smtClean="0">
                <a:solidFill>
                  <a:schemeClr val="tx1"/>
                </a:solidFill>
              </a:rPr>
              <a:t>因為操作流程固定，所以不用顯示細節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Auto-Diagnosis completes</a:t>
            </a:r>
            <a:endParaRPr lang="en-CA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Call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內容版面配置區 3" descr="RDS_0129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7504" y="116632"/>
            <a:ext cx="8952105" cy="6480720"/>
          </a:xfrm>
        </p:spPr>
      </p:pic>
      <p:sp>
        <p:nvSpPr>
          <p:cNvPr id="10" name="矩形 9"/>
          <p:cNvSpPr/>
          <p:nvPr/>
        </p:nvSpPr>
        <p:spPr>
          <a:xfrm>
            <a:off x="3203848" y="6113720"/>
            <a:ext cx="1368152" cy="3396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Service Call</a:t>
            </a:r>
            <a:endParaRPr lang="en-CA" sz="1400" dirty="0">
              <a:solidFill>
                <a:schemeClr val="tx1"/>
              </a:solidFill>
            </a:endParaRPr>
          </a:p>
        </p:txBody>
      </p:sp>
      <p:pic>
        <p:nvPicPr>
          <p:cNvPr id="12" name="圖片 11" descr="2016-02-01_1517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016" y="3212976"/>
            <a:ext cx="4032448" cy="3240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內容版面配置區 3" descr="2016-02-01_15242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188640"/>
            <a:ext cx="8878890" cy="6192688"/>
          </a:xfrm>
        </p:spPr>
      </p:pic>
      <p:pic>
        <p:nvPicPr>
          <p:cNvPr id="5" name="圖片 4" descr="2016-02-01_1523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2996952"/>
            <a:ext cx="4104456" cy="3268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Note Area for Customer Service to enter</a:t>
            </a:r>
            <a:endParaRPr lang="en-CA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內容版面配置區 3" descr="2016-02-01_15130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88640"/>
            <a:ext cx="7416824" cy="639453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內容版面配置區 3" descr="RDS_012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260648"/>
            <a:ext cx="6480720" cy="4691604"/>
          </a:xfrm>
        </p:spPr>
      </p:pic>
      <p:sp>
        <p:nvSpPr>
          <p:cNvPr id="5" name="矩形 4"/>
          <p:cNvSpPr/>
          <p:nvPr/>
        </p:nvSpPr>
        <p:spPr>
          <a:xfrm>
            <a:off x="1331640" y="4581128"/>
            <a:ext cx="3240360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Customer is available on 2/6 Sat afternoon.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Not using tub for the past three months.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Spa shows FLOW 3 when spa is on.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4653136"/>
            <a:ext cx="2952328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直線接點 7"/>
          <p:cNvCxnSpPr/>
          <p:nvPr/>
        </p:nvCxnSpPr>
        <p:spPr>
          <a:xfrm>
            <a:off x="4572000" y="4509120"/>
            <a:ext cx="0" cy="13681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 descr="2016-02-01_1506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5589240"/>
            <a:ext cx="6624736" cy="40864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67744" y="1916832"/>
            <a:ext cx="302433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FLOW 3</a:t>
            </a:r>
            <a:endParaRPr lang="en-CA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Service Lock (To replace function lock)</a:t>
            </a:r>
            <a:endParaRPr lang="en-CA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內容版面配置區 3" descr="2016-01-28_145856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47664" y="260648"/>
            <a:ext cx="6048672" cy="6266363"/>
          </a:xfrm>
        </p:spPr>
      </p:pic>
      <p:sp>
        <p:nvSpPr>
          <p:cNvPr id="5" name="矩形 4"/>
          <p:cNvSpPr/>
          <p:nvPr/>
        </p:nvSpPr>
        <p:spPr>
          <a:xfrm>
            <a:off x="1835696" y="5085184"/>
            <a:ext cx="1728192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Forget Password</a:t>
            </a:r>
            <a:endParaRPr lang="en-C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內容版面配置區 3" descr="RDS_0129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7504" y="116632"/>
            <a:ext cx="8852638" cy="6408712"/>
          </a:xfrm>
        </p:spPr>
      </p:pic>
      <p:sp>
        <p:nvSpPr>
          <p:cNvPr id="5" name="矩形 4"/>
          <p:cNvSpPr/>
          <p:nvPr/>
        </p:nvSpPr>
        <p:spPr>
          <a:xfrm>
            <a:off x="1907704" y="1916832"/>
            <a:ext cx="1512168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Service Lock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35896" y="1916832"/>
            <a:ext cx="165618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Temperature Lock</a:t>
            </a:r>
            <a:endParaRPr lang="en-CA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 Default Message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SSO/SSR/HSO/HSR/PBSO/PBSR</a:t>
            </a:r>
          </a:p>
          <a:p>
            <a:pPr>
              <a:buNone/>
            </a:pPr>
            <a:r>
              <a:rPr lang="en-US" sz="2400" dirty="0" smtClean="0"/>
              <a:t>LOKA/LOKP/LOKE/LOKS/FSO/FSC</a:t>
            </a:r>
          </a:p>
          <a:p>
            <a:pPr>
              <a:buNone/>
            </a:pPr>
            <a:r>
              <a:rPr lang="en-US" sz="2400" dirty="0" smtClean="0"/>
              <a:t>FSO1/R1/R2/R3/RH/WHO/WCL/</a:t>
            </a:r>
          </a:p>
          <a:p>
            <a:pPr>
              <a:buNone/>
            </a:pPr>
            <a:r>
              <a:rPr lang="en-US" sz="2400" dirty="0" smtClean="0"/>
              <a:t>WICE/CBB/FEX/PBHO</a:t>
            </a:r>
            <a:endParaRPr lang="en-CA" sz="2400" dirty="0" smtClean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WSO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323528" y="1196752"/>
          <a:ext cx="8496944" cy="4728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944"/>
              </a:tblGrid>
              <a:tr h="31732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36319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WSO</a:t>
                      </a:r>
                    </a:p>
                    <a:p>
                      <a:r>
                        <a:rPr lang="en-US" baseline="0" dirty="0" smtClean="0"/>
                        <a:t>Water temperature sensor OPEN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</a:p>
                    <a:p>
                      <a:r>
                        <a:rPr lang="en-US" baseline="0" dirty="0" smtClean="0"/>
                        <a:t>Water temperature sensor defect/ Board defect/ Topside</a:t>
                      </a:r>
                    </a:p>
                    <a:p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Ohmmeter/ Ammeter/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Water temperature sensor/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Board/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Topside</a:t>
                      </a:r>
                      <a:endParaRPr lang="en-CA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en-CA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en-CA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None/>
                      </a:pP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WSS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490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9227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511165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WSS</a:t>
                      </a:r>
                    </a:p>
                    <a:p>
                      <a:r>
                        <a:rPr lang="en-US" baseline="0" dirty="0" smtClean="0"/>
                        <a:t>Water temperature sensor SHORT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/>
                        <a:t>Water temperature sensor defect/ Board defect/ Topside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Water temperature sensor/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Board/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Topside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HSO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517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9077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8698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HSO</a:t>
                      </a:r>
                    </a:p>
                    <a:p>
                      <a:r>
                        <a:rPr lang="en-US" baseline="0" dirty="0" smtClean="0"/>
                        <a:t>Hi-Limit temperature sensor OPEN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/>
                        <a:t>Hi-Limit temperature sensor defect/ Board defect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aseline="0" dirty="0" smtClean="0"/>
                        <a:t>Hi-Limit temperature sensor with Heater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None/>
                      </a:pP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HSS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517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9077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8698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HSS</a:t>
                      </a:r>
                    </a:p>
                    <a:p>
                      <a:r>
                        <a:rPr lang="en-US" baseline="0" dirty="0" smtClean="0"/>
                        <a:t>Hi-Limit temperature sensor SHORT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/>
                        <a:t>Hi-Limit temperature sensor defect/ Board defect.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aseline="0" dirty="0" smtClean="0"/>
                        <a:t>Hi-Limit temperature sensor with Heater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None/>
                      </a:pP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PSO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517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9077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8698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PSO</a:t>
                      </a:r>
                    </a:p>
                    <a:p>
                      <a:r>
                        <a:rPr lang="en-US" baseline="0" dirty="0" smtClean="0"/>
                        <a:t>PCB temperature sensor OPEN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/>
                        <a:t>Board defect.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None/>
                      </a:pP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PSS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517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9077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8698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PSS</a:t>
                      </a:r>
                    </a:p>
                    <a:p>
                      <a:r>
                        <a:rPr lang="en-US" baseline="0" dirty="0" smtClean="0"/>
                        <a:t>PCB temperature sensor SHORT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/>
                        <a:t>Board defect.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None/>
                      </a:pP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LOKA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010999"/>
              </p:ext>
            </p:extLst>
          </p:nvPr>
        </p:nvGraphicFramePr>
        <p:xfrm>
          <a:off x="323528" y="1268760"/>
          <a:ext cx="8496944" cy="5236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944"/>
              </a:tblGrid>
              <a:tr h="43204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804095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LOKA</a:t>
                      </a:r>
                    </a:p>
                    <a:p>
                      <a:r>
                        <a:rPr lang="en-US" baseline="0" dirty="0" smtClean="0"/>
                        <a:t>Panel Locked. All functions lock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ed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endParaRPr lang="en-US" u="sng" baseline="0" dirty="0" smtClean="0"/>
                    </a:p>
                    <a:p>
                      <a:r>
                        <a:rPr lang="en-US" u="sng" baseline="0" dirty="0" smtClean="0"/>
                        <a:t>Solution</a:t>
                      </a:r>
                    </a:p>
                    <a:p>
                      <a:r>
                        <a:rPr lang="en-US" u="none" baseline="0" dirty="0" smtClean="0"/>
                        <a:t>Please unlock panel to operate manually.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LOKP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323528" y="1268760"/>
          <a:ext cx="8496944" cy="5236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944"/>
              </a:tblGrid>
              <a:tr h="43204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804095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LOKP</a:t>
                      </a:r>
                    </a:p>
                    <a:p>
                      <a:r>
                        <a:rPr lang="en-US" baseline="0" dirty="0" smtClean="0"/>
                        <a:t>Pump Locked</a:t>
                      </a:r>
                    </a:p>
                    <a:p>
                      <a:endParaRPr lang="en-US" u="sng" baseline="0" dirty="0" smtClean="0"/>
                    </a:p>
                    <a:p>
                      <a:r>
                        <a:rPr lang="en-US" u="sng" baseline="0" dirty="0" smtClean="0"/>
                        <a:t>Solution</a:t>
                      </a:r>
                    </a:p>
                    <a:p>
                      <a:r>
                        <a:rPr lang="en-US" u="none" baseline="0" dirty="0" smtClean="0"/>
                        <a:t>Please unlock to operate pump manually.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2016-01-28_1458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260648"/>
            <a:ext cx="6048672" cy="626636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35696" y="5085184"/>
            <a:ext cx="1728192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Forget Password</a:t>
            </a:r>
            <a:endParaRPr lang="en-C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LOKE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323528" y="1268760"/>
          <a:ext cx="8496944" cy="5236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944"/>
              </a:tblGrid>
              <a:tr h="43204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804095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LOKE</a:t>
                      </a:r>
                    </a:p>
                    <a:p>
                      <a:r>
                        <a:rPr lang="en-US" baseline="0" dirty="0" smtClean="0"/>
                        <a:t>Temperature Locked</a:t>
                      </a:r>
                    </a:p>
                    <a:p>
                      <a:endParaRPr lang="en-US" u="sng" baseline="0" dirty="0" smtClean="0"/>
                    </a:p>
                    <a:p>
                      <a:r>
                        <a:rPr lang="en-US" u="sng" baseline="0" dirty="0" smtClean="0"/>
                        <a:t>Solution</a:t>
                      </a:r>
                    </a:p>
                    <a:p>
                      <a:r>
                        <a:rPr lang="en-US" u="none" baseline="0" dirty="0" smtClean="0"/>
                        <a:t>Please unlock to adjust temperature manually.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LOKS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323528" y="1268760"/>
          <a:ext cx="8496944" cy="5236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944"/>
              </a:tblGrid>
              <a:tr h="43204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804095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LOKS</a:t>
                      </a:r>
                    </a:p>
                    <a:p>
                      <a:r>
                        <a:rPr lang="en-US" baseline="0" dirty="0" smtClean="0"/>
                        <a:t>Service Locked</a:t>
                      </a:r>
                    </a:p>
                    <a:p>
                      <a:r>
                        <a:rPr lang="en-US" baseline="0" dirty="0" smtClean="0"/>
                        <a:t>All pump including circ. Pump  and heater will be locked for 120 minutes for any service or filter replacement.</a:t>
                      </a:r>
                    </a:p>
                    <a:p>
                      <a:endParaRPr lang="en-US" u="sng" baseline="0" dirty="0" smtClean="0"/>
                    </a:p>
                    <a:p>
                      <a:r>
                        <a:rPr lang="en-US" u="sng" baseline="0" dirty="0" smtClean="0"/>
                        <a:t>Solution</a:t>
                      </a:r>
                    </a:p>
                    <a:p>
                      <a:r>
                        <a:rPr lang="en-US" u="none" baseline="0" dirty="0" smtClean="0"/>
                        <a:t>Please unlock to operate.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FSO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38979"/>
              </p:ext>
            </p:extLst>
          </p:nvPr>
        </p:nvGraphicFramePr>
        <p:xfrm>
          <a:off x="323528" y="836712"/>
          <a:ext cx="8445624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624"/>
              </a:tblGrid>
              <a:tr h="323482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/>
                </a:tc>
              </a:tr>
              <a:tr h="4890824">
                <a:tc>
                  <a:txBody>
                    <a:bodyPr/>
                    <a:lstStyle/>
                    <a:p>
                      <a:r>
                        <a:rPr lang="en-US" altLang="zh-TW" sz="1600" u="sng" dirty="0" smtClean="0"/>
                        <a:t>Definition</a:t>
                      </a:r>
                      <a:r>
                        <a:rPr lang="en-US" altLang="zh-TW" sz="1600" u="sng" baseline="0" dirty="0" smtClean="0"/>
                        <a:t> of Error FSO</a:t>
                      </a:r>
                    </a:p>
                    <a:p>
                      <a:r>
                        <a:rPr lang="en-US" altLang="zh-TW" sz="1600" baseline="0" dirty="0" smtClean="0"/>
                        <a:t>Flow Switch OPEN</a:t>
                      </a:r>
                    </a:p>
                    <a:p>
                      <a:endParaRPr lang="en-US" altLang="zh-TW" sz="1600" baseline="0" dirty="0" smtClean="0"/>
                    </a:p>
                    <a:p>
                      <a:r>
                        <a:rPr lang="en-US" altLang="zh-TW" sz="1600" u="sng" baseline="0" dirty="0" smtClean="0">
                          <a:solidFill>
                            <a:schemeClr val="tx1"/>
                          </a:solidFill>
                        </a:rPr>
                        <a:t>Please follow below steps to troubleshoot error</a:t>
                      </a:r>
                      <a:endParaRPr lang="en-US" altLang="zh-TW" sz="1600" b="1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Is water level above every jets?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Dirty filter can cause this error. Is filter dirty? Is filter cartridge replaced?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Are all jets opened and water flow appears normal? Air locked pump is common when a spa has been drained and re-filled.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Are all pumps plugged in? and fuse is not blown?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Is flow switch replaced recently?</a:t>
                      </a:r>
                    </a:p>
                    <a:p>
                      <a:pPr marL="342900" indent="-342900">
                        <a:buNone/>
                      </a:pPr>
                      <a:endParaRPr lang="en-US" altLang="zh-TW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altLang="zh-TW" sz="1600" u="sng" strike="sngStrike" baseline="0" dirty="0" smtClean="0">
                          <a:solidFill>
                            <a:schemeClr val="accent2"/>
                          </a:solidFill>
                        </a:rPr>
                        <a:t>All </a:t>
                      </a:r>
                      <a:r>
                        <a:rPr lang="en-US" altLang="zh-TW" sz="1600" u="sng" baseline="0" dirty="0" smtClean="0">
                          <a:solidFill>
                            <a:schemeClr val="tx1"/>
                          </a:solidFill>
                        </a:rPr>
                        <a:t>possible causes of error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Flow Switch defect/ Circ. Pump defect/ Fuse on board defect/ Board defect/ Pipe blockage/ Dirty Filter</a:t>
                      </a:r>
                    </a:p>
                    <a:p>
                      <a:pPr marL="342900" indent="-342900">
                        <a:buNone/>
                      </a:pPr>
                      <a:endParaRPr lang="en-US" altLang="zh-TW" sz="1600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altLang="zh-TW" sz="1600" u="sng" baseline="0" dirty="0" err="1" smtClean="0"/>
                        <a:t>Equipments</a:t>
                      </a:r>
                      <a:r>
                        <a:rPr lang="en-US" altLang="zh-TW" sz="1600" u="sng" baseline="0" dirty="0" smtClean="0"/>
                        <a:t> for on-site service</a:t>
                      </a:r>
                    </a:p>
                    <a:p>
                      <a:pPr lvl="0"/>
                      <a:r>
                        <a:rPr lang="en-CA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Voltmeter/</a:t>
                      </a:r>
                      <a:r>
                        <a:rPr lang="en-CA" altLang="zh-TW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Ohmmeter/</a:t>
                      </a:r>
                      <a:r>
                        <a:rPr lang="en-CA" altLang="zh-TW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Ammeter/</a:t>
                      </a:r>
                      <a:r>
                        <a:rPr lang="en-CA" altLang="zh-TW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Board / Circ. Pump/ Fuse on board / Flow Switch / Pipe / Filter Cartridge/ Jet</a:t>
                      </a:r>
                    </a:p>
                    <a:p>
                      <a:endParaRPr lang="en-CA" altLang="zh-TW" sz="1600" dirty="0" smtClean="0"/>
                    </a:p>
                    <a:p>
                      <a:endParaRPr lang="en-US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FSC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700333"/>
              </p:ext>
            </p:extLst>
          </p:nvPr>
        </p:nvGraphicFramePr>
        <p:xfrm>
          <a:off x="323528" y="836712"/>
          <a:ext cx="8445624" cy="525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624"/>
              </a:tblGrid>
              <a:tr h="323482"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/>
                </a:tc>
              </a:tr>
              <a:tr h="4890824">
                <a:tc>
                  <a:txBody>
                    <a:bodyPr/>
                    <a:lstStyle/>
                    <a:p>
                      <a:r>
                        <a:rPr lang="en-US" sz="1800" u="sng" dirty="0" smtClean="0"/>
                        <a:t>Definition</a:t>
                      </a:r>
                      <a:r>
                        <a:rPr lang="en-US" sz="1800" u="sng" baseline="0" dirty="0" smtClean="0"/>
                        <a:t> of Error FSC</a:t>
                      </a:r>
                    </a:p>
                    <a:p>
                      <a:r>
                        <a:rPr lang="en-US" sz="1800" baseline="0" dirty="0" smtClean="0"/>
                        <a:t>Flow Switch CLOSE</a:t>
                      </a:r>
                    </a:p>
                    <a:p>
                      <a:endParaRPr lang="en-US" sz="1800" b="1" i="1" baseline="0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800" b="0" i="0" u="sng" baseline="0" dirty="0" smtClean="0">
                          <a:solidFill>
                            <a:schemeClr val="tx1"/>
                          </a:solidFill>
                        </a:rPr>
                        <a:t>Please follow below steps to troubleshoot error</a:t>
                      </a:r>
                    </a:p>
                    <a:p>
                      <a:r>
                        <a:rPr lang="en-US" sz="1800" baseline="0" dirty="0" smtClean="0"/>
                        <a:t>(1) Is flow switch adjusted correctly?</a:t>
                      </a:r>
                    </a:p>
                    <a:p>
                      <a:endParaRPr lang="en-US" sz="1800" baseline="0" dirty="0" smtClean="0"/>
                    </a:p>
                    <a:p>
                      <a:r>
                        <a:rPr lang="en-US" sz="1800" u="sng" baseline="0" dirty="0" smtClean="0"/>
                        <a:t>Possible causes of error</a:t>
                      </a:r>
                      <a:endParaRPr lang="en-US" sz="1800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Flow Switch Defect/ Board defect/ Circ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.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Pump  Defect</a:t>
                      </a:r>
                    </a:p>
                    <a:p>
                      <a:pPr marL="342900" indent="-342900">
                        <a:buNone/>
                      </a:pPr>
                      <a:endParaRPr lang="en-US" sz="1800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sz="1800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Flow Switch/ Board/ Circ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.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Pump 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FSC1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865973"/>
              </p:ext>
            </p:extLst>
          </p:nvPr>
        </p:nvGraphicFramePr>
        <p:xfrm>
          <a:off x="323528" y="836712"/>
          <a:ext cx="8445624" cy="525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624"/>
              </a:tblGrid>
              <a:tr h="323482"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/>
                </a:tc>
              </a:tr>
              <a:tr h="4890824">
                <a:tc>
                  <a:txBody>
                    <a:bodyPr/>
                    <a:lstStyle/>
                    <a:p>
                      <a:r>
                        <a:rPr lang="en-US" sz="1800" u="sng" dirty="0" smtClean="0"/>
                        <a:t>Definition</a:t>
                      </a:r>
                      <a:r>
                        <a:rPr lang="en-US" sz="1800" u="sng" baseline="0" dirty="0" smtClean="0"/>
                        <a:t> of Error FSC1</a:t>
                      </a:r>
                    </a:p>
                    <a:p>
                      <a:r>
                        <a:rPr lang="en-US" sz="1800" baseline="0" dirty="0" smtClean="0"/>
                        <a:t>Flow Switch CLOSE</a:t>
                      </a:r>
                    </a:p>
                    <a:p>
                      <a:endParaRPr lang="en-US" sz="1800" baseline="0" dirty="0" smtClean="0"/>
                    </a:p>
                    <a:p>
                      <a:r>
                        <a:rPr lang="en-US" sz="1800" b="0" i="0" u="sng" baseline="0" dirty="0" smtClean="0">
                          <a:solidFill>
                            <a:schemeClr val="tx1"/>
                          </a:solidFill>
                        </a:rPr>
                        <a:t>Please follow below steps to troubleshoot error</a:t>
                      </a:r>
                    </a:p>
                    <a:p>
                      <a:r>
                        <a:rPr lang="en-US" sz="1800" baseline="0" dirty="0" smtClean="0"/>
                        <a:t>(1) Is flow switch adjusted correctly?</a:t>
                      </a:r>
                    </a:p>
                    <a:p>
                      <a:endParaRPr lang="en-US" sz="1800" baseline="0" dirty="0" smtClean="0"/>
                    </a:p>
                    <a:p>
                      <a:r>
                        <a:rPr lang="en-US" sz="1800" u="sng" baseline="0" dirty="0" smtClean="0"/>
                        <a:t>Possible causes of error</a:t>
                      </a:r>
                      <a:endParaRPr lang="en-US" sz="1800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Flow Switch Defect/ Board defect/ Circ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.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Pump  Defect</a:t>
                      </a:r>
                    </a:p>
                    <a:p>
                      <a:pPr marL="342900" indent="-342900">
                        <a:buNone/>
                      </a:pPr>
                      <a:endParaRPr lang="en-US" sz="1800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sz="1800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Flow Switch / Board / Circ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.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Pump 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R1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517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9077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8698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R1</a:t>
                      </a:r>
                    </a:p>
                    <a:p>
                      <a:r>
                        <a:rPr lang="en-US" baseline="0" dirty="0" smtClean="0"/>
                        <a:t>Pump 1 high speed relay defect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/>
                        <a:t>Board defect.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None/>
                      </a:pP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R2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517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9077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8698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R2</a:t>
                      </a:r>
                    </a:p>
                    <a:p>
                      <a:r>
                        <a:rPr lang="en-US" baseline="0" dirty="0" smtClean="0"/>
                        <a:t>Pump 2 high speed relay defect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/>
                        <a:t>Board defect.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None/>
                      </a:pP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R3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517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9077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8698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R3</a:t>
                      </a:r>
                    </a:p>
                    <a:p>
                      <a:r>
                        <a:rPr lang="en-US" baseline="0" dirty="0" smtClean="0"/>
                        <a:t>Pump 3 high speed relay defect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/>
                        <a:t>Board defect.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None/>
                      </a:pP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RH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517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9077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8698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RH</a:t>
                      </a:r>
                    </a:p>
                    <a:p>
                      <a:r>
                        <a:rPr lang="en-US" baseline="0" dirty="0" smtClean="0"/>
                        <a:t>Heater relay defect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/>
                        <a:t>Board defect.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None/>
                      </a:pP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WOH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767540"/>
              </p:ext>
            </p:extLst>
          </p:nvPr>
        </p:nvGraphicFramePr>
        <p:xfrm>
          <a:off x="395536" y="980728"/>
          <a:ext cx="844562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624"/>
              </a:tblGrid>
              <a:tr h="32348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933102">
                <a:tc>
                  <a:txBody>
                    <a:bodyPr/>
                    <a:lstStyle/>
                    <a:p>
                      <a:r>
                        <a:rPr lang="en-US" altLang="zh-TW" u="sng" dirty="0" smtClean="0"/>
                        <a:t>Definition</a:t>
                      </a:r>
                      <a:r>
                        <a:rPr lang="en-US" altLang="zh-TW" u="sng" baseline="0" dirty="0" smtClean="0"/>
                        <a:t> of Error WOH</a:t>
                      </a:r>
                    </a:p>
                    <a:p>
                      <a:r>
                        <a:rPr lang="en-US" altLang="zh-TW" baseline="0" dirty="0" smtClean="0"/>
                        <a:t>Water is </a:t>
                      </a:r>
                      <a:r>
                        <a:rPr lang="en-US" altLang="zh-TW" baseline="0" dirty="0" smtClean="0">
                          <a:solidFill>
                            <a:schemeClr val="accent2"/>
                          </a:solidFill>
                        </a:rPr>
                        <a:t>over heated</a:t>
                      </a:r>
                      <a:r>
                        <a:rPr lang="en-US" altLang="zh-TW" baseline="0" dirty="0" smtClean="0"/>
                        <a:t>.</a:t>
                      </a:r>
                    </a:p>
                    <a:p>
                      <a:r>
                        <a:rPr lang="en-US" altLang="zh-TW" baseline="0" dirty="0" smtClean="0"/>
                        <a:t>Water temperature is equal or exceed 112F , </a:t>
                      </a:r>
                    </a:p>
                    <a:p>
                      <a:r>
                        <a:rPr lang="en-US" altLang="zh-TW" baseline="0" dirty="0" smtClean="0"/>
                        <a:t>Or Hi-Limit temperature sensor is equal or exceed 116F.</a:t>
                      </a:r>
                    </a:p>
                    <a:p>
                      <a:endParaRPr lang="en-US" altLang="zh-TW" baseline="0" dirty="0" smtClean="0"/>
                    </a:p>
                    <a:p>
                      <a:r>
                        <a:rPr lang="en-US" altLang="zh-TW" sz="1800" b="0" i="0" u="sng" baseline="0" dirty="0" smtClean="0">
                          <a:solidFill>
                            <a:schemeClr val="tx1"/>
                          </a:solidFill>
                        </a:rPr>
                        <a:t>Please follow below steps to troubleshoot error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800" baseline="0" dirty="0" smtClean="0"/>
                        <a:t>Is </a:t>
                      </a:r>
                      <a:r>
                        <a:rPr lang="en-US" altLang="zh-TW" sz="1800" baseline="0" dirty="0" smtClean="0">
                          <a:solidFill>
                            <a:schemeClr val="accent2"/>
                          </a:solidFill>
                        </a:rPr>
                        <a:t>SPA</a:t>
                      </a:r>
                      <a:r>
                        <a:rPr lang="en-US" altLang="zh-TW" sz="1800" baseline="0" dirty="0" smtClean="0"/>
                        <a:t> just filled with hot water? If yes, please allow water to cool.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800" baseline="0" dirty="0" smtClean="0"/>
                        <a:t>Heat may be caused by excessive filtration, please turn filtration down to 2-4 hours a day.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800" baseline="0" dirty="0" smtClean="0"/>
                        <a:t>Heat may caused by extreme hot weather, need a summer door for cabinet to cool down.</a:t>
                      </a:r>
                    </a:p>
                    <a:p>
                      <a:endParaRPr lang="en-US" altLang="zh-TW" baseline="0" dirty="0" smtClean="0"/>
                    </a:p>
                    <a:p>
                      <a:r>
                        <a:rPr lang="en-US" altLang="zh-TW" u="sng" strike="sngStrike" baseline="0" dirty="0" smtClean="0">
                          <a:solidFill>
                            <a:schemeClr val="accent2"/>
                          </a:solidFill>
                        </a:rPr>
                        <a:t>All </a:t>
                      </a:r>
                      <a:r>
                        <a:rPr lang="en-US" altLang="zh-TW" u="sng" baseline="0" dirty="0" smtClean="0"/>
                        <a:t>Possible causes of error</a:t>
                      </a:r>
                      <a:endParaRPr lang="en-US" altLang="zh-TW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/>
                        <a:t>Water temperature sensor defect/ Hi-Limit temperature sensor defect/ Board defect/ Topside</a:t>
                      </a:r>
                    </a:p>
                    <a:p>
                      <a:pPr marL="342900" indent="-342900">
                        <a:buNone/>
                      </a:pPr>
                      <a:endParaRPr lang="en-US" altLang="zh-TW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altLang="zh-TW" u="sng" baseline="0" dirty="0" err="1" smtClean="0"/>
                        <a:t>Equipments</a:t>
                      </a:r>
                      <a:r>
                        <a:rPr lang="en-US" altLang="zh-TW" u="sng" baseline="0" dirty="0" smtClean="0"/>
                        <a:t> for on-site service</a:t>
                      </a:r>
                    </a:p>
                    <a:p>
                      <a:pPr lvl="0"/>
                      <a:r>
                        <a:rPr lang="en-CA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Voltmeter/</a:t>
                      </a:r>
                      <a:r>
                        <a:rPr lang="en-CA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Ohmmeter/</a:t>
                      </a:r>
                      <a:r>
                        <a:rPr lang="en-CA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baseline="0" dirty="0" smtClean="0"/>
                        <a:t>Water temperature sensor </a:t>
                      </a:r>
                      <a:r>
                        <a:rPr lang="en-US" altLang="zh-TW" strike="sngStrike" baseline="0" dirty="0" smtClean="0">
                          <a:solidFill>
                            <a:schemeClr val="accent2"/>
                          </a:solidFill>
                        </a:rPr>
                        <a:t>defect</a:t>
                      </a:r>
                      <a:r>
                        <a:rPr lang="en-US" altLang="zh-TW" baseline="0" dirty="0" smtClean="0"/>
                        <a:t>/ Hi-Limit temperature sensor/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Board/ Topside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6-01-28_1534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0"/>
            <a:ext cx="5785859" cy="66693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75856" y="3717032"/>
            <a:ext cx="4392488" cy="2232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 smtClean="0"/>
              <a:t>Security Question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</a:p>
        </p:txBody>
      </p:sp>
      <p:sp>
        <p:nvSpPr>
          <p:cNvPr id="13" name="矩形 12"/>
          <p:cNvSpPr/>
          <p:nvPr/>
        </p:nvSpPr>
        <p:spPr>
          <a:xfrm>
            <a:off x="5076056" y="4005064"/>
            <a:ext cx="252028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有四個問題選擇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11960" y="4581128"/>
            <a:ext cx="33123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WCL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790298"/>
              </p:ext>
            </p:extLst>
          </p:nvPr>
        </p:nvGraphicFramePr>
        <p:xfrm>
          <a:off x="395536" y="1052736"/>
          <a:ext cx="8445624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624"/>
              </a:tblGrid>
              <a:tr h="32348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890824">
                <a:tc>
                  <a:txBody>
                    <a:bodyPr/>
                    <a:lstStyle/>
                    <a:p>
                      <a:r>
                        <a:rPr lang="en-US" altLang="zh-TW" u="sng" dirty="0" smtClean="0"/>
                        <a:t>Definition</a:t>
                      </a:r>
                      <a:r>
                        <a:rPr lang="en-US" altLang="zh-TW" u="sng" baseline="0" dirty="0" smtClean="0"/>
                        <a:t> of Error WCL</a:t>
                      </a:r>
                    </a:p>
                    <a:p>
                      <a:r>
                        <a:rPr lang="en-US" altLang="zh-TW" baseline="0" dirty="0" smtClean="0"/>
                        <a:t>Water is cool</a:t>
                      </a:r>
                    </a:p>
                    <a:p>
                      <a:r>
                        <a:rPr lang="en-US" altLang="zh-TW" baseline="0" dirty="0" smtClean="0"/>
                        <a:t>Actual water temperature is 20F lower than set temperature.</a:t>
                      </a:r>
                    </a:p>
                    <a:p>
                      <a:endParaRPr lang="en-US" altLang="zh-TW" baseline="0" dirty="0" smtClean="0"/>
                    </a:p>
                    <a:p>
                      <a:endParaRPr lang="en-US" altLang="zh-TW" baseline="0" dirty="0" smtClean="0"/>
                    </a:p>
                    <a:p>
                      <a:r>
                        <a:rPr lang="en-US" altLang="zh-TW" sz="1800" b="0" i="0" u="sng" baseline="0" dirty="0" smtClean="0">
                          <a:solidFill>
                            <a:schemeClr val="tx1"/>
                          </a:solidFill>
                        </a:rPr>
                        <a:t>Please follow below steps to troubleshoot error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altLang="zh-TW" baseline="0" dirty="0" smtClean="0"/>
                        <a:t>Is </a:t>
                      </a:r>
                      <a:r>
                        <a:rPr lang="en-US" altLang="zh-TW" baseline="0" dirty="0" smtClean="0">
                          <a:solidFill>
                            <a:schemeClr val="accent2"/>
                          </a:solidFill>
                        </a:rPr>
                        <a:t>SPA</a:t>
                      </a:r>
                      <a:r>
                        <a:rPr lang="en-US" altLang="zh-TW" baseline="0" dirty="0" smtClean="0"/>
                        <a:t> just filled with cold water?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altLang="zh-TW" baseline="0" dirty="0" smtClean="0"/>
                        <a:t>Is circulation pump on?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altLang="zh-TW" baseline="0" dirty="0" smtClean="0"/>
                        <a:t>Is weather too cold?</a:t>
                      </a:r>
                    </a:p>
                    <a:p>
                      <a:endParaRPr lang="en-US" altLang="zh-TW" baseline="0" dirty="0" smtClean="0"/>
                    </a:p>
                    <a:p>
                      <a:r>
                        <a:rPr lang="en-US" altLang="zh-TW" u="sng" baseline="0" dirty="0" smtClean="0"/>
                        <a:t>Possible causes of error</a:t>
                      </a:r>
                      <a:endParaRPr lang="en-US" altLang="zh-TW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Hi-limit temperature sensor defect/ Water temperature sensor defect/ Board defect/ </a:t>
                      </a:r>
                      <a:r>
                        <a:rPr lang="en-US" altLang="zh-TW" baseline="0" dirty="0" smtClean="0">
                          <a:solidFill>
                            <a:schemeClr val="accent2"/>
                          </a:solidFill>
                        </a:rPr>
                        <a:t>Circ.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Pump defect.</a:t>
                      </a:r>
                      <a:endParaRPr lang="en-US" altLang="zh-TW" baseline="0" dirty="0" smtClean="0"/>
                    </a:p>
                    <a:p>
                      <a:pPr marL="342900" indent="-342900">
                        <a:buNone/>
                      </a:pPr>
                      <a:endParaRPr lang="en-US" altLang="zh-TW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altLang="zh-TW" u="sng" baseline="0" dirty="0" err="1" smtClean="0"/>
                        <a:t>Equipments</a:t>
                      </a:r>
                      <a:r>
                        <a:rPr lang="en-US" altLang="zh-TW" u="sng" baseline="0" dirty="0" smtClean="0"/>
                        <a:t> for on-site service</a:t>
                      </a:r>
                    </a:p>
                    <a:p>
                      <a:pPr lvl="0"/>
                      <a:r>
                        <a:rPr lang="en-CA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Voltmeter/</a:t>
                      </a:r>
                      <a:r>
                        <a:rPr lang="en-CA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Ohmmeter/</a:t>
                      </a:r>
                      <a:r>
                        <a:rPr lang="en-CA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Ammeter/</a:t>
                      </a:r>
                      <a:r>
                        <a:rPr lang="en-CA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Hi-limit temperature sensor/ Water temperature sensor/ </a:t>
                      </a:r>
                      <a:r>
                        <a:rPr lang="en-US" altLang="zh-TW" baseline="0" dirty="0" smtClean="0">
                          <a:solidFill>
                            <a:schemeClr val="accent2"/>
                          </a:solidFill>
                        </a:rPr>
                        <a:t>Circ.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Pump/ Board </a:t>
                      </a:r>
                      <a:endParaRPr lang="en-US" altLang="zh-TW" baseline="0" dirty="0" smtClean="0"/>
                    </a:p>
                    <a:p>
                      <a:endParaRPr lang="en-CA" altLang="zh-TW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WICE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442031"/>
              </p:ext>
            </p:extLst>
          </p:nvPr>
        </p:nvGraphicFramePr>
        <p:xfrm>
          <a:off x="395536" y="1052736"/>
          <a:ext cx="8445624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624"/>
              </a:tblGrid>
              <a:tr h="32348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890824">
                <a:tc>
                  <a:txBody>
                    <a:bodyPr/>
                    <a:lstStyle/>
                    <a:p>
                      <a:r>
                        <a:rPr lang="en-US" altLang="zh-TW" u="sng" dirty="0" smtClean="0"/>
                        <a:t>Definition</a:t>
                      </a:r>
                      <a:r>
                        <a:rPr lang="en-US" altLang="zh-TW" u="sng" baseline="0" dirty="0" smtClean="0"/>
                        <a:t> of Error WICE</a:t>
                      </a:r>
                    </a:p>
                    <a:p>
                      <a:r>
                        <a:rPr lang="en-US" altLang="zh-TW" baseline="0" dirty="0" smtClean="0"/>
                        <a:t>Water is too cold. </a:t>
                      </a:r>
                    </a:p>
                    <a:p>
                      <a:r>
                        <a:rPr lang="en-US" altLang="zh-TW" baseline="0" dirty="0" smtClean="0"/>
                        <a:t>Water temperature or hi-limit temperature is lower than 65F.</a:t>
                      </a:r>
                    </a:p>
                    <a:p>
                      <a:endParaRPr lang="en-US" altLang="zh-TW" baseline="0" dirty="0" smtClean="0"/>
                    </a:p>
                    <a:p>
                      <a:endParaRPr lang="en-US" altLang="zh-TW" baseline="0" dirty="0" smtClean="0"/>
                    </a:p>
                    <a:p>
                      <a:r>
                        <a:rPr lang="en-US" altLang="zh-TW" sz="1800" b="0" i="0" u="sng" baseline="0" dirty="0" smtClean="0">
                          <a:solidFill>
                            <a:schemeClr val="tx1"/>
                          </a:solidFill>
                        </a:rPr>
                        <a:t>Please follow below steps to troubleshoot error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altLang="zh-TW" baseline="0" dirty="0" smtClean="0"/>
                        <a:t>Is </a:t>
                      </a:r>
                      <a:r>
                        <a:rPr lang="en-US" altLang="zh-TW" baseline="0" dirty="0" smtClean="0">
                          <a:solidFill>
                            <a:schemeClr val="accent2"/>
                          </a:solidFill>
                        </a:rPr>
                        <a:t>SPA</a:t>
                      </a:r>
                      <a:r>
                        <a:rPr lang="en-US" altLang="zh-TW" baseline="0" dirty="0" smtClean="0"/>
                        <a:t> filled with cold water?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altLang="zh-TW" baseline="0" dirty="0" smtClean="0"/>
                        <a:t>Is circulation pump on? 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altLang="zh-TW" baseline="0" dirty="0" smtClean="0"/>
                        <a:t>Is weather too cold? </a:t>
                      </a:r>
                    </a:p>
                    <a:p>
                      <a:endParaRPr lang="en-US" altLang="zh-TW" baseline="0" dirty="0" smtClean="0"/>
                    </a:p>
                    <a:p>
                      <a:r>
                        <a:rPr lang="en-US" altLang="zh-TW" u="sng" baseline="0" dirty="0" smtClean="0"/>
                        <a:t>Possible causes of error</a:t>
                      </a:r>
                      <a:endParaRPr lang="en-US" altLang="zh-TW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Hi-limit temperature sensor defect/ Water temperature sensor defect/ Board defect/ </a:t>
                      </a:r>
                      <a:r>
                        <a:rPr lang="en-US" altLang="zh-TW" baseline="0" dirty="0" smtClean="0">
                          <a:solidFill>
                            <a:schemeClr val="accent2"/>
                          </a:solidFill>
                        </a:rPr>
                        <a:t>Circ.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Pump defect.</a:t>
                      </a:r>
                      <a:endParaRPr lang="en-US" altLang="zh-TW" baseline="0" dirty="0" smtClean="0"/>
                    </a:p>
                    <a:p>
                      <a:pPr marL="342900" indent="-342900">
                        <a:buNone/>
                      </a:pPr>
                      <a:endParaRPr lang="en-US" altLang="zh-TW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altLang="zh-TW" u="sng" baseline="0" dirty="0" err="1" smtClean="0"/>
                        <a:t>Equipments</a:t>
                      </a:r>
                      <a:r>
                        <a:rPr lang="en-US" altLang="zh-TW" u="sng" baseline="0" dirty="0" smtClean="0"/>
                        <a:t> for on-site service</a:t>
                      </a:r>
                    </a:p>
                    <a:p>
                      <a:pPr lvl="0"/>
                      <a:r>
                        <a:rPr lang="en-CA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Voltmeter/</a:t>
                      </a:r>
                      <a:r>
                        <a:rPr lang="en-CA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Ohmmeter/</a:t>
                      </a:r>
                      <a:r>
                        <a:rPr lang="en-CA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Ammeter/</a:t>
                      </a:r>
                      <a:r>
                        <a:rPr lang="en-CA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Hi-limit temperature sensor/ Water temperature sensor/ </a:t>
                      </a:r>
                      <a:r>
                        <a:rPr lang="en-US" altLang="zh-TW" baseline="0" dirty="0" smtClean="0">
                          <a:solidFill>
                            <a:schemeClr val="accent2"/>
                          </a:solidFill>
                        </a:rPr>
                        <a:t>Circ.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Pump/ Board </a:t>
                      </a:r>
                      <a:endParaRPr lang="en-US" altLang="zh-TW" baseline="0" dirty="0" smtClean="0"/>
                    </a:p>
                    <a:p>
                      <a:endParaRPr lang="en-CA" altLang="zh-TW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WWD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38637"/>
              </p:ext>
            </p:extLst>
          </p:nvPr>
        </p:nvGraphicFramePr>
        <p:xfrm>
          <a:off x="395536" y="1052736"/>
          <a:ext cx="8445624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624"/>
              </a:tblGrid>
              <a:tr h="32348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890824">
                <a:tc>
                  <a:txBody>
                    <a:bodyPr/>
                    <a:lstStyle/>
                    <a:p>
                      <a:r>
                        <a:rPr lang="en-US" altLang="zh-TW" u="sng" dirty="0" smtClean="0"/>
                        <a:t>Definition</a:t>
                      </a:r>
                      <a:r>
                        <a:rPr lang="en-US" altLang="zh-TW" u="sng" baseline="0" dirty="0" smtClean="0"/>
                        <a:t> of Error WWD</a:t>
                      </a:r>
                    </a:p>
                    <a:p>
                      <a:r>
                        <a:rPr lang="en-US" altLang="zh-TW" baseline="0" dirty="0" smtClean="0"/>
                        <a:t>Water is too hot. </a:t>
                      </a:r>
                    </a:p>
                    <a:p>
                      <a:r>
                        <a:rPr lang="en-US" altLang="zh-TW" baseline="0" dirty="0" smtClean="0"/>
                        <a:t>Hi-Limit temperature sensor is equal or exceed 120F.</a:t>
                      </a:r>
                    </a:p>
                    <a:p>
                      <a:endParaRPr lang="en-US" altLang="zh-TW" baseline="0" dirty="0" smtClean="0"/>
                    </a:p>
                    <a:p>
                      <a:r>
                        <a:rPr lang="en-US" altLang="zh-TW" sz="1800" b="0" i="0" u="sng" baseline="0" dirty="0" smtClean="0">
                          <a:solidFill>
                            <a:schemeClr val="tx1"/>
                          </a:solidFill>
                        </a:rPr>
                        <a:t>Please follow below steps to troubleshoot error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800" baseline="0" dirty="0" smtClean="0"/>
                        <a:t>Is </a:t>
                      </a:r>
                      <a:r>
                        <a:rPr lang="en-US" altLang="zh-TW" sz="1800" baseline="0" dirty="0" smtClean="0">
                          <a:solidFill>
                            <a:schemeClr val="accent2"/>
                          </a:solidFill>
                        </a:rPr>
                        <a:t>SPA</a:t>
                      </a:r>
                      <a:r>
                        <a:rPr lang="en-US" altLang="zh-TW" sz="1800" baseline="0" dirty="0" smtClean="0"/>
                        <a:t> just filled with hot water? If yes, please allow water to cool.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800" baseline="0" dirty="0" smtClean="0"/>
                        <a:t>Heat may be caused by excessive filtration, please turn filtration down to 2-4 hours a day.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TW" sz="1800" baseline="0" dirty="0" smtClean="0"/>
                        <a:t>Heat may caused by extreme hot weather, need a summer door for cabinet to cool down.</a:t>
                      </a:r>
                    </a:p>
                    <a:p>
                      <a:endParaRPr lang="en-US" altLang="zh-TW" baseline="0" dirty="0" smtClean="0"/>
                    </a:p>
                    <a:p>
                      <a:r>
                        <a:rPr lang="en-US" altLang="zh-TW" u="sng" strike="sngStrike" baseline="0" dirty="0" smtClean="0">
                          <a:solidFill>
                            <a:schemeClr val="accent2"/>
                          </a:solidFill>
                        </a:rPr>
                        <a:t>All </a:t>
                      </a:r>
                      <a:r>
                        <a:rPr lang="en-US" altLang="zh-TW" u="sng" baseline="0" dirty="0" smtClean="0"/>
                        <a:t>Possible causes of error</a:t>
                      </a:r>
                      <a:endParaRPr lang="en-US" altLang="zh-TW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/>
                        <a:t>Water temperature sensor defect/ Hi-Limit temperature sensor defect/ Board defect/ Topside</a:t>
                      </a:r>
                    </a:p>
                    <a:p>
                      <a:pPr marL="342900" indent="-342900">
                        <a:buNone/>
                      </a:pPr>
                      <a:endParaRPr lang="en-US" altLang="zh-TW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altLang="zh-TW" u="sng" baseline="0" dirty="0" err="1" smtClean="0"/>
                        <a:t>Equipments</a:t>
                      </a:r>
                      <a:r>
                        <a:rPr lang="en-US" altLang="zh-TW" u="sng" baseline="0" dirty="0" smtClean="0"/>
                        <a:t> for on-site service</a:t>
                      </a:r>
                    </a:p>
                    <a:p>
                      <a:pPr lvl="0"/>
                      <a:r>
                        <a:rPr lang="en-CA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Voltmeter/</a:t>
                      </a:r>
                      <a:r>
                        <a:rPr lang="en-CA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Ohmmeter/</a:t>
                      </a:r>
                      <a:r>
                        <a:rPr lang="en-CA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baseline="0" dirty="0" smtClean="0"/>
                        <a:t>Water temperature sensor defect/ Hi-Limit temperature sensor/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Board/ Topside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CBB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517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9077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8698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CBB</a:t>
                      </a:r>
                    </a:p>
                    <a:p>
                      <a:r>
                        <a:rPr lang="en-US" baseline="0" dirty="0" smtClean="0"/>
                        <a:t>UV Light usage expired.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  <a:endParaRPr lang="en-US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UV  light usage expired/ Board defect/ Topside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UV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light/ Board/ Topside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AutoNum type="arabicParenBoth"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None/>
                      </a:pP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FEX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381640"/>
              </p:ext>
            </p:extLst>
          </p:nvPr>
        </p:nvGraphicFramePr>
        <p:xfrm>
          <a:off x="457200" y="1268760"/>
          <a:ext cx="8229600" cy="517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9077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8698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FEX</a:t>
                      </a:r>
                    </a:p>
                    <a:p>
                      <a:r>
                        <a:rPr lang="en-US" baseline="0" dirty="0" smtClean="0"/>
                        <a:t>Filter usage expire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d.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  <a:endParaRPr lang="en-US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Filter usage expired/ Board defect/ Topside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Filter Cartridge/ Board/ Topside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AutoNum type="arabicParenBoth"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None/>
                      </a:pP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PCBH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090422"/>
              </p:ext>
            </p:extLst>
          </p:nvPr>
        </p:nvGraphicFramePr>
        <p:xfrm>
          <a:off x="395536" y="1124744"/>
          <a:ext cx="8445624" cy="5298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624"/>
              </a:tblGrid>
              <a:tr h="32348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933102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</a:t>
                      </a:r>
                      <a:r>
                        <a:rPr lang="en-US" u="sng" baseline="0" dirty="0" smtClean="0">
                          <a:solidFill>
                            <a:schemeClr val="accent2"/>
                          </a:solidFill>
                        </a:rPr>
                        <a:t>PCBH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PCB Temperature exceeds 180F.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  <a:endParaRPr lang="en-US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Board defect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Ohmmeter/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Board</a:t>
                      </a:r>
                    </a:p>
                    <a:p>
                      <a:pPr marL="342900" lvl="0" indent="-342900">
                        <a:buNone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3" descr="2016-01-28_145856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19672" y="0"/>
            <a:ext cx="6048672" cy="6266363"/>
          </a:xfrm>
        </p:spPr>
      </p:pic>
      <p:sp>
        <p:nvSpPr>
          <p:cNvPr id="10" name="矩形 9"/>
          <p:cNvSpPr/>
          <p:nvPr/>
        </p:nvSpPr>
        <p:spPr>
          <a:xfrm>
            <a:off x="1619672" y="1628800"/>
            <a:ext cx="6048672" cy="46085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/>
              <a:t>Security Question: In what city were you born?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Answer to Q1: </a:t>
            </a:r>
            <a:endParaRPr lang="en-CA" sz="2000" dirty="0"/>
          </a:p>
        </p:txBody>
      </p:sp>
      <p:sp>
        <p:nvSpPr>
          <p:cNvPr id="11" name="矩形 10"/>
          <p:cNvSpPr/>
          <p:nvPr/>
        </p:nvSpPr>
        <p:spPr>
          <a:xfrm>
            <a:off x="3347864" y="2492896"/>
            <a:ext cx="410445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Taipei City                     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95936" y="5589240"/>
            <a:ext cx="1296144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00192" y="2564904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i="1" dirty="0" smtClean="0">
                <a:solidFill>
                  <a:srgbClr val="FF0000"/>
                </a:solidFill>
              </a:rPr>
              <a:t>ERROR !</a:t>
            </a:r>
            <a:endParaRPr lang="en-CA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6-01-28_1655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1" y="183827"/>
            <a:ext cx="6696744" cy="642129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31640" y="1484784"/>
            <a:ext cx="6696744" cy="5184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dirty="0" smtClean="0"/>
              <a:t> </a:t>
            </a:r>
            <a:endParaRPr lang="en-US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New Account ID: 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New Password: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b="1" dirty="0" smtClean="0"/>
              <a:t>Re-enter Password:</a:t>
            </a:r>
            <a:endParaRPr lang="en-CA" sz="2000" b="1" dirty="0"/>
          </a:p>
        </p:txBody>
      </p:sp>
      <p:sp>
        <p:nvSpPr>
          <p:cNvPr id="9" name="矩形 8"/>
          <p:cNvSpPr/>
          <p:nvPr/>
        </p:nvSpPr>
        <p:spPr>
          <a:xfrm>
            <a:off x="3347864" y="2996952"/>
            <a:ext cx="44644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12345678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5896" y="3789040"/>
            <a:ext cx="417646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12345678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5733256"/>
            <a:ext cx="1296144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7864" y="2060848"/>
            <a:ext cx="44644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12345678</a:t>
            </a:r>
            <a:endParaRPr lang="en-CA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內容版面配置區 3" descr="2016-01-28_15591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63688" y="188640"/>
            <a:ext cx="5586465" cy="64807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內容版面配置區 3" descr="2016-02-01_09513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332656"/>
            <a:ext cx="5544616" cy="637839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6459</TotalTime>
  <Words>2847</Words>
  <Application>Microsoft Office PowerPoint</Application>
  <PresentationFormat>如螢幕大小 (4:3)</PresentationFormat>
  <Paragraphs>585</Paragraphs>
  <Slides>55</Slides>
  <Notes>27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56" baseType="lpstr">
      <vt:lpstr>Office 佈景主題</vt:lpstr>
      <vt:lpstr>RDS 帳戶管理流程畫面</vt:lpstr>
      <vt:lpstr>Desktop Access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Note Area for Customer Service to enter</vt:lpstr>
      <vt:lpstr>PowerPoint 簡報</vt:lpstr>
      <vt:lpstr>PowerPoint 簡報</vt:lpstr>
      <vt:lpstr>History</vt:lpstr>
      <vt:lpstr>PowerPoint 簡報</vt:lpstr>
      <vt:lpstr>PowerPoint 簡報</vt:lpstr>
      <vt:lpstr>PowerPoint 簡報</vt:lpstr>
      <vt:lpstr>Operation Record</vt:lpstr>
      <vt:lpstr>PowerPoint 簡報</vt:lpstr>
      <vt:lpstr>Service Call</vt:lpstr>
      <vt:lpstr>PowerPoint 簡報</vt:lpstr>
      <vt:lpstr>PowerPoint 簡報</vt:lpstr>
      <vt:lpstr>Note Area for Customer Service to enter</vt:lpstr>
      <vt:lpstr>PowerPoint 簡報</vt:lpstr>
      <vt:lpstr>PowerPoint 簡報</vt:lpstr>
      <vt:lpstr>Service Lock (To replace function lock)</vt:lpstr>
      <vt:lpstr>PowerPoint 簡報</vt:lpstr>
      <vt:lpstr>Error Message Default Message</vt:lpstr>
      <vt:lpstr>WSO</vt:lpstr>
      <vt:lpstr>WSS</vt:lpstr>
      <vt:lpstr>HSO</vt:lpstr>
      <vt:lpstr>HSS</vt:lpstr>
      <vt:lpstr>PSO</vt:lpstr>
      <vt:lpstr>PSS</vt:lpstr>
      <vt:lpstr>LOKA</vt:lpstr>
      <vt:lpstr>LOKP</vt:lpstr>
      <vt:lpstr>LOKE</vt:lpstr>
      <vt:lpstr>LOKS</vt:lpstr>
      <vt:lpstr>FSO</vt:lpstr>
      <vt:lpstr>FSC</vt:lpstr>
      <vt:lpstr>FSC1</vt:lpstr>
      <vt:lpstr>R1</vt:lpstr>
      <vt:lpstr>R2</vt:lpstr>
      <vt:lpstr>R3</vt:lpstr>
      <vt:lpstr>RH</vt:lpstr>
      <vt:lpstr>WOH</vt:lpstr>
      <vt:lpstr>WCL</vt:lpstr>
      <vt:lpstr>WICE</vt:lpstr>
      <vt:lpstr>WWD</vt:lpstr>
      <vt:lpstr>CBB</vt:lpstr>
      <vt:lpstr>FEX</vt:lpstr>
      <vt:lpstr>PCBH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Ajack</cp:lastModifiedBy>
  <cp:revision>1136</cp:revision>
  <dcterms:created xsi:type="dcterms:W3CDTF">2015-09-17T05:45:44Z</dcterms:created>
  <dcterms:modified xsi:type="dcterms:W3CDTF">2016-02-05T06:53:19Z</dcterms:modified>
</cp:coreProperties>
</file>