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4" r:id="rId33"/>
    <p:sldId id="275" r:id="rId34"/>
    <p:sldId id="276" r:id="rId35"/>
    <p:sldId id="27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64" autoAdjust="0"/>
  </p:normalViewPr>
  <p:slideViewPr>
    <p:cSldViewPr>
      <p:cViewPr varScale="1">
        <p:scale>
          <a:sx n="107" d="100"/>
          <a:sy n="107" d="100"/>
        </p:scale>
        <p:origin x="-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8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1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5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8607-AEBC-422F-9530-47F63F2DBD84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3790-FAD2-41A0-9589-656C768E4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2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Current RDS/</a:t>
            </a:r>
            <a:r>
              <a:rPr lang="en-US" altLang="zh-TW" dirty="0" err="1" smtClean="0"/>
              <a:t>RDSadmin</a:t>
            </a:r>
            <a:r>
              <a:rPr lang="en-US" altLang="zh-TW" dirty="0" smtClean="0"/>
              <a:t> Screen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Jacky Lue</a:t>
            </a:r>
          </a:p>
          <a:p>
            <a:r>
              <a:rPr lang="en-US" altLang="zh-TW" dirty="0" smtClean="0"/>
              <a:t>2016/02/26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78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RDS(9) Auto-Diagnosis Start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48519"/>
            <a:ext cx="622839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1403649" y="1802429"/>
            <a:ext cx="4915282" cy="69046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318931" y="1340764"/>
            <a:ext cx="271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 Button,</a:t>
            </a:r>
          </a:p>
          <a:p>
            <a:r>
              <a:rPr lang="en-US" altLang="zh-TW" dirty="0" smtClean="0"/>
              <a:t>Will Light-on when doing Auto </a:t>
            </a:r>
            <a:r>
              <a:rPr lang="en-US" altLang="zh-TW" dirty="0"/>
              <a:t>D</a:t>
            </a:r>
            <a:r>
              <a:rPr lang="en-US" altLang="zh-TW" dirty="0" smtClean="0"/>
              <a:t>iagnosis </a:t>
            </a:r>
          </a:p>
        </p:txBody>
      </p:sp>
      <p:cxnSp>
        <p:nvCxnSpPr>
          <p:cNvPr id="8" name="直線單箭頭接點 7"/>
          <p:cNvCxnSpPr>
            <a:stCxn id="9" idx="1"/>
          </p:cNvCxnSpPr>
          <p:nvPr/>
        </p:nvCxnSpPr>
        <p:spPr>
          <a:xfrm flipH="1">
            <a:off x="4427985" y="5373216"/>
            <a:ext cx="1890946" cy="4616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18931" y="4911551"/>
            <a:ext cx="271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Auto-Diagnosis messages </a:t>
            </a:r>
          </a:p>
          <a:p>
            <a:r>
              <a:rPr lang="en-US" altLang="zh-TW" dirty="0" smtClean="0"/>
              <a:t>And if errors changed message (ORG.= LOKP,FSO)</a:t>
            </a:r>
          </a:p>
        </p:txBody>
      </p:sp>
    </p:spTree>
    <p:extLst>
      <p:ext uri="{BB962C8B-B14F-4D97-AF65-F5344CB8AC3E}">
        <p14:creationId xmlns:p14="http://schemas.microsoft.com/office/powerpoint/2010/main" val="357251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RDS(10) Auto-Diagnosis Finished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622839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971601" y="1663930"/>
            <a:ext cx="5347330" cy="68495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318931" y="1340764"/>
            <a:ext cx="244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finished,</a:t>
            </a:r>
          </a:p>
          <a:p>
            <a:r>
              <a:rPr lang="en-US" altLang="zh-TW" dirty="0" smtClean="0"/>
              <a:t>The button will Light-On</a:t>
            </a:r>
          </a:p>
        </p:txBody>
      </p:sp>
      <p:cxnSp>
        <p:nvCxnSpPr>
          <p:cNvPr id="7" name="直線單箭頭接點 6"/>
          <p:cNvCxnSpPr>
            <a:stCxn id="8" idx="1"/>
          </p:cNvCxnSpPr>
          <p:nvPr/>
        </p:nvCxnSpPr>
        <p:spPr>
          <a:xfrm flipH="1">
            <a:off x="4427985" y="5421124"/>
            <a:ext cx="1890946" cy="600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318931" y="5097958"/>
            <a:ext cx="271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Auto-Diagnosis finished message</a:t>
            </a:r>
          </a:p>
        </p:txBody>
      </p:sp>
    </p:spTree>
    <p:extLst>
      <p:ext uri="{BB962C8B-B14F-4D97-AF65-F5344CB8AC3E}">
        <p14:creationId xmlns:p14="http://schemas.microsoft.com/office/powerpoint/2010/main" val="221042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RDS(11) Produce Service Call No.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4" y="1448519"/>
            <a:ext cx="622839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1547665" y="5421124"/>
            <a:ext cx="4771266" cy="8161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318931" y="5097958"/>
            <a:ext cx="271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it produced.</a:t>
            </a:r>
          </a:p>
          <a:p>
            <a:r>
              <a:rPr lang="en-US" altLang="zh-TW" dirty="0" smtClean="0"/>
              <a:t>The button will Light-On</a:t>
            </a:r>
          </a:p>
        </p:txBody>
      </p:sp>
      <p:cxnSp>
        <p:nvCxnSpPr>
          <p:cNvPr id="7" name="直線單箭頭接點 6"/>
          <p:cNvCxnSpPr>
            <a:stCxn id="8" idx="1"/>
          </p:cNvCxnSpPr>
          <p:nvPr/>
        </p:nvCxnSpPr>
        <p:spPr>
          <a:xfrm flipH="1" flipV="1">
            <a:off x="5508105" y="4077073"/>
            <a:ext cx="810826" cy="17914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318931" y="3933056"/>
            <a:ext cx="271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 Button, Service Call Info. show here</a:t>
            </a:r>
          </a:p>
        </p:txBody>
      </p:sp>
    </p:spTree>
    <p:extLst>
      <p:ext uri="{BB962C8B-B14F-4D97-AF65-F5344CB8AC3E}">
        <p14:creationId xmlns:p14="http://schemas.microsoft.com/office/powerpoint/2010/main" val="26309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RDS(12) SC No. Encoding</a:t>
            </a:r>
            <a:endParaRPr lang="zh-TW" altLang="en-US" dirty="0"/>
          </a:p>
        </p:txBody>
      </p:sp>
      <p:sp>
        <p:nvSpPr>
          <p:cNvPr id="3" name="書卷 (水平) 2"/>
          <p:cNvSpPr/>
          <p:nvPr/>
        </p:nvSpPr>
        <p:spPr>
          <a:xfrm>
            <a:off x="755576" y="1052736"/>
            <a:ext cx="7272808" cy="5688632"/>
          </a:xfrm>
          <a:prstGeom prst="horizontalScroll">
            <a:avLst>
              <a:gd name="adj" fmla="val 712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altLang="zh-TW" sz="1600" dirty="0"/>
              <a:t>UID = DLCT2SZP6WUAUNPPMX6J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Report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編碼原則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b="1" dirty="0" smtClean="0"/>
              <a:t>UID</a:t>
            </a:r>
            <a:r>
              <a:rPr lang="zh-TW" altLang="en-US" sz="1600" b="1" dirty="0" smtClean="0"/>
              <a:t>號碼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日期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月日年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此用戶在當天的第幾</a:t>
            </a:r>
            <a:r>
              <a:rPr lang="zh-TW" altLang="en-US" sz="1600" b="1" dirty="0" smtClean="0"/>
              <a:t>筆</a:t>
            </a:r>
            <a:r>
              <a:rPr lang="zh-TW" altLang="en-US" sz="1600" b="1" dirty="0"/>
              <a:t>連線</a:t>
            </a:r>
            <a:r>
              <a:rPr lang="en-US" altLang="zh-TW" sz="1600" dirty="0" smtClean="0"/>
              <a:t>, </a:t>
            </a:r>
            <a:endParaRPr lang="en-US" altLang="zh-TW" sz="1600" dirty="0"/>
          </a:p>
          <a:p>
            <a:r>
              <a:rPr lang="en-US" altLang="zh-TW" sz="1600" dirty="0"/>
              <a:t>Example: 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FVC91WZP6JAUVN6PMXKJ_012816_3</a:t>
            </a:r>
            <a:endParaRPr lang="en-US" altLang="zh-TW" sz="1600" b="1" dirty="0">
              <a:solidFill>
                <a:srgbClr val="000099"/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工</a:t>
            </a:r>
            <a:r>
              <a:rPr lang="zh-TW" altLang="en-US" sz="1600" dirty="0"/>
              <a:t>單編碼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b="1" dirty="0"/>
              <a:t>Report</a:t>
            </a:r>
            <a:r>
              <a:rPr lang="zh-TW" altLang="en-US" sz="1600" b="1" dirty="0"/>
              <a:t> 編碼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</a:t>
            </a:r>
            <a:r>
              <a:rPr lang="en-US" altLang="zh-TW" sz="1600" b="1" dirty="0" smtClean="0"/>
              <a:t>P(</a:t>
            </a:r>
            <a:r>
              <a:rPr lang="zh-TW" altLang="en-US" sz="1600" b="1" dirty="0" smtClean="0"/>
              <a:t>哪位操作員</a:t>
            </a:r>
            <a:r>
              <a:rPr lang="en-US" altLang="zh-TW" sz="1600" b="1" dirty="0" smtClean="0"/>
              <a:t>)+S</a:t>
            </a:r>
            <a:r>
              <a:rPr lang="zh-TW" altLang="en-US" sz="1600" b="1" dirty="0" smtClean="0"/>
              <a:t>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今天第幾筆工單</a:t>
            </a:r>
            <a:r>
              <a:rPr lang="en-US" altLang="zh-TW" sz="1600" b="1" dirty="0"/>
              <a:t>)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Example</a:t>
            </a:r>
            <a:r>
              <a:rPr lang="en-US" altLang="zh-TW" sz="1600" dirty="0"/>
              <a:t>: 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FVC91WZP6JAUVN6PMXKJ_012816_1_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P1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S2</a:t>
            </a:r>
            <a:endParaRPr lang="en-CA" altLang="zh-TW" sz="1600" b="1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每一個</a:t>
            </a:r>
            <a:r>
              <a:rPr lang="en-US" altLang="zh-TW" sz="1600" dirty="0">
                <a:solidFill>
                  <a:srgbClr val="000099"/>
                </a:solidFill>
              </a:rPr>
              <a:t>Report </a:t>
            </a:r>
            <a:r>
              <a:rPr lang="zh-TW" altLang="en-US" sz="1600" dirty="0">
                <a:solidFill>
                  <a:srgbClr val="000099"/>
                </a:solidFill>
              </a:rPr>
              <a:t>都有編碼</a:t>
            </a:r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但不是每一個</a:t>
            </a:r>
            <a:r>
              <a:rPr lang="en-US" altLang="zh-TW" sz="1600" dirty="0">
                <a:solidFill>
                  <a:srgbClr val="000099"/>
                </a:solidFill>
              </a:rPr>
              <a:t>Report</a:t>
            </a:r>
            <a:r>
              <a:rPr lang="zh-TW" altLang="en-US" sz="1600" dirty="0">
                <a:solidFill>
                  <a:srgbClr val="000099"/>
                </a:solidFill>
              </a:rPr>
              <a:t>都有編碼 </a:t>
            </a:r>
            <a:r>
              <a:rPr lang="en-US" altLang="zh-TW" sz="1600" dirty="0">
                <a:solidFill>
                  <a:srgbClr val="000099"/>
                </a:solidFill>
              </a:rPr>
              <a:t>+</a:t>
            </a:r>
            <a:r>
              <a:rPr lang="zh-TW" altLang="en-US" sz="1600" dirty="0">
                <a:solidFill>
                  <a:srgbClr val="000099"/>
                </a:solidFill>
              </a:rPr>
              <a:t>工單號碼</a:t>
            </a:r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需要工單的</a:t>
            </a:r>
            <a:r>
              <a:rPr lang="en-US" altLang="zh-TW" sz="1600" dirty="0">
                <a:solidFill>
                  <a:srgbClr val="000099"/>
                </a:solidFill>
              </a:rPr>
              <a:t> Report </a:t>
            </a:r>
            <a:r>
              <a:rPr lang="zh-TW" altLang="en-US" sz="1600" dirty="0">
                <a:solidFill>
                  <a:srgbClr val="000099"/>
                </a:solidFill>
              </a:rPr>
              <a:t>會有</a:t>
            </a:r>
            <a:r>
              <a:rPr lang="en-US" altLang="zh-TW" sz="1600" dirty="0">
                <a:solidFill>
                  <a:srgbClr val="000099"/>
                </a:solidFill>
              </a:rPr>
              <a:t>Report</a:t>
            </a:r>
            <a:r>
              <a:rPr lang="zh-TW" altLang="en-US" sz="1600" dirty="0">
                <a:solidFill>
                  <a:srgbClr val="000099"/>
                </a:solidFill>
              </a:rPr>
              <a:t>編碼 </a:t>
            </a:r>
            <a:r>
              <a:rPr lang="en-US" altLang="zh-TW" sz="1600" dirty="0">
                <a:solidFill>
                  <a:srgbClr val="000099"/>
                </a:solidFill>
              </a:rPr>
              <a:t>+</a:t>
            </a:r>
            <a:r>
              <a:rPr lang="zh-TW" altLang="en-US" sz="1600" dirty="0">
                <a:solidFill>
                  <a:srgbClr val="000099"/>
                </a:solidFill>
              </a:rPr>
              <a:t> 工單</a:t>
            </a:r>
            <a:r>
              <a:rPr lang="zh-TW" altLang="en-US" sz="1600" dirty="0" smtClean="0">
                <a:solidFill>
                  <a:srgbClr val="000099"/>
                </a:solidFill>
              </a:rPr>
              <a:t>號碼</a:t>
            </a:r>
            <a:endParaRPr lang="en-US" altLang="zh-TW" sz="1600" dirty="0" smtClean="0">
              <a:solidFill>
                <a:srgbClr val="000099"/>
              </a:solidFill>
            </a:endParaRPr>
          </a:p>
          <a:p>
            <a:r>
              <a:rPr lang="en-US" altLang="zh-TW" sz="1600" dirty="0" smtClean="0">
                <a:solidFill>
                  <a:srgbClr val="000099"/>
                </a:solidFill>
              </a:rPr>
              <a:t>PS: P0 = Supervisor</a:t>
            </a:r>
            <a:endParaRPr lang="en-US" altLang="zh-TW" sz="1600" dirty="0">
              <a:solidFill>
                <a:srgbClr val="000099"/>
              </a:solidFill>
            </a:endParaRPr>
          </a:p>
          <a:p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工單 </a:t>
            </a:r>
            <a:r>
              <a:rPr lang="en-US" altLang="zh-TW" sz="1600" dirty="0">
                <a:solidFill>
                  <a:srgbClr val="000099"/>
                </a:solidFill>
              </a:rPr>
              <a:t>and RDS Report</a:t>
            </a:r>
            <a:r>
              <a:rPr lang="zh-TW" altLang="en-US" sz="1600" dirty="0">
                <a:solidFill>
                  <a:srgbClr val="000099"/>
                </a:solidFill>
              </a:rPr>
              <a:t>是同一份</a:t>
            </a:r>
            <a:r>
              <a:rPr lang="zh-TW" altLang="en-US" sz="1600" dirty="0" smtClean="0">
                <a:solidFill>
                  <a:srgbClr val="000099"/>
                </a:solidFill>
              </a:rPr>
              <a:t>文件</a:t>
            </a:r>
            <a:r>
              <a:rPr lang="zh-TW" altLang="en-US" sz="1600" dirty="0">
                <a:solidFill>
                  <a:srgbClr val="000099"/>
                </a:solidFill>
              </a:rPr>
              <a:t>檔案</a:t>
            </a:r>
            <a:endParaRPr lang="en-US" altLang="zh-TW" sz="1600" dirty="0" smtClean="0">
              <a:solidFill>
                <a:srgbClr val="000099"/>
              </a:solidFill>
            </a:endParaRPr>
          </a:p>
          <a:p>
            <a:r>
              <a:rPr lang="en-US" altLang="zh-TW" sz="1600" dirty="0" smtClean="0"/>
              <a:t>Example: 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FVC91WZP6JAUVN6PMXKJ_012816_1_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P1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S2.</a:t>
            </a:r>
            <a:r>
              <a:rPr lang="en-CA" altLang="zh-TW" sz="1600" b="1" dirty="0" smtClean="0">
                <a:solidFill>
                  <a:srgbClr val="FF0000"/>
                </a:solidFill>
              </a:rPr>
              <a:t>csv</a:t>
            </a:r>
          </a:p>
          <a:p>
            <a:endParaRPr lang="en-US" altLang="zh-TW" sz="1600" dirty="0" smtClean="0">
              <a:solidFill>
                <a:srgbClr val="000099"/>
              </a:solidFill>
            </a:endParaRPr>
          </a:p>
          <a:p>
            <a:r>
              <a:rPr lang="en-US" altLang="zh-TW" sz="1600" dirty="0" smtClean="0">
                <a:solidFill>
                  <a:srgbClr val="000099"/>
                </a:solidFill>
              </a:rPr>
              <a:t>Operation record (Log)</a:t>
            </a:r>
            <a:r>
              <a:rPr lang="zh-TW" altLang="en-US" sz="1600" dirty="0" smtClean="0">
                <a:solidFill>
                  <a:srgbClr val="000099"/>
                </a:solidFill>
              </a:rPr>
              <a:t>所存檔案名稱也是相同編碼</a:t>
            </a:r>
            <a:r>
              <a:rPr lang="en-US" altLang="zh-TW" sz="1600" dirty="0" smtClean="0">
                <a:solidFill>
                  <a:srgbClr val="000099"/>
                </a:solidFill>
              </a:rPr>
              <a:t>,</a:t>
            </a:r>
            <a:r>
              <a:rPr lang="zh-TW" altLang="en-US" sz="1600" dirty="0" smtClean="0">
                <a:solidFill>
                  <a:srgbClr val="000099"/>
                </a:solidFill>
              </a:rPr>
              <a:t> </a:t>
            </a:r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 smtClean="0">
                <a:solidFill>
                  <a:srgbClr val="000099"/>
                </a:solidFill>
              </a:rPr>
              <a:t>有可能有</a:t>
            </a:r>
            <a:r>
              <a:rPr lang="en-US" altLang="zh-TW" sz="1600" dirty="0" smtClean="0">
                <a:solidFill>
                  <a:srgbClr val="000099"/>
                </a:solidFill>
              </a:rPr>
              <a:t> Log </a:t>
            </a:r>
            <a:r>
              <a:rPr lang="zh-TW" altLang="en-US" sz="1600" dirty="0" smtClean="0">
                <a:solidFill>
                  <a:srgbClr val="000099"/>
                </a:solidFill>
              </a:rPr>
              <a:t>卻沒有 </a:t>
            </a:r>
            <a:r>
              <a:rPr lang="en-US" altLang="zh-TW" sz="1600" dirty="0" smtClean="0">
                <a:solidFill>
                  <a:srgbClr val="000099"/>
                </a:solidFill>
              </a:rPr>
              <a:t>RDS report</a:t>
            </a:r>
          </a:p>
          <a:p>
            <a:r>
              <a:rPr lang="en-US" altLang="zh-TW" sz="1600" dirty="0" smtClean="0"/>
              <a:t>Example: 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FVC91WZP6JAUVN6PMXKJ_012816_3.</a:t>
            </a:r>
            <a:r>
              <a:rPr lang="en-CA" altLang="zh-TW" sz="1600" b="1" dirty="0" smtClean="0">
                <a:solidFill>
                  <a:srgbClr val="FF0000"/>
                </a:solidFill>
              </a:rPr>
              <a:t>log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endParaRPr lang="en-CA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57322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RDS(13) Produce RDS Report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" y="1484784"/>
            <a:ext cx="6451283" cy="510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467544" y="5421124"/>
            <a:ext cx="5995403" cy="96020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462947" y="5097958"/>
            <a:ext cx="271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After it produced.</a:t>
            </a:r>
          </a:p>
          <a:p>
            <a:r>
              <a:rPr lang="en-US" altLang="zh-TW" dirty="0" smtClean="0"/>
              <a:t>The button will Light-On</a:t>
            </a:r>
          </a:p>
        </p:txBody>
      </p:sp>
      <p:cxnSp>
        <p:nvCxnSpPr>
          <p:cNvPr id="7" name="直線單箭頭接點 6"/>
          <p:cNvCxnSpPr>
            <a:stCxn id="8" idx="1"/>
          </p:cNvCxnSpPr>
          <p:nvPr/>
        </p:nvCxnSpPr>
        <p:spPr>
          <a:xfrm flipH="1">
            <a:off x="5705390" y="1843083"/>
            <a:ext cx="810826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516216" y="1519917"/>
            <a:ext cx="271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 Button, </a:t>
            </a:r>
          </a:p>
          <a:p>
            <a:r>
              <a:rPr lang="en-US" altLang="zh-TW" dirty="0" smtClean="0"/>
              <a:t>Report show in new Form.</a:t>
            </a:r>
          </a:p>
        </p:txBody>
      </p:sp>
    </p:spTree>
    <p:extLst>
      <p:ext uri="{BB962C8B-B14F-4D97-AF65-F5344CB8AC3E}">
        <p14:creationId xmlns:p14="http://schemas.microsoft.com/office/powerpoint/2010/main" val="358386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RDS(14) Printing RDS Report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5664994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 flipV="1">
            <a:off x="539552" y="1843085"/>
            <a:ext cx="5347331" cy="13849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886883" y="1519917"/>
            <a:ext cx="314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 Button, </a:t>
            </a:r>
          </a:p>
          <a:p>
            <a:r>
              <a:rPr lang="en-US" altLang="zh-TW" dirty="0" smtClean="0"/>
              <a:t>Printer Dialog will show</a:t>
            </a:r>
          </a:p>
          <a:p>
            <a:r>
              <a:rPr lang="en-US" altLang="zh-TW" dirty="0" smtClean="0"/>
              <a:t>(Just like Windows Application)</a:t>
            </a:r>
          </a:p>
        </p:txBody>
      </p:sp>
    </p:spTree>
    <p:extLst>
      <p:ext uri="{BB962C8B-B14F-4D97-AF65-F5344CB8AC3E}">
        <p14:creationId xmlns:p14="http://schemas.microsoft.com/office/powerpoint/2010/main" val="143468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RDS(15) Clear All When Dis-connect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" y="1412776"/>
            <a:ext cx="622839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30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RDS(16) History of this UID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" y="1977345"/>
            <a:ext cx="7258050" cy="469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H="1">
            <a:off x="539552" y="1628800"/>
            <a:ext cx="576064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115616" y="1268760"/>
            <a:ext cx="547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UID input required, Even didn’t connected,</a:t>
            </a:r>
          </a:p>
          <a:p>
            <a:r>
              <a:rPr lang="en-US" altLang="zh-TW" dirty="0" smtClean="0"/>
              <a:t>You could press “History” button to check history of past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01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RDS(17) Check History when A.D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7235190" cy="465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1268760"/>
            <a:ext cx="35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 you are waiting Auto-Diagnosis</a:t>
            </a:r>
          </a:p>
          <a:p>
            <a:r>
              <a:rPr lang="en-US" altLang="zh-TW" dirty="0" smtClean="0"/>
              <a:t>You could press “History” button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403648" y="1915091"/>
            <a:ext cx="0" cy="1081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724128" y="5121042"/>
            <a:ext cx="1800200" cy="90024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414702" y="5013176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Could check</a:t>
            </a:r>
          </a:p>
          <a:p>
            <a:r>
              <a:rPr lang="en-US" altLang="zh-TW" dirty="0" smtClean="0"/>
              <a:t>RDS full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RDS(18) My Open Service Call List</a:t>
            </a:r>
            <a:endParaRPr lang="zh-TW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7" y="2127076"/>
            <a:ext cx="724090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539552" y="1628800"/>
            <a:ext cx="576064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115616" y="12687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Only log-in required, Even didn’t connected and No UID inputted,</a:t>
            </a:r>
          </a:p>
          <a:p>
            <a:r>
              <a:rPr lang="en-US" altLang="zh-TW" dirty="0" smtClean="0"/>
              <a:t>You could press “My S.C. List” button to browser your open service call list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804248" y="4705328"/>
            <a:ext cx="687534" cy="5958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414702" y="4509120"/>
            <a:ext cx="1573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Could input </a:t>
            </a:r>
          </a:p>
          <a:p>
            <a:r>
              <a:rPr lang="en-US" altLang="zh-TW" dirty="0" smtClean="0"/>
              <a:t>Replaced parts</a:t>
            </a:r>
          </a:p>
          <a:p>
            <a:r>
              <a:rPr lang="en-US" altLang="zh-TW" dirty="0" smtClean="0"/>
              <a:t>&amp; comment</a:t>
            </a:r>
          </a:p>
        </p:txBody>
      </p:sp>
      <p:cxnSp>
        <p:nvCxnSpPr>
          <p:cNvPr id="10" name="直線單箭頭接點 9"/>
          <p:cNvCxnSpPr>
            <a:stCxn id="11" idx="1"/>
          </p:cNvCxnSpPr>
          <p:nvPr/>
        </p:nvCxnSpPr>
        <p:spPr>
          <a:xfrm flipH="1">
            <a:off x="6516216" y="5807115"/>
            <a:ext cx="838650" cy="28618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354866" y="5483949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Then save it </a:t>
            </a:r>
          </a:p>
          <a:p>
            <a:r>
              <a:rPr lang="en-US" altLang="zh-TW" dirty="0" smtClean="0"/>
              <a:t>&amp; delete this SC</a:t>
            </a:r>
          </a:p>
        </p:txBody>
      </p:sp>
    </p:spTree>
    <p:extLst>
      <p:ext uri="{BB962C8B-B14F-4D97-AF65-F5344CB8AC3E}">
        <p14:creationId xmlns:p14="http://schemas.microsoft.com/office/powerpoint/2010/main" val="7758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(1) : Login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36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38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RDS(19) Close a Service Call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5726430" cy="40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5436096" y="5373216"/>
            <a:ext cx="838650" cy="28618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274746" y="5050050"/>
            <a:ext cx="147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Button </a:t>
            </a:r>
          </a:p>
          <a:p>
            <a:r>
              <a:rPr lang="en-US" altLang="zh-TW" dirty="0" smtClean="0"/>
              <a:t>&amp; confirm it…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278320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81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RDS(20) Check the closed Report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89433"/>
            <a:ext cx="5726430" cy="40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27584" y="119675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UID to see history, then it already changed </a:t>
            </a:r>
          </a:p>
          <a:p>
            <a:r>
              <a:rPr lang="en-US" altLang="zh-TW" dirty="0" smtClean="0"/>
              <a:t>Notice that, </a:t>
            </a:r>
            <a:r>
              <a:rPr lang="en-US" altLang="zh-TW" b="1" dirty="0" smtClean="0"/>
              <a:t>file already deleted in OSC dir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And the updated file already copy to  both: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\RDS\RPT\UID\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xxxxxxx</a:t>
            </a:r>
            <a:r>
              <a:rPr lang="en-US" altLang="zh-TW" dirty="0" smtClean="0"/>
              <a:t>…xx 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\RDS\OSC\</a:t>
            </a:r>
            <a:r>
              <a:rPr lang="en-US" altLang="zh-TW" dirty="0" err="1" smtClean="0"/>
              <a:t>cDATE</a:t>
            </a:r>
            <a:r>
              <a:rPr lang="en-US" altLang="zh-TW" dirty="0" smtClean="0"/>
              <a:t>\2016/02/25</a:t>
            </a:r>
            <a:endParaRPr lang="zh-TW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92090"/>
            <a:ext cx="20383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9" r="9029"/>
          <a:stretch/>
        </p:blipFill>
        <p:spPr bwMode="auto">
          <a:xfrm>
            <a:off x="5947067" y="4514428"/>
            <a:ext cx="3089429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41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RDS(21) Report Files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79512" y="1340769"/>
            <a:ext cx="8712968" cy="2088232"/>
            <a:chOff x="179512" y="1340769"/>
            <a:chExt cx="8712968" cy="2088232"/>
          </a:xfrm>
        </p:grpSpPr>
        <p:sp>
          <p:nvSpPr>
            <p:cNvPr id="10" name="矩形 9"/>
            <p:cNvSpPr/>
            <p:nvPr/>
          </p:nvSpPr>
          <p:spPr>
            <a:xfrm>
              <a:off x="179512" y="1340769"/>
              <a:ext cx="8712968" cy="20882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流程圖: 文件 2"/>
            <p:cNvSpPr/>
            <p:nvPr/>
          </p:nvSpPr>
          <p:spPr>
            <a:xfrm>
              <a:off x="611560" y="2564905"/>
              <a:ext cx="648072" cy="50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4" name="流程圖: 文件 3"/>
            <p:cNvSpPr/>
            <p:nvPr/>
          </p:nvSpPr>
          <p:spPr>
            <a:xfrm>
              <a:off x="2987824" y="2564905"/>
              <a:ext cx="648072" cy="50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5" name="流程圖: 文件 4"/>
            <p:cNvSpPr/>
            <p:nvPr/>
          </p:nvSpPr>
          <p:spPr>
            <a:xfrm>
              <a:off x="5508104" y="2564905"/>
              <a:ext cx="648072" cy="50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1520" y="2136473"/>
              <a:ext cx="1613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\RPT\UID\xxx…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67744" y="2132857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\RPT\DATE\2016\02\24\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10459" y="2145185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\OSC\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45999" y="1484784"/>
              <a:ext cx="513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When 2/24, a service call submitted. Three file saved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79512" y="3645024"/>
            <a:ext cx="8712968" cy="3096344"/>
            <a:chOff x="179512" y="3645024"/>
            <a:chExt cx="8712968" cy="3096344"/>
          </a:xfrm>
        </p:grpSpPr>
        <p:sp>
          <p:nvSpPr>
            <p:cNvPr id="14" name="矩形 13"/>
            <p:cNvSpPr/>
            <p:nvPr/>
          </p:nvSpPr>
          <p:spPr>
            <a:xfrm>
              <a:off x="179512" y="3645024"/>
              <a:ext cx="8712968" cy="30963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流程圖: 文件 14"/>
            <p:cNvSpPr/>
            <p:nvPr/>
          </p:nvSpPr>
          <p:spPr>
            <a:xfrm>
              <a:off x="611560" y="4869160"/>
              <a:ext cx="648072" cy="504056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16" name="流程圖: 文件 15"/>
            <p:cNvSpPr/>
            <p:nvPr/>
          </p:nvSpPr>
          <p:spPr>
            <a:xfrm>
              <a:off x="2987824" y="4869160"/>
              <a:ext cx="648072" cy="50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17" name="流程圖: 文件 16"/>
            <p:cNvSpPr/>
            <p:nvPr/>
          </p:nvSpPr>
          <p:spPr>
            <a:xfrm>
              <a:off x="5508104" y="4869160"/>
              <a:ext cx="648072" cy="50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1520" y="4440728"/>
              <a:ext cx="1613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\RPT\UID\xxx…</a:t>
              </a: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67744" y="443711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\RPT\DATE\2016\02\24\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410459" y="444944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\OSC\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45999" y="3789039"/>
              <a:ext cx="72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When 2/25, a service call closed.  Update 1 file, Delete 1 file and Add 1 file.</a:t>
              </a:r>
              <a:endParaRPr lang="zh-TW" altLang="en-US" dirty="0"/>
            </a:p>
          </p:txBody>
        </p:sp>
        <p:sp>
          <p:nvSpPr>
            <p:cNvPr id="22" name="流程圖: 文件 21"/>
            <p:cNvSpPr/>
            <p:nvPr/>
          </p:nvSpPr>
          <p:spPr>
            <a:xfrm>
              <a:off x="5525374" y="6093296"/>
              <a:ext cx="648072" cy="504056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0224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004048" y="5723964"/>
              <a:ext cx="2527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\OSC\</a:t>
              </a:r>
              <a:r>
                <a:rPr lang="en-US" altLang="zh-TW" dirty="0" err="1" smtClean="0"/>
                <a:t>cDATE</a:t>
              </a:r>
              <a:r>
                <a:rPr lang="en-US" altLang="zh-TW" dirty="0" smtClean="0"/>
                <a:t>\2016\02\25</a:t>
              </a:r>
            </a:p>
          </p:txBody>
        </p:sp>
        <p:sp>
          <p:nvSpPr>
            <p:cNvPr id="24" name="乘號 23"/>
            <p:cNvSpPr/>
            <p:nvPr/>
          </p:nvSpPr>
          <p:spPr>
            <a:xfrm>
              <a:off x="5295793" y="4630864"/>
              <a:ext cx="1107234" cy="957724"/>
            </a:xfrm>
            <a:prstGeom prst="mathMultiply">
              <a:avLst>
                <a:gd name="adj1" fmla="val 1332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92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RDS(22) Operation Records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732145" cy="375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66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RDS admin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8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admin(1) Login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23561"/>
            <a:ext cx="2656046" cy="23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2656046" cy="339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23560"/>
            <a:ext cx="2656046" cy="23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179512" y="350100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90113" y="3861786"/>
            <a:ext cx="2254928" cy="715007"/>
          </a:xfrm>
          <a:custGeom>
            <a:avLst/>
            <a:gdLst>
              <a:gd name="connsiteX0" fmla="*/ 0 w 2254928"/>
              <a:gd name="connsiteY0" fmla="*/ 0 h 715007"/>
              <a:gd name="connsiteX1" fmla="*/ 1154097 w 2254928"/>
              <a:gd name="connsiteY1" fmla="*/ 621437 h 715007"/>
              <a:gd name="connsiteX2" fmla="*/ 2254928 w 2254928"/>
              <a:gd name="connsiteY2" fmla="*/ 701336 h 7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928" h="715007">
                <a:moveTo>
                  <a:pt x="0" y="0"/>
                </a:moveTo>
                <a:cubicBezTo>
                  <a:pt x="389138" y="252274"/>
                  <a:pt x="778276" y="504548"/>
                  <a:pt x="1154097" y="621437"/>
                </a:cubicBezTo>
                <a:cubicBezTo>
                  <a:pt x="1529918" y="738326"/>
                  <a:pt x="1892423" y="719831"/>
                  <a:pt x="2254928" y="701336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11960" y="429235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4971495" y="4221088"/>
            <a:ext cx="2068497" cy="688635"/>
          </a:xfrm>
          <a:custGeom>
            <a:avLst/>
            <a:gdLst>
              <a:gd name="connsiteX0" fmla="*/ 0 w 2068497"/>
              <a:gd name="connsiteY0" fmla="*/ 390617 h 688635"/>
              <a:gd name="connsiteX1" fmla="*/ 1411550 w 2068497"/>
              <a:gd name="connsiteY1" fmla="*/ 674702 h 688635"/>
              <a:gd name="connsiteX2" fmla="*/ 2068497 w 2068497"/>
              <a:gd name="connsiteY2" fmla="*/ 0 h 68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497" h="688635">
                <a:moveTo>
                  <a:pt x="0" y="390617"/>
                </a:moveTo>
                <a:cubicBezTo>
                  <a:pt x="533400" y="565211"/>
                  <a:pt x="1066801" y="739805"/>
                  <a:pt x="1411550" y="674702"/>
                </a:cubicBezTo>
                <a:cubicBezTo>
                  <a:pt x="1756300" y="609599"/>
                  <a:pt x="1912398" y="304799"/>
                  <a:pt x="2068497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60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401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RDS admin (2) </a:t>
            </a:r>
            <a:br>
              <a:rPr lang="en-US" altLang="zh-TW" dirty="0" smtClean="0"/>
            </a:br>
            <a:r>
              <a:rPr lang="en-US" altLang="zh-TW" dirty="0" smtClean="0"/>
              <a:t>mainly show Open Service Call List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96" y="2220530"/>
            <a:ext cx="3405188" cy="35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42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RDS admin (3) check it’s brief report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2" y="1198501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056"/>
            <a:ext cx="406241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11560" y="1993175"/>
            <a:ext cx="2169007" cy="283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2760955" y="2130641"/>
            <a:ext cx="517285" cy="1828800"/>
          </a:xfrm>
          <a:custGeom>
            <a:avLst/>
            <a:gdLst>
              <a:gd name="connsiteX0" fmla="*/ 0 w 517285"/>
              <a:gd name="connsiteY0" fmla="*/ 0 h 1828800"/>
              <a:gd name="connsiteX1" fmla="*/ 506028 w 517285"/>
              <a:gd name="connsiteY1" fmla="*/ 328474 h 1828800"/>
              <a:gd name="connsiteX2" fmla="*/ 301841 w 51728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85" h="1828800">
                <a:moveTo>
                  <a:pt x="0" y="0"/>
                </a:moveTo>
                <a:cubicBezTo>
                  <a:pt x="227860" y="11837"/>
                  <a:pt x="455721" y="23674"/>
                  <a:pt x="506028" y="328474"/>
                </a:cubicBezTo>
                <a:cubicBezTo>
                  <a:pt x="556335" y="633274"/>
                  <a:pt x="429088" y="1231037"/>
                  <a:pt x="301841" y="182880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90885" y="4797152"/>
            <a:ext cx="2169007" cy="283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3959892" y="4758214"/>
            <a:ext cx="913949" cy="180786"/>
          </a:xfrm>
          <a:custGeom>
            <a:avLst/>
            <a:gdLst>
              <a:gd name="connsiteX0" fmla="*/ 0 w 683581"/>
              <a:gd name="connsiteY0" fmla="*/ 124504 h 151137"/>
              <a:gd name="connsiteX1" fmla="*/ 292963 w 683581"/>
              <a:gd name="connsiteY1" fmla="*/ 217 h 151137"/>
              <a:gd name="connsiteX2" fmla="*/ 683581 w 683581"/>
              <a:gd name="connsiteY2" fmla="*/ 151137 h 15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81" h="151137">
                <a:moveTo>
                  <a:pt x="0" y="124504"/>
                </a:moveTo>
                <a:cubicBezTo>
                  <a:pt x="89516" y="60141"/>
                  <a:pt x="179033" y="-4222"/>
                  <a:pt x="292963" y="217"/>
                </a:cubicBezTo>
                <a:cubicBezTo>
                  <a:pt x="406893" y="4656"/>
                  <a:pt x="545237" y="77896"/>
                  <a:pt x="683581" y="15113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78240" y="2135023"/>
            <a:ext cx="7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51015" y="4149080"/>
            <a:ext cx="98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Double</a:t>
            </a:r>
          </a:p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72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RDS admin (4) Menu buttons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6" y="4071161"/>
            <a:ext cx="2624138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橢圓 13"/>
          <p:cNvSpPr/>
          <p:nvPr/>
        </p:nvSpPr>
        <p:spPr>
          <a:xfrm>
            <a:off x="179512" y="2204864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5910" y="1916832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244006" y="4555701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0404" y="426766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411369" y="213285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417767" y="1625818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87824" y="2204864"/>
            <a:ext cx="3024336" cy="36004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987824" y="2420888"/>
            <a:ext cx="1368152" cy="1368152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6016" y="2420888"/>
            <a:ext cx="1296144" cy="1368152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8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 (5) Supervisor Account</a:t>
            </a:r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411379" cy="35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53" y="1984155"/>
            <a:ext cx="3411379" cy="35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2699792" y="5229200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3204839" y="5211192"/>
            <a:ext cx="1766656" cy="820541"/>
          </a:xfrm>
          <a:custGeom>
            <a:avLst/>
            <a:gdLst>
              <a:gd name="connsiteX0" fmla="*/ 0 w 1766656"/>
              <a:gd name="connsiteY0" fmla="*/ 248575 h 820541"/>
              <a:gd name="connsiteX1" fmla="*/ 905522 w 1766656"/>
              <a:gd name="connsiteY1" fmla="*/ 816746 h 820541"/>
              <a:gd name="connsiteX2" fmla="*/ 1766656 w 1766656"/>
              <a:gd name="connsiteY2" fmla="*/ 0 h 82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656" h="820541">
                <a:moveTo>
                  <a:pt x="0" y="248575"/>
                </a:moveTo>
                <a:cubicBezTo>
                  <a:pt x="305539" y="553375"/>
                  <a:pt x="611079" y="858175"/>
                  <a:pt x="905522" y="816746"/>
                </a:cubicBezTo>
                <a:cubicBezTo>
                  <a:pt x="1199965" y="775317"/>
                  <a:pt x="1483310" y="387658"/>
                  <a:pt x="1766656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1560" y="1484784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Just show information….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49053" y="1484947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 be edit and Save…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0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(2) : Main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670750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H="1" flipV="1">
            <a:off x="1331640" y="1844824"/>
            <a:ext cx="590465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7452320" y="25649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UID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98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 (6) User List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51377"/>
            <a:ext cx="2619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3" y="2183680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69" y="2183680"/>
            <a:ext cx="26193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787169" y="2708920"/>
            <a:ext cx="2169007" cy="283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27784" y="1547500"/>
            <a:ext cx="9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  <p:sp>
        <p:nvSpPr>
          <p:cNvPr id="3" name="手繪多邊形 2"/>
          <p:cNvSpPr/>
          <p:nvPr/>
        </p:nvSpPr>
        <p:spPr>
          <a:xfrm>
            <a:off x="2050742" y="1953378"/>
            <a:ext cx="1242874" cy="736556"/>
          </a:xfrm>
          <a:custGeom>
            <a:avLst/>
            <a:gdLst>
              <a:gd name="connsiteX0" fmla="*/ 0 w 1242874"/>
              <a:gd name="connsiteY0" fmla="*/ 736556 h 736556"/>
              <a:gd name="connsiteX1" fmla="*/ 701336 w 1242874"/>
              <a:gd name="connsiteY1" fmla="*/ 35220 h 736556"/>
              <a:gd name="connsiteX2" fmla="*/ 1242874 w 1242874"/>
              <a:gd name="connsiteY2" fmla="*/ 168385 h 73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874" h="736556">
                <a:moveTo>
                  <a:pt x="0" y="736556"/>
                </a:moveTo>
                <a:cubicBezTo>
                  <a:pt x="247095" y="433235"/>
                  <a:pt x="494190" y="129915"/>
                  <a:pt x="701336" y="35220"/>
                </a:cubicBezTo>
                <a:cubicBezTo>
                  <a:pt x="908482" y="-59475"/>
                  <a:pt x="1075678" y="54455"/>
                  <a:pt x="1242874" y="16838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64088" y="15567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Double Click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793745" y="2744382"/>
            <a:ext cx="2169007" cy="283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057318" y="1988840"/>
            <a:ext cx="1242874" cy="736556"/>
          </a:xfrm>
          <a:custGeom>
            <a:avLst/>
            <a:gdLst>
              <a:gd name="connsiteX0" fmla="*/ 0 w 1242874"/>
              <a:gd name="connsiteY0" fmla="*/ 736556 h 736556"/>
              <a:gd name="connsiteX1" fmla="*/ 701336 w 1242874"/>
              <a:gd name="connsiteY1" fmla="*/ 35220 h 736556"/>
              <a:gd name="connsiteX2" fmla="*/ 1242874 w 1242874"/>
              <a:gd name="connsiteY2" fmla="*/ 168385 h 73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874" h="736556">
                <a:moveTo>
                  <a:pt x="0" y="736556"/>
                </a:moveTo>
                <a:cubicBezTo>
                  <a:pt x="247095" y="433235"/>
                  <a:pt x="494190" y="129915"/>
                  <a:pt x="701336" y="35220"/>
                </a:cubicBezTo>
                <a:cubicBezTo>
                  <a:pt x="908482" y="-59475"/>
                  <a:pt x="1075678" y="54455"/>
                  <a:pt x="1242874" y="16838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2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admin (7) RDS Full Report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55788"/>
            <a:ext cx="4367213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06241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2699791" y="4163774"/>
            <a:ext cx="1470125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3799643" y="4370668"/>
            <a:ext cx="719091" cy="312173"/>
          </a:xfrm>
          <a:custGeom>
            <a:avLst/>
            <a:gdLst>
              <a:gd name="connsiteX0" fmla="*/ 0 w 719091"/>
              <a:gd name="connsiteY0" fmla="*/ 0 h 312173"/>
              <a:gd name="connsiteX1" fmla="*/ 363984 w 719091"/>
              <a:gd name="connsiteY1" fmla="*/ 275208 h 312173"/>
              <a:gd name="connsiteX2" fmla="*/ 719091 w 719091"/>
              <a:gd name="connsiteY2" fmla="*/ 301841 h 31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091" h="312173">
                <a:moveTo>
                  <a:pt x="0" y="0"/>
                </a:moveTo>
                <a:cubicBezTo>
                  <a:pt x="122068" y="112450"/>
                  <a:pt x="244136" y="224901"/>
                  <a:pt x="363984" y="275208"/>
                </a:cubicBezTo>
                <a:cubicBezTo>
                  <a:pt x="483832" y="325515"/>
                  <a:pt x="601461" y="313678"/>
                  <a:pt x="719091" y="301841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35968"/>
            <a:ext cx="22574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4555227" y="3429000"/>
            <a:ext cx="52082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4847208" y="2095130"/>
            <a:ext cx="958788" cy="1322773"/>
          </a:xfrm>
          <a:custGeom>
            <a:avLst/>
            <a:gdLst>
              <a:gd name="connsiteX0" fmla="*/ 0 w 958788"/>
              <a:gd name="connsiteY0" fmla="*/ 1322773 h 1322773"/>
              <a:gd name="connsiteX1" fmla="*/ 479394 w 958788"/>
              <a:gd name="connsiteY1" fmla="*/ 310719 h 1322773"/>
              <a:gd name="connsiteX2" fmla="*/ 958788 w 958788"/>
              <a:gd name="connsiteY2" fmla="*/ 0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788" h="1322773">
                <a:moveTo>
                  <a:pt x="0" y="1322773"/>
                </a:moveTo>
                <a:cubicBezTo>
                  <a:pt x="159798" y="926977"/>
                  <a:pt x="319596" y="531181"/>
                  <a:pt x="479394" y="310719"/>
                </a:cubicBezTo>
                <a:cubicBezTo>
                  <a:pt x="639192" y="90257"/>
                  <a:pt x="798990" y="45128"/>
                  <a:pt x="958788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72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Back-Up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49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74929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00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74929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3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43" y="1700808"/>
            <a:ext cx="5732145" cy="467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(3) : Connected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026"/>
            <a:ext cx="670750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 flipV="1">
            <a:off x="4139952" y="1844824"/>
            <a:ext cx="30963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15009" y="2708920"/>
            <a:ext cx="2365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this UID </a:t>
            </a:r>
          </a:p>
          <a:p>
            <a:r>
              <a:rPr lang="en-US" altLang="zh-TW" dirty="0" smtClean="0"/>
              <a:t>had connecting history,</a:t>
            </a:r>
          </a:p>
          <a:p>
            <a:r>
              <a:rPr lang="en-US" altLang="zh-TW" dirty="0" smtClean="0"/>
              <a:t>Auto-shows basic Info.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004048" y="3861048"/>
            <a:ext cx="194421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04248" y="3861048"/>
            <a:ext cx="2409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Auto-show information</a:t>
            </a:r>
          </a:p>
          <a:p>
            <a:r>
              <a:rPr lang="en-US" altLang="zh-TW" dirty="0" smtClean="0"/>
              <a:t>Related to current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35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(4) : </a:t>
            </a:r>
            <a:r>
              <a:rPr lang="en-US" altLang="zh-TW" dirty="0"/>
              <a:t>C</a:t>
            </a:r>
            <a:r>
              <a:rPr lang="en-US" altLang="zh-TW" dirty="0" smtClean="0"/>
              <a:t>hange Filter Schedule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5" y="1340768"/>
            <a:ext cx="6687503" cy="54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(5) : </a:t>
            </a:r>
            <a:r>
              <a:rPr lang="en-US" altLang="zh-TW" dirty="0"/>
              <a:t>C</a:t>
            </a:r>
            <a:r>
              <a:rPr lang="en-US" altLang="zh-TW" dirty="0" smtClean="0"/>
              <a:t>hange ECO Schedule 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3" y="1340768"/>
            <a:ext cx="670750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1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(6) : Change Date/Time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6707505" cy="547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7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 (7) : Dynamic Show Error Info.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3" y="1268760"/>
            <a:ext cx="670750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2267745" y="1844824"/>
            <a:ext cx="4680519" cy="11521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715157" y="1268760"/>
            <a:ext cx="196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Green color:</a:t>
            </a:r>
          </a:p>
          <a:p>
            <a:r>
              <a:rPr lang="en-US" altLang="zh-TW" dirty="0" smtClean="0"/>
              <a:t>Message, not Error</a:t>
            </a:r>
          </a:p>
        </p:txBody>
      </p:sp>
      <p:cxnSp>
        <p:nvCxnSpPr>
          <p:cNvPr id="9" name="直線單箭頭接點 8"/>
          <p:cNvCxnSpPr>
            <a:stCxn id="10" idx="1"/>
          </p:cNvCxnSpPr>
          <p:nvPr/>
        </p:nvCxnSpPr>
        <p:spPr>
          <a:xfrm flipH="1">
            <a:off x="3995936" y="2821578"/>
            <a:ext cx="2736304" cy="1846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32240" y="2636912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 color:</a:t>
            </a:r>
            <a:r>
              <a:rPr lang="en-US" altLang="zh-TW" dirty="0"/>
              <a:t>  </a:t>
            </a:r>
            <a:r>
              <a:rPr lang="en-US" altLang="zh-TW" dirty="0" smtClean="0"/>
              <a:t>Error</a:t>
            </a:r>
          </a:p>
        </p:txBody>
      </p:sp>
      <p:cxnSp>
        <p:nvCxnSpPr>
          <p:cNvPr id="13" name="直線單箭頭接點 12"/>
          <p:cNvCxnSpPr>
            <a:stCxn id="14" idx="1"/>
          </p:cNvCxnSpPr>
          <p:nvPr/>
        </p:nvCxnSpPr>
        <p:spPr>
          <a:xfrm flipH="1">
            <a:off x="5002063" y="3818657"/>
            <a:ext cx="1802186" cy="36844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04249" y="3356992"/>
            <a:ext cx="223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Newly display </a:t>
            </a:r>
          </a:p>
          <a:p>
            <a:r>
              <a:rPr lang="en-US" altLang="zh-TW" dirty="0" smtClean="0"/>
              <a:t>two part of info.  (LOKP. FSO)</a:t>
            </a:r>
          </a:p>
        </p:txBody>
      </p:sp>
    </p:spTree>
    <p:extLst>
      <p:ext uri="{BB962C8B-B14F-4D97-AF65-F5344CB8AC3E}">
        <p14:creationId xmlns:p14="http://schemas.microsoft.com/office/powerpoint/2010/main" val="34307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RDS(8): Error Messages 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" y="1628800"/>
            <a:ext cx="6137910" cy="469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28184" y="1844824"/>
            <a:ext cx="2372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Take some time to get </a:t>
            </a:r>
          </a:p>
          <a:p>
            <a:r>
              <a:rPr lang="en-US" altLang="zh-TW" dirty="0" smtClean="0"/>
              <a:t>max 50 recorded Errors</a:t>
            </a:r>
          </a:p>
          <a:p>
            <a:r>
              <a:rPr lang="en-US" altLang="zh-TW" dirty="0" smtClean="0"/>
              <a:t>Which stored in  SPA</a:t>
            </a:r>
          </a:p>
        </p:txBody>
      </p:sp>
      <p:cxnSp>
        <p:nvCxnSpPr>
          <p:cNvPr id="5" name="直線單箭頭接點 4"/>
          <p:cNvCxnSpPr>
            <a:stCxn id="6" idx="1"/>
          </p:cNvCxnSpPr>
          <p:nvPr/>
        </p:nvCxnSpPr>
        <p:spPr>
          <a:xfrm flipH="1" flipV="1">
            <a:off x="2339753" y="3284988"/>
            <a:ext cx="3960440" cy="3231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300193" y="3284984"/>
            <a:ext cx="244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Current Error</a:t>
            </a:r>
          </a:p>
          <a:p>
            <a:r>
              <a:rPr lang="en-US" altLang="zh-TW" dirty="0" smtClean="0"/>
              <a:t>Don’t has End Time</a:t>
            </a:r>
          </a:p>
        </p:txBody>
      </p:sp>
    </p:spTree>
    <p:extLst>
      <p:ext uri="{BB962C8B-B14F-4D97-AF65-F5344CB8AC3E}">
        <p14:creationId xmlns:p14="http://schemas.microsoft.com/office/powerpoint/2010/main" val="8209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565</Words>
  <Application>Microsoft Office PowerPoint</Application>
  <PresentationFormat>如螢幕大小 (4:3)</PresentationFormat>
  <Paragraphs>126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Current RDS/RDSadmin Screen</vt:lpstr>
      <vt:lpstr>RDS (1) : Login</vt:lpstr>
      <vt:lpstr>RDS (2) : Main</vt:lpstr>
      <vt:lpstr>RDS (3) : Connected </vt:lpstr>
      <vt:lpstr>RDS (4) : Change Filter Schedule </vt:lpstr>
      <vt:lpstr>RDS (5) : Change ECO Schedule </vt:lpstr>
      <vt:lpstr>RDS (6) : Change Date/Time</vt:lpstr>
      <vt:lpstr>RDS (7) : Dynamic Show Error Info.</vt:lpstr>
      <vt:lpstr>RDS(8): Error Messages </vt:lpstr>
      <vt:lpstr>RDS(9) Auto-Diagnosis Start</vt:lpstr>
      <vt:lpstr>RDS(10) Auto-Diagnosis Finished</vt:lpstr>
      <vt:lpstr>RDS(11) Produce Service Call No.</vt:lpstr>
      <vt:lpstr>RDS(12) SC No. Encoding</vt:lpstr>
      <vt:lpstr>RDS(13) Produce RDS Report</vt:lpstr>
      <vt:lpstr>RDS(14) Printing RDS Report</vt:lpstr>
      <vt:lpstr>RDS(15) Clear All When Dis-connect</vt:lpstr>
      <vt:lpstr>RDS(16) History of this UID</vt:lpstr>
      <vt:lpstr>RDS(17) Check History when A.D</vt:lpstr>
      <vt:lpstr>RDS(18) My Open Service Call List</vt:lpstr>
      <vt:lpstr>RDS(19) Close a Service Call</vt:lpstr>
      <vt:lpstr>RDS(20) Check the closed Report</vt:lpstr>
      <vt:lpstr>RDS(21) Report Files</vt:lpstr>
      <vt:lpstr>RDS(22) Operation Records</vt:lpstr>
      <vt:lpstr>RDS admin</vt:lpstr>
      <vt:lpstr>RDS admin(1) Login</vt:lpstr>
      <vt:lpstr>RDS admin (2)  mainly show Open Service Call List </vt:lpstr>
      <vt:lpstr>RDS admin (3) check it’s brief report</vt:lpstr>
      <vt:lpstr>RDS admin (4) Menu buttons</vt:lpstr>
      <vt:lpstr>RDS admin (5) Supervisor Account</vt:lpstr>
      <vt:lpstr>RDS admin (6) User List</vt:lpstr>
      <vt:lpstr>RDS admin (7) RDS Full Report</vt:lpstr>
      <vt:lpstr>Back-Up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RDS/RDSadmin Screen</dc:title>
  <dc:creator>Ajack</dc:creator>
  <cp:lastModifiedBy>Ajack</cp:lastModifiedBy>
  <cp:revision>28</cp:revision>
  <dcterms:created xsi:type="dcterms:W3CDTF">2016-02-25T03:21:47Z</dcterms:created>
  <dcterms:modified xsi:type="dcterms:W3CDTF">2016-03-02T03:33:54Z</dcterms:modified>
</cp:coreProperties>
</file>