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7" r:id="rId9"/>
    <p:sldId id="269" r:id="rId10"/>
    <p:sldId id="270" r:id="rId11"/>
    <p:sldId id="273" r:id="rId12"/>
    <p:sldId id="274" r:id="rId13"/>
    <p:sldId id="275" r:id="rId14"/>
    <p:sldId id="276" r:id="rId15"/>
    <p:sldId id="262" r:id="rId16"/>
    <p:sldId id="263" r:id="rId17"/>
    <p:sldId id="264" r:id="rId18"/>
    <p:sldId id="277" r:id="rId19"/>
    <p:sldId id="279" r:id="rId20"/>
    <p:sldId id="280" r:id="rId21"/>
    <p:sldId id="278" r:id="rId22"/>
    <p:sldId id="281"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2A959E-8CAA-4886-973E-462E5EF9C7D8}">
          <p14:sldIdLst>
            <p14:sldId id="256"/>
            <p14:sldId id="257"/>
            <p14:sldId id="258"/>
            <p14:sldId id="259"/>
            <p14:sldId id="260"/>
            <p14:sldId id="261"/>
            <p14:sldId id="265"/>
            <p14:sldId id="267"/>
            <p14:sldId id="269"/>
            <p14:sldId id="270"/>
            <p14:sldId id="273"/>
            <p14:sldId id="274"/>
            <p14:sldId id="275"/>
            <p14:sldId id="276"/>
            <p14:sldId id="262"/>
            <p14:sldId id="263"/>
            <p14:sldId id="264"/>
            <p14:sldId id="277"/>
            <p14:sldId id="279"/>
            <p14:sldId id="280"/>
            <p14:sldId id="278"/>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914" y="8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F8A381-FF6B-40D3-9017-5246CF55360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2588982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8A381-FF6B-40D3-9017-5246CF55360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40778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8A381-FF6B-40D3-9017-5246CF55360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38168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8A381-FF6B-40D3-9017-5246CF55360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1583170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8A381-FF6B-40D3-9017-5246CF55360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913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8A381-FF6B-40D3-9017-5246CF55360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1897446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8A381-FF6B-40D3-9017-5246CF55360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3135303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8A381-FF6B-40D3-9017-5246CF55360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352328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8A381-FF6B-40D3-9017-5246CF55360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1961233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8A381-FF6B-40D3-9017-5246CF553605}"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21136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F8A381-FF6B-40D3-9017-5246CF553605}"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349320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F8A381-FF6B-40D3-9017-5246CF553605}" type="datetimeFigureOut">
              <a:rPr lang="en-US" smtClean="0"/>
              <a:t>10/14/2016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3901341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F8A381-FF6B-40D3-9017-5246CF553605}" type="datetimeFigureOut">
              <a:rPr lang="en-US" smtClean="0"/>
              <a:t>10/14/2016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3216740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8A381-FF6B-40D3-9017-5246CF553605}" type="datetimeFigureOut">
              <a:rPr lang="en-US" smtClean="0"/>
              <a:t>10/14/2016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2869147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F8A381-FF6B-40D3-9017-5246CF553605}"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273440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F8A381-FF6B-40D3-9017-5246CF553605}"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10671-77AD-4C81-818F-2A5BCF490115}" type="slidenum">
              <a:rPr lang="en-US" smtClean="0"/>
              <a:t>‹#›</a:t>
            </a:fld>
            <a:endParaRPr lang="en-US"/>
          </a:p>
        </p:txBody>
      </p:sp>
    </p:spTree>
    <p:extLst>
      <p:ext uri="{BB962C8B-B14F-4D97-AF65-F5344CB8AC3E}">
        <p14:creationId xmlns:p14="http://schemas.microsoft.com/office/powerpoint/2010/main" val="2534588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EF8A381-FF6B-40D3-9017-5246CF553605}" type="datetimeFigureOut">
              <a:rPr lang="en-US" smtClean="0"/>
              <a:t>10/14/2016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E10671-77AD-4C81-818F-2A5BCF490115}" type="slidenum">
              <a:rPr lang="en-US" smtClean="0"/>
              <a:t>‹#›</a:t>
            </a:fld>
            <a:endParaRPr lang="en-US"/>
          </a:p>
        </p:txBody>
      </p:sp>
    </p:spTree>
    <p:extLst>
      <p:ext uri="{BB962C8B-B14F-4D97-AF65-F5344CB8AC3E}">
        <p14:creationId xmlns:p14="http://schemas.microsoft.com/office/powerpoint/2010/main" val="1878028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Meeting 17.10.2016</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119053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 </a:t>
            </a:r>
            <a:r>
              <a:rPr lang="en-US" dirty="0" smtClean="0"/>
              <a:t>over cards</a:t>
            </a:r>
            <a:endParaRPr lang="en-US" dirty="0"/>
          </a:p>
        </p:txBody>
      </p:sp>
      <p:pic>
        <p:nvPicPr>
          <p:cNvPr id="5" name="图片 7" descr="https://documents.lucidchart.com/documents/fa0fc90b-1aff-4c7c-b627-ff47f86513cf/pages/0_0?a=1912&amp;x=-42&amp;y=2087&amp;w=1448&amp;h=1166&amp;store=1&amp;accept=image%2F*&amp;auth=LCA%20a3aed128be60848d03dbffec8152c31867b00b19-ts%3D1476353880"/>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3601" y="1587525"/>
            <a:ext cx="6637256" cy="4508476"/>
          </a:xfrm>
          <a:prstGeom prst="rect">
            <a:avLst/>
          </a:prstGeom>
          <a:noFill/>
          <a:ln>
            <a:noFill/>
          </a:ln>
        </p:spPr>
      </p:pic>
    </p:spTree>
    <p:extLst>
      <p:ext uri="{BB962C8B-B14F-4D97-AF65-F5344CB8AC3E}">
        <p14:creationId xmlns:p14="http://schemas.microsoft.com/office/powerpoint/2010/main" val="366648338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hints to player</a:t>
            </a:r>
          </a:p>
        </p:txBody>
      </p:sp>
      <p:pic>
        <p:nvPicPr>
          <p:cNvPr id="5" name="图片 8" descr="https://documents.lucidchart.com/documents/fa0fc90b-1aff-4c7c-b627-ff47f86513cf/pages/0_0?a=1966&amp;x=-42&amp;y=2087&amp;w=1448&amp;h=1166&amp;store=1&amp;accept=image%2F*&amp;auth=LCA%201abf9b49bf2d603e420124ca6663c1c07d09009c-ts%3D1476353880"/>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4460" y="1444143"/>
            <a:ext cx="7352785" cy="4695399"/>
          </a:xfrm>
          <a:prstGeom prst="rect">
            <a:avLst/>
          </a:prstGeom>
          <a:noFill/>
          <a:ln>
            <a:noFill/>
          </a:ln>
        </p:spPr>
      </p:pic>
    </p:spTree>
    <p:extLst>
      <p:ext uri="{BB962C8B-B14F-4D97-AF65-F5344CB8AC3E}">
        <p14:creationId xmlns:p14="http://schemas.microsoft.com/office/powerpoint/2010/main" val="145252862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 in the turn</a:t>
            </a:r>
          </a:p>
        </p:txBody>
      </p:sp>
      <p:pic>
        <p:nvPicPr>
          <p:cNvPr id="5" name="图片 18" descr="https://documents.lucidchart.com/documents/fa0fc90b-1aff-4c7c-b627-ff47f86513cf/pages/0_0?a=1605&amp;x=-22&amp;y=5339&amp;w=1448&amp;h=1166&amp;store=1&amp;accept=image%2F*&amp;auth=LCA%20007ec8b3853ff66c5176595b4a33d6b5358d0220-ts%3D1475593707"/>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4551" y="1270000"/>
            <a:ext cx="7369745" cy="5078548"/>
          </a:xfrm>
          <a:prstGeom prst="rect">
            <a:avLst/>
          </a:prstGeom>
          <a:noFill/>
          <a:ln>
            <a:noFill/>
          </a:ln>
        </p:spPr>
      </p:pic>
    </p:spTree>
    <p:extLst>
      <p:ext uri="{BB962C8B-B14F-4D97-AF65-F5344CB8AC3E}">
        <p14:creationId xmlns:p14="http://schemas.microsoft.com/office/powerpoint/2010/main" val="129266155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finish</a:t>
            </a:r>
          </a:p>
        </p:txBody>
      </p:sp>
      <p:pic>
        <p:nvPicPr>
          <p:cNvPr id="4" name="图片 3" descr="https://documents.lucidchart.com/documents/fa0fc90b-1aff-4c7c-b627-ff47f86513cf/pages/0_0?a=1887&amp;x=-22&amp;y=5339&amp;w=1448&amp;h=1166&amp;store=1&amp;accept=image%2F*&amp;auth=LCA%2009a98a77aefa46e470b3ca5a9257f54959456a4b-ts%3D147635388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6188" y="1523012"/>
            <a:ext cx="7128806" cy="4912623"/>
          </a:xfrm>
          <a:prstGeom prst="rect">
            <a:avLst/>
          </a:prstGeom>
          <a:noFill/>
          <a:ln>
            <a:noFill/>
          </a:ln>
        </p:spPr>
      </p:pic>
    </p:spTree>
    <p:extLst>
      <p:ext uri="{BB962C8B-B14F-4D97-AF65-F5344CB8AC3E}">
        <p14:creationId xmlns:p14="http://schemas.microsoft.com/office/powerpoint/2010/main" val="4893845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 total scores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940" y="1620253"/>
            <a:ext cx="8444133" cy="4525812"/>
          </a:xfrm>
        </p:spPr>
      </p:pic>
    </p:spTree>
    <p:extLst>
      <p:ext uri="{BB962C8B-B14F-4D97-AF65-F5344CB8AC3E}">
        <p14:creationId xmlns:p14="http://schemas.microsoft.com/office/powerpoint/2010/main" val="210391401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5834" y="320842"/>
            <a:ext cx="6769008" cy="6224337"/>
          </a:xfrm>
        </p:spPr>
      </p:pic>
    </p:spTree>
    <p:extLst>
      <p:ext uri="{BB962C8B-B14F-4D97-AF65-F5344CB8AC3E}">
        <p14:creationId xmlns:p14="http://schemas.microsoft.com/office/powerpoint/2010/main" val="125814057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0843" y="352926"/>
            <a:ext cx="7475873" cy="6224337"/>
          </a:xfrm>
        </p:spPr>
      </p:pic>
    </p:spTree>
    <p:extLst>
      <p:ext uri="{BB962C8B-B14F-4D97-AF65-F5344CB8AC3E}">
        <p14:creationId xmlns:p14="http://schemas.microsoft.com/office/powerpoint/2010/main" val="94136760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Logout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3894" y="1764632"/>
            <a:ext cx="6575751" cy="4411579"/>
          </a:xfrm>
        </p:spPr>
      </p:pic>
    </p:spTree>
    <p:extLst>
      <p:ext uri="{BB962C8B-B14F-4D97-AF65-F5344CB8AC3E}">
        <p14:creationId xmlns:p14="http://schemas.microsoft.com/office/powerpoint/2010/main" val="297898280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idx="1"/>
          </p:nvPr>
        </p:nvSpPr>
        <p:spPr>
          <a:xfrm>
            <a:off x="677334" y="1668379"/>
            <a:ext cx="8596668" cy="1440581"/>
          </a:xfrm>
        </p:spPr>
        <p:txBody>
          <a:bodyPr>
            <a:noAutofit/>
          </a:bodyPr>
          <a:lstStyle/>
          <a:p>
            <a:pPr lvl="0"/>
            <a:r>
              <a:rPr lang="en-US" sz="2400" dirty="0"/>
              <a:t>Usability – The application will not be intrusive and will have an easy to understand GUI. The application’s interaction will be intuitive.</a:t>
            </a:r>
          </a:p>
          <a:p>
            <a:pPr lvl="0"/>
            <a:endParaRPr lang="en-US" sz="2400" dirty="0"/>
          </a:p>
        </p:txBody>
      </p:sp>
    </p:spTree>
    <p:extLst>
      <p:ext uri="{BB962C8B-B14F-4D97-AF65-F5344CB8AC3E}">
        <p14:creationId xmlns:p14="http://schemas.microsoft.com/office/powerpoint/2010/main" val="293086090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idx="1"/>
          </p:nvPr>
        </p:nvSpPr>
        <p:spPr/>
        <p:txBody>
          <a:bodyPr>
            <a:normAutofit/>
          </a:bodyPr>
          <a:lstStyle/>
          <a:p>
            <a:pPr lvl="0"/>
            <a:r>
              <a:rPr lang="en-US" sz="2400" dirty="0"/>
              <a:t>Reliability – All the simulations from the software will be accurate and precise. They will provide with an ideal situation of traffic control that is not influenced by forces not stated by the client. Any outside tempering with the system will be prevented and prohibited</a:t>
            </a:r>
            <a:r>
              <a:rPr lang="en-US" sz="2400" dirty="0" smtClean="0"/>
              <a:t>.</a:t>
            </a:r>
            <a:endParaRPr lang="en-US" sz="2400" dirty="0"/>
          </a:p>
        </p:txBody>
      </p:sp>
    </p:spTree>
    <p:extLst>
      <p:ext uri="{BB962C8B-B14F-4D97-AF65-F5344CB8AC3E}">
        <p14:creationId xmlns:p14="http://schemas.microsoft.com/office/powerpoint/2010/main" val="427188467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 grade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0249108"/>
              </p:ext>
            </p:extLst>
          </p:nvPr>
        </p:nvGraphicFramePr>
        <p:xfrm>
          <a:off x="834186" y="2245896"/>
          <a:ext cx="8839202" cy="4023360"/>
        </p:xfrm>
        <a:graphic>
          <a:graphicData uri="http://schemas.openxmlformats.org/drawingml/2006/table">
            <a:tbl>
              <a:tblPr firstRow="1" firstCol="1" bandRow="1">
                <a:tableStyleId>{69CF1AB2-1976-4502-BF36-3FF5EA218861}</a:tableStyleId>
              </a:tblPr>
              <a:tblGrid>
                <a:gridCol w="4419601">
                  <a:extLst>
                    <a:ext uri="{9D8B030D-6E8A-4147-A177-3AD203B41FA5}">
                      <a16:colId xmlns:a16="http://schemas.microsoft.com/office/drawing/2014/main" xmlns="" val="4140957435"/>
                    </a:ext>
                  </a:extLst>
                </a:gridCol>
                <a:gridCol w="4419601">
                  <a:extLst>
                    <a:ext uri="{9D8B030D-6E8A-4147-A177-3AD203B41FA5}">
                      <a16:colId xmlns:a16="http://schemas.microsoft.com/office/drawing/2014/main" xmlns="" val="3170388432"/>
                    </a:ext>
                  </a:extLst>
                </a:gridCol>
              </a:tblGrid>
              <a:tr h="657726">
                <a:tc>
                  <a:txBody>
                    <a:bodyPr/>
                    <a:lstStyle/>
                    <a:p>
                      <a:pPr algn="just" fontAlgn="auto">
                        <a:lnSpc>
                          <a:spcPct val="110000"/>
                        </a:lnSpc>
                        <a:spcAft>
                          <a:spcPts val="0"/>
                        </a:spcAft>
                      </a:pPr>
                      <a:r>
                        <a:rPr lang="en-US" sz="4000" kern="100" dirty="0" err="1">
                          <a:effectLst/>
                        </a:rPr>
                        <a:t>Jiaqi</a:t>
                      </a:r>
                      <a:r>
                        <a:rPr lang="en-US" sz="4000" kern="100" dirty="0">
                          <a:effectLst/>
                        </a:rPr>
                        <a:t> Ni</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fontAlgn="auto">
                        <a:lnSpc>
                          <a:spcPct val="110000"/>
                        </a:lnSpc>
                        <a:spcAft>
                          <a:spcPts val="0"/>
                        </a:spcAft>
                      </a:pPr>
                      <a:r>
                        <a:rPr lang="en-US" sz="4000" b="0" kern="100" dirty="0">
                          <a:effectLst/>
                        </a:rPr>
                        <a:t>8.5</a:t>
                      </a:r>
                      <a:endParaRPr lang="en-US" sz="40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753671668"/>
                  </a:ext>
                </a:extLst>
              </a:tr>
              <a:tr h="657726">
                <a:tc>
                  <a:txBody>
                    <a:bodyPr/>
                    <a:lstStyle/>
                    <a:p>
                      <a:pPr algn="just" fontAlgn="auto">
                        <a:lnSpc>
                          <a:spcPct val="110000"/>
                        </a:lnSpc>
                        <a:spcAft>
                          <a:spcPts val="0"/>
                        </a:spcAft>
                      </a:pPr>
                      <a:r>
                        <a:rPr lang="en-US" sz="4000" kern="100" dirty="0" err="1">
                          <a:effectLst/>
                        </a:rPr>
                        <a:t>Kalina</a:t>
                      </a:r>
                      <a:r>
                        <a:rPr lang="en-US" sz="4000" kern="100" dirty="0">
                          <a:effectLst/>
                        </a:rPr>
                        <a:t> </a:t>
                      </a:r>
                      <a:r>
                        <a:rPr lang="en-US" sz="4000" kern="100" dirty="0" err="1">
                          <a:effectLst/>
                        </a:rPr>
                        <a:t>Petrova</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fontAlgn="auto">
                        <a:lnSpc>
                          <a:spcPct val="110000"/>
                        </a:lnSpc>
                        <a:spcAft>
                          <a:spcPts val="0"/>
                        </a:spcAft>
                      </a:pPr>
                      <a:r>
                        <a:rPr lang="en-US" sz="4000" kern="100" dirty="0">
                          <a:effectLst/>
                        </a:rPr>
                        <a:t>8.5</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280643443"/>
                  </a:ext>
                </a:extLst>
              </a:tr>
              <a:tr h="657726">
                <a:tc>
                  <a:txBody>
                    <a:bodyPr/>
                    <a:lstStyle/>
                    <a:p>
                      <a:pPr algn="just" fontAlgn="auto">
                        <a:lnSpc>
                          <a:spcPct val="110000"/>
                        </a:lnSpc>
                        <a:spcAft>
                          <a:spcPts val="0"/>
                        </a:spcAft>
                      </a:pPr>
                      <a:r>
                        <a:rPr lang="en-US" sz="4000" kern="100">
                          <a:effectLst/>
                        </a:rPr>
                        <a:t>Wen Zhang</a:t>
                      </a:r>
                      <a:endParaRPr lang="en-US" sz="4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fontAlgn="auto">
                        <a:lnSpc>
                          <a:spcPct val="110000"/>
                        </a:lnSpc>
                        <a:spcAft>
                          <a:spcPts val="0"/>
                        </a:spcAft>
                      </a:pPr>
                      <a:r>
                        <a:rPr lang="en-US" sz="4000" kern="100" dirty="0">
                          <a:effectLst/>
                        </a:rPr>
                        <a:t>8.5</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503978970"/>
                  </a:ext>
                </a:extLst>
              </a:tr>
              <a:tr h="657726">
                <a:tc>
                  <a:txBody>
                    <a:bodyPr/>
                    <a:lstStyle/>
                    <a:p>
                      <a:pPr algn="just" fontAlgn="auto">
                        <a:lnSpc>
                          <a:spcPct val="110000"/>
                        </a:lnSpc>
                        <a:spcAft>
                          <a:spcPts val="0"/>
                        </a:spcAft>
                      </a:pPr>
                      <a:r>
                        <a:rPr lang="en-US" sz="4000" kern="100">
                          <a:effectLst/>
                        </a:rPr>
                        <a:t>Jianfei Feng</a:t>
                      </a:r>
                      <a:endParaRPr lang="en-US" sz="4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fontAlgn="auto">
                        <a:lnSpc>
                          <a:spcPct val="110000"/>
                        </a:lnSpc>
                        <a:spcAft>
                          <a:spcPts val="0"/>
                        </a:spcAft>
                      </a:pPr>
                      <a:r>
                        <a:rPr lang="en-US" sz="4000" kern="100" dirty="0">
                          <a:effectLst/>
                        </a:rPr>
                        <a:t>7.0</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936544441"/>
                  </a:ext>
                </a:extLst>
              </a:tr>
              <a:tr h="657726">
                <a:tc>
                  <a:txBody>
                    <a:bodyPr/>
                    <a:lstStyle/>
                    <a:p>
                      <a:pPr algn="just" fontAlgn="auto">
                        <a:lnSpc>
                          <a:spcPct val="110000"/>
                        </a:lnSpc>
                        <a:spcAft>
                          <a:spcPts val="0"/>
                        </a:spcAft>
                      </a:pPr>
                      <a:r>
                        <a:rPr lang="en-US" sz="4000" kern="100">
                          <a:effectLst/>
                        </a:rPr>
                        <a:t>Mengchuan Liu</a:t>
                      </a:r>
                      <a:endParaRPr lang="en-US" sz="4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fontAlgn="auto">
                        <a:lnSpc>
                          <a:spcPct val="110000"/>
                        </a:lnSpc>
                        <a:spcAft>
                          <a:spcPts val="0"/>
                        </a:spcAft>
                      </a:pPr>
                      <a:r>
                        <a:rPr lang="en-US" sz="4000" kern="100" dirty="0">
                          <a:effectLst/>
                        </a:rPr>
                        <a:t>8.0</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709777941"/>
                  </a:ext>
                </a:extLst>
              </a:tr>
              <a:tr h="657726">
                <a:tc>
                  <a:txBody>
                    <a:bodyPr/>
                    <a:lstStyle/>
                    <a:p>
                      <a:pPr algn="just" fontAlgn="auto">
                        <a:lnSpc>
                          <a:spcPct val="110000"/>
                        </a:lnSpc>
                        <a:spcAft>
                          <a:spcPts val="0"/>
                        </a:spcAft>
                      </a:pPr>
                      <a:r>
                        <a:rPr lang="en-US" sz="4000" kern="100" dirty="0" err="1">
                          <a:effectLst/>
                        </a:rPr>
                        <a:t>Jiefan</a:t>
                      </a:r>
                      <a:r>
                        <a:rPr lang="en-US" sz="4000" kern="100" dirty="0">
                          <a:effectLst/>
                        </a:rPr>
                        <a:t> Lin</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fontAlgn="auto">
                        <a:lnSpc>
                          <a:spcPct val="110000"/>
                        </a:lnSpc>
                        <a:spcAft>
                          <a:spcPts val="0"/>
                        </a:spcAft>
                      </a:pPr>
                      <a:r>
                        <a:rPr lang="en-US" sz="4000" kern="100" dirty="0">
                          <a:effectLst/>
                        </a:rPr>
                        <a:t>8.0</a:t>
                      </a:r>
                      <a:endParaRPr lang="en-US" sz="4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83542192"/>
                  </a:ext>
                </a:extLst>
              </a:tr>
            </a:tbl>
          </a:graphicData>
        </a:graphic>
      </p:graphicFrame>
    </p:spTree>
    <p:extLst>
      <p:ext uri="{BB962C8B-B14F-4D97-AF65-F5344CB8AC3E}">
        <p14:creationId xmlns:p14="http://schemas.microsoft.com/office/powerpoint/2010/main" val="263928582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idx="1"/>
          </p:nvPr>
        </p:nvSpPr>
        <p:spPr/>
        <p:txBody>
          <a:bodyPr>
            <a:normAutofit/>
          </a:bodyPr>
          <a:lstStyle/>
          <a:p>
            <a:r>
              <a:rPr lang="en-US" sz="2400" dirty="0"/>
              <a:t>Maintainability – The software will be provided with error protection protocols. The software will be written in proper standards, making it easy to be accessed from third parties.</a:t>
            </a:r>
          </a:p>
          <a:p>
            <a:endParaRPr lang="en-US" sz="2400" dirty="0"/>
          </a:p>
        </p:txBody>
      </p:sp>
    </p:spTree>
    <p:extLst>
      <p:ext uri="{BB962C8B-B14F-4D97-AF65-F5344CB8AC3E}">
        <p14:creationId xmlns:p14="http://schemas.microsoft.com/office/powerpoint/2010/main" val="187220887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idx="1"/>
          </p:nvPr>
        </p:nvSpPr>
        <p:spPr>
          <a:xfrm>
            <a:off x="677334" y="2160590"/>
            <a:ext cx="8596668" cy="1871480"/>
          </a:xfrm>
        </p:spPr>
        <p:txBody>
          <a:bodyPr>
            <a:noAutofit/>
          </a:bodyPr>
          <a:lstStyle/>
          <a:p>
            <a:pPr lvl="0"/>
            <a:r>
              <a:rPr lang="en-US" sz="2400" dirty="0"/>
              <a:t>Performance – This is an important aspect in any Simulation. The application will not take up unnecessary computer memory or computing time. It will match with efficiency standards allowing the simulations to run smoothly</a:t>
            </a:r>
            <a:r>
              <a:rPr lang="en-US" sz="2400" dirty="0" smtClean="0"/>
              <a:t>.</a:t>
            </a:r>
            <a:endParaRPr lang="en-US" sz="2400" dirty="0"/>
          </a:p>
        </p:txBody>
      </p:sp>
    </p:spTree>
    <p:extLst>
      <p:ext uri="{BB962C8B-B14F-4D97-AF65-F5344CB8AC3E}">
        <p14:creationId xmlns:p14="http://schemas.microsoft.com/office/powerpoint/2010/main" val="268182702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idx="1"/>
          </p:nvPr>
        </p:nvSpPr>
        <p:spPr/>
        <p:txBody>
          <a:bodyPr>
            <a:normAutofit/>
          </a:bodyPr>
          <a:lstStyle/>
          <a:p>
            <a:pPr lvl="0"/>
            <a:r>
              <a:rPr lang="en-US" sz="2400" dirty="0"/>
              <a:t>Extensibility – We will make sure that the code is as clean as possible and structured in a nice way so that there won’t be any difficulty when adding additional features</a:t>
            </a:r>
            <a:r>
              <a:rPr lang="en-US" sz="2400" dirty="0" smtClean="0"/>
              <a:t>.</a:t>
            </a:r>
            <a:endParaRPr lang="en-US" sz="2400" dirty="0"/>
          </a:p>
        </p:txBody>
      </p:sp>
    </p:spTree>
    <p:extLst>
      <p:ext uri="{BB962C8B-B14F-4D97-AF65-F5344CB8AC3E}">
        <p14:creationId xmlns:p14="http://schemas.microsoft.com/office/powerpoint/2010/main" val="109875068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Questions?</a:t>
            </a:r>
            <a:endParaRPr lang="en-US" dirty="0"/>
          </a:p>
        </p:txBody>
      </p:sp>
      <p:sp>
        <p:nvSpPr>
          <p:cNvPr id="4" name="内容占位符 3"/>
          <p:cNvSpPr>
            <a:spLocks noGrp="1"/>
          </p:cNvSpPr>
          <p:nvPr>
            <p:ph idx="1"/>
          </p:nvPr>
        </p:nvSpPr>
        <p:spPr/>
        <p:txBody>
          <a:bodyPr/>
          <a:lstStyle/>
          <a:p>
            <a:endParaRPr lang="zh-CN" altLang="en-US"/>
          </a:p>
        </p:txBody>
      </p:sp>
    </p:spTree>
    <p:extLst>
      <p:ext uri="{BB962C8B-B14F-4D97-AF65-F5344CB8AC3E}">
        <p14:creationId xmlns:p14="http://schemas.microsoft.com/office/powerpoint/2010/main" val="88931217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4462" y="197523"/>
            <a:ext cx="5791201" cy="6578807"/>
          </a:xfrm>
        </p:spPr>
      </p:pic>
    </p:spTree>
    <p:extLst>
      <p:ext uri="{BB962C8B-B14F-4D97-AF65-F5344CB8AC3E}">
        <p14:creationId xmlns:p14="http://schemas.microsoft.com/office/powerpoint/2010/main" val="22131278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MOSCOW</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Must</a:t>
            </a:r>
          </a:p>
          <a:p>
            <a:pPr lvl="1"/>
            <a:r>
              <a:rPr lang="en-US" dirty="0"/>
              <a:t>Join room</a:t>
            </a:r>
          </a:p>
          <a:p>
            <a:pPr lvl="1"/>
            <a:r>
              <a:rPr lang="en-US" dirty="0"/>
              <a:t>Select cards</a:t>
            </a:r>
          </a:p>
          <a:p>
            <a:pPr lvl="1"/>
            <a:r>
              <a:rPr lang="en-US" dirty="0"/>
              <a:t>Determine first chance to fight to be landlord</a:t>
            </a:r>
          </a:p>
          <a:p>
            <a:pPr lvl="1"/>
            <a:r>
              <a:rPr lang="en-US" dirty="0"/>
              <a:t>Determine landlord</a:t>
            </a:r>
          </a:p>
          <a:p>
            <a:pPr lvl="1"/>
            <a:r>
              <a:rPr lang="en-US" dirty="0"/>
              <a:t>Shuffle cards</a:t>
            </a:r>
          </a:p>
          <a:p>
            <a:pPr lvl="1"/>
            <a:r>
              <a:rPr lang="en-US" dirty="0"/>
              <a:t>Display cards</a:t>
            </a:r>
          </a:p>
          <a:p>
            <a:pPr lvl="1"/>
            <a:r>
              <a:rPr lang="en-US" dirty="0"/>
              <a:t>Check validation of selected cards</a:t>
            </a:r>
          </a:p>
          <a:p>
            <a:pPr lvl="1"/>
            <a:r>
              <a:rPr lang="en-US" dirty="0"/>
              <a:t>Pass in the turn</a:t>
            </a:r>
          </a:p>
          <a:p>
            <a:pPr lvl="1"/>
            <a:r>
              <a:rPr lang="en-US" dirty="0"/>
              <a:t>Give hints to player</a:t>
            </a:r>
          </a:p>
          <a:p>
            <a:pPr lvl="1"/>
            <a:r>
              <a:rPr lang="en-US" dirty="0"/>
              <a:t>Highlight selected cards</a:t>
            </a:r>
          </a:p>
          <a:p>
            <a:pPr lvl="1"/>
            <a:r>
              <a:rPr lang="en-US" dirty="0"/>
              <a:t>Record total scores</a:t>
            </a:r>
          </a:p>
          <a:p>
            <a:endParaRPr lang="en-US" dirty="0"/>
          </a:p>
        </p:txBody>
      </p:sp>
    </p:spTree>
    <p:extLst>
      <p:ext uri="{BB962C8B-B14F-4D97-AF65-F5344CB8AC3E}">
        <p14:creationId xmlns:p14="http://schemas.microsoft.com/office/powerpoint/2010/main" val="339940763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MOSCOW</a:t>
            </a:r>
          </a:p>
        </p:txBody>
      </p:sp>
      <p:sp>
        <p:nvSpPr>
          <p:cNvPr id="3" name="Content Placeholder 2"/>
          <p:cNvSpPr>
            <a:spLocks noGrp="1"/>
          </p:cNvSpPr>
          <p:nvPr>
            <p:ph idx="1"/>
          </p:nvPr>
        </p:nvSpPr>
        <p:spPr/>
        <p:txBody>
          <a:bodyPr/>
          <a:lstStyle/>
          <a:p>
            <a:pPr marL="0" indent="0">
              <a:buNone/>
            </a:pPr>
            <a:r>
              <a:rPr lang="en-US" b="1" dirty="0"/>
              <a:t>Should</a:t>
            </a:r>
          </a:p>
          <a:p>
            <a:pPr lvl="1"/>
            <a:r>
              <a:rPr lang="en-US" dirty="0"/>
              <a:t>Register </a:t>
            </a:r>
          </a:p>
          <a:p>
            <a:pPr lvl="1"/>
            <a:r>
              <a:rPr lang="en-US" dirty="0"/>
              <a:t>Login</a:t>
            </a:r>
          </a:p>
          <a:p>
            <a:pPr lvl="1"/>
            <a:r>
              <a:rPr lang="en-US" dirty="0"/>
              <a:t>Logout</a:t>
            </a:r>
          </a:p>
          <a:p>
            <a:pPr lvl="1"/>
            <a:r>
              <a:rPr lang="en-US" dirty="0"/>
              <a:t>Check playable of player</a:t>
            </a:r>
          </a:p>
          <a:p>
            <a:endParaRPr lang="en-US" dirty="0"/>
          </a:p>
        </p:txBody>
      </p:sp>
    </p:spTree>
    <p:extLst>
      <p:ext uri="{BB962C8B-B14F-4D97-AF65-F5344CB8AC3E}">
        <p14:creationId xmlns:p14="http://schemas.microsoft.com/office/powerpoint/2010/main" val="43694966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MOSCOW</a:t>
            </a:r>
          </a:p>
        </p:txBody>
      </p:sp>
      <p:sp>
        <p:nvSpPr>
          <p:cNvPr id="3" name="Content Placeholder 2"/>
          <p:cNvSpPr>
            <a:spLocks noGrp="1"/>
          </p:cNvSpPr>
          <p:nvPr>
            <p:ph idx="1"/>
          </p:nvPr>
        </p:nvSpPr>
        <p:spPr/>
        <p:txBody>
          <a:bodyPr/>
          <a:lstStyle/>
          <a:p>
            <a:pPr marL="0" indent="0">
              <a:buNone/>
            </a:pPr>
            <a:r>
              <a:rPr lang="en-US" b="1" dirty="0"/>
              <a:t>Could</a:t>
            </a:r>
          </a:p>
          <a:p>
            <a:pPr lvl="1"/>
            <a:r>
              <a:rPr lang="en-US" dirty="0"/>
              <a:t>Reset password</a:t>
            </a:r>
          </a:p>
          <a:p>
            <a:pPr lvl="1"/>
            <a:r>
              <a:rPr lang="en-US" dirty="0"/>
              <a:t>Create a room</a:t>
            </a:r>
          </a:p>
          <a:p>
            <a:pPr lvl="1"/>
            <a:r>
              <a:rPr lang="en-US" dirty="0"/>
              <a:t>Control the create room</a:t>
            </a:r>
          </a:p>
          <a:p>
            <a:pPr lvl="1"/>
            <a:r>
              <a:rPr lang="en-US" dirty="0"/>
              <a:t>Enable / disable background music</a:t>
            </a:r>
          </a:p>
          <a:p>
            <a:pPr lvl="1"/>
            <a:r>
              <a:rPr lang="en-US" dirty="0"/>
              <a:t>Enable / disable sound effect</a:t>
            </a:r>
          </a:p>
          <a:p>
            <a:endParaRPr lang="en-US" dirty="0"/>
          </a:p>
        </p:txBody>
      </p:sp>
    </p:spTree>
    <p:extLst>
      <p:ext uri="{BB962C8B-B14F-4D97-AF65-F5344CB8AC3E}">
        <p14:creationId xmlns:p14="http://schemas.microsoft.com/office/powerpoint/2010/main" val="405885151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Determine </a:t>
            </a:r>
            <a:r>
              <a:rPr lang="en-US" dirty="0" smtClean="0"/>
              <a:t>the</a:t>
            </a:r>
            <a:r>
              <a:rPr lang="en-US" dirty="0"/>
              <a:t> </a:t>
            </a:r>
            <a:r>
              <a:rPr lang="en-US" dirty="0" smtClean="0"/>
              <a:t>landlord</a:t>
            </a:r>
            <a:endParaRPr lang="en-US" dirty="0"/>
          </a:p>
        </p:txBody>
      </p:sp>
      <p:pic>
        <p:nvPicPr>
          <p:cNvPr id="7" name="图片 6" descr="https://documents.lucidchart.com/documents/fa0fc90b-1aff-4c7c-b627-ff47f86513cf/pages/0_0?a=1905&amp;x=-26&amp;y=4028&amp;w=1448&amp;h=1144&amp;store=1&amp;accept=image%2F*&amp;auth=LCA%207d6bff2e23ac99092238b78f84d1ef8c5137c5bf-ts%3D1476353880"/>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463" y="1410665"/>
            <a:ext cx="7376160" cy="4789838"/>
          </a:xfrm>
          <a:prstGeom prst="rect">
            <a:avLst/>
          </a:prstGeom>
          <a:noFill/>
          <a:ln>
            <a:noFill/>
          </a:ln>
        </p:spPr>
      </p:pic>
    </p:spTree>
    <p:extLst>
      <p:ext uri="{BB962C8B-B14F-4D97-AF65-F5344CB8AC3E}">
        <p14:creationId xmlns:p14="http://schemas.microsoft.com/office/powerpoint/2010/main" val="320246316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Give </a:t>
            </a:r>
            <a:r>
              <a:rPr lang="en-US" dirty="0" smtClean="0"/>
              <a:t>leftover cards to landlord</a:t>
            </a:r>
            <a:endParaRPr lang="en-US" dirty="0"/>
          </a:p>
        </p:txBody>
      </p:sp>
      <p:pic>
        <p:nvPicPr>
          <p:cNvPr id="1028" name="Picture 4" descr="https://documents.lucidchart.com/documents/531ee956-7e4b-4ac4-b6e4-dd151c1d71d7/pages/0_0?a=221&amp;x=-42&amp;y=647&amp;w=1448&amp;h=1166&amp;store=1&amp;accept=image%2F*&amp;auth=LCA%206e4a4bc300d6b13b018952dafe0e26dd1f427bcb-ts%3D14764438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507" y="1390107"/>
            <a:ext cx="7099356" cy="4835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02061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cards</a:t>
            </a:r>
          </a:p>
        </p:txBody>
      </p:sp>
      <p:pic>
        <p:nvPicPr>
          <p:cNvPr id="2050" name="Picture 2" descr="https://documents.lucidchart.com/documents/531ee956-7e4b-4ac4-b6e4-dd151c1d71d7/pages/0_0?a=254&amp;x=-42&amp;y=647&amp;w=1448&amp;h=1166&amp;store=1&amp;accept=image%2F*&amp;auth=LCA%20b4086b8ae5abc7f50fa3c9a7f1a86409522a6285-ts%3D14764442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787" y="1433650"/>
            <a:ext cx="6619693" cy="4279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77782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132</TotalTime>
  <Words>306</Words>
  <Application>Microsoft Office PowerPoint</Application>
  <PresentationFormat>宽屏</PresentationFormat>
  <Paragraphs>63</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华文新魏</vt:lpstr>
      <vt:lpstr>宋体</vt:lpstr>
      <vt:lpstr>方正姚体</vt:lpstr>
      <vt:lpstr>Arial</vt:lpstr>
      <vt:lpstr>Calibri</vt:lpstr>
      <vt:lpstr>Times New Roman</vt:lpstr>
      <vt:lpstr>Trebuchet MS</vt:lpstr>
      <vt:lpstr>Wingdings 3</vt:lpstr>
      <vt:lpstr>Facet</vt:lpstr>
      <vt:lpstr>Meeting 17.10.2016</vt:lpstr>
      <vt:lpstr>Expect grade</vt:lpstr>
      <vt:lpstr>Use cases</vt:lpstr>
      <vt:lpstr>MOSCOW</vt:lpstr>
      <vt:lpstr>MOSCOW</vt:lpstr>
      <vt:lpstr>MOSCOW</vt:lpstr>
      <vt:lpstr>Determine the landlord</vt:lpstr>
      <vt:lpstr>Give leftover cards to landlord</vt:lpstr>
      <vt:lpstr>Select cards</vt:lpstr>
      <vt:lpstr>Hand over cards</vt:lpstr>
      <vt:lpstr>Give hints to player</vt:lpstr>
      <vt:lpstr>Pass in the turn</vt:lpstr>
      <vt:lpstr>Game finish</vt:lpstr>
      <vt:lpstr>Record total scores</vt:lpstr>
      <vt:lpstr>Register </vt:lpstr>
      <vt:lpstr>Login </vt:lpstr>
      <vt:lpstr>Logout </vt:lpstr>
      <vt:lpstr>Non-functional requirements</vt:lpstr>
      <vt:lpstr>Non-functional requirements</vt:lpstr>
      <vt:lpstr>Non-functional requirements</vt:lpstr>
      <vt:lpstr>Non-functional requirements</vt:lpstr>
      <vt:lpstr>Non-functional requirements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Meeting 17.10.2016</dc:title>
  <dc:creator>Mengchuan Liu</dc:creator>
  <cp:lastModifiedBy>倪佳琪</cp:lastModifiedBy>
  <cp:revision>20</cp:revision>
  <dcterms:created xsi:type="dcterms:W3CDTF">2016-10-13T11:43:26Z</dcterms:created>
  <dcterms:modified xsi:type="dcterms:W3CDTF">2016-10-14T11:29:07Z</dcterms:modified>
</cp:coreProperties>
</file>