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3" r:id="rId15"/>
    <p:sldId id="274" r:id="rId16"/>
    <p:sldId id="275"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2A959E-8CAA-4886-973E-462E5EF9C7D8}">
          <p14:sldIdLst>
            <p14:sldId id="256"/>
            <p14:sldId id="257"/>
            <p14:sldId id="258"/>
            <p14:sldId id="259"/>
            <p14:sldId id="260"/>
            <p14:sldId id="261"/>
            <p14:sldId id="262"/>
            <p14:sldId id="263"/>
            <p14:sldId id="264"/>
            <p14:sldId id="265"/>
            <p14:sldId id="267"/>
            <p14:sldId id="269"/>
            <p14:sldId id="270"/>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58898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40778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816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1583170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13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189744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135303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52328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196123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1136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8A381-FF6B-40D3-9017-5246CF553605}"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49320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8A381-FF6B-40D3-9017-5246CF553605}" type="datetimeFigureOut">
              <a:rPr lang="en-US" smtClean="0"/>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90134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8A381-FF6B-40D3-9017-5246CF553605}" type="datetimeFigureOut">
              <a:rPr lang="en-US" smtClean="0"/>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21674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8A381-FF6B-40D3-9017-5246CF553605}" type="datetimeFigureOut">
              <a:rPr lang="en-US" smtClean="0"/>
              <a:t>10/14/2016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86914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F8A381-FF6B-40D3-9017-5246CF553605}"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73440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F8A381-FF6B-40D3-9017-5246CF553605}"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53458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F8A381-FF6B-40D3-9017-5246CF553605}" type="datetimeFigureOut">
              <a:rPr lang="en-US" smtClean="0"/>
              <a:t>10/14/2016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E10671-77AD-4C81-818F-2A5BCF490115}" type="slidenum">
              <a:rPr lang="en-US" smtClean="0"/>
              <a:t>‹#›</a:t>
            </a:fld>
            <a:endParaRPr lang="en-US"/>
          </a:p>
        </p:txBody>
      </p:sp>
    </p:spTree>
    <p:extLst>
      <p:ext uri="{BB962C8B-B14F-4D97-AF65-F5344CB8AC3E}">
        <p14:creationId xmlns:p14="http://schemas.microsoft.com/office/powerpoint/2010/main" val="1878028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Meeting 17.10.2016</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119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a:t>
            </a:r>
            <a:br>
              <a:rPr lang="en-US" dirty="0"/>
            </a:br>
            <a:r>
              <a:rPr lang="en-US" dirty="0"/>
              <a:t>the</a:t>
            </a:r>
            <a:br>
              <a:rPr lang="en-US" dirty="0"/>
            </a:br>
            <a:r>
              <a:rPr lang="en-US" dirty="0"/>
              <a:t>landlord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5418" y="250942"/>
            <a:ext cx="6556308" cy="6435774"/>
          </a:xfrm>
        </p:spPr>
      </p:pic>
      <p:pic>
        <p:nvPicPr>
          <p:cNvPr id="7" name="图片 6" descr="https://documents.lucidchart.com/documents/fa0fc90b-1aff-4c7c-b627-ff47f86513cf/pages/0_0?a=1905&amp;x=-26&amp;y=4028&amp;w=1448&amp;h=1144&amp;store=1&amp;accept=image%2F*&amp;auth=LCA%207d6bff2e23ac99092238b78f84d1ef8c5137c5bf-ts%3D1476353880"/>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74893"/>
            <a:ext cx="3245418" cy="3011823"/>
          </a:xfrm>
          <a:prstGeom prst="rect">
            <a:avLst/>
          </a:prstGeom>
          <a:noFill/>
          <a:ln>
            <a:noFill/>
          </a:ln>
        </p:spPr>
      </p:pic>
    </p:spTree>
    <p:extLst>
      <p:ext uri="{BB962C8B-B14F-4D97-AF65-F5344CB8AC3E}">
        <p14:creationId xmlns:p14="http://schemas.microsoft.com/office/powerpoint/2010/main" val="320246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Give </a:t>
            </a:r>
            <a:br>
              <a:rPr lang="en-US" dirty="0"/>
            </a:br>
            <a:r>
              <a:rPr lang="en-US" dirty="0"/>
              <a:t>leftover </a:t>
            </a:r>
            <a:br>
              <a:rPr lang="en-US" dirty="0"/>
            </a:br>
            <a:r>
              <a:rPr lang="en-US" dirty="0"/>
              <a:t>cards </a:t>
            </a:r>
            <a:br>
              <a:rPr lang="en-US" dirty="0"/>
            </a:br>
            <a:r>
              <a:rPr lang="en-US" dirty="0"/>
              <a:t>to </a:t>
            </a:r>
            <a:br>
              <a:rPr lang="en-US" dirty="0"/>
            </a:br>
            <a:r>
              <a:rPr lang="en-US" dirty="0"/>
              <a:t>landlord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1174" y="609600"/>
            <a:ext cx="7164740" cy="5838091"/>
          </a:xfrm>
        </p:spPr>
      </p:pic>
    </p:spTree>
    <p:extLst>
      <p:ext uri="{BB962C8B-B14F-4D97-AF65-F5344CB8AC3E}">
        <p14:creationId xmlns:p14="http://schemas.microsoft.com/office/powerpoint/2010/main" val="343102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cards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316" y="609599"/>
            <a:ext cx="5541132" cy="5646821"/>
          </a:xfrm>
        </p:spPr>
      </p:pic>
      <p:pic>
        <p:nvPicPr>
          <p:cNvPr id="5" name="图片 2" descr="https://documents.lucidchart.com/documents/fa0fc90b-1aff-4c7c-b627-ff47f86513cf/pages/0_0?a=1815&amp;x=-26&amp;y=4028&amp;w=1448&amp;h=1144&amp;store=1&amp;accept=image%2F*&amp;auth=LCA%2003f50cc3b32fedefbd1d02eaab2a97104ed50996-ts%3D1476353880"/>
          <p:cNvPicPr>
            <a:picLocks noGr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10" y="2310063"/>
            <a:ext cx="3689460" cy="3288632"/>
          </a:xfrm>
          <a:prstGeom prst="rect">
            <a:avLst/>
          </a:prstGeom>
          <a:noFill/>
          <a:ln>
            <a:noFill/>
          </a:ln>
        </p:spPr>
      </p:pic>
    </p:spTree>
    <p:extLst>
      <p:ext uri="{BB962C8B-B14F-4D97-AF65-F5344CB8AC3E}">
        <p14:creationId xmlns:p14="http://schemas.microsoft.com/office/powerpoint/2010/main" val="149577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 </a:t>
            </a:r>
            <a:br>
              <a:rPr lang="en-US" dirty="0"/>
            </a:br>
            <a:r>
              <a:rPr lang="en-US" dirty="0"/>
              <a:t>over </a:t>
            </a:r>
            <a:br>
              <a:rPr lang="en-US" dirty="0"/>
            </a:br>
            <a:r>
              <a:rPr lang="en-US" dirty="0"/>
              <a:t>cards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1946" y="609600"/>
            <a:ext cx="6715022" cy="5983257"/>
          </a:xfrm>
        </p:spPr>
      </p:pic>
      <p:pic>
        <p:nvPicPr>
          <p:cNvPr id="5" name="图片 7" descr="https://documents.lucidchart.com/documents/fa0fc90b-1aff-4c7c-b627-ff47f86513cf/pages/0_0?a=1912&amp;x=-42&amp;y=2087&amp;w=1448&amp;h=1166&amp;store=1&amp;accept=image%2F*&amp;auth=LCA%20a3aed128be60848d03dbffec8152c31867b00b19-ts%3D1476353880"/>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556" y="2693512"/>
            <a:ext cx="4140390" cy="3136232"/>
          </a:xfrm>
          <a:prstGeom prst="rect">
            <a:avLst/>
          </a:prstGeom>
          <a:noFill/>
          <a:ln>
            <a:noFill/>
          </a:ln>
        </p:spPr>
      </p:pic>
    </p:spTree>
    <p:extLst>
      <p:ext uri="{BB962C8B-B14F-4D97-AF65-F5344CB8AC3E}">
        <p14:creationId xmlns:p14="http://schemas.microsoft.com/office/powerpoint/2010/main" val="366648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hints to player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28094"/>
            <a:ext cx="5482834" cy="4707626"/>
          </a:xfrm>
        </p:spPr>
      </p:pic>
      <p:pic>
        <p:nvPicPr>
          <p:cNvPr id="5" name="图片 8" descr="https://documents.lucidchart.com/documents/fa0fc90b-1aff-4c7c-b627-ff47f86513cf/pages/0_0?a=1966&amp;x=-42&amp;y=2087&amp;w=1448&amp;h=1166&amp;store=1&amp;accept=image%2F*&amp;auth=LCA%201abf9b49bf2d603e420124ca6663c1c07d09009c-ts%3D1476353880"/>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283" y="2724304"/>
            <a:ext cx="5486400" cy="3291485"/>
          </a:xfrm>
          <a:prstGeom prst="rect">
            <a:avLst/>
          </a:prstGeom>
          <a:noFill/>
          <a:ln>
            <a:noFill/>
          </a:ln>
        </p:spPr>
      </p:pic>
    </p:spTree>
    <p:extLst>
      <p:ext uri="{BB962C8B-B14F-4D97-AF65-F5344CB8AC3E}">
        <p14:creationId xmlns:p14="http://schemas.microsoft.com/office/powerpoint/2010/main" val="145252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in the turn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63338"/>
            <a:ext cx="7758711" cy="4580788"/>
          </a:xfrm>
        </p:spPr>
      </p:pic>
      <p:pic>
        <p:nvPicPr>
          <p:cNvPr id="5" name="图片 18" descr="https://documents.lucidchart.com/documents/fa0fc90b-1aff-4c7c-b627-ff47f86513cf/pages/0_0?a=1605&amp;x=-22&amp;y=5339&amp;w=1448&amp;h=1166&amp;store=1&amp;accept=image%2F*&amp;auth=LCA%20007ec8b3853ff66c5176595b4a33d6b5358d0220-ts%3D1475593707"/>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3536" y="2489200"/>
            <a:ext cx="4588042" cy="3096126"/>
          </a:xfrm>
          <a:prstGeom prst="rect">
            <a:avLst/>
          </a:prstGeom>
          <a:noFill/>
          <a:ln>
            <a:noFill/>
          </a:ln>
        </p:spPr>
      </p:pic>
    </p:spTree>
    <p:extLst>
      <p:ext uri="{BB962C8B-B14F-4D97-AF65-F5344CB8AC3E}">
        <p14:creationId xmlns:p14="http://schemas.microsoft.com/office/powerpoint/2010/main" val="129266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finish</a:t>
            </a:r>
          </a:p>
        </p:txBody>
      </p:sp>
      <p:sp>
        <p:nvSpPr>
          <p:cNvPr id="3" name="Content Placeholder 2"/>
          <p:cNvSpPr>
            <a:spLocks noGrp="1"/>
          </p:cNvSpPr>
          <p:nvPr>
            <p:ph idx="1"/>
          </p:nvPr>
        </p:nvSpPr>
        <p:spPr/>
        <p:txBody>
          <a:bodyPr/>
          <a:lstStyle/>
          <a:p>
            <a:pPr marL="0" indent="0">
              <a:buNone/>
            </a:pPr>
            <a:r>
              <a:rPr lang="en-US" dirty="0"/>
              <a:t>Goal: User finished match and system show prompt message win or lose</a:t>
            </a:r>
          </a:p>
          <a:p>
            <a:pPr marL="0" indent="0">
              <a:buNone/>
            </a:pPr>
            <a:r>
              <a:rPr lang="en-US" dirty="0"/>
              <a:t>Actor: User</a:t>
            </a:r>
          </a:p>
          <a:p>
            <a:pPr marL="0" indent="0">
              <a:buNone/>
            </a:pPr>
            <a:r>
              <a:rPr lang="en-US" dirty="0"/>
              <a:t>Pre-condition: At least there is one player get rid of all the cards</a:t>
            </a:r>
          </a:p>
          <a:p>
            <a:pPr marL="0" indent="0">
              <a:buNone/>
            </a:pPr>
            <a:r>
              <a:rPr lang="en-US" dirty="0"/>
              <a:t>Main Success Scenario:</a:t>
            </a:r>
          </a:p>
          <a:p>
            <a:pPr lvl="0">
              <a:buFont typeface="+mj-lt"/>
              <a:buAutoNum type="arabicPeriod"/>
            </a:pPr>
            <a:r>
              <a:rPr lang="en-US" dirty="0"/>
              <a:t>Player get rid of the last card </a:t>
            </a:r>
          </a:p>
          <a:p>
            <a:pPr lvl="0">
              <a:buFont typeface="+mj-lt"/>
              <a:buAutoNum type="arabicPeriod"/>
            </a:pPr>
            <a:r>
              <a:rPr lang="en-US" dirty="0"/>
              <a:t>System show “congratulation, you win！” or “Sorry, you lose”</a:t>
            </a:r>
          </a:p>
          <a:p>
            <a:endParaRPr lang="en-US" dirty="0"/>
          </a:p>
        </p:txBody>
      </p:sp>
      <p:pic>
        <p:nvPicPr>
          <p:cNvPr id="4" name="图片 3" descr="https://documents.lucidchart.com/documents/fa0fc90b-1aff-4c7c-b627-ff47f86513cf/pages/0_0?a=1887&amp;x=-22&amp;y=5339&amp;w=1448&amp;h=1166&amp;store=1&amp;accept=image%2F*&amp;auth=LCA%2009a98a77aefa46e470b3ca5a9257f54959456a4b-ts%3D147635388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817" y="2611582"/>
            <a:ext cx="3698240" cy="2978785"/>
          </a:xfrm>
          <a:prstGeom prst="rect">
            <a:avLst/>
          </a:prstGeom>
          <a:noFill/>
          <a:ln>
            <a:noFill/>
          </a:ln>
        </p:spPr>
      </p:pic>
    </p:spTree>
    <p:extLst>
      <p:ext uri="{BB962C8B-B14F-4D97-AF65-F5344CB8AC3E}">
        <p14:creationId xmlns:p14="http://schemas.microsoft.com/office/powerpoint/2010/main" val="4893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total scores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940" y="1620253"/>
            <a:ext cx="8444133" cy="4525812"/>
          </a:xfrm>
        </p:spPr>
      </p:pic>
    </p:spTree>
    <p:extLst>
      <p:ext uri="{BB962C8B-B14F-4D97-AF65-F5344CB8AC3E}">
        <p14:creationId xmlns:p14="http://schemas.microsoft.com/office/powerpoint/2010/main" val="210391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a:xfrm>
            <a:off x="677334" y="1668379"/>
            <a:ext cx="8596668" cy="4668253"/>
          </a:xfrm>
        </p:spPr>
        <p:txBody>
          <a:bodyPr>
            <a:noAutofit/>
          </a:bodyPr>
          <a:lstStyle/>
          <a:p>
            <a:pPr lvl="0"/>
            <a:r>
              <a:rPr lang="en-US" sz="2000" dirty="0"/>
              <a:t>Usability – The application will not be intrusive and will have an easy to understand GUI. The application’s interaction will be intuitive.</a:t>
            </a:r>
          </a:p>
          <a:p>
            <a:pPr lvl="0"/>
            <a:endParaRPr lang="en-US" sz="2000" dirty="0"/>
          </a:p>
          <a:p>
            <a:pPr lvl="1"/>
            <a:r>
              <a:rPr lang="en-US" sz="1800" dirty="0"/>
              <a:t>Usability will be tested using actual user interaction. We will present a group of people that represent our user base with the demo products and monitor how they navigate through the application. Using these observations we will determine which parts are alright as they are and which need modification. We will conduct these user tests during our testing period of each iteration.</a:t>
            </a:r>
          </a:p>
          <a:p>
            <a:pPr lvl="1"/>
            <a:endParaRPr lang="en-US" sz="1800" dirty="0"/>
          </a:p>
          <a:p>
            <a:pPr lvl="1"/>
            <a:r>
              <a:rPr lang="en-US" sz="1800" dirty="0"/>
              <a:t>Since we are creating a logical card game application, it would be beneficial to present the rules of the game and the different functionalities to the user using a small tutorial to get them used to the application.</a:t>
            </a:r>
          </a:p>
        </p:txBody>
      </p:sp>
    </p:spTree>
    <p:extLst>
      <p:ext uri="{BB962C8B-B14F-4D97-AF65-F5344CB8AC3E}">
        <p14:creationId xmlns:p14="http://schemas.microsoft.com/office/powerpoint/2010/main" val="293086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pPr lvl="0"/>
            <a:r>
              <a:rPr lang="en-US" sz="2000" dirty="0"/>
              <a:t>Performance – This is an important aspect in any Simulation. The application will not take up unnecessary computer memory or computing time. It will match with efficiency standards allowing the simulations to run smoothly.</a:t>
            </a:r>
          </a:p>
          <a:p>
            <a:pPr lvl="0"/>
            <a:endParaRPr lang="en-US" sz="2000" dirty="0"/>
          </a:p>
          <a:p>
            <a:pPr lvl="1"/>
            <a:r>
              <a:rPr lang="en-US" sz="1800" dirty="0"/>
              <a:t>We will try to test the application on various machines and devices to ensure that the performance is not constrained by any specific requirement. (CPU, GPU, RAM)</a:t>
            </a:r>
          </a:p>
          <a:p>
            <a:endParaRPr lang="en-US" sz="2000" dirty="0"/>
          </a:p>
        </p:txBody>
      </p:sp>
    </p:spTree>
    <p:extLst>
      <p:ext uri="{BB962C8B-B14F-4D97-AF65-F5344CB8AC3E}">
        <p14:creationId xmlns:p14="http://schemas.microsoft.com/office/powerpoint/2010/main" val="268182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 grade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0249108"/>
              </p:ext>
            </p:extLst>
          </p:nvPr>
        </p:nvGraphicFramePr>
        <p:xfrm>
          <a:off x="834186" y="2245896"/>
          <a:ext cx="8839202" cy="4023360"/>
        </p:xfrm>
        <a:graphic>
          <a:graphicData uri="http://schemas.openxmlformats.org/drawingml/2006/table">
            <a:tbl>
              <a:tblPr firstRow="1" firstCol="1" bandRow="1">
                <a:tableStyleId>{69CF1AB2-1976-4502-BF36-3FF5EA218861}</a:tableStyleId>
              </a:tblPr>
              <a:tblGrid>
                <a:gridCol w="4419601">
                  <a:extLst>
                    <a:ext uri="{9D8B030D-6E8A-4147-A177-3AD203B41FA5}">
                      <a16:colId xmlns="" xmlns:a16="http://schemas.microsoft.com/office/drawing/2014/main" val="4140957435"/>
                    </a:ext>
                  </a:extLst>
                </a:gridCol>
                <a:gridCol w="4419601">
                  <a:extLst>
                    <a:ext uri="{9D8B030D-6E8A-4147-A177-3AD203B41FA5}">
                      <a16:colId xmlns="" xmlns:a16="http://schemas.microsoft.com/office/drawing/2014/main" val="3170388432"/>
                    </a:ext>
                  </a:extLst>
                </a:gridCol>
              </a:tblGrid>
              <a:tr h="657726">
                <a:tc>
                  <a:txBody>
                    <a:bodyPr/>
                    <a:lstStyle/>
                    <a:p>
                      <a:pPr algn="just" fontAlgn="auto">
                        <a:lnSpc>
                          <a:spcPct val="110000"/>
                        </a:lnSpc>
                        <a:spcAft>
                          <a:spcPts val="0"/>
                        </a:spcAft>
                      </a:pPr>
                      <a:r>
                        <a:rPr lang="en-US" sz="4000" kern="100" dirty="0" err="1">
                          <a:effectLst/>
                        </a:rPr>
                        <a:t>Jiaqi</a:t>
                      </a:r>
                      <a:r>
                        <a:rPr lang="en-US" sz="4000" kern="100" dirty="0">
                          <a:effectLst/>
                        </a:rPr>
                        <a:t> Ni</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b="0" kern="100" dirty="0">
                          <a:effectLst/>
                        </a:rPr>
                        <a:t>8.5</a:t>
                      </a:r>
                      <a:endParaRPr lang="en-US" sz="40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753671668"/>
                  </a:ext>
                </a:extLst>
              </a:tr>
              <a:tr h="657726">
                <a:tc>
                  <a:txBody>
                    <a:bodyPr/>
                    <a:lstStyle/>
                    <a:p>
                      <a:pPr algn="just" fontAlgn="auto">
                        <a:lnSpc>
                          <a:spcPct val="110000"/>
                        </a:lnSpc>
                        <a:spcAft>
                          <a:spcPts val="0"/>
                        </a:spcAft>
                      </a:pPr>
                      <a:r>
                        <a:rPr lang="en-US" sz="4000" kern="100" dirty="0" err="1">
                          <a:effectLst/>
                        </a:rPr>
                        <a:t>Kalina</a:t>
                      </a:r>
                      <a:r>
                        <a:rPr lang="en-US" sz="4000" kern="100" dirty="0">
                          <a:effectLst/>
                        </a:rPr>
                        <a:t> </a:t>
                      </a:r>
                      <a:r>
                        <a:rPr lang="en-US" sz="4000" kern="100" dirty="0" err="1">
                          <a:effectLst/>
                        </a:rPr>
                        <a:t>Petrova</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8.5</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280643443"/>
                  </a:ext>
                </a:extLst>
              </a:tr>
              <a:tr h="657726">
                <a:tc>
                  <a:txBody>
                    <a:bodyPr/>
                    <a:lstStyle/>
                    <a:p>
                      <a:pPr algn="just" fontAlgn="auto">
                        <a:lnSpc>
                          <a:spcPct val="110000"/>
                        </a:lnSpc>
                        <a:spcAft>
                          <a:spcPts val="0"/>
                        </a:spcAft>
                      </a:pPr>
                      <a:r>
                        <a:rPr lang="en-US" sz="4000" kern="100">
                          <a:effectLst/>
                        </a:rPr>
                        <a:t>Wen Zhang</a:t>
                      </a:r>
                      <a:endParaRPr lang="en-US" sz="4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8.5</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503978970"/>
                  </a:ext>
                </a:extLst>
              </a:tr>
              <a:tr h="657726">
                <a:tc>
                  <a:txBody>
                    <a:bodyPr/>
                    <a:lstStyle/>
                    <a:p>
                      <a:pPr algn="just" fontAlgn="auto">
                        <a:lnSpc>
                          <a:spcPct val="110000"/>
                        </a:lnSpc>
                        <a:spcAft>
                          <a:spcPts val="0"/>
                        </a:spcAft>
                      </a:pPr>
                      <a:r>
                        <a:rPr lang="en-US" sz="4000" kern="100">
                          <a:effectLst/>
                        </a:rPr>
                        <a:t>Jianfei Feng</a:t>
                      </a:r>
                      <a:endParaRPr lang="en-US" sz="4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7.0</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936544441"/>
                  </a:ext>
                </a:extLst>
              </a:tr>
              <a:tr h="657726">
                <a:tc>
                  <a:txBody>
                    <a:bodyPr/>
                    <a:lstStyle/>
                    <a:p>
                      <a:pPr algn="just" fontAlgn="auto">
                        <a:lnSpc>
                          <a:spcPct val="110000"/>
                        </a:lnSpc>
                        <a:spcAft>
                          <a:spcPts val="0"/>
                        </a:spcAft>
                      </a:pPr>
                      <a:r>
                        <a:rPr lang="en-US" sz="4000" kern="100">
                          <a:effectLst/>
                        </a:rPr>
                        <a:t>Mengchuan Liu</a:t>
                      </a:r>
                      <a:endParaRPr lang="en-US" sz="4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8.0</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709777941"/>
                  </a:ext>
                </a:extLst>
              </a:tr>
              <a:tr h="657726">
                <a:tc>
                  <a:txBody>
                    <a:bodyPr/>
                    <a:lstStyle/>
                    <a:p>
                      <a:pPr algn="just" fontAlgn="auto">
                        <a:lnSpc>
                          <a:spcPct val="110000"/>
                        </a:lnSpc>
                        <a:spcAft>
                          <a:spcPts val="0"/>
                        </a:spcAft>
                      </a:pPr>
                      <a:r>
                        <a:rPr lang="en-US" sz="4000" kern="100" dirty="0" err="1">
                          <a:effectLst/>
                        </a:rPr>
                        <a:t>Jiefan</a:t>
                      </a:r>
                      <a:r>
                        <a:rPr lang="en-US" sz="4000" kern="100" dirty="0">
                          <a:effectLst/>
                        </a:rPr>
                        <a:t> Lin</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8.0</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83542192"/>
                  </a:ext>
                </a:extLst>
              </a:tr>
            </a:tbl>
          </a:graphicData>
        </a:graphic>
      </p:graphicFrame>
    </p:spTree>
    <p:extLst>
      <p:ext uri="{BB962C8B-B14F-4D97-AF65-F5344CB8AC3E}">
        <p14:creationId xmlns:p14="http://schemas.microsoft.com/office/powerpoint/2010/main" val="2639285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fontScale="92500" lnSpcReduction="10000"/>
          </a:bodyPr>
          <a:lstStyle/>
          <a:p>
            <a:pPr lvl="0"/>
            <a:r>
              <a:rPr lang="en-US" sz="2400" dirty="0"/>
              <a:t>Reliability – All the simulations from the software will be accurate and precise. They will provide with an ideal situation of traffic control that is not influenced by forces not stated by the client. Any outside tempering with the system will be prevented and prohibited.</a:t>
            </a:r>
          </a:p>
          <a:p>
            <a:pPr lvl="0"/>
            <a:endParaRPr lang="en-US" sz="2400" dirty="0"/>
          </a:p>
          <a:p>
            <a:pPr lvl="1"/>
            <a:r>
              <a:rPr lang="en-US" sz="2000" dirty="0"/>
              <a:t>During our user testing we will also make sure that the users get the desired results and that there are no exceptions to the rules.</a:t>
            </a:r>
          </a:p>
          <a:p>
            <a:pPr lvl="1"/>
            <a:endParaRPr lang="en-US" sz="2000" dirty="0"/>
          </a:p>
          <a:p>
            <a:pPr lvl="1"/>
            <a:r>
              <a:rPr lang="en-US" sz="2000" dirty="0"/>
              <a:t>We will also try to cover the code with unit testing as much as possible to make sure no bugs occur due to unexpected input.</a:t>
            </a:r>
          </a:p>
          <a:p>
            <a:endParaRPr lang="en-US" dirty="0"/>
          </a:p>
        </p:txBody>
      </p:sp>
    </p:spTree>
    <p:extLst>
      <p:ext uri="{BB962C8B-B14F-4D97-AF65-F5344CB8AC3E}">
        <p14:creationId xmlns:p14="http://schemas.microsoft.com/office/powerpoint/2010/main" val="427188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r>
              <a:rPr lang="en-US" sz="2400" dirty="0"/>
              <a:t>Maintainability – The software will be provided with error protection protocols. The software will be written in proper standards, making it easy to be accessed from third parties.</a:t>
            </a:r>
          </a:p>
          <a:p>
            <a:endParaRPr lang="en-US" sz="2400" dirty="0"/>
          </a:p>
        </p:txBody>
      </p:sp>
    </p:spTree>
    <p:extLst>
      <p:ext uri="{BB962C8B-B14F-4D97-AF65-F5344CB8AC3E}">
        <p14:creationId xmlns:p14="http://schemas.microsoft.com/office/powerpoint/2010/main" val="1872208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pPr lvl="0"/>
            <a:r>
              <a:rPr lang="en-US" sz="2400" dirty="0"/>
              <a:t>Extensibility – We will make sure that the code is as clean as possible and structured in a nice way so that there won’t be any difficulty when adding additional features.</a:t>
            </a:r>
          </a:p>
          <a:p>
            <a:pPr lvl="0"/>
            <a:endParaRPr lang="en-US" sz="2400" dirty="0"/>
          </a:p>
          <a:p>
            <a:pPr lvl="1"/>
            <a:r>
              <a:rPr lang="en-US" sz="2200" dirty="0"/>
              <a:t>To ensure that our architecture and code are extensible and maintainable, we will try to research on all the possible functionalities that could be implemented into our application and take those into consideration when designing the system.</a:t>
            </a:r>
          </a:p>
          <a:p>
            <a:endParaRPr lang="en-US" sz="2400" dirty="0"/>
          </a:p>
        </p:txBody>
      </p:sp>
    </p:spTree>
    <p:extLst>
      <p:ext uri="{BB962C8B-B14F-4D97-AF65-F5344CB8AC3E}">
        <p14:creationId xmlns:p14="http://schemas.microsoft.com/office/powerpoint/2010/main" val="109875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462" y="197523"/>
            <a:ext cx="5791201" cy="6578807"/>
          </a:xfrm>
        </p:spPr>
      </p:pic>
    </p:spTree>
    <p:extLst>
      <p:ext uri="{BB962C8B-B14F-4D97-AF65-F5344CB8AC3E}">
        <p14:creationId xmlns:p14="http://schemas.microsoft.com/office/powerpoint/2010/main" val="22131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Must</a:t>
            </a:r>
          </a:p>
          <a:p>
            <a:pPr lvl="1"/>
            <a:r>
              <a:rPr lang="en-US" dirty="0"/>
              <a:t>Join room</a:t>
            </a:r>
          </a:p>
          <a:p>
            <a:pPr lvl="1"/>
            <a:r>
              <a:rPr lang="en-US" dirty="0"/>
              <a:t>Select cards</a:t>
            </a:r>
          </a:p>
          <a:p>
            <a:pPr lvl="1"/>
            <a:r>
              <a:rPr lang="en-US" dirty="0"/>
              <a:t>Determine first chance to fight to be landlord</a:t>
            </a:r>
          </a:p>
          <a:p>
            <a:pPr lvl="1"/>
            <a:r>
              <a:rPr lang="en-US" dirty="0"/>
              <a:t>Determine landlord</a:t>
            </a:r>
          </a:p>
          <a:p>
            <a:pPr lvl="1"/>
            <a:r>
              <a:rPr lang="en-US" dirty="0"/>
              <a:t>Shuffle cards</a:t>
            </a:r>
          </a:p>
          <a:p>
            <a:pPr lvl="1"/>
            <a:r>
              <a:rPr lang="en-US" dirty="0"/>
              <a:t>Display cards</a:t>
            </a:r>
          </a:p>
          <a:p>
            <a:pPr lvl="1"/>
            <a:r>
              <a:rPr lang="en-US" dirty="0"/>
              <a:t>Check validation of selected cards</a:t>
            </a:r>
          </a:p>
          <a:p>
            <a:pPr lvl="1"/>
            <a:r>
              <a:rPr lang="en-US" dirty="0"/>
              <a:t>Pass in the turn</a:t>
            </a:r>
          </a:p>
          <a:p>
            <a:pPr lvl="1"/>
            <a:r>
              <a:rPr lang="en-US" dirty="0"/>
              <a:t>Give hints to player</a:t>
            </a:r>
          </a:p>
          <a:p>
            <a:pPr lvl="1"/>
            <a:r>
              <a:rPr lang="en-US" dirty="0"/>
              <a:t>Highlight selected cards</a:t>
            </a:r>
          </a:p>
          <a:p>
            <a:pPr lvl="1"/>
            <a:r>
              <a:rPr lang="en-US" dirty="0"/>
              <a:t>Record total scores</a:t>
            </a:r>
          </a:p>
          <a:p>
            <a:endParaRPr lang="en-US" dirty="0"/>
          </a:p>
        </p:txBody>
      </p:sp>
    </p:spTree>
    <p:extLst>
      <p:ext uri="{BB962C8B-B14F-4D97-AF65-F5344CB8AC3E}">
        <p14:creationId xmlns:p14="http://schemas.microsoft.com/office/powerpoint/2010/main" val="339940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lstStyle/>
          <a:p>
            <a:pPr marL="0" indent="0">
              <a:buNone/>
            </a:pPr>
            <a:r>
              <a:rPr lang="en-US" b="1" dirty="0"/>
              <a:t>Should</a:t>
            </a:r>
          </a:p>
          <a:p>
            <a:pPr lvl="1"/>
            <a:r>
              <a:rPr lang="en-US" dirty="0"/>
              <a:t>Register </a:t>
            </a:r>
          </a:p>
          <a:p>
            <a:pPr lvl="1"/>
            <a:r>
              <a:rPr lang="en-US" dirty="0"/>
              <a:t>Login</a:t>
            </a:r>
          </a:p>
          <a:p>
            <a:pPr lvl="1"/>
            <a:r>
              <a:rPr lang="en-US" dirty="0"/>
              <a:t>Logout</a:t>
            </a:r>
          </a:p>
          <a:p>
            <a:pPr lvl="1"/>
            <a:r>
              <a:rPr lang="en-US" dirty="0"/>
              <a:t>Check playable of player</a:t>
            </a:r>
          </a:p>
          <a:p>
            <a:endParaRPr lang="en-US" dirty="0"/>
          </a:p>
        </p:txBody>
      </p:sp>
    </p:spTree>
    <p:extLst>
      <p:ext uri="{BB962C8B-B14F-4D97-AF65-F5344CB8AC3E}">
        <p14:creationId xmlns:p14="http://schemas.microsoft.com/office/powerpoint/2010/main" val="43694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lstStyle/>
          <a:p>
            <a:pPr marL="0" indent="0">
              <a:buNone/>
            </a:pPr>
            <a:r>
              <a:rPr lang="en-US" b="1" dirty="0"/>
              <a:t>Could</a:t>
            </a:r>
          </a:p>
          <a:p>
            <a:pPr lvl="1"/>
            <a:r>
              <a:rPr lang="en-US" dirty="0"/>
              <a:t>Reset password</a:t>
            </a:r>
          </a:p>
          <a:p>
            <a:pPr lvl="1"/>
            <a:r>
              <a:rPr lang="en-US" dirty="0"/>
              <a:t>Create a room</a:t>
            </a:r>
          </a:p>
          <a:p>
            <a:pPr lvl="1"/>
            <a:r>
              <a:rPr lang="en-US" dirty="0"/>
              <a:t>Control the create room</a:t>
            </a:r>
          </a:p>
          <a:p>
            <a:pPr lvl="1"/>
            <a:r>
              <a:rPr lang="en-US" dirty="0"/>
              <a:t>Enable / disable background music</a:t>
            </a:r>
          </a:p>
          <a:p>
            <a:pPr lvl="1"/>
            <a:r>
              <a:rPr lang="en-US" dirty="0"/>
              <a:t>Enable / disable sound effect</a:t>
            </a:r>
          </a:p>
          <a:p>
            <a:endParaRPr lang="en-US" dirty="0"/>
          </a:p>
        </p:txBody>
      </p:sp>
    </p:spTree>
    <p:extLst>
      <p:ext uri="{BB962C8B-B14F-4D97-AF65-F5344CB8AC3E}">
        <p14:creationId xmlns:p14="http://schemas.microsoft.com/office/powerpoint/2010/main" val="405885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834" y="320842"/>
            <a:ext cx="6769008" cy="6224337"/>
          </a:xfrm>
        </p:spPr>
      </p:pic>
    </p:spTree>
    <p:extLst>
      <p:ext uri="{BB962C8B-B14F-4D97-AF65-F5344CB8AC3E}">
        <p14:creationId xmlns:p14="http://schemas.microsoft.com/office/powerpoint/2010/main" val="125814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843" y="352926"/>
            <a:ext cx="7475873" cy="6224337"/>
          </a:xfrm>
        </p:spPr>
      </p:pic>
    </p:spTree>
    <p:extLst>
      <p:ext uri="{BB962C8B-B14F-4D97-AF65-F5344CB8AC3E}">
        <p14:creationId xmlns:p14="http://schemas.microsoft.com/office/powerpoint/2010/main" val="94136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Logout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3894" y="1764632"/>
            <a:ext cx="6575751" cy="4411579"/>
          </a:xfrm>
        </p:spPr>
      </p:pic>
    </p:spTree>
    <p:extLst>
      <p:ext uri="{BB962C8B-B14F-4D97-AF65-F5344CB8AC3E}">
        <p14:creationId xmlns:p14="http://schemas.microsoft.com/office/powerpoint/2010/main" val="2978982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581</Words>
  <Application>Microsoft Office PowerPoint</Application>
  <PresentationFormat>宽屏</PresentationFormat>
  <Paragraphs>80</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宋体</vt:lpstr>
      <vt:lpstr>方正姚体</vt:lpstr>
      <vt:lpstr>Arial</vt:lpstr>
      <vt:lpstr>Calibri</vt:lpstr>
      <vt:lpstr>Times New Roman</vt:lpstr>
      <vt:lpstr>Trebuchet MS</vt:lpstr>
      <vt:lpstr>Wingdings 3</vt:lpstr>
      <vt:lpstr>Facet</vt:lpstr>
      <vt:lpstr>Meeting 17.10.2016</vt:lpstr>
      <vt:lpstr>Expect grade</vt:lpstr>
      <vt:lpstr>Use cases</vt:lpstr>
      <vt:lpstr>MOSCOW</vt:lpstr>
      <vt:lpstr>MOSCOW</vt:lpstr>
      <vt:lpstr>MOSCOW</vt:lpstr>
      <vt:lpstr>Register </vt:lpstr>
      <vt:lpstr>Login </vt:lpstr>
      <vt:lpstr>Logout </vt:lpstr>
      <vt:lpstr>Determine  the landlord</vt:lpstr>
      <vt:lpstr>Give  leftover  cards  to  landlord</vt:lpstr>
      <vt:lpstr>Select cards</vt:lpstr>
      <vt:lpstr>Hand  over  cards</vt:lpstr>
      <vt:lpstr>Give hints to player</vt:lpstr>
      <vt:lpstr>Pass in the turn</vt:lpstr>
      <vt:lpstr>Game finish</vt:lpstr>
      <vt:lpstr>Record total scores</vt:lpstr>
      <vt:lpstr>Non-functional requirements</vt:lpstr>
      <vt:lpstr>Non-functional requirements</vt:lpstr>
      <vt:lpstr>Non-functional requirements</vt:lpstr>
      <vt:lpstr>Non-functional requirements</vt:lpstr>
      <vt:lpstr>Non-functional 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17.10.2016</dc:title>
  <dc:creator>Mengchuan Liu</dc:creator>
  <cp:lastModifiedBy>倪佳琪</cp:lastModifiedBy>
  <cp:revision>7</cp:revision>
  <dcterms:created xsi:type="dcterms:W3CDTF">2016-10-13T11:43:26Z</dcterms:created>
  <dcterms:modified xsi:type="dcterms:W3CDTF">2016-10-14T10:01:40Z</dcterms:modified>
</cp:coreProperties>
</file>