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7" r:id="rId6"/>
    <p:sldId id="259" r:id="rId7"/>
    <p:sldId id="261" r:id="rId8"/>
    <p:sldId id="260" r:id="rId9"/>
    <p:sldId id="263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6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7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6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0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D05E-057F-48E6-B3EA-0CDAC6D48B2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1891-0A0F-4EA9-893E-49AEAB70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209336" TargetMode="External"/><Relationship Id="rId2" Type="http://schemas.openxmlformats.org/officeDocument/2006/relationships/hyperlink" Target="http://en.wikipedia.org/wiki/Bufferblo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bufferbloat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rtc.org/manpages/tc-htb.html" TargetMode="External"/><Relationship Id="rId2" Type="http://schemas.openxmlformats.org/officeDocument/2006/relationships/hyperlink" Target="http://lartc.org/howto/lartc.qdisc.classle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rtc.org/howto/" TargetMode="External"/><Relationship Id="rId5" Type="http://schemas.openxmlformats.org/officeDocument/2006/relationships/hyperlink" Target="http://git.coverfire.com/?p=linux-qos-scripts.git;a=blob;f=src-3tos.sh;hb=HEAD" TargetMode="External"/><Relationship Id="rId4" Type="http://schemas.openxmlformats.org/officeDocument/2006/relationships/hyperlink" Target="http://www.lartc.org/lartc.html#LARTC.ADV-FILTER.U3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articles.techrepublic.com.com/5100-10878_11-1044112.html?tag=content;leftCol" TargetMode="External"/><Relationship Id="rId3" Type="http://schemas.openxmlformats.org/officeDocument/2006/relationships/hyperlink" Target="https://www.ibm.com/developerworks/cn/linux/l-cn-zerocopy2/index.html" TargetMode="External"/><Relationship Id="rId7" Type="http://schemas.openxmlformats.org/officeDocument/2006/relationships/hyperlink" Target="http://www.ibm.com/developerworks/cn/aix/library/au-tcpsystemcalls/" TargetMode="External"/><Relationship Id="rId12" Type="http://schemas.openxmlformats.org/officeDocument/2006/relationships/hyperlink" Target="http://www.cs.inf.ethz.ch/group/stricker/sada/archive/chihaia.pdf" TargetMode="External"/><Relationship Id="rId2" Type="http://schemas.openxmlformats.org/officeDocument/2006/relationships/hyperlink" Target="https://www.ibm.com/developerworks/cn/linux/l-cn-zerocopy1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wn.net/Articles/28548/" TargetMode="External"/><Relationship Id="rId11" Type="http://schemas.openxmlformats.org/officeDocument/2006/relationships/hyperlink" Target="http://pages.cs.wisc.edu/~cao/cs736/slides/cs736-class18.ps" TargetMode="External"/><Relationship Id="rId5" Type="http://schemas.openxmlformats.org/officeDocument/2006/relationships/hyperlink" Target="http://www.linuxjournal.com/node/6345" TargetMode="External"/><Relationship Id="rId10" Type="http://schemas.openxmlformats.org/officeDocument/2006/relationships/hyperlink" Target="http://en.scientificcommons.org/43480276" TargetMode="External"/><Relationship Id="rId4" Type="http://schemas.openxmlformats.org/officeDocument/2006/relationships/hyperlink" Target="https://www.ibm.com/developerworks/cn/linux/l-cn-directio/" TargetMode="External"/><Relationship Id="rId9" Type="http://schemas.openxmlformats.org/officeDocument/2006/relationships/hyperlink" Target="http://lwn.net/Articles/17819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verfire.com/articles/queueing-in-the-linux-network-stac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ger.kernel.org/~davem/skb.html" TargetMode="External"/><Relationship Id="rId2" Type="http://schemas.openxmlformats.org/officeDocument/2006/relationships/hyperlink" Target="http://en.wikipedia.org/wiki/Circular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1" y="881151"/>
            <a:ext cx="11671068" cy="238575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Basic</a:t>
            </a:r>
          </a:p>
          <a:p>
            <a:pPr lvl="1"/>
            <a:r>
              <a:rPr lang="en-US" altLang="zh-CN" dirty="0" smtClean="0"/>
              <a:t>Normal: the </a:t>
            </a:r>
            <a:r>
              <a:rPr lang="en-US" altLang="zh-CN" dirty="0"/>
              <a:t>system does not have anything to transmit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The duration </a:t>
            </a:r>
            <a:r>
              <a:rPr lang="en-US" altLang="zh-CN" dirty="0"/>
              <a:t>between fill </a:t>
            </a:r>
            <a:r>
              <a:rPr lang="en-US" altLang="zh-CN" dirty="0" smtClean="0"/>
              <a:t>or </a:t>
            </a:r>
            <a:r>
              <a:rPr lang="en-US" altLang="zh-CN" dirty="0"/>
              <a:t>drain events varies with </a:t>
            </a:r>
            <a:r>
              <a:rPr lang="en-US" altLang="zh-CN" dirty="0" smtClean="0"/>
              <a:t>system loading and physical </a:t>
            </a:r>
            <a:r>
              <a:rPr lang="en-US" altLang="zh-CN" dirty="0"/>
              <a:t>medium </a:t>
            </a:r>
            <a:r>
              <a:rPr lang="en-US" altLang="zh-CN" dirty="0" smtClean="0"/>
              <a:t>link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conditions.</a:t>
            </a:r>
          </a:p>
          <a:p>
            <a:pPr lvl="1"/>
            <a:r>
              <a:rPr lang="en-US" altLang="zh-CN" b="1" dirty="0" smtClean="0"/>
              <a:t>Starvation/Underflow: </a:t>
            </a:r>
            <a:r>
              <a:rPr lang="en-US" altLang="zh-CN" dirty="0" smtClean="0"/>
              <a:t>system is too busy so that IP-stack get </a:t>
            </a:r>
            <a:r>
              <a:rPr lang="en-US" altLang="zh-CN" dirty="0"/>
              <a:t>fewer opportunities to add packets to the </a:t>
            </a:r>
            <a:r>
              <a:rPr lang="en-US" altLang="zh-CN" dirty="0" smtClean="0"/>
              <a:t>queue then driver cannot drain anything</a:t>
            </a:r>
          </a:p>
          <a:p>
            <a:pPr lvl="1"/>
            <a:r>
              <a:rPr lang="en-US" altLang="zh-CN" b="1" dirty="0" smtClean="0"/>
              <a:t>Solution: </a:t>
            </a:r>
            <a:r>
              <a:rPr lang="en-US" altLang="zh-CN" dirty="0" smtClean="0"/>
              <a:t>increase the </a:t>
            </a:r>
            <a:r>
              <a:rPr lang="en-US" altLang="zh-CN" dirty="0"/>
              <a:t>queue depth to </a:t>
            </a:r>
            <a:r>
              <a:rPr lang="en-US" altLang="zh-CN" dirty="0" smtClean="0"/>
              <a:t>ensure </a:t>
            </a:r>
            <a:r>
              <a:rPr lang="en-US" altLang="zh-CN" dirty="0"/>
              <a:t>high </a:t>
            </a:r>
            <a:r>
              <a:rPr lang="en-US" altLang="zh-CN" dirty="0" smtClean="0"/>
              <a:t>throughput but </a:t>
            </a:r>
            <a:r>
              <a:rPr lang="en-US" altLang="zh-CN" dirty="0"/>
              <a:t>with </a:t>
            </a:r>
            <a:r>
              <a:rPr lang="en-US" altLang="zh-CN" dirty="0" smtClean="0"/>
              <a:t>larger latency</a:t>
            </a:r>
          </a:p>
          <a:p>
            <a:r>
              <a:rPr lang="en-US" altLang="zh-CN" dirty="0"/>
              <a:t>More</a:t>
            </a:r>
          </a:p>
          <a:p>
            <a:pPr lvl="1"/>
            <a:r>
              <a:rPr lang="en-US" altLang="zh-CN" dirty="0"/>
              <a:t>Large latencies introduced by oversized, unmanaged buffers is known as </a:t>
            </a:r>
            <a:r>
              <a:rPr lang="en-US" altLang="zh-CN" dirty="0" err="1">
                <a:hlinkClick r:id="rId2" tooltip="Bufferbloat"/>
              </a:rPr>
              <a:t>Bufferbloat</a:t>
            </a:r>
            <a:endParaRPr lang="en-US" altLang="zh-CN" dirty="0"/>
          </a:p>
          <a:p>
            <a:pPr lvl="1"/>
            <a:r>
              <a:rPr lang="en-US" altLang="zh-CN" dirty="0"/>
              <a:t>see </a:t>
            </a:r>
            <a:r>
              <a:rPr lang="en-US" altLang="zh-CN" dirty="0">
                <a:hlinkClick r:id="rId3" tooltip="Controlling Queue Delay"/>
              </a:rPr>
              <a:t>Controlling Queue Delay</a:t>
            </a:r>
            <a:r>
              <a:rPr lang="en-US" altLang="zh-CN" dirty="0"/>
              <a:t> and the </a:t>
            </a:r>
            <a:r>
              <a:rPr lang="en-US" altLang="zh-CN" dirty="0" err="1">
                <a:hlinkClick r:id="rId4" tooltip="Bufferbloat project"/>
              </a:rPr>
              <a:t>Bufferbloat</a:t>
            </a:r>
            <a:r>
              <a:rPr lang="en-US" altLang="zh-CN" dirty="0"/>
              <a:t> </a:t>
            </a:r>
            <a:r>
              <a:rPr lang="en-US" altLang="zh-CN" dirty="0" smtClean="0"/>
              <a:t>project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16626"/>
            <a:ext cx="10515600" cy="86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Driver Queue - </a:t>
            </a:r>
            <a:r>
              <a:rPr lang="en-US" altLang="zh-CN" b="1" dirty="0" err="1" smtClean="0"/>
              <a:t>Tx</a:t>
            </a:r>
            <a:r>
              <a:rPr lang="en-US" altLang="zh-CN" b="1" dirty="0" smtClean="0"/>
              <a:t> Performance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84" y="3416531"/>
            <a:ext cx="5108916" cy="3424845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74321" y="3358342"/>
            <a:ext cx="6808764" cy="3424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One example scenario - assumptions:</a:t>
            </a:r>
          </a:p>
          <a:p>
            <a:pPr lvl="1"/>
            <a:r>
              <a:rPr lang="en-US" altLang="zh-CN" dirty="0" smtClean="0"/>
              <a:t>A network interface which is capable of transmitting at 5 Mbps</a:t>
            </a:r>
          </a:p>
          <a:p>
            <a:pPr lvl="1"/>
            <a:r>
              <a:rPr lang="en-US" altLang="zh-CN" dirty="0" smtClean="0"/>
              <a:t>Each packet of the bulk flow is 1,500-byte</a:t>
            </a:r>
          </a:p>
          <a:p>
            <a:pPr lvl="1"/>
            <a:r>
              <a:rPr lang="en-US" altLang="zh-CN" dirty="0" smtClean="0"/>
              <a:t>Each packet of the interactive flow is 500-byte</a:t>
            </a:r>
          </a:p>
          <a:p>
            <a:pPr lvl="1"/>
            <a:r>
              <a:rPr lang="en-US" altLang="zh-CN" dirty="0" smtClean="0"/>
              <a:t>The queue depth is 128 descriptors</a:t>
            </a:r>
          </a:p>
          <a:p>
            <a:pPr lvl="1"/>
            <a:r>
              <a:rPr lang="en-US" altLang="zh-CN" dirty="0" smtClean="0"/>
              <a:t>127 bulk data packets queued at first and 1 interactive packet queued at last</a:t>
            </a:r>
          </a:p>
          <a:p>
            <a:r>
              <a:rPr lang="en-US" altLang="zh-CN" dirty="0"/>
              <a:t>One example scenario </a:t>
            </a:r>
            <a:r>
              <a:rPr lang="en-US" altLang="zh-CN" dirty="0" smtClean="0"/>
              <a:t>– results:</a:t>
            </a:r>
          </a:p>
          <a:p>
            <a:pPr lvl="1"/>
            <a:r>
              <a:rPr lang="en-US" altLang="zh-CN" dirty="0" err="1" smtClean="0"/>
              <a:t>Tx</a:t>
            </a:r>
            <a:r>
              <a:rPr lang="en-US" altLang="zh-CN" dirty="0" smtClean="0"/>
              <a:t> Latency for the interactive flow ==</a:t>
            </a:r>
          </a:p>
          <a:p>
            <a:pPr lvl="1"/>
            <a:r>
              <a:rPr lang="en-US" altLang="zh-CN" dirty="0" smtClean="0"/>
              <a:t>The time to drain the 127 bulk packets ==</a:t>
            </a:r>
          </a:p>
          <a:p>
            <a:pPr lvl="1"/>
            <a:r>
              <a:rPr lang="en-US" altLang="zh-CN" dirty="0" smtClean="0"/>
              <a:t> (127 * 12,000) / 5,000,000 = 0.304 seconds</a:t>
            </a:r>
          </a:p>
          <a:p>
            <a:pPr lvl="1"/>
            <a:r>
              <a:rPr lang="en-US" altLang="zh-CN" dirty="0" smtClean="0"/>
              <a:t>TSO, UFO or GSO makes the latency problem correspondingly worse as the size of packages in the driver queue is huge.</a:t>
            </a:r>
          </a:p>
        </p:txBody>
      </p:sp>
    </p:spTree>
    <p:extLst>
      <p:ext uri="{BB962C8B-B14F-4D97-AF65-F5344CB8AC3E}">
        <p14:creationId xmlns:p14="http://schemas.microsoft.com/office/powerpoint/2010/main" val="159838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Byte Queue Limits (BQL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8909" y="3024790"/>
            <a:ext cx="63730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find /sys/devices -name eth0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sys/devices/pci0000:00/0000:00:11.0/0000:02:01.0/net/eth0</a:t>
            </a:r>
          </a:p>
          <a:p>
            <a:r>
              <a:rPr lang="zh-CN" altLang="en-US" dirty="0" smtClean="0"/>
              <a:t>$ </a:t>
            </a:r>
            <a:r>
              <a:rPr lang="en-US" altLang="zh-CN" dirty="0" smtClean="0"/>
              <a:t>cd sys/devices/pci0000:00/0000:00:11.0/0000:02:01.0/net/eth0</a:t>
            </a:r>
            <a:endParaRPr lang="en-US" altLang="zh-CN" dirty="0"/>
          </a:p>
          <a:p>
            <a:r>
              <a:rPr lang="zh-CN" altLang="en-US" dirty="0" smtClean="0"/>
              <a:t>$ </a:t>
            </a:r>
            <a:r>
              <a:rPr lang="en-US" altLang="zh-CN" dirty="0" smtClean="0"/>
              <a:t>ls</a:t>
            </a:r>
            <a:r>
              <a:rPr lang="zh-CN" altLang="en-US" dirty="0" smtClean="0"/>
              <a:t> </a:t>
            </a:r>
            <a:r>
              <a:rPr lang="zh-CN" altLang="en-US" dirty="0"/>
              <a:t>queues/tx-0/byte_queue_limits</a:t>
            </a:r>
            <a:endParaRPr lang="en-US" altLang="zh-CN" dirty="0"/>
          </a:p>
          <a:p>
            <a:r>
              <a:rPr lang="en-US" altLang="zh-CN" dirty="0" smtClean="0"/>
              <a:t>“</a:t>
            </a:r>
            <a:r>
              <a:rPr lang="en-US" altLang="zh-CN" dirty="0" err="1" smtClean="0"/>
              <a:t>hold_time</a:t>
            </a:r>
            <a:r>
              <a:rPr lang="en-US" altLang="zh-CN" dirty="0" smtClean="0"/>
              <a:t>”: </a:t>
            </a:r>
            <a:r>
              <a:rPr lang="en-US" altLang="zh-CN" dirty="0"/>
              <a:t>Time between modifying LIMIT in </a:t>
            </a:r>
            <a:r>
              <a:rPr lang="en-US" altLang="zh-CN" dirty="0" err="1" smtClean="0"/>
              <a:t>ms.</a:t>
            </a:r>
            <a:endParaRPr lang="en-US" altLang="zh-CN" dirty="0"/>
          </a:p>
          <a:p>
            <a:r>
              <a:rPr lang="en-US" altLang="zh-CN" dirty="0" smtClean="0"/>
              <a:t>“inflight”: </a:t>
            </a:r>
            <a:r>
              <a:rPr lang="en-US" altLang="zh-CN" dirty="0"/>
              <a:t>The number of queued but not yet transmitted bytes.</a:t>
            </a:r>
          </a:p>
          <a:p>
            <a:r>
              <a:rPr lang="en-US" altLang="zh-CN" dirty="0" smtClean="0"/>
              <a:t>“limit”: </a:t>
            </a:r>
            <a:r>
              <a:rPr lang="en-US" altLang="zh-CN" dirty="0"/>
              <a:t>The LIMIT value calculated by BQL. 0 if BQL is not supported in the NIC driver.</a:t>
            </a:r>
          </a:p>
          <a:p>
            <a:r>
              <a:rPr lang="en-US" altLang="zh-CN" dirty="0" smtClean="0"/>
              <a:t>“</a:t>
            </a:r>
            <a:r>
              <a:rPr lang="en-US" altLang="zh-CN" dirty="0" err="1" smtClean="0"/>
              <a:t>limit_max</a:t>
            </a:r>
            <a:r>
              <a:rPr lang="en-US" altLang="zh-CN" dirty="0" smtClean="0"/>
              <a:t>”: </a:t>
            </a:r>
            <a:r>
              <a:rPr lang="en-US" altLang="zh-CN" dirty="0"/>
              <a:t>A configurable maximum value for LIMIT. Set this value lower to optimize for latency.</a:t>
            </a:r>
          </a:p>
          <a:p>
            <a:r>
              <a:rPr lang="en-US" altLang="zh-CN" dirty="0" smtClean="0"/>
              <a:t>“</a:t>
            </a:r>
            <a:r>
              <a:rPr lang="en-US" altLang="zh-CN" dirty="0" err="1" smtClean="0"/>
              <a:t>limit_min</a:t>
            </a:r>
            <a:r>
              <a:rPr lang="en-US" altLang="zh-CN" dirty="0" smtClean="0"/>
              <a:t>”: </a:t>
            </a:r>
            <a:r>
              <a:rPr lang="en-US" altLang="zh-CN" dirty="0"/>
              <a:t>A configurable minimum value for LIMIT. Set this value higher to optimize for throughput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984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9708"/>
          </a:xfrm>
        </p:spPr>
        <p:txBody>
          <a:bodyPr/>
          <a:lstStyle/>
          <a:p>
            <a:r>
              <a:rPr lang="en-US" altLang="zh-CN" b="1" dirty="0"/>
              <a:t>Queuing Disciplines (</a:t>
            </a:r>
            <a:r>
              <a:rPr lang="en-US" altLang="zh-CN" b="1" dirty="0" err="1"/>
              <a:t>QDisc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259" y="789709"/>
            <a:ext cx="11054542" cy="568590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traffic </a:t>
            </a:r>
            <a:r>
              <a:rPr lang="en-US" altLang="zh-CN" dirty="0"/>
              <a:t>management includes </a:t>
            </a:r>
            <a:r>
              <a:rPr lang="en-US" altLang="zh-CN" dirty="0" smtClean="0"/>
              <a:t>traffic </a:t>
            </a:r>
            <a:r>
              <a:rPr lang="en-US" altLang="zh-CN" dirty="0"/>
              <a:t>classification, prioritization and rate shaping</a:t>
            </a:r>
          </a:p>
          <a:p>
            <a:r>
              <a:rPr lang="en-US" altLang="zh-CN" dirty="0" smtClean="0"/>
              <a:t>Details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Qdisc</a:t>
            </a:r>
            <a:r>
              <a:rPr lang="en-US" altLang="zh-CN" dirty="0" smtClean="0"/>
              <a:t> </a:t>
            </a:r>
            <a:r>
              <a:rPr lang="en-US" altLang="zh-CN" dirty="0"/>
              <a:t>interface carry out complex queue management </a:t>
            </a:r>
            <a:r>
              <a:rPr lang="en-US" altLang="zh-CN" dirty="0" smtClean="0"/>
              <a:t>behaviors </a:t>
            </a:r>
            <a:r>
              <a:rPr lang="en-US" altLang="zh-CN" dirty="0"/>
              <a:t>without requiring the IP stack or the NIC driver to be </a:t>
            </a:r>
            <a:r>
              <a:rPr lang="en-US" altLang="zh-CN" dirty="0" smtClean="0"/>
              <a:t>modified. </a:t>
            </a:r>
            <a:r>
              <a:rPr lang="en-US" altLang="zh-CN" dirty="0" err="1">
                <a:hlinkClick r:id="rId2" tooltip="LARTC: Simple QDiscs"/>
              </a:rPr>
              <a:t>pfifo_fast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the default scheme </a:t>
            </a:r>
            <a:r>
              <a:rPr lang="en-US" altLang="zh-CN" dirty="0" smtClean="0"/>
              <a:t>with three </a:t>
            </a:r>
            <a:r>
              <a:rPr lang="en-US" altLang="zh-CN" dirty="0"/>
              <a:t>band prioritization based on the TOS </a:t>
            </a:r>
            <a:r>
              <a:rPr lang="en-US" altLang="zh-CN" dirty="0" smtClean="0"/>
              <a:t>bits. The defects of </a:t>
            </a:r>
            <a:r>
              <a:rPr lang="en-US" altLang="zh-CN" dirty="0" err="1" smtClean="0"/>
              <a:t>pfifo_fast</a:t>
            </a:r>
            <a:r>
              <a:rPr lang="en-US" altLang="zh-CN" dirty="0"/>
              <a:t> are </a:t>
            </a:r>
            <a:r>
              <a:rPr lang="en-US" altLang="zh-CN" dirty="0" smtClean="0"/>
              <a:t>very deep and not-flow-aware.</a:t>
            </a:r>
          </a:p>
          <a:p>
            <a:pPr lvl="1"/>
            <a:r>
              <a:rPr lang="en-US" altLang="zh-CN" dirty="0"/>
              <a:t>Individual </a:t>
            </a:r>
            <a:r>
              <a:rPr lang="en-US" altLang="zh-CN" dirty="0" err="1"/>
              <a:t>QDiscs</a:t>
            </a:r>
            <a:r>
              <a:rPr lang="en-US" altLang="zh-CN" dirty="0"/>
              <a:t> may implement classes in order to handle subsets of the traffic differently.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 Hierarchical </a:t>
            </a:r>
            <a:r>
              <a:rPr lang="en-US" altLang="zh-CN" dirty="0"/>
              <a:t>Token Bucket (</a:t>
            </a:r>
            <a:r>
              <a:rPr lang="en-US" altLang="zh-CN" dirty="0">
                <a:hlinkClick r:id="rId3" tooltip="HTB"/>
              </a:rPr>
              <a:t>HTB</a:t>
            </a:r>
            <a:r>
              <a:rPr lang="en-US" altLang="zh-CN" dirty="0"/>
              <a:t>) </a:t>
            </a:r>
            <a:r>
              <a:rPr lang="en-US" altLang="zh-CN" dirty="0" err="1"/>
              <a:t>QDisc</a:t>
            </a:r>
            <a:r>
              <a:rPr lang="en-US" altLang="zh-CN" dirty="0"/>
              <a:t> allows the user to configure 500Kbps and 300Kbps classes and direct traffic to each as </a:t>
            </a:r>
            <a:r>
              <a:rPr lang="en-US" altLang="zh-CN" dirty="0" smtClean="0"/>
              <a:t>desired.</a:t>
            </a:r>
          </a:p>
          <a:p>
            <a:pPr lvl="1"/>
            <a:r>
              <a:rPr lang="en-US" altLang="zh-CN" dirty="0" smtClean="0"/>
              <a:t>Filters/classifiers </a:t>
            </a:r>
            <a:r>
              <a:rPr lang="en-US" altLang="zh-CN" dirty="0"/>
              <a:t>are the mechanism used to classify traffic to a particular </a:t>
            </a:r>
            <a:r>
              <a:rPr lang="en-US" altLang="zh-CN" dirty="0" err="1"/>
              <a:t>QDisc</a:t>
            </a:r>
            <a:r>
              <a:rPr lang="en-US" altLang="zh-CN" dirty="0"/>
              <a:t> or </a:t>
            </a:r>
            <a:r>
              <a:rPr lang="en-US" altLang="zh-CN" dirty="0" smtClean="0"/>
              <a:t>class. </a:t>
            </a:r>
            <a:r>
              <a:rPr lang="en-US" altLang="zh-CN" dirty="0">
                <a:hlinkClick r:id="rId4" tooltip="LARTC: u32 filter"/>
              </a:rPr>
              <a:t>u32</a:t>
            </a:r>
            <a:r>
              <a:rPr lang="en-US" altLang="zh-CN" dirty="0"/>
              <a:t> </a:t>
            </a:r>
            <a:r>
              <a:rPr lang="en-US" altLang="zh-CN" dirty="0" smtClean="0"/>
              <a:t>is the </a:t>
            </a:r>
            <a:r>
              <a:rPr lang="en-US" altLang="zh-CN" dirty="0"/>
              <a:t>most general </a:t>
            </a:r>
            <a:r>
              <a:rPr lang="en-US" altLang="zh-CN" dirty="0" smtClean="0"/>
              <a:t>and easiest to use. </a:t>
            </a:r>
            <a:r>
              <a:rPr lang="en-US" altLang="zh-CN" dirty="0">
                <a:hlinkClick r:id="rId5" tooltip="My QoS script"/>
              </a:rPr>
              <a:t>one of my </a:t>
            </a:r>
            <a:r>
              <a:rPr lang="en-US" altLang="zh-CN" dirty="0" err="1">
                <a:hlinkClick r:id="rId5" tooltip="My QoS script"/>
              </a:rPr>
              <a:t>QoS</a:t>
            </a:r>
            <a:r>
              <a:rPr lang="en-US" altLang="zh-CN" dirty="0">
                <a:hlinkClick r:id="rId5" tooltip="My QoS script"/>
              </a:rPr>
              <a:t> scripts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Usage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”: “man 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>
                <a:hlinkClick r:id="rId6" tooltip="LARTC"/>
              </a:rPr>
              <a:t>LARTC HOWTO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99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568"/>
            <a:ext cx="10515600" cy="798022"/>
          </a:xfrm>
        </p:spPr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2590"/>
            <a:ext cx="10515600" cy="56360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hlinkClick r:id="rId2"/>
              </a:rPr>
              <a:t>https://www.ibm.com/developerworks/cn/linux/l-cn-zerocopy1/index.html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https://www.ibm.com/developerworks/cn/linux/l-cn-zerocopy2/index.html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https://www.ibm.com/developerworks/cn/linux/l-cn-directio/</a:t>
            </a:r>
            <a:endParaRPr lang="en-US" altLang="zh-CN" dirty="0" smtClean="0"/>
          </a:p>
          <a:p>
            <a:r>
              <a:rPr lang="fr-FR" altLang="zh-CN" dirty="0" smtClean="0"/>
              <a:t>Zero Copy I: User-Mode Perspective, Linux Journal (2003): </a:t>
            </a:r>
            <a:r>
              <a:rPr lang="en-US" altLang="zh-CN" dirty="0" smtClean="0">
                <a:hlinkClick r:id="rId5"/>
              </a:rPr>
              <a:t>http://www.linuxjournal.com/node/6345</a:t>
            </a:r>
            <a:endParaRPr lang="en-US" altLang="zh-CN" dirty="0" smtClean="0"/>
          </a:p>
          <a:p>
            <a:r>
              <a:rPr lang="zh-CN" altLang="en-US" dirty="0" smtClean="0"/>
              <a:t>零拷贝技术中关于用户地址空间访问技术</a:t>
            </a:r>
            <a:r>
              <a:rPr lang="en-US" altLang="zh-CN" dirty="0" smtClean="0">
                <a:hlinkClick r:id="rId6"/>
              </a:rPr>
              <a:t>http://lwn.net/Articles/28548/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zh-CN" altLang="en-US" dirty="0" smtClean="0"/>
              <a:t>系统调用序列</a:t>
            </a:r>
            <a:r>
              <a:rPr lang="en-US" altLang="zh-CN" dirty="0" smtClean="0">
                <a:hlinkClick r:id="rId7"/>
              </a:rPr>
              <a:t>http://www.ibm.com/developerworks/cn/aix/library/au-tcpsystemcalls/</a:t>
            </a:r>
            <a:endParaRPr lang="en-US" altLang="zh-CN" dirty="0" smtClean="0"/>
          </a:p>
          <a:p>
            <a:r>
              <a:rPr lang="zh-CN" altLang="en-US" dirty="0" smtClean="0"/>
              <a:t>如何利用 </a:t>
            </a:r>
            <a:r>
              <a:rPr lang="en-US" altLang="zh-CN" dirty="0" err="1" smtClean="0"/>
              <a:t>sendfile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优化数据传输</a:t>
            </a:r>
            <a:r>
              <a:rPr lang="en-US" altLang="zh-CN" dirty="0" smtClean="0">
                <a:hlinkClick r:id="rId8"/>
              </a:rPr>
              <a:t>http://articles.techrepublic.com.com/5100-10878_11-1044112.html?tag=content;leftCol</a:t>
            </a:r>
            <a:endParaRPr lang="en-US" altLang="zh-CN" dirty="0" smtClean="0"/>
          </a:p>
          <a:p>
            <a:r>
              <a:rPr lang="zh-CN" altLang="en-US" dirty="0" smtClean="0"/>
              <a:t>关于 </a:t>
            </a:r>
            <a:r>
              <a:rPr lang="en-US" altLang="zh-CN" dirty="0" smtClean="0"/>
              <a:t>splice() </a:t>
            </a:r>
            <a:r>
              <a:rPr lang="zh-CN" altLang="en-US" dirty="0" smtClean="0"/>
              <a:t>系统调用</a:t>
            </a:r>
            <a:r>
              <a:rPr lang="en-US" altLang="zh-CN" dirty="0" smtClean="0">
                <a:hlinkClick r:id="rId9"/>
              </a:rPr>
              <a:t>http://lwn.net/Articles/178199/</a:t>
            </a:r>
            <a:r>
              <a:rPr lang="en-US" altLang="zh-CN" dirty="0" smtClean="0"/>
              <a:t>; </a:t>
            </a:r>
            <a:r>
              <a:rPr lang="en-US" altLang="zh-CN" dirty="0" smtClean="0">
                <a:hlinkClick r:id="rId10"/>
              </a:rPr>
              <a:t>http://en.scientificcommons.org/43480276</a:t>
            </a:r>
            <a:endParaRPr lang="en-US" altLang="zh-CN" dirty="0" smtClean="0"/>
          </a:p>
          <a:p>
            <a:r>
              <a:rPr lang="en-US" altLang="zh-CN" dirty="0" err="1" smtClean="0"/>
              <a:t>fbufs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r>
              <a:rPr lang="en-US" altLang="zh-CN" smtClean="0">
                <a:hlinkClick r:id="rId11"/>
              </a:rPr>
              <a:t>http://pages.cs.wisc.edu/~cao/cs736/slides/cs736-class18.ps</a:t>
            </a:r>
            <a:r>
              <a:rPr lang="en-US" altLang="zh-CN" smtClean="0"/>
              <a:t>; </a:t>
            </a:r>
            <a:r>
              <a:rPr lang="en-US" altLang="zh-CN" smtClean="0">
                <a:hlinkClick r:id="rId12"/>
              </a:rPr>
              <a:t>http://www.cs.inf.ethz.ch/group/stricker/sada/archive/chihaia.pdf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5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 files on Non-volatile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22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61" y="5965"/>
            <a:ext cx="6863542" cy="68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05" y="108063"/>
            <a:ext cx="8041732" cy="66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Queueing in the Linux Network </a:t>
            </a:r>
            <a:r>
              <a:rPr lang="en-US" altLang="zh-CN" b="1" dirty="0" smtClean="0"/>
              <a:t>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https://www.coverfire.com/articles/queueing-in-the-linux-network-stack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where IP packets are queued in the Linux network </a:t>
            </a:r>
            <a:r>
              <a:rPr lang="en-US" altLang="zh-CN" dirty="0" smtClean="0"/>
              <a:t>stack</a:t>
            </a:r>
          </a:p>
          <a:p>
            <a:r>
              <a:rPr lang="en-US" altLang="zh-CN" dirty="0"/>
              <a:t>how interesting new latency reducing features such as BQL </a:t>
            </a:r>
            <a:r>
              <a:rPr lang="en-US" altLang="zh-CN" dirty="0" smtClean="0"/>
              <a:t>operate</a:t>
            </a:r>
          </a:p>
          <a:p>
            <a:r>
              <a:rPr lang="en-US" altLang="zh-CN" dirty="0"/>
              <a:t>how to control buffering for reduced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81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083"/>
          </a:xfrm>
        </p:spPr>
        <p:txBody>
          <a:bodyPr/>
          <a:lstStyle/>
          <a:p>
            <a:r>
              <a:rPr lang="en-US" altLang="zh-CN" dirty="0" smtClean="0"/>
              <a:t>Ethernet NIC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773083"/>
            <a:ext cx="6608618" cy="58189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Control-Path</a:t>
            </a:r>
          </a:p>
          <a:p>
            <a:r>
              <a:rPr lang="en-US" altLang="zh-CN" dirty="0" smtClean="0"/>
              <a:t>Data-Path</a:t>
            </a:r>
          </a:p>
          <a:p>
            <a:pPr lvl="1"/>
            <a:r>
              <a:rPr lang="en-US" altLang="zh-CN" dirty="0" smtClean="0"/>
              <a:t>L2: Ethernet Frame</a:t>
            </a:r>
          </a:p>
          <a:p>
            <a:pPr lvl="1"/>
            <a:r>
              <a:rPr lang="en-US" altLang="zh-CN" dirty="0" smtClean="0"/>
              <a:t>maximum </a:t>
            </a:r>
            <a:r>
              <a:rPr lang="en-US" altLang="zh-CN" dirty="0"/>
              <a:t>transmission unit (MTU): </a:t>
            </a:r>
            <a:r>
              <a:rPr lang="en-US" altLang="zh-CN" dirty="0" smtClean="0"/>
              <a:t>The </a:t>
            </a:r>
            <a:r>
              <a:rPr lang="en-US" altLang="zh-CN" dirty="0"/>
              <a:t>biggest frame which can be transmitted by the physical </a:t>
            </a:r>
            <a:r>
              <a:rPr lang="en-US" altLang="zh-CN" dirty="0" smtClean="0"/>
              <a:t>media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Requirement for Higher layers</a:t>
            </a:r>
          </a:p>
          <a:p>
            <a:pPr lvl="1"/>
            <a:r>
              <a:rPr lang="en-US" altLang="zh-CN" dirty="0" smtClean="0"/>
              <a:t>segmentation</a:t>
            </a:r>
          </a:p>
        </p:txBody>
      </p:sp>
      <p:sp>
        <p:nvSpPr>
          <p:cNvPr id="4" name="矩形 3"/>
          <p:cNvSpPr/>
          <p:nvPr/>
        </p:nvSpPr>
        <p:spPr>
          <a:xfrm>
            <a:off x="6450675" y="2837148"/>
            <a:ext cx="5744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2: eth0: &lt;BROADCAST,MULTICAST,UP,LOWER_UP&gt; </a:t>
            </a:r>
            <a:r>
              <a:rPr lang="zh-CN" altLang="en-US" dirty="0">
                <a:solidFill>
                  <a:srgbClr val="C00000"/>
                </a:solidFill>
              </a:rPr>
              <a:t>mtu 1500 </a:t>
            </a:r>
            <a:r>
              <a:rPr lang="zh-CN" altLang="en-US" b="1" dirty="0"/>
              <a:t>qdisc</a:t>
            </a:r>
            <a:r>
              <a:rPr lang="zh-CN" altLang="en-US" dirty="0"/>
              <a:t> </a:t>
            </a:r>
            <a:r>
              <a:rPr lang="zh-CN" altLang="en-US" b="1" dirty="0"/>
              <a:t>pfifo_fast </a:t>
            </a:r>
            <a:r>
              <a:rPr lang="zh-CN" altLang="en-US" dirty="0">
                <a:solidFill>
                  <a:srgbClr val="7030A0"/>
                </a:solidFill>
              </a:rPr>
              <a:t>state UP </a:t>
            </a:r>
            <a:r>
              <a:rPr lang="zh-CN" altLang="en-US" dirty="0">
                <a:solidFill>
                  <a:srgbClr val="002060"/>
                </a:solidFill>
              </a:rPr>
              <a:t>mode DEFAULT </a:t>
            </a:r>
            <a:r>
              <a:rPr lang="zh-CN" altLang="en-US" dirty="0">
                <a:solidFill>
                  <a:srgbClr val="0070C0"/>
                </a:solidFill>
              </a:rPr>
              <a:t>group default </a:t>
            </a:r>
            <a:r>
              <a:rPr lang="zh-CN" altLang="en-US" dirty="0">
                <a:solidFill>
                  <a:srgbClr val="00B0F0"/>
                </a:solidFill>
              </a:rPr>
              <a:t>qlen 1000</a:t>
            </a:r>
          </a:p>
          <a:p>
            <a:r>
              <a:rPr lang="zh-CN" altLang="en-US" dirty="0"/>
              <a:t>    link/ether 00:0c:29:31:bd:dc brd ff:ff:ff:ff:ff:ff</a:t>
            </a:r>
          </a:p>
        </p:txBody>
      </p:sp>
    </p:spTree>
    <p:extLst>
      <p:ext uri="{BB962C8B-B14F-4D97-AF65-F5344CB8AC3E}">
        <p14:creationId xmlns:p14="http://schemas.microsoft.com/office/powerpoint/2010/main" val="134446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26"/>
            <a:ext cx="10515600" cy="864524"/>
          </a:xfrm>
        </p:spPr>
        <p:txBody>
          <a:bodyPr/>
          <a:lstStyle/>
          <a:p>
            <a:r>
              <a:rPr lang="en-US" altLang="zh-CN" b="1" dirty="0"/>
              <a:t>Driver </a:t>
            </a:r>
            <a:r>
              <a:rPr lang="en-US" altLang="zh-CN" b="1" dirty="0" smtClean="0"/>
              <a:t>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697" y="881150"/>
            <a:ext cx="6735777" cy="5694217"/>
          </a:xfrm>
        </p:spPr>
        <p:txBody>
          <a:bodyPr>
            <a:normAutofit/>
          </a:bodyPr>
          <a:lstStyle/>
          <a:p>
            <a:r>
              <a:rPr lang="en-US" altLang="zh-CN" dirty="0"/>
              <a:t>first-in, first-out (FIFO) </a:t>
            </a:r>
            <a:r>
              <a:rPr lang="en-US" altLang="zh-CN" dirty="0">
                <a:hlinkClick r:id="rId2" tooltip="Ring buffer description"/>
              </a:rPr>
              <a:t>ring buffer</a:t>
            </a:r>
            <a:endParaRPr lang="en-US" altLang="zh-CN" dirty="0" smtClean="0"/>
          </a:p>
          <a:p>
            <a:r>
              <a:rPr lang="en-US" altLang="zh-CN" dirty="0" smtClean="0"/>
              <a:t>does </a:t>
            </a:r>
            <a:r>
              <a:rPr lang="en-US" altLang="zh-CN" dirty="0"/>
              <a:t>not contain packet </a:t>
            </a:r>
            <a:r>
              <a:rPr lang="en-US" altLang="zh-CN" dirty="0" smtClean="0"/>
              <a:t>data but descriptors </a:t>
            </a:r>
            <a:r>
              <a:rPr lang="en-US" altLang="zh-CN" dirty="0"/>
              <a:t>which point to </a:t>
            </a:r>
            <a:r>
              <a:rPr lang="en-US" altLang="zh-CN" dirty="0" smtClean="0"/>
              <a:t>socket </a:t>
            </a:r>
            <a:r>
              <a:rPr lang="en-US" altLang="zh-CN" dirty="0"/>
              <a:t>kernel buffers (</a:t>
            </a:r>
            <a:r>
              <a:rPr lang="en-US" altLang="zh-CN" dirty="0">
                <a:hlinkClick r:id="rId3" tooltip="How SKBs work"/>
              </a:rPr>
              <a:t>SKBs</a:t>
            </a:r>
            <a:r>
              <a:rPr lang="en-US" altLang="zh-CN" dirty="0" smtClean="0">
                <a:hlinkClick r:id="rId3" tooltip="How SKBs work"/>
              </a:rPr>
              <a:t>)</a:t>
            </a:r>
            <a:r>
              <a:rPr lang="en-US" altLang="zh-CN" dirty="0"/>
              <a:t> which hold the packet </a:t>
            </a:r>
            <a:r>
              <a:rPr lang="en-US" altLang="zh-CN" dirty="0" smtClean="0"/>
              <a:t>data</a:t>
            </a:r>
          </a:p>
          <a:p>
            <a:r>
              <a:rPr lang="en-US" altLang="zh-CN" dirty="0"/>
              <a:t>L3:</a:t>
            </a:r>
            <a:r>
              <a:rPr lang="en-US" altLang="zh-CN" dirty="0" smtClean="0"/>
              <a:t>IP-stack fill it and L2:NIC-driver drain it asynchronously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35" y="16625"/>
            <a:ext cx="5089288" cy="34116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98034" y="3533015"/>
            <a:ext cx="5098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ethtool -g eth0</a:t>
            </a:r>
          </a:p>
          <a:p>
            <a:r>
              <a:rPr lang="zh-CN" altLang="en-US" dirty="0"/>
              <a:t>Ring parameters for eth0:</a:t>
            </a:r>
          </a:p>
          <a:p>
            <a:r>
              <a:rPr lang="zh-CN" altLang="en-US" dirty="0"/>
              <a:t>Pre-set maximums:</a:t>
            </a:r>
          </a:p>
          <a:p>
            <a:r>
              <a:rPr lang="zh-CN" altLang="en-US" dirty="0"/>
              <a:t>RX:		4096</a:t>
            </a:r>
          </a:p>
          <a:p>
            <a:r>
              <a:rPr lang="zh-CN" altLang="en-US" dirty="0"/>
              <a:t>RX Mini:	0</a:t>
            </a:r>
          </a:p>
          <a:p>
            <a:r>
              <a:rPr lang="zh-CN" altLang="en-US" dirty="0"/>
              <a:t>RX Jumbo:	0</a:t>
            </a:r>
          </a:p>
          <a:p>
            <a:r>
              <a:rPr lang="zh-CN" altLang="en-US" dirty="0"/>
              <a:t>TX:		4096</a:t>
            </a:r>
          </a:p>
          <a:p>
            <a:r>
              <a:rPr lang="zh-CN" altLang="en-US" dirty="0"/>
              <a:t>Current hardware settings:</a:t>
            </a:r>
          </a:p>
          <a:p>
            <a:r>
              <a:rPr lang="zh-CN" altLang="en-US" dirty="0"/>
              <a:t>RX:		256</a:t>
            </a:r>
          </a:p>
          <a:p>
            <a:r>
              <a:rPr lang="zh-CN" altLang="en-US" dirty="0"/>
              <a:t>RX Mini:	0</a:t>
            </a:r>
          </a:p>
          <a:p>
            <a:r>
              <a:rPr lang="zh-CN" altLang="en-US" dirty="0"/>
              <a:t>RX Jumbo:	0</a:t>
            </a:r>
          </a:p>
          <a:p>
            <a:r>
              <a:rPr lang="zh-CN" altLang="en-US" dirty="0"/>
              <a:t>TX:		256</a:t>
            </a:r>
          </a:p>
        </p:txBody>
      </p:sp>
    </p:spTree>
    <p:extLst>
      <p:ext uri="{BB962C8B-B14F-4D97-AF65-F5344CB8AC3E}">
        <p14:creationId xmlns:p14="http://schemas.microsoft.com/office/powerpoint/2010/main" val="20944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26"/>
            <a:ext cx="10515600" cy="864524"/>
          </a:xfrm>
        </p:spPr>
        <p:txBody>
          <a:bodyPr/>
          <a:lstStyle/>
          <a:p>
            <a:r>
              <a:rPr lang="en-US" altLang="zh-CN" b="1" dirty="0" smtClean="0"/>
              <a:t>IP-stack 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697" y="881150"/>
            <a:ext cx="6735777" cy="56942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L3:IP-stack </a:t>
            </a:r>
            <a:r>
              <a:rPr lang="en-US" altLang="zh-CN" dirty="0"/>
              <a:t>asynchronously queues complete IP packets </a:t>
            </a:r>
            <a:r>
              <a:rPr lang="en-US" altLang="zh-CN" dirty="0" smtClean="0"/>
              <a:t>which are generated </a:t>
            </a:r>
            <a:r>
              <a:rPr lang="en-US" altLang="zh-CN" dirty="0"/>
              <a:t>locally or received </a:t>
            </a:r>
            <a:r>
              <a:rPr lang="en-US" altLang="zh-CN" dirty="0" smtClean="0"/>
              <a:t>on another </a:t>
            </a:r>
            <a:r>
              <a:rPr lang="en-US" altLang="zh-CN" dirty="0"/>
              <a:t>NIC to be routed </a:t>
            </a:r>
            <a:r>
              <a:rPr lang="en-US" altLang="zh-CN" dirty="0" smtClean="0"/>
              <a:t>out here</a:t>
            </a:r>
          </a:p>
          <a:p>
            <a:pPr lvl="1"/>
            <a:r>
              <a:rPr lang="en-US" altLang="zh-CN" dirty="0"/>
              <a:t>One large TCP package will be divided into multiple IP packages due to MTU</a:t>
            </a:r>
          </a:p>
          <a:p>
            <a:pPr lvl="1"/>
            <a:r>
              <a:rPr lang="en-US" altLang="zh-CN" dirty="0"/>
              <a:t>To avoid the overhead due to segmenting,</a:t>
            </a:r>
          </a:p>
          <a:p>
            <a:pPr lvl="2"/>
            <a:r>
              <a:rPr lang="en-US" altLang="zh-CN" dirty="0"/>
              <a:t>TCP segmentation offload (TSO) and UDP fragmentation offload (UFO): allow IP-stack to create packets larger than MTU, allow NIC hardware to break the single large frame into frames small enough for transmission</a:t>
            </a:r>
          </a:p>
          <a:p>
            <a:pPr lvl="2"/>
            <a:r>
              <a:rPr lang="en-US" altLang="zh-CN" dirty="0"/>
              <a:t>Generic segmentation offload (GSO) performs the same operation in software immediately before queueing to the driver queue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75" y="8311"/>
            <a:ext cx="5060847" cy="33553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26474" y="3574474"/>
            <a:ext cx="4744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ethtool -k eth0</a:t>
            </a:r>
          </a:p>
          <a:p>
            <a:r>
              <a:rPr lang="zh-CN" altLang="en-US" dirty="0"/>
              <a:t>Features for eth0:</a:t>
            </a:r>
          </a:p>
          <a:p>
            <a:r>
              <a:rPr lang="zh-CN" altLang="en-US" dirty="0"/>
              <a:t>rx-checksumming: off</a:t>
            </a:r>
          </a:p>
          <a:p>
            <a:r>
              <a:rPr lang="zh-CN" altLang="en-US" dirty="0"/>
              <a:t>tx-checksumming: on</a:t>
            </a:r>
          </a:p>
          <a:p>
            <a:r>
              <a:rPr lang="zh-CN" altLang="en-US" dirty="0" smtClean="0"/>
              <a:t>scatter</a:t>
            </a:r>
            <a:r>
              <a:rPr lang="zh-CN" altLang="en-US" dirty="0"/>
              <a:t>-gather: on</a:t>
            </a:r>
          </a:p>
          <a:p>
            <a:r>
              <a:rPr lang="zh-CN" altLang="en-US" dirty="0" smtClean="0"/>
              <a:t>tcp</a:t>
            </a:r>
            <a:r>
              <a:rPr lang="zh-CN" altLang="en-US" dirty="0"/>
              <a:t>-segmentation-offload: on</a:t>
            </a:r>
          </a:p>
          <a:p>
            <a:r>
              <a:rPr lang="zh-CN" altLang="en-US" dirty="0" smtClean="0"/>
              <a:t>udp</a:t>
            </a:r>
            <a:r>
              <a:rPr lang="zh-CN" altLang="en-US" dirty="0"/>
              <a:t>-fragmentation-offload: off [fixed]</a:t>
            </a:r>
          </a:p>
          <a:p>
            <a:r>
              <a:rPr lang="zh-CN" altLang="en-US" dirty="0"/>
              <a:t>generic-segmentation-offload: on</a:t>
            </a:r>
          </a:p>
        </p:txBody>
      </p:sp>
    </p:spTree>
    <p:extLst>
      <p:ext uri="{BB962C8B-B14F-4D97-AF65-F5344CB8AC3E}">
        <p14:creationId xmlns:p14="http://schemas.microsoft.com/office/powerpoint/2010/main" val="368671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883</Words>
  <Application>Microsoft Office PowerPoint</Application>
  <PresentationFormat>宽屏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Linux Network</vt:lpstr>
      <vt:lpstr>Reference</vt:lpstr>
      <vt:lpstr>Access files on Non-volatile Memory</vt:lpstr>
      <vt:lpstr>PowerPoint 演示文稿</vt:lpstr>
      <vt:lpstr>PowerPoint 演示文稿</vt:lpstr>
      <vt:lpstr>Queueing in the Linux Network Stack</vt:lpstr>
      <vt:lpstr>Ethernet NIC</vt:lpstr>
      <vt:lpstr>Driver Queue</vt:lpstr>
      <vt:lpstr>IP-stack segmentation</vt:lpstr>
      <vt:lpstr>PowerPoint 演示文稿</vt:lpstr>
      <vt:lpstr>Byte Queue Limits (BQL)</vt:lpstr>
      <vt:lpstr>Queuing Disciplines (QDisc)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jacky.wang</dc:creator>
  <cp:lastModifiedBy>jacky.wang</cp:lastModifiedBy>
  <cp:revision>31</cp:revision>
  <dcterms:created xsi:type="dcterms:W3CDTF">2018-03-02T01:35:55Z</dcterms:created>
  <dcterms:modified xsi:type="dcterms:W3CDTF">2018-03-07T07:47:21Z</dcterms:modified>
</cp:coreProperties>
</file>