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2" r:id="rId4"/>
    <p:sldId id="265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22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4" y="-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15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52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36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16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34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9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49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52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43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30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5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15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0" y="-16613"/>
            <a:ext cx="12192000" cy="3276438"/>
          </a:xfrm>
          <a:prstGeom prst="rect">
            <a:avLst/>
          </a:prstGeom>
          <a:solidFill>
            <a:schemeClr val="bg2">
              <a:lumMod val="5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zh-TW" altLang="en-US" sz="4800" b="1" kern="0" dirty="0">
                <a:solidFill>
                  <a:prstClr val="white">
                    <a:lumMod val="9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電影推薦系統</a:t>
            </a:r>
            <a:endParaRPr lang="en-US" altLang="ko-KR" sz="4800" b="1" kern="0" dirty="0">
              <a:solidFill>
                <a:prstClr val="white">
                  <a:lumMod val="9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zh-TW" altLang="en-US" sz="1600" b="1" kern="0" dirty="0">
                <a:solidFill>
                  <a:prstClr val="white">
                    <a:lumMod val="9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資料庫系統期末專題</a:t>
            </a:r>
            <a:endParaRPr lang="ko-KR" altLang="en-US" sz="8800" b="1" kern="0" dirty="0">
              <a:solidFill>
                <a:prstClr val="white">
                  <a:lumMod val="95000"/>
                </a:prstClr>
              </a:solidFill>
              <a:latin typeface="微軟正黑體" panose="020B0604030504040204" pitchFamily="34" charset="-12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924550" y="3071057"/>
            <a:ext cx="360218" cy="360218"/>
            <a:chOff x="-907" y="826654"/>
            <a:chExt cx="360218" cy="360218"/>
          </a:xfrm>
        </p:grpSpPr>
        <p:sp>
          <p:nvSpPr>
            <p:cNvPr id="14" name="타원 13"/>
            <p:cNvSpPr/>
            <p:nvPr/>
          </p:nvSpPr>
          <p:spPr>
            <a:xfrm>
              <a:off x="-907" y="826654"/>
              <a:ext cx="360218" cy="3602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 rot="2700000">
              <a:off x="91096" y="997763"/>
              <a:ext cx="176212" cy="1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18900000">
              <a:off x="91096" y="997763"/>
              <a:ext cx="176212" cy="1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2CC96E3-1600-42C9-AB61-596781D056CA}"/>
              </a:ext>
            </a:extLst>
          </p:cNvPr>
          <p:cNvSpPr/>
          <p:nvPr/>
        </p:nvSpPr>
        <p:spPr>
          <a:xfrm>
            <a:off x="2163329" y="4412367"/>
            <a:ext cx="7865341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400"/>
              </a:lnSpc>
              <a:spcBef>
                <a:spcPts val="600"/>
              </a:spcBef>
            </a:pPr>
            <a:r>
              <a:rPr lang="zh-TW" altLang="en-US" sz="1400" dirty="0">
                <a:solidFill>
                  <a:srgbClr val="356F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組別：</a:t>
            </a:r>
            <a:r>
              <a:rPr lang="en-US" altLang="zh-TW" sz="1400" dirty="0" err="1">
                <a:solidFill>
                  <a:srgbClr val="356F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CCLab</a:t>
            </a:r>
            <a:endParaRPr lang="en-US" altLang="zh-TW" sz="1400" dirty="0">
              <a:solidFill>
                <a:srgbClr val="356F8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ts val="1400"/>
              </a:lnSpc>
              <a:spcBef>
                <a:spcPts val="600"/>
              </a:spcBef>
            </a:pPr>
            <a:r>
              <a:rPr lang="zh-TW" altLang="en-US" sz="1400" dirty="0">
                <a:solidFill>
                  <a:srgbClr val="356F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</a:t>
            </a:r>
            <a:endParaRPr lang="en-US" altLang="zh-TW" sz="1400" dirty="0">
              <a:solidFill>
                <a:srgbClr val="356F8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ts val="1400"/>
              </a:lnSpc>
              <a:spcBef>
                <a:spcPts val="600"/>
              </a:spcBef>
            </a:pPr>
            <a:r>
              <a:rPr lang="zh-TW" altLang="en-US" sz="1400" dirty="0">
                <a:solidFill>
                  <a:srgbClr val="356F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資科碩一  盧佳妤 </a:t>
            </a:r>
            <a:r>
              <a:rPr lang="en-US" altLang="zh-TW" sz="1400" dirty="0">
                <a:solidFill>
                  <a:srgbClr val="356F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108753120</a:t>
            </a:r>
          </a:p>
          <a:p>
            <a:pPr algn="ctr">
              <a:lnSpc>
                <a:spcPts val="1400"/>
              </a:lnSpc>
              <a:spcBef>
                <a:spcPts val="600"/>
              </a:spcBef>
            </a:pPr>
            <a:r>
              <a:rPr lang="zh-TW" altLang="en-US" sz="1400" dirty="0">
                <a:solidFill>
                  <a:srgbClr val="356F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陳先灝 </a:t>
            </a:r>
            <a:r>
              <a:rPr lang="en-US" altLang="zh-TW" sz="1400" dirty="0">
                <a:solidFill>
                  <a:srgbClr val="356F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108753107</a:t>
            </a:r>
            <a:endParaRPr lang="zh-TW" altLang="en-US" sz="1400" dirty="0">
              <a:solidFill>
                <a:srgbClr val="356F8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ts val="1400"/>
              </a:lnSpc>
              <a:spcBef>
                <a:spcPts val="600"/>
              </a:spcBef>
            </a:pPr>
            <a:r>
              <a:rPr lang="zh-TW" altLang="en-US" sz="1400" dirty="0">
                <a:solidFill>
                  <a:srgbClr val="356F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王均捷 </a:t>
            </a:r>
            <a:r>
              <a:rPr lang="en-US" altLang="zh-TW" sz="1400" dirty="0">
                <a:solidFill>
                  <a:srgbClr val="356F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108753113</a:t>
            </a:r>
            <a:endParaRPr lang="zh-TW" altLang="en-US" sz="1400" dirty="0">
              <a:solidFill>
                <a:srgbClr val="356F8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ts val="1400"/>
              </a:lnSpc>
              <a:spcBef>
                <a:spcPts val="600"/>
              </a:spcBef>
            </a:pPr>
            <a:r>
              <a:rPr lang="zh-TW" altLang="en-US" sz="1400" dirty="0">
                <a:solidFill>
                  <a:srgbClr val="356F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段寶鈞 </a:t>
            </a:r>
            <a:r>
              <a:rPr lang="en-US" altLang="zh-TW" sz="1400" dirty="0">
                <a:solidFill>
                  <a:srgbClr val="356F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108753116</a:t>
            </a:r>
            <a:endParaRPr lang="zh-TW" altLang="en-US" sz="1400" dirty="0">
              <a:solidFill>
                <a:srgbClr val="356F8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ts val="1400"/>
              </a:lnSpc>
              <a:spcBef>
                <a:spcPts val="600"/>
              </a:spcBef>
            </a:pPr>
            <a:r>
              <a:rPr lang="zh-TW" altLang="en-US" sz="1400" dirty="0">
                <a:solidFill>
                  <a:srgbClr val="356F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財政四     方文忠 </a:t>
            </a:r>
            <a:r>
              <a:rPr lang="en-US" altLang="zh-TW" sz="1400" dirty="0">
                <a:solidFill>
                  <a:srgbClr val="356F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105205039</a:t>
            </a:r>
          </a:p>
          <a:p>
            <a:pPr algn="ctr">
              <a:lnSpc>
                <a:spcPts val="1400"/>
              </a:lnSpc>
              <a:spcBef>
                <a:spcPts val="600"/>
              </a:spcBef>
            </a:pPr>
            <a:r>
              <a:rPr lang="zh-TW" altLang="en-US" sz="1400" dirty="0">
                <a:solidFill>
                  <a:srgbClr val="356F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課程名稱：資料庫系統</a:t>
            </a:r>
            <a:endParaRPr lang="en-US" altLang="zh-TW" sz="1400" dirty="0">
              <a:solidFill>
                <a:srgbClr val="356F8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ts val="1400"/>
              </a:lnSpc>
              <a:spcBef>
                <a:spcPts val="600"/>
              </a:spcBef>
            </a:pPr>
            <a:r>
              <a:rPr lang="zh-TW" altLang="en-US" sz="1400" dirty="0">
                <a:solidFill>
                  <a:srgbClr val="356F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日期：</a:t>
            </a:r>
            <a:r>
              <a:rPr lang="en-US" altLang="zh-TW" sz="1400" dirty="0">
                <a:solidFill>
                  <a:srgbClr val="356F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2020/06/29</a:t>
            </a:r>
          </a:p>
        </p:txBody>
      </p:sp>
    </p:spTree>
    <p:extLst>
      <p:ext uri="{BB962C8B-B14F-4D97-AF65-F5344CB8AC3E}">
        <p14:creationId xmlns:p14="http://schemas.microsoft.com/office/powerpoint/2010/main" val="313409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464457" y="391886"/>
            <a:ext cx="11350172" cy="6466114"/>
          </a:xfrm>
          <a:prstGeom prst="round2SameRect">
            <a:avLst>
              <a:gd name="adj1" fmla="val 5121"/>
              <a:gd name="adj2" fmla="val 0"/>
            </a:avLst>
          </a:prstGeom>
          <a:solidFill>
            <a:schemeClr val="bg2">
              <a:lumMod val="5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zh-TW" altLang="en-US" sz="2800" b="1" kern="0" dirty="0">
                <a:solidFill>
                  <a:prstClr val="white">
                    <a:lumMod val="9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背景與動機</a:t>
            </a:r>
            <a:endParaRPr kumimoji="0" lang="en-US" altLang="ko-KR" sz="2800" b="1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57382" y="646545"/>
            <a:ext cx="360218" cy="360218"/>
            <a:chOff x="757382" y="646545"/>
            <a:chExt cx="360218" cy="360218"/>
          </a:xfrm>
        </p:grpSpPr>
        <p:sp>
          <p:nvSpPr>
            <p:cNvPr id="2" name="타원 1"/>
            <p:cNvSpPr/>
            <p:nvPr/>
          </p:nvSpPr>
          <p:spPr>
            <a:xfrm>
              <a:off x="757382" y="646545"/>
              <a:ext cx="360218" cy="360218"/>
            </a:xfrm>
            <a:prstGeom prst="ellipse">
              <a:avLst/>
            </a:prstGeom>
            <a:solidFill>
              <a:srgbClr val="6B51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849385" y="781176"/>
              <a:ext cx="176212" cy="1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849385" y="849757"/>
              <a:ext cx="176212" cy="1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57382" y="648237"/>
            <a:ext cx="360218" cy="360218"/>
            <a:chOff x="-907" y="826654"/>
            <a:chExt cx="360218" cy="360218"/>
          </a:xfrm>
        </p:grpSpPr>
        <p:sp>
          <p:nvSpPr>
            <p:cNvPr id="14" name="타원 13"/>
            <p:cNvSpPr/>
            <p:nvPr/>
          </p:nvSpPr>
          <p:spPr>
            <a:xfrm>
              <a:off x="-907" y="826654"/>
              <a:ext cx="360218" cy="36021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 rot="2700000">
              <a:off x="91096" y="997763"/>
              <a:ext cx="176212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18900000">
              <a:off x="91096" y="997763"/>
              <a:ext cx="176212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45" name="양쪽 모서리가 둥근 사각형 5">
            <a:extLst>
              <a:ext uri="{FF2B5EF4-FFF2-40B4-BE49-F238E27FC236}">
                <a16:creationId xmlns:a16="http://schemas.microsoft.com/office/drawing/2014/main" id="{98EA927D-D70F-4450-8B5F-E4F79ADDF392}"/>
              </a:ext>
            </a:extLst>
          </p:cNvPr>
          <p:cNvSpPr/>
          <p:nvPr/>
        </p:nvSpPr>
        <p:spPr>
          <a:xfrm>
            <a:off x="464457" y="1261422"/>
            <a:ext cx="11350172" cy="5851237"/>
          </a:xfrm>
          <a:prstGeom prst="round2SameRect">
            <a:avLst>
              <a:gd name="adj1" fmla="val 5592"/>
              <a:gd name="adj2" fmla="val 0"/>
            </a:avLst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609600" dist="965200" dir="16200000" sx="83000" sy="83000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54AB5473-377F-45CE-8CBD-329579797B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083" y="505031"/>
            <a:ext cx="588289" cy="58828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A2E6D2B-3205-4561-B3D8-3465B539D8A9}"/>
              </a:ext>
            </a:extLst>
          </p:cNvPr>
          <p:cNvSpPr txBox="1"/>
          <p:nvPr/>
        </p:nvSpPr>
        <p:spPr>
          <a:xfrm>
            <a:off x="1006156" y="1569464"/>
            <a:ext cx="9357044" cy="4438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個人化推薦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是當前影音串流平台及社群媒體中重要且必要的功能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個人化推薦目的是從使用者本身性質及其過往行為中</a:t>
            </a:r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預測使用者的未來行動</a:t>
            </a:r>
            <a:endParaRPr lang="en-US" altLang="zh-TW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影音串流平台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為例，當需要實現個人化推薦時，需要保存使用者資料、影音資料及使用者觀看紀錄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在個人化推薦系統中，搜尋除了是基本功能外，也能作為使用者行為被紀錄並用於推薦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ct val="20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基於資料保存與搜尋功能的目的，資料庫能有效率的保存與搜尋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ct val="200000"/>
              </a:lnSpc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 descr="一張含有 電腦, 遙遠 的圖片&#10;&#10;自動產生的描述">
            <a:extLst>
              <a:ext uri="{FF2B5EF4-FFF2-40B4-BE49-F238E27FC236}">
                <a16:creationId xmlns:a16="http://schemas.microsoft.com/office/drawing/2014/main" id="{1B055E0B-8547-4A14-A375-2C47A8CCEC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556" y="5067116"/>
            <a:ext cx="1366005" cy="1366005"/>
          </a:xfrm>
          <a:prstGeom prst="rect">
            <a:avLst/>
          </a:prstGeom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49D588F4-1658-41ED-939A-5AB935FE3468}"/>
              </a:ext>
            </a:extLst>
          </p:cNvPr>
          <p:cNvSpPr/>
          <p:nvPr/>
        </p:nvSpPr>
        <p:spPr>
          <a:xfrm>
            <a:off x="1361441" y="5171696"/>
            <a:ext cx="406400" cy="233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56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464457" y="391886"/>
            <a:ext cx="11350172" cy="6466114"/>
          </a:xfrm>
          <a:prstGeom prst="round2SameRect">
            <a:avLst>
              <a:gd name="adj1" fmla="val 5121"/>
              <a:gd name="adj2" fmla="val 0"/>
            </a:avLst>
          </a:prstGeom>
          <a:solidFill>
            <a:schemeClr val="bg2">
              <a:lumMod val="5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zh-TW" altLang="en-US" sz="2800" b="1" kern="0" dirty="0">
                <a:solidFill>
                  <a:prstClr val="white">
                    <a:lumMod val="9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資料庫設計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57382" y="646545"/>
            <a:ext cx="360218" cy="360218"/>
            <a:chOff x="757382" y="646545"/>
            <a:chExt cx="360218" cy="360218"/>
          </a:xfrm>
        </p:grpSpPr>
        <p:sp>
          <p:nvSpPr>
            <p:cNvPr id="2" name="타원 1"/>
            <p:cNvSpPr/>
            <p:nvPr/>
          </p:nvSpPr>
          <p:spPr>
            <a:xfrm>
              <a:off x="757382" y="646545"/>
              <a:ext cx="360218" cy="360218"/>
            </a:xfrm>
            <a:prstGeom prst="ellipse">
              <a:avLst/>
            </a:prstGeom>
            <a:solidFill>
              <a:srgbClr val="6B51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849385" y="781176"/>
              <a:ext cx="176212" cy="1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849385" y="849757"/>
              <a:ext cx="176212" cy="1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57382" y="648237"/>
            <a:ext cx="360218" cy="360218"/>
            <a:chOff x="-907" y="826654"/>
            <a:chExt cx="360218" cy="360218"/>
          </a:xfrm>
        </p:grpSpPr>
        <p:sp>
          <p:nvSpPr>
            <p:cNvPr id="14" name="타원 13"/>
            <p:cNvSpPr/>
            <p:nvPr/>
          </p:nvSpPr>
          <p:spPr>
            <a:xfrm>
              <a:off x="-907" y="826654"/>
              <a:ext cx="360218" cy="36021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 rot="2700000">
              <a:off x="91096" y="997763"/>
              <a:ext cx="176212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18900000">
              <a:off x="91096" y="997763"/>
              <a:ext cx="176212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45" name="양쪽 모서리가 둥근 사각형 5">
            <a:extLst>
              <a:ext uri="{FF2B5EF4-FFF2-40B4-BE49-F238E27FC236}">
                <a16:creationId xmlns:a16="http://schemas.microsoft.com/office/drawing/2014/main" id="{98EA927D-D70F-4450-8B5F-E4F79ADDF392}"/>
              </a:ext>
            </a:extLst>
          </p:cNvPr>
          <p:cNvSpPr/>
          <p:nvPr/>
        </p:nvSpPr>
        <p:spPr>
          <a:xfrm>
            <a:off x="464457" y="1261422"/>
            <a:ext cx="11350172" cy="5851237"/>
          </a:xfrm>
          <a:prstGeom prst="round2SameRect">
            <a:avLst>
              <a:gd name="adj1" fmla="val 5592"/>
              <a:gd name="adj2" fmla="val 0"/>
            </a:avLst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609600" dist="965200" dir="16200000" sx="83000" sy="83000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64DE8638-F566-407E-9C24-7EEED28A0A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083" y="505031"/>
            <a:ext cx="588289" cy="588289"/>
          </a:xfrm>
          <a:prstGeom prst="rect">
            <a:avLst/>
          </a:prstGeom>
        </p:spPr>
      </p:pic>
      <p:pic>
        <p:nvPicPr>
          <p:cNvPr id="21" name="圖片 20" descr="一張含有 文字, 地圖 的圖片&#10;&#10;自動產生的描述">
            <a:extLst>
              <a:ext uri="{FF2B5EF4-FFF2-40B4-BE49-F238E27FC236}">
                <a16:creationId xmlns:a16="http://schemas.microsoft.com/office/drawing/2014/main" id="{409A2338-FD25-4166-8FF9-DD4518C0B7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0"/>
          <a:stretch/>
        </p:blipFill>
        <p:spPr>
          <a:xfrm>
            <a:off x="2467338" y="1442720"/>
            <a:ext cx="7486650" cy="5187010"/>
          </a:xfrm>
          <a:prstGeom prst="rect">
            <a:avLst/>
          </a:prstGeom>
        </p:spPr>
      </p:pic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8BB5ED8-59C5-4AE6-B3DC-1479548801C0}"/>
              </a:ext>
            </a:extLst>
          </p:cNvPr>
          <p:cNvCxnSpPr/>
          <p:nvPr/>
        </p:nvCxnSpPr>
        <p:spPr>
          <a:xfrm flipH="1">
            <a:off x="4470400" y="2072640"/>
            <a:ext cx="3007360" cy="8839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81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464457" y="391886"/>
            <a:ext cx="11350172" cy="6466114"/>
          </a:xfrm>
          <a:prstGeom prst="round2SameRect">
            <a:avLst>
              <a:gd name="adj1" fmla="val 5121"/>
              <a:gd name="adj2" fmla="val 0"/>
            </a:avLst>
          </a:prstGeom>
          <a:solidFill>
            <a:schemeClr val="bg2">
              <a:lumMod val="5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資料庫設計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57382" y="646545"/>
            <a:ext cx="360218" cy="360218"/>
            <a:chOff x="757382" y="646545"/>
            <a:chExt cx="360218" cy="360218"/>
          </a:xfrm>
        </p:grpSpPr>
        <p:sp>
          <p:nvSpPr>
            <p:cNvPr id="2" name="타원 1"/>
            <p:cNvSpPr/>
            <p:nvPr/>
          </p:nvSpPr>
          <p:spPr>
            <a:xfrm>
              <a:off x="757382" y="646545"/>
              <a:ext cx="360218" cy="360218"/>
            </a:xfrm>
            <a:prstGeom prst="ellipse">
              <a:avLst/>
            </a:prstGeom>
            <a:solidFill>
              <a:srgbClr val="6B51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849385" y="781176"/>
              <a:ext cx="176212" cy="1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849385" y="849757"/>
              <a:ext cx="176212" cy="1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57382" y="648237"/>
            <a:ext cx="360218" cy="360218"/>
            <a:chOff x="-907" y="826654"/>
            <a:chExt cx="360218" cy="360218"/>
          </a:xfrm>
        </p:grpSpPr>
        <p:sp>
          <p:nvSpPr>
            <p:cNvPr id="14" name="타원 13"/>
            <p:cNvSpPr/>
            <p:nvPr/>
          </p:nvSpPr>
          <p:spPr>
            <a:xfrm>
              <a:off x="-907" y="826654"/>
              <a:ext cx="360218" cy="36021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 rot="2700000">
              <a:off x="91096" y="997763"/>
              <a:ext cx="176212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18900000">
              <a:off x="91096" y="997763"/>
              <a:ext cx="176212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45" name="양쪽 모서리가 둥근 사각형 5">
            <a:extLst>
              <a:ext uri="{FF2B5EF4-FFF2-40B4-BE49-F238E27FC236}">
                <a16:creationId xmlns:a16="http://schemas.microsoft.com/office/drawing/2014/main" id="{98EA927D-D70F-4450-8B5F-E4F79ADDF392}"/>
              </a:ext>
            </a:extLst>
          </p:cNvPr>
          <p:cNvSpPr/>
          <p:nvPr/>
        </p:nvSpPr>
        <p:spPr>
          <a:xfrm>
            <a:off x="464457" y="1261422"/>
            <a:ext cx="11350172" cy="5851237"/>
          </a:xfrm>
          <a:prstGeom prst="round2SameRect">
            <a:avLst>
              <a:gd name="adj1" fmla="val 5592"/>
              <a:gd name="adj2" fmla="val 0"/>
            </a:avLst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609600" dist="965200" dir="16200000" sx="83000" sy="83000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64DE8638-F566-407E-9C24-7EEED28A0A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083" y="505031"/>
            <a:ext cx="588289" cy="588289"/>
          </a:xfrm>
          <a:prstGeom prst="rect">
            <a:avLst/>
          </a:prstGeom>
        </p:spPr>
      </p:pic>
      <p:pic>
        <p:nvPicPr>
          <p:cNvPr id="20" name="圖片 19" descr="一張含有 螢幕擷取畫面 的圖片&#10;&#10;自動產生的描述">
            <a:extLst>
              <a:ext uri="{FF2B5EF4-FFF2-40B4-BE49-F238E27FC236}">
                <a16:creationId xmlns:a16="http://schemas.microsoft.com/office/drawing/2014/main" id="{5A7A4E12-1D42-4BB8-A6B7-43B9B51636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1"/>
          <a:stretch/>
        </p:blipFill>
        <p:spPr>
          <a:xfrm>
            <a:off x="2564686" y="1261422"/>
            <a:ext cx="6574947" cy="547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7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464457" y="391886"/>
            <a:ext cx="11350172" cy="6466114"/>
          </a:xfrm>
          <a:prstGeom prst="round2SameRect">
            <a:avLst>
              <a:gd name="adj1" fmla="val 5121"/>
              <a:gd name="adj2" fmla="val 0"/>
            </a:avLst>
          </a:prstGeom>
          <a:solidFill>
            <a:schemeClr val="bg2">
              <a:lumMod val="5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系統架構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57382" y="646545"/>
            <a:ext cx="360218" cy="360218"/>
            <a:chOff x="757382" y="646545"/>
            <a:chExt cx="360218" cy="360218"/>
          </a:xfrm>
        </p:grpSpPr>
        <p:sp>
          <p:nvSpPr>
            <p:cNvPr id="2" name="타원 1"/>
            <p:cNvSpPr/>
            <p:nvPr/>
          </p:nvSpPr>
          <p:spPr>
            <a:xfrm>
              <a:off x="757382" y="646545"/>
              <a:ext cx="360218" cy="360218"/>
            </a:xfrm>
            <a:prstGeom prst="ellipse">
              <a:avLst/>
            </a:prstGeom>
            <a:solidFill>
              <a:srgbClr val="6B51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849385" y="781176"/>
              <a:ext cx="176212" cy="1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849385" y="849757"/>
              <a:ext cx="176212" cy="1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57382" y="648237"/>
            <a:ext cx="360218" cy="360218"/>
            <a:chOff x="-907" y="826654"/>
            <a:chExt cx="360218" cy="360218"/>
          </a:xfrm>
        </p:grpSpPr>
        <p:sp>
          <p:nvSpPr>
            <p:cNvPr id="14" name="타원 13"/>
            <p:cNvSpPr/>
            <p:nvPr/>
          </p:nvSpPr>
          <p:spPr>
            <a:xfrm>
              <a:off x="-907" y="826654"/>
              <a:ext cx="360218" cy="36021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 rot="2700000">
              <a:off x="91096" y="997763"/>
              <a:ext cx="176212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18900000">
              <a:off x="91096" y="997763"/>
              <a:ext cx="176212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45" name="양쪽 모서리가 둥근 사각형 5">
            <a:extLst>
              <a:ext uri="{FF2B5EF4-FFF2-40B4-BE49-F238E27FC236}">
                <a16:creationId xmlns:a16="http://schemas.microsoft.com/office/drawing/2014/main" id="{98EA927D-D70F-4450-8B5F-E4F79ADDF392}"/>
              </a:ext>
            </a:extLst>
          </p:cNvPr>
          <p:cNvSpPr/>
          <p:nvPr/>
        </p:nvSpPr>
        <p:spPr>
          <a:xfrm>
            <a:off x="464457" y="1261422"/>
            <a:ext cx="11350172" cy="5851237"/>
          </a:xfrm>
          <a:prstGeom prst="round2SameRect">
            <a:avLst>
              <a:gd name="adj1" fmla="val 5592"/>
              <a:gd name="adj2" fmla="val 0"/>
            </a:avLst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609600" dist="965200" dir="16200000" sx="83000" sy="83000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566086DE-91B2-44F0-BE5E-151EC41F29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083" y="505031"/>
            <a:ext cx="588289" cy="588289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6AFB9F02-E496-437A-933C-D7DA9C7651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90332" y="2352674"/>
            <a:ext cx="9714129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9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464457" y="391886"/>
            <a:ext cx="11350172" cy="6466114"/>
          </a:xfrm>
          <a:prstGeom prst="round2SameRect">
            <a:avLst>
              <a:gd name="adj1" fmla="val 5121"/>
              <a:gd name="adj2" fmla="val 0"/>
            </a:avLst>
          </a:prstGeom>
          <a:solidFill>
            <a:schemeClr val="bg2">
              <a:lumMod val="5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zh-TW" altLang="en-US" sz="2800" b="1" kern="0" dirty="0">
                <a:solidFill>
                  <a:prstClr val="white">
                    <a:lumMod val="9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專案分工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57382" y="646545"/>
            <a:ext cx="360218" cy="360218"/>
            <a:chOff x="757382" y="646545"/>
            <a:chExt cx="360218" cy="360218"/>
          </a:xfrm>
        </p:grpSpPr>
        <p:sp>
          <p:nvSpPr>
            <p:cNvPr id="2" name="타원 1"/>
            <p:cNvSpPr/>
            <p:nvPr/>
          </p:nvSpPr>
          <p:spPr>
            <a:xfrm>
              <a:off x="757382" y="646545"/>
              <a:ext cx="360218" cy="360218"/>
            </a:xfrm>
            <a:prstGeom prst="ellipse">
              <a:avLst/>
            </a:prstGeom>
            <a:solidFill>
              <a:srgbClr val="6B51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849385" y="781176"/>
              <a:ext cx="176212" cy="1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849385" y="849757"/>
              <a:ext cx="176212" cy="1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57382" y="648237"/>
            <a:ext cx="360218" cy="360218"/>
            <a:chOff x="-907" y="826654"/>
            <a:chExt cx="360218" cy="360218"/>
          </a:xfrm>
        </p:grpSpPr>
        <p:sp>
          <p:nvSpPr>
            <p:cNvPr id="14" name="타원 13"/>
            <p:cNvSpPr/>
            <p:nvPr/>
          </p:nvSpPr>
          <p:spPr>
            <a:xfrm>
              <a:off x="-907" y="826654"/>
              <a:ext cx="360218" cy="36021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 rot="2700000">
              <a:off x="91096" y="997763"/>
              <a:ext cx="176212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18900000">
              <a:off x="91096" y="997763"/>
              <a:ext cx="176212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45" name="양쪽 모서리가 둥근 사각형 5">
            <a:extLst>
              <a:ext uri="{FF2B5EF4-FFF2-40B4-BE49-F238E27FC236}">
                <a16:creationId xmlns:a16="http://schemas.microsoft.com/office/drawing/2014/main" id="{98EA927D-D70F-4450-8B5F-E4F79ADDF392}"/>
              </a:ext>
            </a:extLst>
          </p:cNvPr>
          <p:cNvSpPr/>
          <p:nvPr/>
        </p:nvSpPr>
        <p:spPr>
          <a:xfrm>
            <a:off x="464457" y="1261422"/>
            <a:ext cx="11350172" cy="5851237"/>
          </a:xfrm>
          <a:prstGeom prst="round2SameRect">
            <a:avLst>
              <a:gd name="adj1" fmla="val 5592"/>
              <a:gd name="adj2" fmla="val 0"/>
            </a:avLst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609600" dist="965200" dir="16200000" sx="83000" sy="83000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66F537-7301-415A-9B2C-BD5B3A1DEB75}"/>
              </a:ext>
            </a:extLst>
          </p:cNvPr>
          <p:cNvSpPr/>
          <p:nvPr/>
        </p:nvSpPr>
        <p:spPr>
          <a:xfrm>
            <a:off x="1117600" y="1874728"/>
            <a:ext cx="6096000" cy="21132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：王均捷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28%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後端：盧佳妤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18%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推薦模型：陳先灝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18%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爬蟲並整理：段寶鈞、方文忠 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18%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587B05FC-EF23-440A-A38A-5FBDFD2C2C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083" y="505031"/>
            <a:ext cx="588289" cy="588289"/>
          </a:xfrm>
          <a:prstGeom prst="rect">
            <a:avLst/>
          </a:prstGeom>
        </p:spPr>
      </p:pic>
      <p:pic>
        <p:nvPicPr>
          <p:cNvPr id="6" name="圖片 5" descr="一張含有 食物 的圖片&#10;&#10;自動產生的描述">
            <a:extLst>
              <a:ext uri="{FF2B5EF4-FFF2-40B4-BE49-F238E27FC236}">
                <a16:creationId xmlns:a16="http://schemas.microsoft.com/office/drawing/2014/main" id="{A4DC91CB-E19F-435E-8D60-249A622F8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405" y="4066119"/>
            <a:ext cx="2399995" cy="239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8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0" y="-16613"/>
            <a:ext cx="12192000" cy="3276438"/>
          </a:xfrm>
          <a:prstGeom prst="rect">
            <a:avLst/>
          </a:prstGeom>
          <a:solidFill>
            <a:schemeClr val="bg2">
              <a:lumMod val="5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F3960F-3E84-4F2F-952A-6DB08B871D95}"/>
              </a:ext>
            </a:extLst>
          </p:cNvPr>
          <p:cNvSpPr/>
          <p:nvPr/>
        </p:nvSpPr>
        <p:spPr>
          <a:xfrm>
            <a:off x="4008729" y="2705827"/>
            <a:ext cx="417454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6600" b="1" cap="none" spc="0" dirty="0">
                <a:ln w="12700" cmpd="sng">
                  <a:noFill/>
                  <a:prstDash val="solid"/>
                </a:ln>
                <a:gradFill flip="none" rotWithShape="1">
                  <a:gsLst>
                    <a:gs pos="51000">
                      <a:srgbClr val="767171"/>
                    </a:gs>
                    <a:gs pos="50000">
                      <a:schemeClr val="bg1"/>
                    </a:gs>
                    <a:gs pos="0">
                      <a:schemeClr val="bg1"/>
                    </a:gs>
                    <a:gs pos="100000">
                      <a:srgbClr val="767171"/>
                    </a:gs>
                  </a:gsLst>
                  <a:lin ang="5400000" scaled="1"/>
                  <a:tileRect/>
                </a:gradFill>
                <a:effectLst/>
              </a:rPr>
              <a:t>THANKS!!</a:t>
            </a:r>
            <a:endParaRPr lang="zh-TW" altLang="en-US" sz="6600" b="1" cap="none" spc="0" dirty="0">
              <a:ln w="12700" cmpd="sng">
                <a:noFill/>
                <a:prstDash val="solid"/>
              </a:ln>
              <a:gradFill flip="none" rotWithShape="1">
                <a:gsLst>
                  <a:gs pos="51000">
                    <a:srgbClr val="767171"/>
                  </a:gs>
                  <a:gs pos="50000">
                    <a:schemeClr val="bg1"/>
                  </a:gs>
                  <a:gs pos="0">
                    <a:schemeClr val="bg1"/>
                  </a:gs>
                  <a:gs pos="100000">
                    <a:srgbClr val="767171"/>
                  </a:gs>
                </a:gsLst>
                <a:lin ang="5400000" scaled="1"/>
                <a:tileRect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5546694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203</Words>
  <Application>Microsoft Office PowerPoint</Application>
  <PresentationFormat>寬螢幕</PresentationFormat>
  <Paragraphs>27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맑은 고딕</vt:lpstr>
      <vt:lpstr>微軟正黑體</vt:lpstr>
      <vt:lpstr>Arial</vt:lpstr>
      <vt:lpstr>7_Office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佳妤 盧</cp:lastModifiedBy>
  <cp:revision>29</cp:revision>
  <dcterms:created xsi:type="dcterms:W3CDTF">2020-06-11T13:53:37Z</dcterms:created>
  <dcterms:modified xsi:type="dcterms:W3CDTF">2020-06-29T13:53:54Z</dcterms:modified>
</cp:coreProperties>
</file>