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Julius Sans One"/>
      <p:regular r:id="rId33"/>
    </p:embeddedFont>
    <p:embeddedFont>
      <p:font typeface="Didact Gothic"/>
      <p:regular r:id="rId34"/>
    </p:embeddedFont>
    <p:embeddedFont>
      <p:font typeface="Questrial"/>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58C97B-ED51-4454-B619-9D3737F7D942}">
  <a:tblStyle styleId="{8C58C97B-ED51-4454-B619-9D3737F7D9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JuliusSansOne-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Questrial-regular.fntdata"/><Relationship Id="rId12" Type="http://schemas.openxmlformats.org/officeDocument/2006/relationships/slide" Target="slides/slide6.xml"/><Relationship Id="rId34" Type="http://schemas.openxmlformats.org/officeDocument/2006/relationships/font" Target="fonts/DidactGothic-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1249ffcf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1249ffcf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我們這組要報的這篇是Automatic Generation of Topic Labels，那它主要是希望透過sequence-to-sequence neural based 的方法來破除過去的topic modelling方法只能從可能不包含任何合適的 label 的集合中，勉強去分配 candidate labels 的問題。</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92cfb23a1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92cfb23a1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接下來要來說明decoder 中的 GRU Layer 是結合了哪些信息來做預測的，那這邊的GRU 就只是原始的順向GRU，而且要強調的是他是一個一個字來去做預測的，裡面的信息包含了前一個預測值 y t-1的embedding，還有代表過去從decoder 到 encoder 陸續被保留下來的 hidden state S t-1，那最後的 Ct  就是架構圖中虛線的延伸，</a:t>
            </a:r>
            <a:r>
              <a:rPr lang="en"/>
              <a:t>而他是用來表示上下文關係的向量</a:t>
            </a:r>
            <a:r>
              <a:rPr lang="en"/>
              <a:t>，裡面是透過在encoder部分取得的 hidden state，還有藉由 attention 的機制取得的各個 hidden state 的權重來去做加權和所得到的一個向量。那結合以上三個信息就能得到當前 timestep 的 hidden state St。</a:t>
            </a:r>
            <a:endParaRPr/>
          </a:p>
          <a:p>
            <a:pPr indent="0" lvl="0" marL="0" rtl="0" algn="l">
              <a:spcBef>
                <a:spcPts val="0"/>
              </a:spcBef>
              <a:spcAft>
                <a:spcPts val="0"/>
              </a:spcAft>
              <a:buNone/>
            </a:pPr>
            <a:r>
              <a:rPr lang="en"/>
              <a:t>模型的最後將GRU Layer 所產出的 hidden state 丟入 Dense Layer 中的 softmax activation function 來取得所有可能被用來當作 label 的詞彙各自的機率值，再透過下面的式子選出機率值最高的詞彙作為預測出來的 Label。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9d6cf8cc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9d6cf8cca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92cfb23a1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92cfb23a1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9a54bf0e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9a54bf0e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595959"/>
                </a:solidFill>
              </a:rPr>
              <a:t>ds_wiki_tfidf是文章中做tfidf前30名的單字 &amp; ds_wiki_sent 文章中前30個單字</a:t>
            </a:r>
            <a:endParaRPr sz="500">
              <a:solidFill>
                <a:schemeClr val="dk1"/>
              </a:solidFill>
            </a:endParaRPr>
          </a:p>
          <a:p>
            <a:pPr indent="0" lvl="0" marL="0" rtl="0" algn="l">
              <a:spcBef>
                <a:spcPts val="1200"/>
              </a:spcBef>
              <a:spcAft>
                <a:spcPts val="0"/>
              </a:spcAft>
              <a:buNone/>
            </a:pPr>
            <a:r>
              <a:rPr lang="en">
                <a:solidFill>
                  <a:schemeClr val="dk1"/>
                </a:solidFill>
              </a:rPr>
              <a:t>Bhatia這個dataset是作者引用另一篇論文中的dataset也是由維基組成的</a:t>
            </a:r>
            <a:r>
              <a:rPr lang="en">
                <a:solidFill>
                  <a:schemeClr val="dk1"/>
                </a:solidFill>
              </a:rPr>
              <a:t>, 而topic bhatia tfidf是 topics_bhatia 的擴展版本，每個主題增加20 個額外的單字</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我們用ds_wiki做training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我們在實驗的時候對Training data只用ds_wiki_tfidf和ds_wiki_sent而testingdata卻用了4種dataset做testing感到有點疑惑,但後來有發現因為ds_wiki_tfidf和ds_wiki_sent這兩個資料集都很大,所以作者想呈現這個model的相容性,所以使用其他dataset做測試</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9a467014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9a467014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9a7fa005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9a7fa005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實驗部分這邊評估的方式採用了下面BERTscore這篇論文提出的算法,基本上就是用BERT和cosine similarity的方式做運算</a:t>
            </a:r>
            <a:endParaRPr/>
          </a:p>
          <a:p>
            <a:pPr indent="0" lvl="0" marL="0" rtl="0" algn="l">
              <a:spcBef>
                <a:spcPts val="0"/>
              </a:spcBef>
              <a:spcAft>
                <a:spcPts val="0"/>
              </a:spcAft>
              <a:buNone/>
            </a:pPr>
            <a:r>
              <a:rPr lang="en"/>
              <a:t>算式中的gold可以看做是ground truth </a:t>
            </a:r>
            <a:endParaRPr/>
          </a:p>
          <a:p>
            <a:pPr indent="0" lvl="0" marL="0" rtl="0" algn="l">
              <a:spcBef>
                <a:spcPts val="0"/>
              </a:spcBef>
              <a:spcAft>
                <a:spcPts val="0"/>
              </a:spcAft>
              <a:buNone/>
            </a:pPr>
            <a:r>
              <a:rPr lang="en"/>
              <a:t>例如這篇文章經過模型產生10個label那他就會有10個 score_topic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9a54bf0e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9a54bf0e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這邊的top2&amp;top3label 是指剛剛提到wiki的tfidf data 和 sent經過model產生一堆標籤之中機率的前兩名和前三名在提出來與gold 做比較</a:t>
            </a:r>
            <a:endParaRPr/>
          </a:p>
          <a:p>
            <a:pPr indent="0" lvl="0" marL="0" rtl="0" algn="l">
              <a:spcBef>
                <a:spcPts val="0"/>
              </a:spcBef>
              <a:spcAft>
                <a:spcPts val="0"/>
              </a:spcAft>
              <a:buNone/>
            </a:pPr>
            <a:r>
              <a:rPr lang="en"/>
              <a:t>而作者為了呈現出用wiki data train出的model不僅能適用於同一個資料集切出的data所以將抓到的</a:t>
            </a:r>
            <a:r>
              <a:rPr lang="en">
                <a:solidFill>
                  <a:schemeClr val="dk1"/>
                </a:solidFill>
              </a:rPr>
              <a:t>top2和top3的label作為baseline並拿bhatia的資料集作為test data 並將他們做比較</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998bfb93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998bfb93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由於論文大多的資料都是從線上的維基百科修改而成</a:t>
            </a:r>
            <a:br>
              <a:rPr lang="en"/>
            </a:br>
            <a:r>
              <a:rPr lang="en"/>
              <a:t>因此我們也從維基百科給的線上資料中抓取一個來做我們測試資料集</a:t>
            </a:r>
            <a:br>
              <a:rPr lang="en"/>
            </a:br>
            <a:r>
              <a:rPr lang="en"/>
              <a:t>由於本來的檔案是xml欓 我們就自己將他做資料前處理的步驟 把他變成了論文的input格式</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99816d1db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99816d1db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那</a:t>
            </a:r>
            <a:r>
              <a:rPr lang="en"/>
              <a:t>我們特別從測試資料當中舉一個例子</a:t>
            </a:r>
            <a:endParaRPr/>
          </a:p>
          <a:p>
            <a:pPr indent="0" lvl="0" marL="0" rtl="0" algn="l">
              <a:spcBef>
                <a:spcPts val="0"/>
              </a:spcBef>
              <a:spcAft>
                <a:spcPts val="0"/>
              </a:spcAft>
              <a:buNone/>
            </a:pPr>
            <a:r>
              <a:rPr lang="en"/>
              <a:t>我們原本的tern是從文章中取tf-idf最高的10個</a:t>
            </a:r>
            <a:br>
              <a:rPr lang="en"/>
            </a:br>
            <a:r>
              <a:rPr lang="en"/>
              <a:t>然後這是那篇文章的真實標籤 以及模型預測出來的結果 可以發現其實是有抓到一些關鍵字的 而測試資料的指標也表現得不錯 證實了這個模型的可行性</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9a7fa005d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9a7fa005d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最後作者他們的結論 提出了一個</a:t>
            </a:r>
            <a:r>
              <a:rPr lang="en" sz="1300">
                <a:solidFill>
                  <a:srgbClr val="595959"/>
                </a:solidFill>
              </a:rPr>
              <a:t>seq2seq model 去自動產生label</a:t>
            </a:r>
            <a:endParaRPr sz="1300">
              <a:solidFill>
                <a:srgbClr val="595959"/>
              </a:solidFill>
            </a:endParaRPr>
          </a:p>
          <a:p>
            <a:pPr indent="0" lvl="0" marL="0" rtl="0" algn="l">
              <a:spcBef>
                <a:spcPts val="0"/>
              </a:spcBef>
              <a:spcAft>
                <a:spcPts val="0"/>
              </a:spcAft>
              <a:buNone/>
            </a:pPr>
            <a:r>
              <a:rPr lang="en" sz="1300">
                <a:solidFill>
                  <a:srgbClr val="595959"/>
                </a:solidFill>
              </a:rPr>
              <a:t>從</a:t>
            </a:r>
            <a:r>
              <a:rPr lang="en" sz="1200">
                <a:solidFill>
                  <a:srgbClr val="595959"/>
                </a:solidFill>
              </a:rPr>
              <a:t>Wikipedia中去建立他們的資料集以及用bertscore來做評估都有不錯的成效</a:t>
            </a:r>
            <a:br>
              <a:rPr lang="en" sz="1200">
                <a:solidFill>
                  <a:srgbClr val="595959"/>
                </a:solidFill>
              </a:rPr>
            </a:br>
            <a:r>
              <a:rPr lang="en" sz="1200">
                <a:solidFill>
                  <a:srgbClr val="595959"/>
                </a:solidFill>
              </a:rPr>
              <a:t>以上市我們這組的分享與實驗結果 謝謝大家</a:t>
            </a:r>
            <a:endParaRPr sz="5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f6f6f201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f6f6f201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1249ffcf0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1249ffcf0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a59f09a5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a59f09a5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最後作者他們的結論 提出了一個</a:t>
            </a:r>
            <a:r>
              <a:rPr lang="en" sz="1300">
                <a:solidFill>
                  <a:srgbClr val="595959"/>
                </a:solidFill>
              </a:rPr>
              <a:t>seq2seq model 去自動產生label</a:t>
            </a:r>
            <a:endParaRPr sz="1300">
              <a:solidFill>
                <a:srgbClr val="595959"/>
              </a:solidFill>
            </a:endParaRPr>
          </a:p>
          <a:p>
            <a:pPr indent="0" lvl="0" marL="0" rtl="0" algn="l">
              <a:spcBef>
                <a:spcPts val="0"/>
              </a:spcBef>
              <a:spcAft>
                <a:spcPts val="0"/>
              </a:spcAft>
              <a:buNone/>
            </a:pPr>
            <a:r>
              <a:rPr lang="en" sz="1300">
                <a:solidFill>
                  <a:srgbClr val="595959"/>
                </a:solidFill>
              </a:rPr>
              <a:t>從</a:t>
            </a:r>
            <a:r>
              <a:rPr lang="en" sz="1200">
                <a:solidFill>
                  <a:srgbClr val="595959"/>
                </a:solidFill>
              </a:rPr>
              <a:t>Wikipedia中去建立他們的資料集以及用bertscore來做評估都有不錯的成效</a:t>
            </a:r>
            <a:br>
              <a:rPr lang="en" sz="1200">
                <a:solidFill>
                  <a:srgbClr val="595959"/>
                </a:solidFill>
              </a:rPr>
            </a:br>
            <a:r>
              <a:rPr lang="en" sz="1200">
                <a:solidFill>
                  <a:srgbClr val="595959"/>
                </a:solidFill>
              </a:rPr>
              <a:t>以上市我們這組的分享與實驗結果 謝謝大家</a:t>
            </a:r>
            <a:endParaRPr sz="500">
              <a:solidFill>
                <a:srgbClr val="595959"/>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a59f09a5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a59f09a5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最後作者他們的結論 提出了一個</a:t>
            </a:r>
            <a:r>
              <a:rPr lang="en" sz="1300">
                <a:solidFill>
                  <a:srgbClr val="595959"/>
                </a:solidFill>
              </a:rPr>
              <a:t>seq2seq model 去自動產生label</a:t>
            </a:r>
            <a:endParaRPr sz="1300">
              <a:solidFill>
                <a:srgbClr val="595959"/>
              </a:solidFill>
            </a:endParaRPr>
          </a:p>
          <a:p>
            <a:pPr indent="0" lvl="0" marL="0" rtl="0" algn="l">
              <a:spcBef>
                <a:spcPts val="0"/>
              </a:spcBef>
              <a:spcAft>
                <a:spcPts val="0"/>
              </a:spcAft>
              <a:buNone/>
            </a:pPr>
            <a:r>
              <a:rPr lang="en" sz="1300">
                <a:solidFill>
                  <a:srgbClr val="595959"/>
                </a:solidFill>
              </a:rPr>
              <a:t>從</a:t>
            </a:r>
            <a:r>
              <a:rPr lang="en" sz="1200">
                <a:solidFill>
                  <a:srgbClr val="595959"/>
                </a:solidFill>
              </a:rPr>
              <a:t>Wikipedia中去建立他們的資料集以及用bertscore來做評估都有不錯的成效</a:t>
            </a:r>
            <a:br>
              <a:rPr lang="en" sz="1200">
                <a:solidFill>
                  <a:srgbClr val="595959"/>
                </a:solidFill>
              </a:rPr>
            </a:br>
            <a:r>
              <a:rPr lang="en" sz="1200">
                <a:solidFill>
                  <a:srgbClr val="595959"/>
                </a:solidFill>
              </a:rPr>
              <a:t>以上市我們這組的分享與實驗結果 謝謝大家</a:t>
            </a:r>
            <a:endParaRPr sz="5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f6f6f201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f6f6f201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2cfb23a1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92cfb23a1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52525"/>
                </a:solidFill>
                <a:latin typeface="Roboto"/>
                <a:ea typeface="Roboto"/>
                <a:cs typeface="Roboto"/>
                <a:sym typeface="Roboto"/>
              </a:rPr>
              <a:t>Topic model 主要是用來識別一篇文章或一堆字中所討論的主題是甚麼，</a:t>
            </a:r>
            <a:endParaRPr>
              <a:solidFill>
                <a:srgbClr val="252525"/>
              </a:solidFill>
              <a:latin typeface="Roboto"/>
              <a:ea typeface="Roboto"/>
              <a:cs typeface="Roboto"/>
              <a:sym typeface="Roboto"/>
            </a:endParaRPr>
          </a:p>
          <a:p>
            <a:pPr indent="0" lvl="0" marL="0" rtl="0" algn="l">
              <a:spcBef>
                <a:spcPts val="0"/>
              </a:spcBef>
              <a:spcAft>
                <a:spcPts val="0"/>
              </a:spcAft>
              <a:buNone/>
            </a:pPr>
            <a:r>
              <a:rPr lang="en">
                <a:solidFill>
                  <a:srgbClr val="252525"/>
                </a:solidFill>
                <a:latin typeface="Roboto"/>
                <a:ea typeface="Roboto"/>
                <a:cs typeface="Roboto"/>
                <a:sym typeface="Roboto"/>
              </a:rPr>
              <a:t>那他是屬於非監督的模型，就是所使用的資料沒有先被標記，只有透過學習將資料做分類的方法。</a:t>
            </a:r>
            <a:endParaRPr>
              <a:solidFill>
                <a:srgbClr val="252525"/>
              </a:solidFill>
              <a:latin typeface="Roboto"/>
              <a:ea typeface="Roboto"/>
              <a:cs typeface="Roboto"/>
              <a:sym typeface="Roboto"/>
            </a:endParaRPr>
          </a:p>
          <a:p>
            <a:pPr indent="0" lvl="0" marL="0" rtl="0" algn="l">
              <a:spcBef>
                <a:spcPts val="0"/>
              </a:spcBef>
              <a:spcAft>
                <a:spcPts val="0"/>
              </a:spcAft>
              <a:buNone/>
            </a:pPr>
            <a:r>
              <a:rPr lang="en">
                <a:solidFill>
                  <a:srgbClr val="252525"/>
                </a:solidFill>
                <a:latin typeface="Roboto"/>
                <a:ea typeface="Roboto"/>
                <a:cs typeface="Roboto"/>
                <a:sym typeface="Roboto"/>
              </a:rPr>
              <a:t>那 topic modeling 的模型是不需要經過訓練，所以對於數據分析的task 來說，是一個快速簡便的方法。</a:t>
            </a:r>
            <a:endParaRPr>
              <a:solidFill>
                <a:srgbClr val="252525"/>
              </a:solidFill>
              <a:latin typeface="Roboto"/>
              <a:ea typeface="Roboto"/>
              <a:cs typeface="Roboto"/>
              <a:sym typeface="Roboto"/>
            </a:endParaRPr>
          </a:p>
          <a:p>
            <a:pPr indent="0" lvl="0" marL="0" rtl="0" algn="l">
              <a:spcBef>
                <a:spcPts val="0"/>
              </a:spcBef>
              <a:spcAft>
                <a:spcPts val="0"/>
              </a:spcAft>
              <a:buNone/>
            </a:pPr>
            <a:r>
              <a:rPr lang="en">
                <a:solidFill>
                  <a:srgbClr val="252525"/>
                </a:solidFill>
                <a:latin typeface="Roboto"/>
                <a:ea typeface="Roboto"/>
                <a:cs typeface="Roboto"/>
                <a:sym typeface="Roboto"/>
              </a:rPr>
              <a:t>接下來因為文章的 topic </a:t>
            </a:r>
            <a:r>
              <a:rPr lang="en">
                <a:solidFill>
                  <a:srgbClr val="252525"/>
                </a:solidFill>
                <a:latin typeface="Roboto"/>
                <a:ea typeface="Roboto"/>
                <a:cs typeface="Roboto"/>
                <a:sym typeface="Roboto"/>
              </a:rPr>
              <a:t>通常是由單詞在文章中出現的機率做排序並產生的 representation，但是透過這個方法產生的 topic 它的可解釋性可能會比較低</a:t>
            </a:r>
            <a:r>
              <a:rPr lang="en">
                <a:solidFill>
                  <a:srgbClr val="252525"/>
                </a:solidFill>
                <a:latin typeface="Roboto"/>
                <a:ea typeface="Roboto"/>
                <a:cs typeface="Roboto"/>
                <a:sym typeface="Roboto"/>
              </a:rPr>
              <a:t>，所以有各式各樣的</a:t>
            </a:r>
            <a:r>
              <a:rPr lang="en">
                <a:solidFill>
                  <a:srgbClr val="252525"/>
                </a:solidFill>
                <a:latin typeface="Roboto"/>
                <a:ea typeface="Roboto"/>
                <a:cs typeface="Roboto"/>
                <a:sym typeface="Roboto"/>
              </a:rPr>
              <a:t>方法被開發出來來為這些 topic 另外分配可解釋性的 Label，也正是這一篇在做的task。</a:t>
            </a:r>
            <a:endParaRPr>
              <a:solidFill>
                <a:srgbClr val="252525"/>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32afff36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32afff36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52525"/>
                </a:solidFill>
                <a:latin typeface="Roboto"/>
                <a:ea typeface="Roboto"/>
                <a:cs typeface="Roboto"/>
                <a:sym typeface="Roboto"/>
              </a:rPr>
              <a:t>那過去針對自動為 topic 分配 Label 的 work 主要是藉由兩階段的方法：（1）首先 Candidate label ，也就是</a:t>
            </a:r>
            <a:r>
              <a:rPr lang="en">
                <a:solidFill>
                  <a:srgbClr val="252525"/>
                </a:solidFill>
                <a:latin typeface="Roboto"/>
                <a:ea typeface="Roboto"/>
                <a:cs typeface="Roboto"/>
                <a:sym typeface="Roboto"/>
              </a:rPr>
              <a:t>候選的</a:t>
            </a:r>
            <a:r>
              <a:rPr lang="en">
                <a:solidFill>
                  <a:srgbClr val="252525"/>
                </a:solidFill>
                <a:latin typeface="Roboto"/>
                <a:ea typeface="Roboto"/>
                <a:cs typeface="Roboto"/>
                <a:sym typeface="Roboto"/>
              </a:rPr>
              <a:t> Label 是從一個 large pool 中做檢索的，那所謂的 Large pool </a:t>
            </a:r>
            <a:r>
              <a:rPr lang="en">
                <a:solidFill>
                  <a:srgbClr val="252525"/>
                </a:solidFill>
                <a:latin typeface="Roboto"/>
                <a:ea typeface="Roboto"/>
                <a:cs typeface="Roboto"/>
                <a:sym typeface="Roboto"/>
              </a:rPr>
              <a:t>舉例來說</a:t>
            </a:r>
            <a:r>
              <a:rPr lang="en">
                <a:solidFill>
                  <a:srgbClr val="252525"/>
                </a:solidFill>
                <a:latin typeface="Roboto"/>
                <a:ea typeface="Roboto"/>
                <a:cs typeface="Roboto"/>
                <a:sym typeface="Roboto"/>
              </a:rPr>
              <a:t>就像是維基百科內所列好的大量的文章標題；接著第二階段就是</a:t>
            </a:r>
            <a:r>
              <a:rPr lang="en">
                <a:solidFill>
                  <a:srgbClr val="252525"/>
                </a:solidFill>
                <a:latin typeface="Roboto"/>
                <a:ea typeface="Roboto"/>
                <a:cs typeface="Roboto"/>
                <a:sym typeface="Roboto"/>
              </a:rPr>
              <a:t>根據</a:t>
            </a:r>
            <a:r>
              <a:rPr lang="en">
                <a:solidFill>
                  <a:srgbClr val="252525"/>
                </a:solidFill>
                <a:latin typeface="Roboto"/>
                <a:ea typeface="Roboto"/>
                <a:cs typeface="Roboto"/>
                <a:sym typeface="Roboto"/>
              </a:rPr>
              <a:t>這些 Candidate label 和 Topic 內的術語的語義相似性重新做排名。</a:t>
            </a:r>
            <a:endParaRPr>
              <a:solidFill>
                <a:srgbClr val="252525"/>
              </a:solidFill>
              <a:latin typeface="Roboto"/>
              <a:ea typeface="Roboto"/>
              <a:cs typeface="Roboto"/>
              <a:sym typeface="Roboto"/>
            </a:endParaRPr>
          </a:p>
          <a:p>
            <a:pPr indent="0" lvl="0" marL="0" rtl="0" algn="l">
              <a:spcBef>
                <a:spcPts val="0"/>
              </a:spcBef>
              <a:spcAft>
                <a:spcPts val="0"/>
              </a:spcAft>
              <a:buNone/>
            </a:pPr>
            <a:r>
              <a:rPr lang="en">
                <a:solidFill>
                  <a:srgbClr val="252525"/>
                </a:solidFill>
                <a:latin typeface="Roboto"/>
                <a:ea typeface="Roboto"/>
                <a:cs typeface="Roboto"/>
                <a:sym typeface="Roboto"/>
              </a:rPr>
              <a:t>但是過去的這些提取方法有一個問題，就是只能從可能不包含任何合適標籤的受限集合中去分配 Candidate label。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932afff36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932afff36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52525"/>
                </a:solidFill>
                <a:latin typeface="Roboto"/>
                <a:ea typeface="Roboto"/>
                <a:cs typeface="Roboto"/>
                <a:sym typeface="Roboto"/>
              </a:rPr>
              <a:t>所以作者希望透過使用基於 sequence-to-sequence 的方法來生成不受限制的標籤。</a:t>
            </a:r>
            <a:endParaRPr>
              <a:solidFill>
                <a:srgbClr val="252525"/>
              </a:solidFill>
              <a:latin typeface="Roboto"/>
              <a:ea typeface="Roboto"/>
              <a:cs typeface="Roboto"/>
              <a:sym typeface="Roboto"/>
            </a:endParaRPr>
          </a:p>
          <a:p>
            <a:pPr indent="0" lvl="0" marL="0" rtl="0" algn="l">
              <a:spcBef>
                <a:spcPts val="0"/>
              </a:spcBef>
              <a:spcAft>
                <a:spcPts val="0"/>
              </a:spcAft>
              <a:buNone/>
            </a:pPr>
            <a:r>
              <a:rPr lang="en">
                <a:solidFill>
                  <a:srgbClr val="252525"/>
                </a:solidFill>
                <a:latin typeface="Roboto"/>
                <a:ea typeface="Roboto"/>
                <a:cs typeface="Roboto"/>
                <a:sym typeface="Roboto"/>
              </a:rPr>
              <a:t>那為此作者的模型所使用的 dataset 是藉由 distant supervision </a:t>
            </a:r>
            <a:r>
              <a:rPr lang="en">
                <a:solidFill>
                  <a:srgbClr val="252525"/>
                </a:solidFill>
                <a:latin typeface="Roboto"/>
                <a:ea typeface="Roboto"/>
                <a:cs typeface="Roboto"/>
                <a:sym typeface="Roboto"/>
              </a:rPr>
              <a:t>遠程監督所</a:t>
            </a:r>
            <a:r>
              <a:rPr lang="en">
                <a:solidFill>
                  <a:srgbClr val="252525"/>
                </a:solidFill>
                <a:latin typeface="Roboto"/>
                <a:ea typeface="Roboto"/>
                <a:cs typeface="Roboto"/>
                <a:sym typeface="Roboto"/>
              </a:rPr>
              <a:t>創建的新的大型合成數據集上做訓練的。那所謂的遠程監督就是一個用來抽取 instance 之間的關係的一個方法，舉個例子，像是文章中所有只要包含台灣和台北的句子，全部都會被假設成台北是台灣的首都這樣。</a:t>
            </a:r>
            <a:endParaRPr>
              <a:solidFill>
                <a:srgbClr val="252525"/>
              </a:solidFill>
              <a:latin typeface="Roboto"/>
              <a:ea typeface="Roboto"/>
              <a:cs typeface="Roboto"/>
              <a:sym typeface="Roboto"/>
            </a:endParaRPr>
          </a:p>
          <a:p>
            <a:pPr indent="0" lvl="0" marL="0" rtl="0" algn="l">
              <a:spcBef>
                <a:spcPts val="0"/>
              </a:spcBef>
              <a:spcAft>
                <a:spcPts val="0"/>
              </a:spcAft>
              <a:buNone/>
            </a:pPr>
            <a:r>
              <a:rPr lang="en">
                <a:solidFill>
                  <a:srgbClr val="252525"/>
                </a:solidFill>
                <a:latin typeface="Roboto"/>
                <a:ea typeface="Roboto"/>
                <a:cs typeface="Roboto"/>
                <a:sym typeface="Roboto"/>
              </a:rPr>
              <a:t>那藉由作者的模型所生成的 Label 最後會和作為 groundtruth 的 gold Label 做比較來進行評估。</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932afff36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932afff36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932afff3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932afff36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模型的部分首先要介紹模型的架構，那這個基於 sequence-to-sequence 的模型是由兩個 RNN 的 neural network 所組成，一個會用來當作encoder，而另一個會用來當作 decoder。</a:t>
            </a:r>
            <a:endParaRPr/>
          </a:p>
          <a:p>
            <a:pPr indent="0" lvl="0" marL="0" rtl="0" algn="l">
              <a:spcBef>
                <a:spcPts val="0"/>
              </a:spcBef>
              <a:spcAft>
                <a:spcPts val="0"/>
              </a:spcAft>
              <a:buNone/>
            </a:pPr>
            <a:r>
              <a:rPr lang="en"/>
              <a:t>那一開始會將一段句子型成的 sequence 作為 input ，透過 embedding layer 得到各個詞的 embedding，接著再透過一個 bidirection 的 GRU 來獲取各個 embedding 的 hidden representation，那後面會針對</a:t>
            </a:r>
            <a:r>
              <a:rPr lang="en">
                <a:solidFill>
                  <a:schemeClr val="dk1"/>
                </a:solidFill>
              </a:rPr>
              <a:t>bidirectional GRU，也就是雙向GRU的部分再做說明</a:t>
            </a:r>
            <a:r>
              <a:rPr lang="en"/>
              <a:t>，那所生成的 hidden representation 會送到 decoder 去，而decoder 會透過得到的 hidden representation 以及前一個 timestep 所預測出來的 Label 來作為當前這個 timestep 預測的基準，其餘考慮的因素像是圖中的 attention layer 和 context vector 以及 Dense layer 後面一樣會再做說明。</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92cfb23a1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92cfb23a1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接下來要來介紹 bidirectional GRU的部分，首先示意圖中的綠色框框所表示的就是 GRU 的單元，每一個單元會決定要讓多少從前一個單元過來的訊息通過，那進到這個單元後會再和當前的 input 的信息做結合，最後離開單元的時候會決定要丟棄多少信息，再將剩下的信息傳遞到下一個單元。</a:t>
            </a:r>
            <a:endParaRPr/>
          </a:p>
          <a:p>
            <a:pPr indent="0" lvl="0" marL="0" rtl="0" algn="l">
              <a:spcBef>
                <a:spcPts val="0"/>
              </a:spcBef>
              <a:spcAft>
                <a:spcPts val="0"/>
              </a:spcAft>
              <a:buNone/>
            </a:pPr>
            <a:r>
              <a:rPr lang="en"/>
              <a:t>那右上方 hft 代表的是 bidirectional GRU，也就雙向GRU 中的 forward GRU ，他是按照原始的順序去做讀取，而 hbt 所代表的 backward GRU 則是反向讀取，最後再將這兩個信息 concate 起來來獲取一個 hidden state ht。那使用到雙向GRU的目的是為了做到比原始的GRU更完整的理解上下文的關係。</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4" name="Google Shape;14;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
        <p:nvSpPr>
          <p:cNvPr id="15" name="Google Shape;1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63" name="Shape 63"/>
        <p:cNvGrpSpPr/>
        <p:nvPr/>
      </p:nvGrpSpPr>
      <p:grpSpPr>
        <a:xfrm>
          <a:off x="0" y="0"/>
          <a:ext cx="0" cy="0"/>
          <a:chOff x="0" y="0"/>
          <a:chExt cx="0" cy="0"/>
        </a:xfrm>
      </p:grpSpPr>
      <p:sp>
        <p:nvSpPr>
          <p:cNvPr id="64" name="Google Shape;6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66" name="Google Shape;6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67" name="Google Shape;6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8" name="Shape 68"/>
        <p:cNvGrpSpPr/>
        <p:nvPr/>
      </p:nvGrpSpPr>
      <p:grpSpPr>
        <a:xfrm>
          <a:off x="0" y="0"/>
          <a:ext cx="0" cy="0"/>
          <a:chOff x="0" y="0"/>
          <a:chExt cx="0" cy="0"/>
        </a:xfrm>
      </p:grpSpPr>
      <p:sp>
        <p:nvSpPr>
          <p:cNvPr id="69" name="Google Shape;6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70" name="Shape 70"/>
        <p:cNvGrpSpPr/>
        <p:nvPr/>
      </p:nvGrpSpPr>
      <p:grpSpPr>
        <a:xfrm>
          <a:off x="0" y="0"/>
          <a:ext cx="0" cy="0"/>
          <a:chOff x="0" y="0"/>
          <a:chExt cx="0" cy="0"/>
        </a:xfrm>
      </p:grpSpPr>
      <p:sp>
        <p:nvSpPr>
          <p:cNvPr id="71" name="Google Shape;71;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73" name="Google Shape;73;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4" name="Google Shape;74;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75" name="Google Shape;75;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76" name="Google Shape;76;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8" name="Google Shape;78;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9" name="Google Shape;79;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80" name="Google Shape;80;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81" name="Google Shape;81;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3" name="Google Shape;83;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4" name="Google Shape;84;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5" name="Google Shape;85;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86" name="Google Shape;8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87" name="Shape 87"/>
        <p:cNvGrpSpPr/>
        <p:nvPr/>
      </p:nvGrpSpPr>
      <p:grpSpPr>
        <a:xfrm>
          <a:off x="0" y="0"/>
          <a:ext cx="0" cy="0"/>
          <a:chOff x="0" y="0"/>
          <a:chExt cx="0" cy="0"/>
        </a:xfrm>
      </p:grpSpPr>
      <p:sp>
        <p:nvSpPr>
          <p:cNvPr id="88" name="Google Shape;88;p14"/>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 name="Google Shape;89;p14"/>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90" name="Google Shape;90;p14"/>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1" name="Google Shape;91;p14"/>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93" name="Shape 93"/>
        <p:cNvGrpSpPr/>
        <p:nvPr/>
      </p:nvGrpSpPr>
      <p:grpSpPr>
        <a:xfrm>
          <a:off x="0" y="0"/>
          <a:ext cx="0" cy="0"/>
          <a:chOff x="0" y="0"/>
          <a:chExt cx="0" cy="0"/>
        </a:xfrm>
      </p:grpSpPr>
      <p:sp>
        <p:nvSpPr>
          <p:cNvPr id="94" name="Google Shape;94;p15"/>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97" name="Google Shape;97;p15"/>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98" name="Google Shape;9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1" name="Google Shape;101;p16"/>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2" name="Google Shape;102;p16"/>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3" name="Google Shape;103;p16"/>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16"/>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5" name="Google Shape;105;p16"/>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6" name="Google Shape;106;p16"/>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07" name="Google Shape;10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08" name="Shape 108"/>
        <p:cNvGrpSpPr/>
        <p:nvPr/>
      </p:nvGrpSpPr>
      <p:grpSpPr>
        <a:xfrm>
          <a:off x="0" y="0"/>
          <a:ext cx="0" cy="0"/>
          <a:chOff x="0" y="0"/>
          <a:chExt cx="0" cy="0"/>
        </a:xfrm>
      </p:grpSpPr>
      <p:sp>
        <p:nvSpPr>
          <p:cNvPr id="109" name="Google Shape;109;p17"/>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13" name="Google Shape;113;p17"/>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4" name="Google Shape;11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17" name="Google Shape;117;p18"/>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8" name="Google Shape;118;p18"/>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9" name="Google Shape;119;p18"/>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0" name="Google Shape;120;p18"/>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18"/>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18"/>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3" name="Google Shape;123;p18"/>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4" name="Google Shape;124;p18"/>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5" name="Google Shape;12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126" name="Shape 126"/>
        <p:cNvGrpSpPr/>
        <p:nvPr/>
      </p:nvGrpSpPr>
      <p:grpSpPr>
        <a:xfrm>
          <a:off x="0" y="0"/>
          <a:ext cx="0" cy="0"/>
          <a:chOff x="0" y="0"/>
          <a:chExt cx="0" cy="0"/>
        </a:xfrm>
      </p:grpSpPr>
      <p:sp>
        <p:nvSpPr>
          <p:cNvPr id="127" name="Google Shape;127;p1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28" name="Google Shape;128;p19"/>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9" name="Google Shape;129;p19"/>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19"/>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1" name="Google Shape;131;p19"/>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2" name="Google Shape;132;p19"/>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35" name="Shape 135"/>
        <p:cNvGrpSpPr/>
        <p:nvPr/>
      </p:nvGrpSpPr>
      <p:grpSpPr>
        <a:xfrm>
          <a:off x="0" y="0"/>
          <a:ext cx="0" cy="0"/>
          <a:chOff x="0" y="0"/>
          <a:chExt cx="0" cy="0"/>
        </a:xfrm>
      </p:grpSpPr>
      <p:sp>
        <p:nvSpPr>
          <p:cNvPr id="136" name="Google Shape;136;p20"/>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7" name="Google Shape;137;p20"/>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8" name="Google Shape;138;p20"/>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9" name="Google Shape;139;p20"/>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0" name="Google Shape;140;p20"/>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1" name="Google Shape;141;p20"/>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2" name="Google Shape;142;p20"/>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44" name="Google Shape;14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8" name="Google Shape;18;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9" name="Google Shape;19;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20" name="Google Shape;20;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21" name="Google Shape;21;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145" name="Shape 145"/>
        <p:cNvGrpSpPr/>
        <p:nvPr/>
      </p:nvGrpSpPr>
      <p:grpSpPr>
        <a:xfrm>
          <a:off x="0" y="0"/>
          <a:ext cx="0" cy="0"/>
          <a:chOff x="0" y="0"/>
          <a:chExt cx="0" cy="0"/>
        </a:xfrm>
      </p:grpSpPr>
      <p:sp>
        <p:nvSpPr>
          <p:cNvPr id="146" name="Google Shape;146;p21"/>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47" name="Google Shape;147;p2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48" name="Google Shape;148;p21"/>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 name="Google Shape;149;p21"/>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 name="Google Shape;150;p21"/>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 name="Google Shape;151;p21"/>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153" name="Shape 153"/>
        <p:cNvGrpSpPr/>
        <p:nvPr/>
      </p:nvGrpSpPr>
      <p:grpSpPr>
        <a:xfrm>
          <a:off x="0" y="0"/>
          <a:ext cx="0" cy="0"/>
          <a:chOff x="0" y="0"/>
          <a:chExt cx="0" cy="0"/>
        </a:xfrm>
      </p:grpSpPr>
      <p:sp>
        <p:nvSpPr>
          <p:cNvPr id="154" name="Google Shape;154;p22"/>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5" name="Google Shape;155;p22"/>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6" name="Google Shape;156;p22"/>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7" name="Google Shape;157;p22"/>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8" name="Google Shape;158;p22"/>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9" name="Google Shape;159;p22"/>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0" name="Google Shape;160;p2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61" name="Google Shape;16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162" name="Shape 162"/>
        <p:cNvGrpSpPr/>
        <p:nvPr/>
      </p:nvGrpSpPr>
      <p:grpSpPr>
        <a:xfrm>
          <a:off x="0" y="0"/>
          <a:ext cx="0" cy="0"/>
          <a:chOff x="0" y="0"/>
          <a:chExt cx="0" cy="0"/>
        </a:xfrm>
      </p:grpSpPr>
      <p:sp>
        <p:nvSpPr>
          <p:cNvPr id="163" name="Google Shape;163;p23"/>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66" name="Google Shape;166;p23"/>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7" name="Google Shape;167;p23"/>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68" name="Google Shape;168;p23"/>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69" name="Google Shape;169;p23"/>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70" name="Google Shape;170;p23"/>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71" name="Google Shape;171;p23"/>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72" name="Google Shape;172;p23"/>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73" name="Google Shape;173;p23"/>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74" name="Google Shape;174;p23"/>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75" name="Google Shape;175;p23"/>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76" name="Google Shape;176;p23"/>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77" name="Google Shape;177;p23"/>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78" name="Google Shape;17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179" name="Shape 179"/>
        <p:cNvGrpSpPr/>
        <p:nvPr/>
      </p:nvGrpSpPr>
      <p:grpSpPr>
        <a:xfrm>
          <a:off x="0" y="0"/>
          <a:ext cx="0" cy="0"/>
          <a:chOff x="0" y="0"/>
          <a:chExt cx="0" cy="0"/>
        </a:xfrm>
      </p:grpSpPr>
      <p:sp>
        <p:nvSpPr>
          <p:cNvPr id="180" name="Google Shape;180;p24"/>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3" name="Google Shape;183;p24"/>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4" name="Google Shape;184;p24"/>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5" name="Google Shape;185;p24"/>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24"/>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7" name="Google Shape;187;p24"/>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89" name="Google Shape;18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190" name="Shape 190"/>
        <p:cNvGrpSpPr/>
        <p:nvPr/>
      </p:nvGrpSpPr>
      <p:grpSpPr>
        <a:xfrm>
          <a:off x="0" y="0"/>
          <a:ext cx="0" cy="0"/>
          <a:chOff x="0" y="0"/>
          <a:chExt cx="0" cy="0"/>
        </a:xfrm>
      </p:grpSpPr>
      <p:sp>
        <p:nvSpPr>
          <p:cNvPr id="191" name="Google Shape;191;p25"/>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92" name="Google Shape;192;p25"/>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 name="Google Shape;193;p25"/>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195" name="Shape 195"/>
        <p:cNvGrpSpPr/>
        <p:nvPr/>
      </p:nvGrpSpPr>
      <p:grpSpPr>
        <a:xfrm>
          <a:off x="0" y="0"/>
          <a:ext cx="0" cy="0"/>
          <a:chOff x="0" y="0"/>
          <a:chExt cx="0" cy="0"/>
        </a:xfrm>
      </p:grpSpPr>
      <p:sp>
        <p:nvSpPr>
          <p:cNvPr id="196" name="Google Shape;196;p2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97" name="Google Shape;197;p2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 name="Google Shape;198;p2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 name="Google Shape;199;p2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201" name="Shape 201"/>
        <p:cNvGrpSpPr/>
        <p:nvPr/>
      </p:nvGrpSpPr>
      <p:grpSpPr>
        <a:xfrm>
          <a:off x="0" y="0"/>
          <a:ext cx="0" cy="0"/>
          <a:chOff x="0" y="0"/>
          <a:chExt cx="0" cy="0"/>
        </a:xfrm>
      </p:grpSpPr>
      <p:sp>
        <p:nvSpPr>
          <p:cNvPr id="202" name="Google Shape;202;p2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03" name="Google Shape;203;p2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206" name="Shape 206"/>
        <p:cNvGrpSpPr/>
        <p:nvPr/>
      </p:nvGrpSpPr>
      <p:grpSpPr>
        <a:xfrm>
          <a:off x="0" y="0"/>
          <a:ext cx="0" cy="0"/>
          <a:chOff x="0" y="0"/>
          <a:chExt cx="0" cy="0"/>
        </a:xfrm>
      </p:grpSpPr>
      <p:sp>
        <p:nvSpPr>
          <p:cNvPr id="207" name="Google Shape;207;p2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08" name="Google Shape;208;p2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 name="Google Shape;209;p2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 name="Google Shape;210;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212" name="Shape 212"/>
        <p:cNvGrpSpPr/>
        <p:nvPr/>
      </p:nvGrpSpPr>
      <p:grpSpPr>
        <a:xfrm>
          <a:off x="0" y="0"/>
          <a:ext cx="0" cy="0"/>
          <a:chOff x="0" y="0"/>
          <a:chExt cx="0" cy="0"/>
        </a:xfrm>
      </p:grpSpPr>
      <p:sp>
        <p:nvSpPr>
          <p:cNvPr id="213" name="Google Shape;213;p2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14" name="Google Shape;214;p29"/>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5" name="Google Shape;215;p29"/>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6" name="Google Shape;216;p29"/>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7" name="Google Shape;217;p29"/>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8" name="Google Shape;218;p29"/>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9" name="Google Shape;219;p29"/>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0" name="Google Shape;22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221" name="Shape 221"/>
        <p:cNvGrpSpPr/>
        <p:nvPr/>
      </p:nvGrpSpPr>
      <p:grpSpPr>
        <a:xfrm>
          <a:off x="0" y="0"/>
          <a:ext cx="0" cy="0"/>
          <a:chOff x="0" y="0"/>
          <a:chExt cx="0" cy="0"/>
        </a:xfrm>
      </p:grpSpPr>
      <p:sp>
        <p:nvSpPr>
          <p:cNvPr id="222" name="Google Shape;222;p3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 name="Google Shape;223;p3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27" name="Google Shape;227;p30"/>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28" name="Google Shape;228;p30"/>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29" name="Google Shape;229;p30"/>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30" name="Google Shape;230;p30"/>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31" name="Google Shape;231;p30"/>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32" name="Google Shape;232;p3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3" name="Google Shape;233;p3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 name="Google Shape;234;p3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 name="Google Shape;235;p3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3" name="Shape 23"/>
        <p:cNvGrpSpPr/>
        <p:nvPr/>
      </p:nvGrpSpPr>
      <p:grpSpPr>
        <a:xfrm>
          <a:off x="0" y="0"/>
          <a:ext cx="0" cy="0"/>
          <a:chOff x="0" y="0"/>
          <a:chExt cx="0" cy="0"/>
        </a:xfrm>
      </p:grpSpPr>
      <p:sp>
        <p:nvSpPr>
          <p:cNvPr id="24" name="Google Shape;24;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5" name="Google Shape;25;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6" name="Google Shape;26;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7" name="Google Shape;2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latin typeface="Didact Gothic"/>
                <a:ea typeface="Didact Gothic"/>
                <a:cs typeface="Didact Gothic"/>
                <a:sym typeface="Didact Gothic"/>
              </a:defRPr>
            </a:lvl1pPr>
            <a:lvl2pPr lvl="1">
              <a:buNone/>
              <a:defRPr>
                <a:solidFill>
                  <a:schemeClr val="dk1"/>
                </a:solidFill>
                <a:latin typeface="Didact Gothic"/>
                <a:ea typeface="Didact Gothic"/>
                <a:cs typeface="Didact Gothic"/>
                <a:sym typeface="Didact Gothic"/>
              </a:defRPr>
            </a:lvl2pPr>
            <a:lvl3pPr lvl="2">
              <a:buNone/>
              <a:defRPr>
                <a:solidFill>
                  <a:schemeClr val="dk1"/>
                </a:solidFill>
                <a:latin typeface="Didact Gothic"/>
                <a:ea typeface="Didact Gothic"/>
                <a:cs typeface="Didact Gothic"/>
                <a:sym typeface="Didact Gothic"/>
              </a:defRPr>
            </a:lvl3pPr>
            <a:lvl4pPr lvl="3">
              <a:buNone/>
              <a:defRPr>
                <a:solidFill>
                  <a:schemeClr val="dk1"/>
                </a:solidFill>
                <a:latin typeface="Didact Gothic"/>
                <a:ea typeface="Didact Gothic"/>
                <a:cs typeface="Didact Gothic"/>
                <a:sym typeface="Didact Gothic"/>
              </a:defRPr>
            </a:lvl4pPr>
            <a:lvl5pPr lvl="4">
              <a:buNone/>
              <a:defRPr>
                <a:solidFill>
                  <a:schemeClr val="dk1"/>
                </a:solidFill>
                <a:latin typeface="Didact Gothic"/>
                <a:ea typeface="Didact Gothic"/>
                <a:cs typeface="Didact Gothic"/>
                <a:sym typeface="Didact Gothic"/>
              </a:defRPr>
            </a:lvl5pPr>
            <a:lvl6pPr lvl="5">
              <a:buNone/>
              <a:defRPr>
                <a:solidFill>
                  <a:schemeClr val="dk1"/>
                </a:solidFill>
                <a:latin typeface="Didact Gothic"/>
                <a:ea typeface="Didact Gothic"/>
                <a:cs typeface="Didact Gothic"/>
                <a:sym typeface="Didact Gothic"/>
              </a:defRPr>
            </a:lvl6pPr>
            <a:lvl7pPr lvl="6">
              <a:buNone/>
              <a:defRPr>
                <a:solidFill>
                  <a:schemeClr val="dk1"/>
                </a:solidFill>
                <a:latin typeface="Didact Gothic"/>
                <a:ea typeface="Didact Gothic"/>
                <a:cs typeface="Didact Gothic"/>
                <a:sym typeface="Didact Gothic"/>
              </a:defRPr>
            </a:lvl7pPr>
            <a:lvl8pPr lvl="7">
              <a:buNone/>
              <a:defRPr>
                <a:solidFill>
                  <a:schemeClr val="dk1"/>
                </a:solidFill>
                <a:latin typeface="Didact Gothic"/>
                <a:ea typeface="Didact Gothic"/>
                <a:cs typeface="Didact Gothic"/>
                <a:sym typeface="Didact Gothic"/>
              </a:defRPr>
            </a:lvl8pPr>
            <a:lvl9pPr lvl="8">
              <a:buNone/>
              <a:defRPr>
                <a:solidFill>
                  <a:schemeClr val="dk1"/>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37" name="Shape 237"/>
        <p:cNvGrpSpPr/>
        <p:nvPr/>
      </p:nvGrpSpPr>
      <p:grpSpPr>
        <a:xfrm>
          <a:off x="0" y="0"/>
          <a:ext cx="0" cy="0"/>
          <a:chOff x="0" y="0"/>
          <a:chExt cx="0" cy="0"/>
        </a:xfrm>
      </p:grpSpPr>
      <p:sp>
        <p:nvSpPr>
          <p:cNvPr id="238" name="Google Shape;238;p31"/>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239" name="Google Shape;239;p31"/>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241" name="Google Shape;241;p31"/>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242" name="Google Shape;242;p31"/>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43" name="Google Shape;243;p31"/>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44" name="Google Shape;2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8" name="Shape 28"/>
        <p:cNvGrpSpPr/>
        <p:nvPr/>
      </p:nvGrpSpPr>
      <p:grpSpPr>
        <a:xfrm>
          <a:off x="0" y="0"/>
          <a:ext cx="0" cy="0"/>
          <a:chOff x="0" y="0"/>
          <a:chExt cx="0" cy="0"/>
        </a:xfrm>
      </p:grpSpPr>
      <p:sp>
        <p:nvSpPr>
          <p:cNvPr id="29" name="Google Shape;29;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0" name="Google Shape;30;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1" name="Google Shape;31;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 name="Google Shape;33;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5" name="Shape 35"/>
        <p:cNvGrpSpPr/>
        <p:nvPr/>
      </p:nvGrpSpPr>
      <p:grpSpPr>
        <a:xfrm>
          <a:off x="0" y="0"/>
          <a:ext cx="0" cy="0"/>
          <a:chOff x="0" y="0"/>
          <a:chExt cx="0" cy="0"/>
        </a:xfrm>
      </p:grpSpPr>
      <p:sp>
        <p:nvSpPr>
          <p:cNvPr id="36" name="Google Shape;36;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7" name="Google Shape;37;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 name="Google Shape;38;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 name="Google Shape;39;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 name="Google Shape;40;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42" name="Shape 42"/>
        <p:cNvGrpSpPr/>
        <p:nvPr/>
      </p:nvGrpSpPr>
      <p:grpSpPr>
        <a:xfrm>
          <a:off x="0" y="0"/>
          <a:ext cx="0" cy="0"/>
          <a:chOff x="0" y="0"/>
          <a:chExt cx="0" cy="0"/>
        </a:xfrm>
      </p:grpSpPr>
      <p:sp>
        <p:nvSpPr>
          <p:cNvPr id="43" name="Google Shape;43;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44" name="Google Shape;44;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45" name="Google Shape;4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latin typeface="Didact Gothic"/>
                <a:ea typeface="Didact Gothic"/>
                <a:cs typeface="Didact Gothic"/>
                <a:sym typeface="Didact Gothic"/>
              </a:defRPr>
            </a:lvl1pPr>
            <a:lvl2pPr lvl="1">
              <a:buNone/>
              <a:defRPr>
                <a:solidFill>
                  <a:schemeClr val="lt1"/>
                </a:solidFill>
                <a:latin typeface="Didact Gothic"/>
                <a:ea typeface="Didact Gothic"/>
                <a:cs typeface="Didact Gothic"/>
                <a:sym typeface="Didact Gothic"/>
              </a:defRPr>
            </a:lvl2pPr>
            <a:lvl3pPr lvl="2">
              <a:buNone/>
              <a:defRPr>
                <a:solidFill>
                  <a:schemeClr val="lt1"/>
                </a:solidFill>
                <a:latin typeface="Didact Gothic"/>
                <a:ea typeface="Didact Gothic"/>
                <a:cs typeface="Didact Gothic"/>
                <a:sym typeface="Didact Gothic"/>
              </a:defRPr>
            </a:lvl3pPr>
            <a:lvl4pPr lvl="3">
              <a:buNone/>
              <a:defRPr>
                <a:solidFill>
                  <a:schemeClr val="lt1"/>
                </a:solidFill>
                <a:latin typeface="Didact Gothic"/>
                <a:ea typeface="Didact Gothic"/>
                <a:cs typeface="Didact Gothic"/>
                <a:sym typeface="Didact Gothic"/>
              </a:defRPr>
            </a:lvl4pPr>
            <a:lvl5pPr lvl="4">
              <a:buNone/>
              <a:defRPr>
                <a:solidFill>
                  <a:schemeClr val="lt1"/>
                </a:solidFill>
                <a:latin typeface="Didact Gothic"/>
                <a:ea typeface="Didact Gothic"/>
                <a:cs typeface="Didact Gothic"/>
                <a:sym typeface="Didact Gothic"/>
              </a:defRPr>
            </a:lvl5pPr>
            <a:lvl6pPr lvl="5">
              <a:buNone/>
              <a:defRPr>
                <a:solidFill>
                  <a:schemeClr val="lt1"/>
                </a:solidFill>
                <a:latin typeface="Didact Gothic"/>
                <a:ea typeface="Didact Gothic"/>
                <a:cs typeface="Didact Gothic"/>
                <a:sym typeface="Didact Gothic"/>
              </a:defRPr>
            </a:lvl6pPr>
            <a:lvl7pPr lvl="6">
              <a:buNone/>
              <a:defRPr>
                <a:solidFill>
                  <a:schemeClr val="lt1"/>
                </a:solidFill>
                <a:latin typeface="Didact Gothic"/>
                <a:ea typeface="Didact Gothic"/>
                <a:cs typeface="Didact Gothic"/>
                <a:sym typeface="Didact Gothic"/>
              </a:defRPr>
            </a:lvl7pPr>
            <a:lvl8pPr lvl="7">
              <a:buNone/>
              <a:defRPr>
                <a:solidFill>
                  <a:schemeClr val="lt1"/>
                </a:solidFill>
                <a:latin typeface="Didact Gothic"/>
                <a:ea typeface="Didact Gothic"/>
                <a:cs typeface="Didact Gothic"/>
                <a:sym typeface="Didact Gothic"/>
              </a:defRPr>
            </a:lvl8pPr>
            <a:lvl9pPr lvl="8">
              <a:buNone/>
              <a:defRPr>
                <a:solidFill>
                  <a:schemeClr val="lt1"/>
                </a:solidFill>
                <a:latin typeface="Didact Gothic"/>
                <a:ea typeface="Didact Gothic"/>
                <a:cs typeface="Didact Gothic"/>
                <a:sym typeface="Didact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8" name="Google Shape;4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9" name="Shape 49"/>
        <p:cNvGrpSpPr/>
        <p:nvPr/>
      </p:nvGrpSpPr>
      <p:grpSpPr>
        <a:xfrm>
          <a:off x="0" y="0"/>
          <a:ext cx="0" cy="0"/>
          <a:chOff x="0" y="0"/>
          <a:chExt cx="0" cy="0"/>
        </a:xfrm>
      </p:grpSpPr>
      <p:sp>
        <p:nvSpPr>
          <p:cNvPr id="50" name="Google Shape;50;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54" name="Google Shape;54;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55" name="Google Shape;5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56" name="Shape 56"/>
        <p:cNvGrpSpPr/>
        <p:nvPr/>
      </p:nvGrpSpPr>
      <p:grpSpPr>
        <a:xfrm>
          <a:off x="0" y="0"/>
          <a:ext cx="0" cy="0"/>
          <a:chOff x="0" y="0"/>
          <a:chExt cx="0" cy="0"/>
        </a:xfrm>
      </p:grpSpPr>
      <p:sp>
        <p:nvSpPr>
          <p:cNvPr id="57" name="Google Shape;57;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60" name="Google Shape;60;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 name="Google Shape;61;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 name="Google Shape;62;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hlink"/>
                </a:solidFill>
                <a:latin typeface="Questrial"/>
                <a:ea typeface="Questrial"/>
                <a:cs typeface="Questrial"/>
                <a:sym typeface="Questrial"/>
              </a:defRPr>
            </a:lvl1pPr>
            <a:lvl2pPr lvl="1" algn="r">
              <a:buNone/>
              <a:defRPr sz="1300">
                <a:solidFill>
                  <a:schemeClr val="hlink"/>
                </a:solidFill>
                <a:latin typeface="Questrial"/>
                <a:ea typeface="Questrial"/>
                <a:cs typeface="Questrial"/>
                <a:sym typeface="Questrial"/>
              </a:defRPr>
            </a:lvl2pPr>
            <a:lvl3pPr lvl="2" algn="r">
              <a:buNone/>
              <a:defRPr sz="1300">
                <a:solidFill>
                  <a:schemeClr val="hlink"/>
                </a:solidFill>
                <a:latin typeface="Questrial"/>
                <a:ea typeface="Questrial"/>
                <a:cs typeface="Questrial"/>
                <a:sym typeface="Questrial"/>
              </a:defRPr>
            </a:lvl3pPr>
            <a:lvl4pPr lvl="3" algn="r">
              <a:buNone/>
              <a:defRPr sz="1300">
                <a:solidFill>
                  <a:schemeClr val="hlink"/>
                </a:solidFill>
                <a:latin typeface="Questrial"/>
                <a:ea typeface="Questrial"/>
                <a:cs typeface="Questrial"/>
                <a:sym typeface="Questrial"/>
              </a:defRPr>
            </a:lvl4pPr>
            <a:lvl5pPr lvl="4" algn="r">
              <a:buNone/>
              <a:defRPr sz="1300">
                <a:solidFill>
                  <a:schemeClr val="hlink"/>
                </a:solidFill>
                <a:latin typeface="Questrial"/>
                <a:ea typeface="Questrial"/>
                <a:cs typeface="Questrial"/>
                <a:sym typeface="Questrial"/>
              </a:defRPr>
            </a:lvl5pPr>
            <a:lvl6pPr lvl="5" algn="r">
              <a:buNone/>
              <a:defRPr sz="1300">
                <a:solidFill>
                  <a:schemeClr val="hlink"/>
                </a:solidFill>
                <a:latin typeface="Questrial"/>
                <a:ea typeface="Questrial"/>
                <a:cs typeface="Questrial"/>
                <a:sym typeface="Questrial"/>
              </a:defRPr>
            </a:lvl6pPr>
            <a:lvl7pPr lvl="6" algn="r">
              <a:buNone/>
              <a:defRPr sz="1300">
                <a:solidFill>
                  <a:schemeClr val="hlink"/>
                </a:solidFill>
                <a:latin typeface="Questrial"/>
                <a:ea typeface="Questrial"/>
                <a:cs typeface="Questrial"/>
                <a:sym typeface="Questrial"/>
              </a:defRPr>
            </a:lvl7pPr>
            <a:lvl8pPr lvl="7" algn="r">
              <a:buNone/>
              <a:defRPr sz="1300">
                <a:solidFill>
                  <a:schemeClr val="hlink"/>
                </a:solidFill>
                <a:latin typeface="Questrial"/>
                <a:ea typeface="Questrial"/>
                <a:cs typeface="Questrial"/>
                <a:sym typeface="Questrial"/>
              </a:defRPr>
            </a:lvl8pPr>
            <a:lvl9pPr lvl="8" algn="r">
              <a:buNone/>
              <a:defRPr sz="1300">
                <a:solidFill>
                  <a:schemeClr val="hlink"/>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8" name="Shape 248"/>
        <p:cNvGrpSpPr/>
        <p:nvPr/>
      </p:nvGrpSpPr>
      <p:grpSpPr>
        <a:xfrm>
          <a:off x="0" y="0"/>
          <a:ext cx="0" cy="0"/>
          <a:chOff x="0" y="0"/>
          <a:chExt cx="0" cy="0"/>
        </a:xfrm>
      </p:grpSpPr>
      <p:sp>
        <p:nvSpPr>
          <p:cNvPr id="249" name="Google Shape;249;p32"/>
          <p:cNvSpPr txBox="1"/>
          <p:nvPr>
            <p:ph type="title"/>
          </p:nvPr>
        </p:nvSpPr>
        <p:spPr>
          <a:xfrm>
            <a:off x="805050" y="930775"/>
            <a:ext cx="7533900" cy="146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Automatic Generation of Topic Labels</a:t>
            </a:r>
            <a:endParaRPr sz="3000"/>
          </a:p>
        </p:txBody>
      </p:sp>
      <p:cxnSp>
        <p:nvCxnSpPr>
          <p:cNvPr id="250" name="Google Shape;250;p32"/>
          <p:cNvCxnSpPr/>
          <p:nvPr/>
        </p:nvCxnSpPr>
        <p:spPr>
          <a:xfrm>
            <a:off x="2835750" y="2280120"/>
            <a:ext cx="3472500" cy="0"/>
          </a:xfrm>
          <a:prstGeom prst="straightConnector1">
            <a:avLst/>
          </a:prstGeom>
          <a:noFill/>
          <a:ln cap="flat" cmpd="sng" w="19050">
            <a:solidFill>
              <a:schemeClr val="dk2"/>
            </a:solidFill>
            <a:prstDash val="solid"/>
            <a:round/>
            <a:headEnd len="med" w="med" type="none"/>
            <a:tailEnd len="med" w="med" type="none"/>
          </a:ln>
        </p:spPr>
      </p:cxnSp>
      <p:sp>
        <p:nvSpPr>
          <p:cNvPr id="251" name="Google Shape;25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2"/>
          <p:cNvSpPr txBox="1"/>
          <p:nvPr/>
        </p:nvSpPr>
        <p:spPr>
          <a:xfrm>
            <a:off x="1513750" y="2647750"/>
            <a:ext cx="1522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Questrial"/>
                <a:ea typeface="Questrial"/>
                <a:cs typeface="Questrial"/>
                <a:sym typeface="Questrial"/>
              </a:rPr>
              <a:t>Areej Alokaili∗ areej.okaili@sheffield.ac.uk University of Sheffield </a:t>
            </a:r>
            <a:endParaRPr>
              <a:solidFill>
                <a:schemeClr val="accent6"/>
              </a:solidFill>
              <a:latin typeface="Questrial"/>
              <a:ea typeface="Questrial"/>
              <a:cs typeface="Questrial"/>
              <a:sym typeface="Questrial"/>
            </a:endParaRPr>
          </a:p>
        </p:txBody>
      </p:sp>
      <p:sp>
        <p:nvSpPr>
          <p:cNvPr id="253" name="Google Shape;253;p32"/>
          <p:cNvSpPr txBox="1"/>
          <p:nvPr/>
        </p:nvSpPr>
        <p:spPr>
          <a:xfrm>
            <a:off x="3647675" y="2699475"/>
            <a:ext cx="1723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Questrial"/>
                <a:ea typeface="Questrial"/>
                <a:cs typeface="Questrial"/>
                <a:sym typeface="Questrial"/>
              </a:rPr>
              <a:t>Nikolaos Aletras n.aletras@sheffield.ac.uk University of Sheffield</a:t>
            </a:r>
            <a:endParaRPr>
              <a:solidFill>
                <a:schemeClr val="accent6"/>
              </a:solidFill>
              <a:latin typeface="Questrial"/>
              <a:ea typeface="Questrial"/>
              <a:cs typeface="Questrial"/>
              <a:sym typeface="Questrial"/>
            </a:endParaRPr>
          </a:p>
        </p:txBody>
      </p:sp>
      <p:sp>
        <p:nvSpPr>
          <p:cNvPr id="254" name="Google Shape;254;p32"/>
          <p:cNvSpPr txBox="1"/>
          <p:nvPr/>
        </p:nvSpPr>
        <p:spPr>
          <a:xfrm>
            <a:off x="5982600" y="2699475"/>
            <a:ext cx="1723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Questrial"/>
                <a:ea typeface="Questrial"/>
                <a:cs typeface="Questrial"/>
                <a:sym typeface="Questrial"/>
              </a:rPr>
              <a:t>Mark Stevenson mark.stevenson@sheffield.ac.uk University of Sheffield</a:t>
            </a:r>
            <a:endParaRPr>
              <a:solidFill>
                <a:schemeClr val="accent6"/>
              </a:solidFill>
              <a:latin typeface="Questrial"/>
              <a:ea typeface="Questrial"/>
              <a:cs typeface="Questrial"/>
              <a:sym typeface="Questrial"/>
            </a:endParaRPr>
          </a:p>
        </p:txBody>
      </p:sp>
      <p:sp>
        <p:nvSpPr>
          <p:cNvPr id="255" name="Google Shape;255;p32"/>
          <p:cNvSpPr txBox="1"/>
          <p:nvPr/>
        </p:nvSpPr>
        <p:spPr>
          <a:xfrm>
            <a:off x="3819750" y="4312500"/>
            <a:ext cx="15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Questrial"/>
                <a:ea typeface="Questrial"/>
                <a:cs typeface="Questrial"/>
                <a:sym typeface="Questrial"/>
              </a:rPr>
              <a:t>SIGIR 2020</a:t>
            </a:r>
            <a:endParaRPr>
              <a:solidFill>
                <a:schemeClr val="accent6"/>
              </a:solidFill>
              <a:latin typeface="Questrial"/>
              <a:ea typeface="Questrial"/>
              <a:cs typeface="Questrial"/>
              <a:sym typeface="Questrial"/>
            </a:endParaRPr>
          </a:p>
        </p:txBody>
      </p:sp>
      <p:sp>
        <p:nvSpPr>
          <p:cNvPr id="256" name="Google Shape;256;p32"/>
          <p:cNvSpPr txBox="1"/>
          <p:nvPr/>
        </p:nvSpPr>
        <p:spPr>
          <a:xfrm>
            <a:off x="-1174500" y="3412125"/>
            <a:ext cx="58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257" name="Google Shape;257;p32"/>
          <p:cNvSpPr txBox="1"/>
          <p:nvPr/>
        </p:nvSpPr>
        <p:spPr>
          <a:xfrm>
            <a:off x="0" y="4450750"/>
            <a:ext cx="2754900" cy="69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accent6"/>
                </a:solidFill>
              </a:rPr>
              <a:t>M11115020  吳宇祥    M11015084  魏向晨</a:t>
            </a:r>
            <a:endParaRPr sz="1000">
              <a:solidFill>
                <a:schemeClr val="accent6"/>
              </a:solidFill>
            </a:endParaRPr>
          </a:p>
          <a:p>
            <a:pPr indent="0" lvl="0" marL="0" rtl="0" algn="l">
              <a:lnSpc>
                <a:spcPct val="115000"/>
              </a:lnSpc>
              <a:spcBef>
                <a:spcPts val="0"/>
              </a:spcBef>
              <a:spcAft>
                <a:spcPts val="0"/>
              </a:spcAft>
              <a:buNone/>
            </a:pPr>
            <a:r>
              <a:rPr lang="en" sz="1000">
                <a:solidFill>
                  <a:schemeClr val="accent6"/>
                </a:solidFill>
              </a:rPr>
              <a:t>M11115079  張家維    M11115099  郭建鴻</a:t>
            </a:r>
            <a:endParaRPr sz="1000">
              <a:solidFill>
                <a:schemeClr val="accent6"/>
              </a:solidFill>
            </a:endParaRPr>
          </a:p>
          <a:p>
            <a:pPr indent="0" lvl="0" marL="0" rtl="0" algn="l">
              <a:lnSpc>
                <a:spcPct val="115000"/>
              </a:lnSpc>
              <a:spcBef>
                <a:spcPts val="0"/>
              </a:spcBef>
              <a:spcAft>
                <a:spcPts val="0"/>
              </a:spcAft>
              <a:buNone/>
            </a:pPr>
            <a:r>
              <a:rPr lang="en" sz="1000">
                <a:solidFill>
                  <a:schemeClr val="accent6"/>
                </a:solidFill>
              </a:rPr>
              <a:t>M11115073  張晉</a:t>
            </a:r>
            <a:r>
              <a:rPr lang="en" sz="1000">
                <a:solidFill>
                  <a:schemeClr val="accent6"/>
                </a:solidFill>
              </a:rPr>
              <a:t>嘉    </a:t>
            </a:r>
            <a:r>
              <a:rPr lang="en" sz="1000">
                <a:solidFill>
                  <a:schemeClr val="accent6"/>
                </a:solidFill>
              </a:rPr>
              <a:t>M11115103  施昱民</a:t>
            </a:r>
            <a:endParaRPr>
              <a:solidFill>
                <a:schemeClr val="accent6"/>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37" name="Shape 337"/>
        <p:cNvGrpSpPr/>
        <p:nvPr/>
      </p:nvGrpSpPr>
      <p:grpSpPr>
        <a:xfrm>
          <a:off x="0" y="0"/>
          <a:ext cx="0" cy="0"/>
          <a:chOff x="0" y="0"/>
          <a:chExt cx="0" cy="0"/>
        </a:xfrm>
      </p:grpSpPr>
      <p:sp>
        <p:nvSpPr>
          <p:cNvPr id="338" name="Google Shape;338;p41"/>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decoder</a:t>
            </a:r>
            <a:endParaRPr/>
          </a:p>
        </p:txBody>
      </p:sp>
      <p:sp>
        <p:nvSpPr>
          <p:cNvPr id="339" name="Google Shape;339;p41"/>
          <p:cNvSpPr txBox="1"/>
          <p:nvPr>
            <p:ph idx="1" type="body"/>
          </p:nvPr>
        </p:nvSpPr>
        <p:spPr>
          <a:xfrm>
            <a:off x="713225" y="1424150"/>
            <a:ext cx="7717500" cy="3259800"/>
          </a:xfrm>
          <a:prstGeom prst="rect">
            <a:avLst/>
          </a:prstGeom>
        </p:spPr>
        <p:txBody>
          <a:bodyPr anchorCtr="0" anchor="t" bIns="91425" lIns="91425" spcFirstLastPara="1" rIns="91425" wrap="square" tIns="91425">
            <a:noAutofit/>
          </a:bodyPr>
          <a:lstStyle/>
          <a:p>
            <a:pPr indent="-355600" lvl="0" marL="457200" marR="50800" rtl="0" algn="l">
              <a:lnSpc>
                <a:spcPct val="115000"/>
              </a:lnSpc>
              <a:spcBef>
                <a:spcPts val="0"/>
              </a:spcBef>
              <a:spcAft>
                <a:spcPts val="0"/>
              </a:spcAft>
              <a:buSzPts val="2000"/>
              <a:buChar char="●"/>
            </a:pPr>
            <a:r>
              <a:rPr lang="en" sz="2000"/>
              <a:t>GRU Layer :</a:t>
            </a:r>
            <a:endParaRPr sz="2000"/>
          </a:p>
          <a:p>
            <a:pPr indent="0" lvl="0" marL="0" marR="50800" rtl="0" algn="l">
              <a:lnSpc>
                <a:spcPct val="115000"/>
              </a:lnSpc>
              <a:spcBef>
                <a:spcPts val="0"/>
              </a:spcBef>
              <a:spcAft>
                <a:spcPts val="0"/>
              </a:spcAft>
              <a:buNone/>
            </a:pPr>
            <a:r>
              <a:t/>
            </a:r>
            <a:endParaRPr sz="2000"/>
          </a:p>
          <a:p>
            <a:pPr indent="0" lvl="0" marL="0" marR="50800" rtl="0" algn="l">
              <a:lnSpc>
                <a:spcPct val="115000"/>
              </a:lnSpc>
              <a:spcBef>
                <a:spcPts val="0"/>
              </a:spcBef>
              <a:spcAft>
                <a:spcPts val="0"/>
              </a:spcAft>
              <a:buNone/>
            </a:pPr>
            <a:r>
              <a:t/>
            </a:r>
            <a:endParaRPr sz="2000"/>
          </a:p>
          <a:p>
            <a:pPr indent="0" lvl="0" marL="0" marR="50800" rtl="0" algn="l">
              <a:lnSpc>
                <a:spcPct val="115000"/>
              </a:lnSpc>
              <a:spcBef>
                <a:spcPts val="0"/>
              </a:spcBef>
              <a:spcAft>
                <a:spcPts val="0"/>
              </a:spcAft>
              <a:buNone/>
            </a:pPr>
            <a:r>
              <a:t/>
            </a:r>
            <a:endParaRPr sz="2000"/>
          </a:p>
          <a:p>
            <a:pPr indent="-355600" lvl="0" marL="457200" marR="50800" rtl="0" algn="l">
              <a:lnSpc>
                <a:spcPct val="115000"/>
              </a:lnSpc>
              <a:spcBef>
                <a:spcPts val="0"/>
              </a:spcBef>
              <a:spcAft>
                <a:spcPts val="0"/>
              </a:spcAft>
              <a:buSzPts val="2000"/>
              <a:buChar char="●"/>
            </a:pPr>
            <a:r>
              <a:rPr lang="en" sz="2000"/>
              <a:t>Dense Layer :</a:t>
            </a:r>
            <a:endParaRPr sz="2000"/>
          </a:p>
          <a:p>
            <a:pPr indent="0" lvl="0" marL="914400" marR="50800" rtl="0" algn="l">
              <a:lnSpc>
                <a:spcPct val="115000"/>
              </a:lnSpc>
              <a:spcBef>
                <a:spcPts val="0"/>
              </a:spcBef>
              <a:spcAft>
                <a:spcPts val="0"/>
              </a:spcAft>
              <a:buNone/>
            </a:pPr>
            <a:r>
              <a:t/>
            </a:r>
            <a:endParaRPr sz="2000"/>
          </a:p>
        </p:txBody>
      </p:sp>
      <p:cxnSp>
        <p:nvCxnSpPr>
          <p:cNvPr id="340" name="Google Shape;340;p41"/>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41" name="Google Shape;34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pic>
        <p:nvPicPr>
          <p:cNvPr id="342" name="Google Shape;342;p41"/>
          <p:cNvPicPr preferRelativeResize="0"/>
          <p:nvPr/>
        </p:nvPicPr>
        <p:blipFill>
          <a:blip r:embed="rId3">
            <a:alphaModFix/>
          </a:blip>
          <a:stretch>
            <a:fillRect/>
          </a:stretch>
        </p:blipFill>
        <p:spPr>
          <a:xfrm>
            <a:off x="1462075" y="2085450"/>
            <a:ext cx="2568925" cy="322375"/>
          </a:xfrm>
          <a:prstGeom prst="rect">
            <a:avLst/>
          </a:prstGeom>
          <a:noFill/>
          <a:ln>
            <a:noFill/>
          </a:ln>
        </p:spPr>
      </p:pic>
      <p:pic>
        <p:nvPicPr>
          <p:cNvPr id="343" name="Google Shape;343;p41"/>
          <p:cNvPicPr preferRelativeResize="0"/>
          <p:nvPr/>
        </p:nvPicPr>
        <p:blipFill>
          <a:blip r:embed="rId4">
            <a:alphaModFix/>
          </a:blip>
          <a:stretch>
            <a:fillRect/>
          </a:stretch>
        </p:blipFill>
        <p:spPr>
          <a:xfrm>
            <a:off x="5733500" y="1730804"/>
            <a:ext cx="3270250" cy="2126800"/>
          </a:xfrm>
          <a:prstGeom prst="rect">
            <a:avLst/>
          </a:prstGeom>
          <a:noFill/>
          <a:ln>
            <a:noFill/>
          </a:ln>
        </p:spPr>
      </p:pic>
      <p:sp>
        <p:nvSpPr>
          <p:cNvPr id="344" name="Google Shape;344;p41"/>
          <p:cNvSpPr/>
          <p:nvPr/>
        </p:nvSpPr>
        <p:spPr>
          <a:xfrm>
            <a:off x="3960612" y="797900"/>
            <a:ext cx="1560000" cy="12396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5" name="Google Shape;345;p41"/>
          <p:cNvCxnSpPr/>
          <p:nvPr/>
        </p:nvCxnSpPr>
        <p:spPr>
          <a:xfrm flipH="1">
            <a:off x="3787050" y="1865225"/>
            <a:ext cx="169500" cy="259800"/>
          </a:xfrm>
          <a:prstGeom prst="straightConnector1">
            <a:avLst/>
          </a:prstGeom>
          <a:noFill/>
          <a:ln cap="flat" cmpd="sng" w="9525">
            <a:solidFill>
              <a:srgbClr val="0000FF"/>
            </a:solidFill>
            <a:prstDash val="solid"/>
            <a:round/>
            <a:headEnd len="med" w="med" type="none"/>
            <a:tailEnd len="med" w="med" type="triangle"/>
          </a:ln>
        </p:spPr>
      </p:cxnSp>
      <p:pic>
        <p:nvPicPr>
          <p:cNvPr id="346" name="Google Shape;346;p41"/>
          <p:cNvPicPr preferRelativeResize="0"/>
          <p:nvPr/>
        </p:nvPicPr>
        <p:blipFill>
          <a:blip r:embed="rId5">
            <a:alphaModFix/>
          </a:blip>
          <a:stretch>
            <a:fillRect/>
          </a:stretch>
        </p:blipFill>
        <p:spPr>
          <a:xfrm>
            <a:off x="4031000" y="979550"/>
            <a:ext cx="1419225" cy="876300"/>
          </a:xfrm>
          <a:prstGeom prst="rect">
            <a:avLst/>
          </a:prstGeom>
          <a:noFill/>
          <a:ln>
            <a:noFill/>
          </a:ln>
        </p:spPr>
      </p:pic>
      <p:pic>
        <p:nvPicPr>
          <p:cNvPr id="347" name="Google Shape;347;p41"/>
          <p:cNvPicPr preferRelativeResize="0"/>
          <p:nvPr/>
        </p:nvPicPr>
        <p:blipFill>
          <a:blip r:embed="rId6">
            <a:alphaModFix/>
          </a:blip>
          <a:stretch>
            <a:fillRect/>
          </a:stretch>
        </p:blipFill>
        <p:spPr>
          <a:xfrm>
            <a:off x="1462075" y="3572100"/>
            <a:ext cx="3270250" cy="285496"/>
          </a:xfrm>
          <a:prstGeom prst="rect">
            <a:avLst/>
          </a:prstGeom>
          <a:noFill/>
          <a:ln>
            <a:noFill/>
          </a:ln>
        </p:spPr>
      </p:pic>
      <p:pic>
        <p:nvPicPr>
          <p:cNvPr id="348" name="Google Shape;348;p41"/>
          <p:cNvPicPr preferRelativeResize="0"/>
          <p:nvPr/>
        </p:nvPicPr>
        <p:blipFill>
          <a:blip r:embed="rId7">
            <a:alphaModFix/>
          </a:blip>
          <a:stretch>
            <a:fillRect/>
          </a:stretch>
        </p:blipFill>
        <p:spPr>
          <a:xfrm>
            <a:off x="1462075" y="4112875"/>
            <a:ext cx="3573091" cy="28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42"/>
          <p:cNvPicPr preferRelativeResize="0"/>
          <p:nvPr/>
        </p:nvPicPr>
        <p:blipFill rotWithShape="1">
          <a:blip r:embed="rId3">
            <a:alphaModFix/>
          </a:blip>
          <a:srcRect b="10447" l="-22703" r="379" t="-36170"/>
          <a:stretch/>
        </p:blipFill>
        <p:spPr>
          <a:xfrm>
            <a:off x="-5733350" y="-3280217"/>
            <a:ext cx="12187200" cy="8466600"/>
          </a:xfrm>
          <a:prstGeom prst="triangle">
            <a:avLst>
              <a:gd fmla="val 49963" name="adj"/>
            </a:avLst>
          </a:prstGeom>
          <a:noFill/>
          <a:ln>
            <a:noFill/>
          </a:ln>
        </p:spPr>
      </p:pic>
      <p:sp>
        <p:nvSpPr>
          <p:cNvPr id="354" name="Google Shape;354;p42"/>
          <p:cNvSpPr/>
          <p:nvPr/>
        </p:nvSpPr>
        <p:spPr>
          <a:xfrm>
            <a:off x="-6534075" y="-37369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txBox="1"/>
          <p:nvPr>
            <p:ph type="title"/>
          </p:nvPr>
        </p:nvSpPr>
        <p:spPr>
          <a:xfrm>
            <a:off x="5540100" y="2025850"/>
            <a:ext cx="3383700" cy="106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800">
                <a:solidFill>
                  <a:srgbClr val="000000"/>
                </a:solidFill>
                <a:latin typeface="Arial"/>
                <a:ea typeface="Arial"/>
                <a:cs typeface="Arial"/>
                <a:sym typeface="Arial"/>
              </a:rPr>
              <a:t>Dataset</a:t>
            </a:r>
            <a:endParaRPr/>
          </a:p>
        </p:txBody>
      </p:sp>
      <p:sp>
        <p:nvSpPr>
          <p:cNvPr id="356" name="Google Shape;356;p42"/>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cxnSp>
        <p:nvCxnSpPr>
          <p:cNvPr id="357" name="Google Shape;357;p42"/>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
        <p:nvSpPr>
          <p:cNvPr id="358" name="Google Shape;35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62" name="Shape 362"/>
        <p:cNvGrpSpPr/>
        <p:nvPr/>
      </p:nvGrpSpPr>
      <p:grpSpPr>
        <a:xfrm>
          <a:off x="0" y="0"/>
          <a:ext cx="0" cy="0"/>
          <a:chOff x="0" y="0"/>
          <a:chExt cx="0" cy="0"/>
        </a:xfrm>
      </p:grpSpPr>
      <p:sp>
        <p:nvSpPr>
          <p:cNvPr id="363" name="Google Shape;363;p43"/>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dataset</a:t>
            </a:r>
            <a:endParaRPr>
              <a:solidFill>
                <a:srgbClr val="000000"/>
              </a:solidFill>
            </a:endParaRPr>
          </a:p>
          <a:p>
            <a:pPr indent="0" lvl="0" marL="0" rtl="0" algn="l">
              <a:spcBef>
                <a:spcPts val="0"/>
              </a:spcBef>
              <a:spcAft>
                <a:spcPts val="0"/>
              </a:spcAft>
              <a:buNone/>
            </a:pPr>
            <a:r>
              <a:t/>
            </a:r>
            <a:endParaRPr/>
          </a:p>
        </p:txBody>
      </p:sp>
      <p:sp>
        <p:nvSpPr>
          <p:cNvPr id="364" name="Google Shape;364;p43"/>
          <p:cNvSpPr txBox="1"/>
          <p:nvPr>
            <p:ph idx="1" type="body"/>
          </p:nvPr>
        </p:nvSpPr>
        <p:spPr>
          <a:xfrm>
            <a:off x="713225" y="1424150"/>
            <a:ext cx="7898400" cy="325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Total 300,000 pairs of topics and labels from </a:t>
            </a:r>
            <a:r>
              <a:rPr b="1" lang="en" sz="1800"/>
              <a:t>ds_wiki_tfidf</a:t>
            </a:r>
            <a:r>
              <a:rPr lang="en" sz="1800"/>
              <a:t> &amp; </a:t>
            </a:r>
            <a:r>
              <a:rPr b="1" lang="en" sz="1800"/>
              <a:t>ds_wiki_sent</a:t>
            </a:r>
            <a:endParaRPr b="1" sz="1800"/>
          </a:p>
          <a:p>
            <a:pPr indent="0" lvl="0" marL="0" marR="0" rtl="0" algn="l">
              <a:lnSpc>
                <a:spcPct val="115000"/>
              </a:lnSpc>
              <a:spcBef>
                <a:spcPts val="1200"/>
              </a:spcBef>
              <a:spcAft>
                <a:spcPts val="0"/>
              </a:spcAft>
              <a:buNone/>
            </a:pPr>
            <a:r>
              <a:rPr lang="en" sz="1800"/>
              <a:t>After sta</a:t>
            </a:r>
            <a:r>
              <a:rPr lang="en" sz="1800"/>
              <a:t>ndard </a:t>
            </a:r>
            <a:r>
              <a:rPr lang="en" sz="1800"/>
              <a:t>preprocessing steps, which were applied to clean datasets such as removal of numbers, special characters and stop words</a:t>
            </a:r>
            <a:endParaRPr sz="1800"/>
          </a:p>
          <a:p>
            <a:pPr indent="0" lvl="0" marL="0" marR="0" rtl="0" algn="l">
              <a:lnSpc>
                <a:spcPct val="115000"/>
              </a:lnSpc>
              <a:spcBef>
                <a:spcPts val="1200"/>
              </a:spcBef>
              <a:spcAft>
                <a:spcPts val="0"/>
              </a:spcAft>
              <a:buNone/>
            </a:pPr>
            <a:r>
              <a:rPr lang="en" sz="1800"/>
              <a:t>Total 250,506 pairs of topics and labels left	</a:t>
            </a:r>
            <a:endParaRPr sz="1800"/>
          </a:p>
          <a:p>
            <a:pPr indent="0" lvl="0" marL="0" marR="0" rtl="0" algn="l">
              <a:lnSpc>
                <a:spcPct val="115000"/>
              </a:lnSpc>
              <a:spcBef>
                <a:spcPts val="1200"/>
              </a:spcBef>
              <a:spcAft>
                <a:spcPts val="0"/>
              </a:spcAft>
              <a:buNone/>
            </a:pPr>
            <a:r>
              <a:rPr lang="en" sz="1800"/>
              <a:t>	 • training data:226,282(91%) </a:t>
            </a:r>
            <a:endParaRPr sz="1800"/>
          </a:p>
          <a:p>
            <a:pPr indent="0" lvl="0" marL="0" marR="0" rtl="0" algn="l">
              <a:lnSpc>
                <a:spcPct val="115000"/>
              </a:lnSpc>
              <a:spcBef>
                <a:spcPts val="1200"/>
              </a:spcBef>
              <a:spcAft>
                <a:spcPts val="0"/>
              </a:spcAft>
              <a:buNone/>
            </a:pPr>
            <a:r>
              <a:rPr lang="en" sz="1800"/>
              <a:t>	 • validate data:12,424(4%)</a:t>
            </a:r>
            <a:endParaRPr sz="1800"/>
          </a:p>
          <a:p>
            <a:pPr indent="0" lvl="0" marL="0" marR="0" rtl="0" algn="l">
              <a:lnSpc>
                <a:spcPct val="115000"/>
              </a:lnSpc>
              <a:spcBef>
                <a:spcPts val="1200"/>
              </a:spcBef>
              <a:spcAft>
                <a:spcPts val="0"/>
              </a:spcAft>
              <a:buNone/>
            </a:pPr>
            <a:r>
              <a:rPr lang="en" sz="1800"/>
              <a:t>	 • testing data:11,800(5%)</a:t>
            </a:r>
            <a:endParaRPr sz="1800"/>
          </a:p>
          <a:p>
            <a:pPr indent="0" lvl="0" marL="0" marR="0" rtl="0" algn="l">
              <a:lnSpc>
                <a:spcPct val="115000"/>
              </a:lnSpc>
              <a:spcBef>
                <a:spcPts val="1200"/>
              </a:spcBef>
              <a:spcAft>
                <a:spcPts val="1200"/>
              </a:spcAft>
              <a:buNone/>
            </a:pPr>
            <a:r>
              <a:rPr lang="en" sz="1800">
                <a:solidFill>
                  <a:srgbClr val="595959"/>
                </a:solidFill>
                <a:latin typeface="Arial"/>
                <a:ea typeface="Arial"/>
                <a:cs typeface="Arial"/>
                <a:sym typeface="Arial"/>
              </a:rPr>
              <a:t>	</a:t>
            </a:r>
            <a:endParaRPr sz="1800">
              <a:solidFill>
                <a:srgbClr val="595959"/>
              </a:solidFill>
              <a:latin typeface="Arial"/>
              <a:ea typeface="Arial"/>
              <a:cs typeface="Arial"/>
              <a:sym typeface="Arial"/>
            </a:endParaRPr>
          </a:p>
        </p:txBody>
      </p:sp>
      <p:cxnSp>
        <p:nvCxnSpPr>
          <p:cNvPr id="365" name="Google Shape;365;p43"/>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66" name="Google Shape;36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0" name="Shape 370"/>
        <p:cNvGrpSpPr/>
        <p:nvPr/>
      </p:nvGrpSpPr>
      <p:grpSpPr>
        <a:xfrm>
          <a:off x="0" y="0"/>
          <a:ext cx="0" cy="0"/>
          <a:chOff x="0" y="0"/>
          <a:chExt cx="0" cy="0"/>
        </a:xfrm>
      </p:grpSpPr>
      <p:sp>
        <p:nvSpPr>
          <p:cNvPr id="371" name="Google Shape;371;p4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dataset</a:t>
            </a:r>
            <a:endParaRPr>
              <a:solidFill>
                <a:srgbClr val="000000"/>
              </a:solidFill>
            </a:endParaRPr>
          </a:p>
          <a:p>
            <a:pPr indent="0" lvl="0" marL="0" rtl="0" algn="l">
              <a:spcBef>
                <a:spcPts val="0"/>
              </a:spcBef>
              <a:spcAft>
                <a:spcPts val="0"/>
              </a:spcAft>
              <a:buNone/>
            </a:pPr>
            <a:r>
              <a:t/>
            </a:r>
            <a:endParaRPr/>
          </a:p>
        </p:txBody>
      </p:sp>
      <p:sp>
        <p:nvSpPr>
          <p:cNvPr id="372" name="Google Shape;372;p44"/>
          <p:cNvSpPr txBox="1"/>
          <p:nvPr>
            <p:ph idx="1" type="body"/>
          </p:nvPr>
        </p:nvSpPr>
        <p:spPr>
          <a:xfrm>
            <a:off x="713225" y="1424150"/>
            <a:ext cx="7717500" cy="3684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Training data :</a:t>
            </a:r>
            <a:endParaRPr sz="1800"/>
          </a:p>
          <a:p>
            <a:pPr indent="0" lvl="0" marL="0" marR="0" rtl="0" algn="l">
              <a:lnSpc>
                <a:spcPct val="115000"/>
              </a:lnSpc>
              <a:spcBef>
                <a:spcPts val="1200"/>
              </a:spcBef>
              <a:spcAft>
                <a:spcPts val="0"/>
              </a:spcAft>
              <a:buNone/>
            </a:pPr>
            <a:r>
              <a:rPr lang="en" sz="1800"/>
              <a:t>	• ds_wiki_tfidf &amp; ds_wiki_sent</a:t>
            </a:r>
            <a:endParaRPr sz="1800"/>
          </a:p>
          <a:p>
            <a:pPr indent="0" lvl="0" marL="0" marR="0" rtl="0" algn="l">
              <a:lnSpc>
                <a:spcPct val="115000"/>
              </a:lnSpc>
              <a:spcBef>
                <a:spcPts val="1200"/>
              </a:spcBef>
              <a:spcAft>
                <a:spcPts val="0"/>
              </a:spcAft>
              <a:buNone/>
            </a:pPr>
            <a:r>
              <a:rPr lang="en" sz="1800"/>
              <a:t>Testing data :</a:t>
            </a:r>
            <a:endParaRPr sz="1800"/>
          </a:p>
          <a:p>
            <a:pPr indent="0" lvl="0" marL="0" marR="0" rtl="0" algn="l">
              <a:lnSpc>
                <a:spcPct val="115000"/>
              </a:lnSpc>
              <a:spcBef>
                <a:spcPts val="1200"/>
              </a:spcBef>
              <a:spcAft>
                <a:spcPts val="0"/>
              </a:spcAft>
              <a:buNone/>
            </a:pPr>
            <a:r>
              <a:rPr lang="en" sz="1800"/>
              <a:t>	• ds_wiki_tfidf &amp; ds_wiki_sent</a:t>
            </a:r>
            <a:endParaRPr sz="1800"/>
          </a:p>
          <a:p>
            <a:pPr indent="0" lvl="0" marL="0" marR="0" rtl="0" algn="l">
              <a:lnSpc>
                <a:spcPct val="115000"/>
              </a:lnSpc>
              <a:spcBef>
                <a:spcPts val="1200"/>
              </a:spcBef>
              <a:spcAft>
                <a:spcPts val="0"/>
              </a:spcAft>
              <a:buNone/>
            </a:pPr>
            <a:r>
              <a:rPr lang="en" sz="1800"/>
              <a:t>	• topics_bhatia &amp; topics_bhatia_tfidf</a:t>
            </a:r>
            <a:endParaRPr sz="1800"/>
          </a:p>
          <a:p>
            <a:pPr indent="0" lvl="0" marL="0" marR="0" rtl="0" algn="l">
              <a:lnSpc>
                <a:spcPct val="115000"/>
              </a:lnSpc>
              <a:spcBef>
                <a:spcPts val="1200"/>
              </a:spcBef>
              <a:spcAft>
                <a:spcPts val="0"/>
              </a:spcAft>
              <a:buNone/>
            </a:pPr>
            <a:r>
              <a:t/>
            </a:r>
            <a:endParaRPr sz="1000"/>
          </a:p>
          <a:p>
            <a:pPr indent="0" lvl="0" marL="0" marR="0" rtl="0" algn="l">
              <a:lnSpc>
                <a:spcPct val="115000"/>
              </a:lnSpc>
              <a:spcBef>
                <a:spcPts val="1200"/>
              </a:spcBef>
              <a:spcAft>
                <a:spcPts val="0"/>
              </a:spcAft>
              <a:buNone/>
            </a:pPr>
            <a:r>
              <a:rPr lang="en" sz="1800"/>
              <a:t>Additional testing data :</a:t>
            </a:r>
            <a:endParaRPr sz="1800"/>
          </a:p>
          <a:p>
            <a:pPr indent="0" lvl="0" marL="0" marR="0" rtl="0" algn="l">
              <a:lnSpc>
                <a:spcPct val="115000"/>
              </a:lnSpc>
              <a:spcBef>
                <a:spcPts val="1200"/>
              </a:spcBef>
              <a:spcAft>
                <a:spcPts val="0"/>
              </a:spcAft>
              <a:buNone/>
            </a:pPr>
            <a:r>
              <a:rPr lang="en" sz="1800"/>
              <a:t>	</a:t>
            </a:r>
            <a:r>
              <a:rPr lang="en" sz="1800"/>
              <a:t>• wiki-dataset:extract from enwiki-20221120-pages-articles</a:t>
            </a:r>
            <a:endParaRPr sz="1800"/>
          </a:p>
          <a:p>
            <a:pPr indent="0" lvl="0" marL="0" marR="0" rtl="0" algn="l">
              <a:lnSpc>
                <a:spcPct val="115000"/>
              </a:lnSpc>
              <a:spcBef>
                <a:spcPts val="1200"/>
              </a:spcBef>
              <a:spcAft>
                <a:spcPts val="1200"/>
              </a:spcAft>
              <a:buNone/>
            </a:pPr>
            <a:r>
              <a:t/>
            </a:r>
            <a:endParaRPr sz="1800"/>
          </a:p>
        </p:txBody>
      </p:sp>
      <p:cxnSp>
        <p:nvCxnSpPr>
          <p:cNvPr id="373" name="Google Shape;373;p44"/>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74" name="Google Shape;37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pic>
        <p:nvPicPr>
          <p:cNvPr id="375" name="Google Shape;375;p44"/>
          <p:cNvPicPr preferRelativeResize="0"/>
          <p:nvPr/>
        </p:nvPicPr>
        <p:blipFill>
          <a:blip r:embed="rId3">
            <a:alphaModFix/>
          </a:blip>
          <a:stretch>
            <a:fillRect/>
          </a:stretch>
        </p:blipFill>
        <p:spPr>
          <a:xfrm>
            <a:off x="5404513" y="137650"/>
            <a:ext cx="3774875" cy="4356100"/>
          </a:xfrm>
          <a:prstGeom prst="rect">
            <a:avLst/>
          </a:prstGeom>
          <a:noFill/>
          <a:ln>
            <a:noFill/>
          </a:ln>
        </p:spPr>
      </p:pic>
      <p:sp>
        <p:nvSpPr>
          <p:cNvPr id="376" name="Google Shape;376;p44"/>
          <p:cNvSpPr txBox="1"/>
          <p:nvPr/>
        </p:nvSpPr>
        <p:spPr>
          <a:xfrm>
            <a:off x="1336525" y="3698300"/>
            <a:ext cx="4796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200"/>
              <a:t>Automatic Labelling of Topics with Neural Embed</a:t>
            </a:r>
            <a:r>
              <a:rPr b="1" lang="en" sz="1200"/>
              <a:t>dings</a:t>
            </a:r>
            <a:endParaRPr sz="16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45"/>
          <p:cNvPicPr preferRelativeResize="0"/>
          <p:nvPr/>
        </p:nvPicPr>
        <p:blipFill rotWithShape="1">
          <a:blip r:embed="rId3">
            <a:alphaModFix/>
          </a:blip>
          <a:srcRect b="10447" l="-22703" r="379" t="-36170"/>
          <a:stretch/>
        </p:blipFill>
        <p:spPr>
          <a:xfrm>
            <a:off x="-5733350" y="-3280217"/>
            <a:ext cx="12187200" cy="8466600"/>
          </a:xfrm>
          <a:prstGeom prst="triangle">
            <a:avLst>
              <a:gd fmla="val 49963" name="adj"/>
            </a:avLst>
          </a:prstGeom>
          <a:noFill/>
          <a:ln>
            <a:noFill/>
          </a:ln>
        </p:spPr>
      </p:pic>
      <p:sp>
        <p:nvSpPr>
          <p:cNvPr id="382" name="Google Shape;382;p45"/>
          <p:cNvSpPr/>
          <p:nvPr/>
        </p:nvSpPr>
        <p:spPr>
          <a:xfrm>
            <a:off x="-6592525" y="-3727200"/>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5"/>
          <p:cNvSpPr txBox="1"/>
          <p:nvPr>
            <p:ph type="title"/>
          </p:nvPr>
        </p:nvSpPr>
        <p:spPr>
          <a:xfrm>
            <a:off x="5540100" y="2025850"/>
            <a:ext cx="3383700" cy="106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800">
                <a:solidFill>
                  <a:srgbClr val="000000"/>
                </a:solidFill>
                <a:latin typeface="Arial"/>
                <a:ea typeface="Arial"/>
                <a:cs typeface="Arial"/>
                <a:sym typeface="Arial"/>
              </a:rPr>
              <a:t>Experiment</a:t>
            </a:r>
            <a:endParaRPr/>
          </a:p>
        </p:txBody>
      </p:sp>
      <p:sp>
        <p:nvSpPr>
          <p:cNvPr id="384" name="Google Shape;384;p45"/>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cxnSp>
        <p:nvCxnSpPr>
          <p:cNvPr id="385" name="Google Shape;385;p45"/>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
        <p:nvSpPr>
          <p:cNvPr id="386" name="Google Shape;38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90" name="Shape 390"/>
        <p:cNvGrpSpPr/>
        <p:nvPr/>
      </p:nvGrpSpPr>
      <p:grpSpPr>
        <a:xfrm>
          <a:off x="0" y="0"/>
          <a:ext cx="0" cy="0"/>
          <a:chOff x="0" y="0"/>
          <a:chExt cx="0" cy="0"/>
        </a:xfrm>
      </p:grpSpPr>
      <p:sp>
        <p:nvSpPr>
          <p:cNvPr id="391" name="Google Shape;391;p46"/>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evaluation</a:t>
            </a:r>
            <a:endParaRPr>
              <a:solidFill>
                <a:srgbClr val="000000"/>
              </a:solidFill>
            </a:endParaRPr>
          </a:p>
          <a:p>
            <a:pPr indent="0" lvl="0" marL="0" rtl="0" algn="l">
              <a:spcBef>
                <a:spcPts val="0"/>
              </a:spcBef>
              <a:spcAft>
                <a:spcPts val="0"/>
              </a:spcAft>
              <a:buNone/>
            </a:pPr>
            <a:r>
              <a:t/>
            </a:r>
            <a:endParaRPr/>
          </a:p>
        </p:txBody>
      </p:sp>
      <p:sp>
        <p:nvSpPr>
          <p:cNvPr id="392" name="Google Shape;392;p46"/>
          <p:cNvSpPr txBox="1"/>
          <p:nvPr>
            <p:ph idx="1" type="body"/>
          </p:nvPr>
        </p:nvSpPr>
        <p:spPr>
          <a:xfrm>
            <a:off x="917800" y="2485975"/>
            <a:ext cx="7717500" cy="325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595959"/>
              </a:solidFill>
              <a:latin typeface="Arial"/>
              <a:ea typeface="Arial"/>
              <a:cs typeface="Arial"/>
              <a:sym typeface="Arial"/>
            </a:endParaRPr>
          </a:p>
          <a:p>
            <a:pPr indent="0" lvl="0" marL="0" marR="0" rtl="0" algn="l">
              <a:lnSpc>
                <a:spcPct val="115000"/>
              </a:lnSpc>
              <a:spcBef>
                <a:spcPts val="1200"/>
              </a:spcBef>
              <a:spcAft>
                <a:spcPts val="1200"/>
              </a:spcAft>
              <a:buNone/>
            </a:pPr>
            <a:r>
              <a:rPr lang="en" sz="1800">
                <a:solidFill>
                  <a:srgbClr val="595959"/>
                </a:solidFill>
                <a:latin typeface="Arial"/>
                <a:ea typeface="Arial"/>
                <a:cs typeface="Arial"/>
                <a:sym typeface="Arial"/>
              </a:rPr>
              <a:t>	</a:t>
            </a:r>
            <a:endParaRPr sz="1800">
              <a:solidFill>
                <a:srgbClr val="595959"/>
              </a:solidFill>
              <a:latin typeface="Arial"/>
              <a:ea typeface="Arial"/>
              <a:cs typeface="Arial"/>
              <a:sym typeface="Arial"/>
            </a:endParaRPr>
          </a:p>
        </p:txBody>
      </p:sp>
      <p:cxnSp>
        <p:nvCxnSpPr>
          <p:cNvPr id="393" name="Google Shape;393;p46"/>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94" name="Google Shape;39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pic>
        <p:nvPicPr>
          <p:cNvPr id="395" name="Google Shape;395;p46"/>
          <p:cNvPicPr preferRelativeResize="0"/>
          <p:nvPr/>
        </p:nvPicPr>
        <p:blipFill>
          <a:blip r:embed="rId3">
            <a:alphaModFix/>
          </a:blip>
          <a:stretch>
            <a:fillRect/>
          </a:stretch>
        </p:blipFill>
        <p:spPr>
          <a:xfrm>
            <a:off x="814975" y="1520172"/>
            <a:ext cx="4162425" cy="504825"/>
          </a:xfrm>
          <a:prstGeom prst="rect">
            <a:avLst/>
          </a:prstGeom>
          <a:noFill/>
          <a:ln>
            <a:noFill/>
          </a:ln>
        </p:spPr>
      </p:pic>
      <p:pic>
        <p:nvPicPr>
          <p:cNvPr id="396" name="Google Shape;396;p46"/>
          <p:cNvPicPr preferRelativeResize="0"/>
          <p:nvPr/>
        </p:nvPicPr>
        <p:blipFill>
          <a:blip r:embed="rId4">
            <a:alphaModFix/>
          </a:blip>
          <a:stretch>
            <a:fillRect/>
          </a:stretch>
        </p:blipFill>
        <p:spPr>
          <a:xfrm>
            <a:off x="814975" y="2390284"/>
            <a:ext cx="2990850" cy="657225"/>
          </a:xfrm>
          <a:prstGeom prst="rect">
            <a:avLst/>
          </a:prstGeom>
          <a:noFill/>
          <a:ln>
            <a:noFill/>
          </a:ln>
        </p:spPr>
      </p:pic>
      <p:sp>
        <p:nvSpPr>
          <p:cNvPr id="397" name="Google Shape;397;p46"/>
          <p:cNvSpPr txBox="1"/>
          <p:nvPr/>
        </p:nvSpPr>
        <p:spPr>
          <a:xfrm>
            <a:off x="713225" y="4106125"/>
            <a:ext cx="556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idact Gothic"/>
                <a:ea typeface="Didact Gothic"/>
                <a:cs typeface="Didact Gothic"/>
                <a:sym typeface="Didact Gothic"/>
              </a:rPr>
              <a:t>BERTScore: Evaluating Text Generation with BERT  (ArXiv 2019)</a:t>
            </a:r>
            <a:endParaRPr>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01" name="Shape 401"/>
        <p:cNvGrpSpPr/>
        <p:nvPr/>
      </p:nvGrpSpPr>
      <p:grpSpPr>
        <a:xfrm>
          <a:off x="0" y="0"/>
          <a:ext cx="0" cy="0"/>
          <a:chOff x="0" y="0"/>
          <a:chExt cx="0" cy="0"/>
        </a:xfrm>
      </p:grpSpPr>
      <p:sp>
        <p:nvSpPr>
          <p:cNvPr id="402" name="Google Shape;402;p47"/>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Experiment</a:t>
            </a:r>
            <a:endParaRPr>
              <a:solidFill>
                <a:srgbClr val="000000"/>
              </a:solidFill>
            </a:endParaRPr>
          </a:p>
          <a:p>
            <a:pPr indent="0" lvl="0" marL="0" rtl="0" algn="l">
              <a:spcBef>
                <a:spcPts val="0"/>
              </a:spcBef>
              <a:spcAft>
                <a:spcPts val="0"/>
              </a:spcAft>
              <a:buNone/>
            </a:pPr>
            <a:r>
              <a:t/>
            </a:r>
            <a:endParaRPr/>
          </a:p>
        </p:txBody>
      </p:sp>
      <p:sp>
        <p:nvSpPr>
          <p:cNvPr id="403" name="Google Shape;403;p47"/>
          <p:cNvSpPr txBox="1"/>
          <p:nvPr>
            <p:ph idx="1" type="body"/>
          </p:nvPr>
        </p:nvSpPr>
        <p:spPr>
          <a:xfrm>
            <a:off x="713225" y="1424150"/>
            <a:ext cx="7717500" cy="325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800">
              <a:solidFill>
                <a:srgbClr val="595959"/>
              </a:solidFill>
              <a:latin typeface="Arial"/>
              <a:ea typeface="Arial"/>
              <a:cs typeface="Arial"/>
              <a:sym typeface="Arial"/>
            </a:endParaRPr>
          </a:p>
          <a:p>
            <a:pPr indent="0" lvl="0" marL="0" marR="0" rtl="0" algn="l">
              <a:lnSpc>
                <a:spcPct val="115000"/>
              </a:lnSpc>
              <a:spcBef>
                <a:spcPts val="1200"/>
              </a:spcBef>
              <a:spcAft>
                <a:spcPts val="0"/>
              </a:spcAft>
              <a:buNone/>
            </a:pPr>
            <a:r>
              <a:rPr lang="en" sz="1800">
                <a:solidFill>
                  <a:srgbClr val="595959"/>
                </a:solidFill>
                <a:latin typeface="Arial"/>
                <a:ea typeface="Arial"/>
                <a:cs typeface="Arial"/>
                <a:sym typeface="Arial"/>
              </a:rPr>
              <a:t>		</a:t>
            </a:r>
            <a:endParaRPr sz="1800">
              <a:solidFill>
                <a:srgbClr val="595959"/>
              </a:solidFill>
              <a:latin typeface="Arial"/>
              <a:ea typeface="Arial"/>
              <a:cs typeface="Arial"/>
              <a:sym typeface="Arial"/>
            </a:endParaRPr>
          </a:p>
          <a:p>
            <a:pPr indent="0" lvl="0" marL="0" marR="0" rtl="0" algn="l">
              <a:lnSpc>
                <a:spcPct val="115000"/>
              </a:lnSpc>
              <a:spcBef>
                <a:spcPts val="1200"/>
              </a:spcBef>
              <a:spcAft>
                <a:spcPts val="1200"/>
              </a:spcAft>
              <a:buNone/>
            </a:pPr>
            <a:r>
              <a:rPr lang="en" sz="1800">
                <a:solidFill>
                  <a:srgbClr val="595959"/>
                </a:solidFill>
                <a:latin typeface="Arial"/>
                <a:ea typeface="Arial"/>
                <a:cs typeface="Arial"/>
                <a:sym typeface="Arial"/>
              </a:rPr>
              <a:t>	</a:t>
            </a:r>
            <a:endParaRPr sz="1800">
              <a:solidFill>
                <a:srgbClr val="595959"/>
              </a:solidFill>
              <a:latin typeface="Arial"/>
              <a:ea typeface="Arial"/>
              <a:cs typeface="Arial"/>
              <a:sym typeface="Arial"/>
            </a:endParaRPr>
          </a:p>
        </p:txBody>
      </p:sp>
      <p:cxnSp>
        <p:nvCxnSpPr>
          <p:cNvPr id="404" name="Google Shape;404;p47"/>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405" name="Google Shape;40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pic>
        <p:nvPicPr>
          <p:cNvPr id="406" name="Google Shape;406;p47"/>
          <p:cNvPicPr preferRelativeResize="0"/>
          <p:nvPr/>
        </p:nvPicPr>
        <p:blipFill>
          <a:blip r:embed="rId3">
            <a:alphaModFix/>
          </a:blip>
          <a:stretch>
            <a:fillRect/>
          </a:stretch>
        </p:blipFill>
        <p:spPr>
          <a:xfrm>
            <a:off x="1666850" y="1438463"/>
            <a:ext cx="5810250" cy="2790825"/>
          </a:xfrm>
          <a:prstGeom prst="rect">
            <a:avLst/>
          </a:prstGeom>
          <a:noFill/>
          <a:ln>
            <a:noFill/>
          </a:ln>
        </p:spPr>
      </p:pic>
      <p:graphicFrame>
        <p:nvGraphicFramePr>
          <p:cNvPr id="407" name="Google Shape;407;p47"/>
          <p:cNvGraphicFramePr/>
          <p:nvPr/>
        </p:nvGraphicFramePr>
        <p:xfrm>
          <a:off x="1801463" y="4409913"/>
          <a:ext cx="3000000" cy="3000000"/>
        </p:xfrm>
        <a:graphic>
          <a:graphicData uri="http://schemas.openxmlformats.org/drawingml/2006/table">
            <a:tbl>
              <a:tblPr>
                <a:noFill/>
                <a:tableStyleId>{8C58C97B-ED51-4454-B619-9D3737F7D942}</a:tableStyleId>
              </a:tblPr>
              <a:tblGrid>
                <a:gridCol w="1530875"/>
                <a:gridCol w="1792750"/>
                <a:gridCol w="757500"/>
                <a:gridCol w="798925"/>
                <a:gridCol w="660975"/>
              </a:tblGrid>
              <a:tr h="397325">
                <a:tc>
                  <a:txBody>
                    <a:bodyPr/>
                    <a:lstStyle/>
                    <a:p>
                      <a:pPr indent="0" lvl="0" marL="0" rtl="0" algn="l">
                        <a:spcBef>
                          <a:spcPts val="0"/>
                        </a:spcBef>
                        <a:spcAft>
                          <a:spcPts val="0"/>
                        </a:spcAft>
                        <a:buNone/>
                      </a:pPr>
                      <a:r>
                        <a:rPr lang="en"/>
                        <a:t>ds_wiki_tfidf</a:t>
                      </a:r>
                      <a:endParaRPr/>
                    </a:p>
                  </a:txBody>
                  <a:tcPr marT="91425" marB="91425" marR="91425" marL="91425"/>
                </a:tc>
                <a:tc>
                  <a:txBody>
                    <a:bodyPr/>
                    <a:lstStyle/>
                    <a:p>
                      <a:pPr indent="0" lvl="0" marL="0" rtl="0" algn="l">
                        <a:spcBef>
                          <a:spcPts val="0"/>
                        </a:spcBef>
                        <a:spcAft>
                          <a:spcPts val="0"/>
                        </a:spcAft>
                        <a:buNone/>
                      </a:pPr>
                      <a:r>
                        <a:rPr lang="en"/>
                        <a:t>Another wiki-data</a:t>
                      </a:r>
                      <a:endParaRPr/>
                    </a:p>
                  </a:txBody>
                  <a:tcPr marT="91425" marB="91425" marR="91425" marL="91425"/>
                </a:tc>
                <a:tc>
                  <a:txBody>
                    <a:bodyPr/>
                    <a:lstStyle/>
                    <a:p>
                      <a:pPr indent="0" lvl="0" marL="0" rtl="0" algn="l">
                        <a:spcBef>
                          <a:spcPts val="0"/>
                        </a:spcBef>
                        <a:spcAft>
                          <a:spcPts val="0"/>
                        </a:spcAft>
                        <a:buNone/>
                      </a:pPr>
                      <a:r>
                        <a:rPr lang="en"/>
                        <a:t>0.916</a:t>
                      </a:r>
                      <a:endParaRPr/>
                    </a:p>
                  </a:txBody>
                  <a:tcPr marT="91425" marB="91425" marR="91425" marL="91425"/>
                </a:tc>
                <a:tc>
                  <a:txBody>
                    <a:bodyPr/>
                    <a:lstStyle/>
                    <a:p>
                      <a:pPr indent="0" lvl="0" marL="0" rtl="0" algn="l">
                        <a:spcBef>
                          <a:spcPts val="0"/>
                        </a:spcBef>
                        <a:spcAft>
                          <a:spcPts val="0"/>
                        </a:spcAft>
                        <a:buNone/>
                      </a:pPr>
                      <a:r>
                        <a:rPr lang="en"/>
                        <a:t>0.868</a:t>
                      </a:r>
                      <a:endParaRPr/>
                    </a:p>
                  </a:txBody>
                  <a:tcPr marT="91425" marB="91425" marR="91425" marL="91425"/>
                </a:tc>
                <a:tc>
                  <a:txBody>
                    <a:bodyPr/>
                    <a:lstStyle/>
                    <a:p>
                      <a:pPr indent="0" lvl="0" marL="0" rtl="0" algn="l">
                        <a:spcBef>
                          <a:spcPts val="0"/>
                        </a:spcBef>
                        <a:spcAft>
                          <a:spcPts val="0"/>
                        </a:spcAft>
                        <a:buNone/>
                      </a:pPr>
                      <a:r>
                        <a:rPr lang="en"/>
                        <a:t>0.889</a:t>
                      </a:r>
                      <a:endParaRPr/>
                    </a:p>
                  </a:txBody>
                  <a:tcPr marT="91425" marB="91425" marR="91425" marL="91425"/>
                </a:tc>
              </a:tr>
            </a:tbl>
          </a:graphicData>
        </a:graphic>
      </p:graphicFrame>
      <p:sp>
        <p:nvSpPr>
          <p:cNvPr id="408" name="Google Shape;408;p47"/>
          <p:cNvSpPr txBox="1"/>
          <p:nvPr/>
        </p:nvSpPr>
        <p:spPr>
          <a:xfrm>
            <a:off x="612875" y="4385375"/>
            <a:ext cx="1188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Our result</a:t>
            </a:r>
            <a:endParaRPr sz="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extract</a:t>
            </a:r>
            <a:endParaRPr/>
          </a:p>
        </p:txBody>
      </p:sp>
      <p:sp>
        <p:nvSpPr>
          <p:cNvPr id="414" name="Google Shape;414;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5" name="Google Shape;415;p48"/>
          <p:cNvSpPr txBox="1"/>
          <p:nvPr/>
        </p:nvSpPr>
        <p:spPr>
          <a:xfrm>
            <a:off x="608450" y="1121375"/>
            <a:ext cx="41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a:t>
            </a:r>
            <a:r>
              <a:rPr lang="en"/>
              <a:t>//dumps.wikimp</a:t>
            </a:r>
            <a:r>
              <a:rPr lang="en"/>
              <a:t>edia.org/zhwiki/latest/</a:t>
            </a:r>
            <a:endParaRPr/>
          </a:p>
        </p:txBody>
      </p:sp>
      <p:pic>
        <p:nvPicPr>
          <p:cNvPr id="416" name="Google Shape;416;p48"/>
          <p:cNvPicPr preferRelativeResize="0"/>
          <p:nvPr/>
        </p:nvPicPr>
        <p:blipFill>
          <a:blip r:embed="rId3">
            <a:alphaModFix/>
          </a:blip>
          <a:stretch>
            <a:fillRect/>
          </a:stretch>
        </p:blipFill>
        <p:spPr>
          <a:xfrm>
            <a:off x="4520900" y="1252300"/>
            <a:ext cx="2780149" cy="3208200"/>
          </a:xfrm>
          <a:prstGeom prst="rect">
            <a:avLst/>
          </a:prstGeom>
          <a:noFill/>
          <a:ln>
            <a:noFill/>
          </a:ln>
        </p:spPr>
      </p:pic>
      <p:pic>
        <p:nvPicPr>
          <p:cNvPr id="417" name="Google Shape;417;p48"/>
          <p:cNvPicPr preferRelativeResize="0"/>
          <p:nvPr/>
        </p:nvPicPr>
        <p:blipFill>
          <a:blip r:embed="rId4">
            <a:alphaModFix/>
          </a:blip>
          <a:stretch>
            <a:fillRect/>
          </a:stretch>
        </p:blipFill>
        <p:spPr>
          <a:xfrm>
            <a:off x="813600" y="1583797"/>
            <a:ext cx="3505770" cy="33858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21" name="Shape 421"/>
        <p:cNvGrpSpPr/>
        <p:nvPr/>
      </p:nvGrpSpPr>
      <p:grpSpPr>
        <a:xfrm>
          <a:off x="0" y="0"/>
          <a:ext cx="0" cy="0"/>
          <a:chOff x="0" y="0"/>
          <a:chExt cx="0" cy="0"/>
        </a:xfrm>
      </p:grpSpPr>
      <p:sp>
        <p:nvSpPr>
          <p:cNvPr id="422" name="Google Shape;422;p49"/>
          <p:cNvSpPr txBox="1"/>
          <p:nvPr>
            <p:ph type="title"/>
          </p:nvPr>
        </p:nvSpPr>
        <p:spPr>
          <a:xfrm>
            <a:off x="713225" y="530575"/>
            <a:ext cx="77175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Case study another wiki data</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423" name="Google Shape;423;p49"/>
          <p:cNvSpPr txBox="1"/>
          <p:nvPr>
            <p:ph idx="1" type="body"/>
          </p:nvPr>
        </p:nvSpPr>
        <p:spPr>
          <a:xfrm>
            <a:off x="713225" y="1424150"/>
            <a:ext cx="7717500" cy="3259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solidFill>
                  <a:srgbClr val="595959"/>
                </a:solidFill>
                <a:latin typeface="Arial"/>
                <a:ea typeface="Arial"/>
                <a:cs typeface="Arial"/>
                <a:sym typeface="Arial"/>
              </a:rPr>
              <a:t>Original data(term) : vmware server virtual oracle update virtualization application infrastructure management microsoft plesk web hosting dns windows linux accounts reseller software aps sql administrator panel cloudlinux automation swsoft platform packaging designed versions</a:t>
            </a:r>
            <a:endParaRPr sz="1800">
              <a:solidFill>
                <a:srgbClr val="595959"/>
              </a:solidFill>
              <a:latin typeface="Arial"/>
              <a:ea typeface="Arial"/>
              <a:cs typeface="Arial"/>
              <a:sym typeface="Arial"/>
            </a:endParaRPr>
          </a:p>
          <a:p>
            <a:pPr indent="0" lvl="0" marL="0" marR="0" rtl="0" algn="l">
              <a:lnSpc>
                <a:spcPct val="115000"/>
              </a:lnSpc>
              <a:spcBef>
                <a:spcPts val="1200"/>
              </a:spcBef>
              <a:spcAft>
                <a:spcPts val="0"/>
              </a:spcAft>
              <a:buNone/>
            </a:pPr>
            <a:r>
              <a:t/>
            </a:r>
            <a:endParaRPr sz="1800">
              <a:solidFill>
                <a:srgbClr val="595959"/>
              </a:solidFill>
              <a:latin typeface="Arial"/>
              <a:ea typeface="Arial"/>
              <a:cs typeface="Arial"/>
              <a:sym typeface="Arial"/>
            </a:endParaRPr>
          </a:p>
          <a:p>
            <a:pPr indent="0" lvl="0" marL="0" marR="0" rtl="0" algn="l">
              <a:lnSpc>
                <a:spcPct val="115000"/>
              </a:lnSpc>
              <a:spcBef>
                <a:spcPts val="1200"/>
              </a:spcBef>
              <a:spcAft>
                <a:spcPts val="0"/>
              </a:spcAft>
              <a:buNone/>
            </a:pPr>
            <a:r>
              <a:rPr lang="en" sz="1800">
                <a:solidFill>
                  <a:srgbClr val="595959"/>
                </a:solidFill>
                <a:latin typeface="Arial"/>
                <a:ea typeface="Arial"/>
                <a:cs typeface="Arial"/>
                <a:sym typeface="Arial"/>
              </a:rPr>
              <a:t>Ground truth : cloud computing, microsoft exchange server, vmware, web application, virtualization, operating system</a:t>
            </a:r>
            <a:endParaRPr sz="1800">
              <a:solidFill>
                <a:srgbClr val="595959"/>
              </a:solidFill>
              <a:latin typeface="Arial"/>
              <a:ea typeface="Arial"/>
              <a:cs typeface="Arial"/>
              <a:sym typeface="Arial"/>
            </a:endParaRPr>
          </a:p>
          <a:p>
            <a:pPr indent="0" lvl="0" marL="0" marR="0" rtl="0" algn="l">
              <a:lnSpc>
                <a:spcPct val="115000"/>
              </a:lnSpc>
              <a:spcBef>
                <a:spcPts val="1200"/>
              </a:spcBef>
              <a:spcAft>
                <a:spcPts val="0"/>
              </a:spcAft>
              <a:buNone/>
            </a:pPr>
            <a:r>
              <a:rPr lang="en" sz="1800">
                <a:solidFill>
                  <a:srgbClr val="595959"/>
                </a:solidFill>
                <a:latin typeface="Arial"/>
                <a:ea typeface="Arial"/>
                <a:cs typeface="Arial"/>
                <a:sym typeface="Arial"/>
              </a:rPr>
              <a:t>Predict : vmware server</a:t>
            </a:r>
            <a:endParaRPr sz="1800">
              <a:solidFill>
                <a:srgbClr val="595959"/>
              </a:solidFill>
              <a:latin typeface="Arial"/>
              <a:ea typeface="Arial"/>
              <a:cs typeface="Arial"/>
              <a:sym typeface="Arial"/>
            </a:endParaRPr>
          </a:p>
          <a:p>
            <a:pPr indent="0" lvl="0" marL="0" marR="0" rtl="0" algn="l">
              <a:lnSpc>
                <a:spcPct val="115000"/>
              </a:lnSpc>
              <a:spcBef>
                <a:spcPts val="1200"/>
              </a:spcBef>
              <a:spcAft>
                <a:spcPts val="1200"/>
              </a:spcAft>
              <a:buNone/>
            </a:pPr>
            <a:r>
              <a:t/>
            </a:r>
            <a:endParaRPr sz="1800">
              <a:solidFill>
                <a:srgbClr val="595959"/>
              </a:solidFill>
              <a:latin typeface="Arial"/>
              <a:ea typeface="Arial"/>
              <a:cs typeface="Arial"/>
              <a:sym typeface="Arial"/>
            </a:endParaRPr>
          </a:p>
        </p:txBody>
      </p:sp>
      <p:cxnSp>
        <p:nvCxnSpPr>
          <p:cNvPr id="424" name="Google Shape;424;p49"/>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425" name="Google Shape;42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sp>
        <p:nvSpPr>
          <p:cNvPr id="426" name="Google Shape;426;p49"/>
          <p:cNvSpPr txBox="1"/>
          <p:nvPr/>
        </p:nvSpPr>
        <p:spPr>
          <a:xfrm>
            <a:off x="3435675" y="1142750"/>
            <a:ext cx="43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https://dumps.wikimedia.org/enwiki/latest/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30" name="Shape 430"/>
        <p:cNvGrpSpPr/>
        <p:nvPr/>
      </p:nvGrpSpPr>
      <p:grpSpPr>
        <a:xfrm>
          <a:off x="0" y="0"/>
          <a:ext cx="0" cy="0"/>
          <a:chOff x="0" y="0"/>
          <a:chExt cx="0" cy="0"/>
        </a:xfrm>
      </p:grpSpPr>
      <p:sp>
        <p:nvSpPr>
          <p:cNvPr id="431" name="Google Shape;431;p50"/>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432" name="Google Shape;432;p50"/>
          <p:cNvSpPr txBox="1"/>
          <p:nvPr>
            <p:ph idx="1" type="body"/>
          </p:nvPr>
        </p:nvSpPr>
        <p:spPr>
          <a:xfrm>
            <a:off x="713225" y="1424150"/>
            <a:ext cx="8122200" cy="3259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595959"/>
              </a:buClr>
              <a:buSzPts val="2000"/>
              <a:buFont typeface="Arial"/>
              <a:buChar char="●"/>
            </a:pPr>
            <a:r>
              <a:rPr lang="en" sz="2000">
                <a:solidFill>
                  <a:srgbClr val="595959"/>
                </a:solidFill>
                <a:latin typeface="Arial"/>
                <a:ea typeface="Arial"/>
                <a:cs typeface="Arial"/>
                <a:sym typeface="Arial"/>
              </a:rPr>
              <a:t>P</a:t>
            </a:r>
            <a:r>
              <a:rPr lang="en" sz="2000">
                <a:solidFill>
                  <a:srgbClr val="595959"/>
                </a:solidFill>
                <a:latin typeface="Arial"/>
                <a:ea typeface="Arial"/>
                <a:cs typeface="Arial"/>
                <a:sym typeface="Arial"/>
              </a:rPr>
              <a:t>resent the first seq2seq model to generate textual labels for automatically generated topics. </a:t>
            </a:r>
            <a:endParaRPr sz="2000">
              <a:solidFill>
                <a:srgbClr val="595959"/>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00">
              <a:solidFill>
                <a:srgbClr val="595959"/>
              </a:solidFill>
              <a:latin typeface="Arial"/>
              <a:ea typeface="Arial"/>
              <a:cs typeface="Arial"/>
              <a:sym typeface="Arial"/>
            </a:endParaRPr>
          </a:p>
          <a:p>
            <a:pPr indent="-355600" lvl="0" marL="457200" marR="0" rtl="0" algn="l">
              <a:lnSpc>
                <a:spcPct val="115000"/>
              </a:lnSpc>
              <a:spcBef>
                <a:spcPts val="1200"/>
              </a:spcBef>
              <a:spcAft>
                <a:spcPts val="0"/>
              </a:spcAft>
              <a:buClr>
                <a:srgbClr val="595959"/>
              </a:buClr>
              <a:buSzPts val="2000"/>
              <a:buFont typeface="Arial"/>
              <a:buChar char="●"/>
            </a:pPr>
            <a:r>
              <a:rPr lang="en" sz="2000">
                <a:solidFill>
                  <a:srgbClr val="595959"/>
                </a:solidFill>
                <a:latin typeface="Arial"/>
                <a:ea typeface="Arial"/>
                <a:cs typeface="Arial"/>
                <a:sym typeface="Arial"/>
              </a:rPr>
              <a:t>Presented a dataset built from Wikipedia and use BERTScore to measure the similarities between the generated labels and gold standard labels.</a:t>
            </a:r>
            <a:endParaRPr sz="2000">
              <a:solidFill>
                <a:srgbClr val="595959"/>
              </a:solidFill>
              <a:latin typeface="Arial"/>
              <a:ea typeface="Arial"/>
              <a:cs typeface="Arial"/>
              <a:sym typeface="Arial"/>
            </a:endParaRPr>
          </a:p>
          <a:p>
            <a:pPr indent="0" lvl="0" marL="0" marR="0" rtl="0" algn="l">
              <a:lnSpc>
                <a:spcPct val="115000"/>
              </a:lnSpc>
              <a:spcBef>
                <a:spcPts val="1200"/>
              </a:spcBef>
              <a:spcAft>
                <a:spcPts val="0"/>
              </a:spcAft>
              <a:buNone/>
            </a:pPr>
            <a:r>
              <a:t/>
            </a:r>
            <a:endParaRPr sz="2000">
              <a:solidFill>
                <a:srgbClr val="595959"/>
              </a:solidFill>
              <a:latin typeface="Arial"/>
              <a:ea typeface="Arial"/>
              <a:cs typeface="Arial"/>
              <a:sym typeface="Arial"/>
            </a:endParaRPr>
          </a:p>
          <a:p>
            <a:pPr indent="0" lvl="0" marL="0" marR="0" rtl="0" algn="l">
              <a:lnSpc>
                <a:spcPct val="115000"/>
              </a:lnSpc>
              <a:spcBef>
                <a:spcPts val="1200"/>
              </a:spcBef>
              <a:spcAft>
                <a:spcPts val="1200"/>
              </a:spcAft>
              <a:buNone/>
            </a:pPr>
            <a:r>
              <a:t/>
            </a:r>
            <a:endParaRPr sz="2000">
              <a:solidFill>
                <a:srgbClr val="595959"/>
              </a:solidFill>
              <a:latin typeface="Arial"/>
              <a:ea typeface="Arial"/>
              <a:cs typeface="Arial"/>
              <a:sym typeface="Arial"/>
            </a:endParaRPr>
          </a:p>
        </p:txBody>
      </p:sp>
      <p:cxnSp>
        <p:nvCxnSpPr>
          <p:cNvPr id="433" name="Google Shape;433;p50"/>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434" name="Google Shape;43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idx="15" type="title"/>
          </p:nvPr>
        </p:nvSpPr>
        <p:spPr>
          <a:xfrm>
            <a:off x="713225" y="2198800"/>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Table of contents</a:t>
            </a:r>
            <a:endParaRPr b="1">
              <a:solidFill>
                <a:schemeClr val="lt1"/>
              </a:solidFill>
            </a:endParaRPr>
          </a:p>
        </p:txBody>
      </p:sp>
      <p:sp>
        <p:nvSpPr>
          <p:cNvPr id="263" name="Google Shape;263;p33"/>
          <p:cNvSpPr txBox="1"/>
          <p:nvPr>
            <p:ph idx="5" type="title"/>
          </p:nvPr>
        </p:nvSpPr>
        <p:spPr>
          <a:xfrm>
            <a:off x="5690650" y="114667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solidFill>
                <a:schemeClr val="dk1"/>
              </a:solidFill>
            </a:endParaRPr>
          </a:p>
        </p:txBody>
      </p:sp>
      <p:sp>
        <p:nvSpPr>
          <p:cNvPr id="264" name="Google Shape;264;p33"/>
          <p:cNvSpPr txBox="1"/>
          <p:nvPr>
            <p:ph type="title"/>
          </p:nvPr>
        </p:nvSpPr>
        <p:spPr>
          <a:xfrm>
            <a:off x="5690650" y="20146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a:t>
            </a:r>
            <a:endParaRPr>
              <a:solidFill>
                <a:schemeClr val="dk1"/>
              </a:solidFill>
            </a:endParaRPr>
          </a:p>
        </p:txBody>
      </p:sp>
      <p:sp>
        <p:nvSpPr>
          <p:cNvPr id="265" name="Google Shape;265;p33"/>
          <p:cNvSpPr txBox="1"/>
          <p:nvPr>
            <p:ph idx="2" type="title"/>
          </p:nvPr>
        </p:nvSpPr>
        <p:spPr>
          <a:xfrm>
            <a:off x="4810771" y="1164068"/>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266" name="Google Shape;266;p33"/>
          <p:cNvSpPr txBox="1"/>
          <p:nvPr>
            <p:ph idx="3" type="title"/>
          </p:nvPr>
        </p:nvSpPr>
        <p:spPr>
          <a:xfrm>
            <a:off x="4810771" y="2031990"/>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267" name="Google Shape;267;p33"/>
          <p:cNvSpPr txBox="1"/>
          <p:nvPr>
            <p:ph idx="6" type="title"/>
          </p:nvPr>
        </p:nvSpPr>
        <p:spPr>
          <a:xfrm>
            <a:off x="5690650" y="286302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t>
            </a:r>
            <a:endParaRPr>
              <a:solidFill>
                <a:schemeClr val="dk1"/>
              </a:solidFill>
            </a:endParaRPr>
          </a:p>
        </p:txBody>
      </p:sp>
      <p:sp>
        <p:nvSpPr>
          <p:cNvPr id="268" name="Google Shape;268;p33"/>
          <p:cNvSpPr txBox="1"/>
          <p:nvPr>
            <p:ph idx="4" type="title"/>
          </p:nvPr>
        </p:nvSpPr>
        <p:spPr>
          <a:xfrm>
            <a:off x="5690650" y="3730950"/>
            <a:ext cx="37287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EXPERIMENT &amp; CONCLUSION</a:t>
            </a:r>
            <a:endParaRPr>
              <a:solidFill>
                <a:schemeClr val="dk1"/>
              </a:solidFill>
            </a:endParaRPr>
          </a:p>
        </p:txBody>
      </p:sp>
      <p:sp>
        <p:nvSpPr>
          <p:cNvPr id="269" name="Google Shape;269;p33"/>
          <p:cNvSpPr txBox="1"/>
          <p:nvPr>
            <p:ph idx="7" type="title"/>
          </p:nvPr>
        </p:nvSpPr>
        <p:spPr>
          <a:xfrm>
            <a:off x="4810771" y="2880418"/>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270" name="Google Shape;270;p33"/>
          <p:cNvSpPr txBox="1"/>
          <p:nvPr>
            <p:ph idx="8" type="title"/>
          </p:nvPr>
        </p:nvSpPr>
        <p:spPr>
          <a:xfrm>
            <a:off x="4810771" y="3748340"/>
            <a:ext cx="684600" cy="290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cxnSp>
        <p:nvCxnSpPr>
          <p:cNvPr id="271" name="Google Shape;271;p33"/>
          <p:cNvCxnSpPr/>
          <p:nvPr/>
        </p:nvCxnSpPr>
        <p:spPr>
          <a:xfrm>
            <a:off x="819525" y="3102205"/>
            <a:ext cx="647100" cy="0"/>
          </a:xfrm>
          <a:prstGeom prst="straightConnector1">
            <a:avLst/>
          </a:prstGeom>
          <a:noFill/>
          <a:ln cap="flat" cmpd="sng" w="19050">
            <a:solidFill>
              <a:schemeClr val="lt1"/>
            </a:solidFill>
            <a:prstDash val="solid"/>
            <a:round/>
            <a:headEnd len="med" w="med" type="none"/>
            <a:tailEnd len="med" w="med" type="none"/>
          </a:ln>
        </p:spPr>
      </p:cxnSp>
      <p:sp>
        <p:nvSpPr>
          <p:cNvPr id="272" name="Google Shape;272;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8" name="Shape 438"/>
        <p:cNvGrpSpPr/>
        <p:nvPr/>
      </p:nvGrpSpPr>
      <p:grpSpPr>
        <a:xfrm>
          <a:off x="0" y="0"/>
          <a:ext cx="0" cy="0"/>
          <a:chOff x="0" y="0"/>
          <a:chExt cx="0" cy="0"/>
        </a:xfrm>
      </p:grpSpPr>
      <p:sp>
        <p:nvSpPr>
          <p:cNvPr id="439" name="Google Shape;439;p51"/>
          <p:cNvSpPr txBox="1"/>
          <p:nvPr>
            <p:ph type="title"/>
          </p:nvPr>
        </p:nvSpPr>
        <p:spPr>
          <a:xfrm>
            <a:off x="713250" y="1923438"/>
            <a:ext cx="7717500" cy="129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40" name="Google Shape;440;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44" name="Shape 444"/>
        <p:cNvGrpSpPr/>
        <p:nvPr/>
      </p:nvGrpSpPr>
      <p:grpSpPr>
        <a:xfrm>
          <a:off x="0" y="0"/>
          <a:ext cx="0" cy="0"/>
          <a:chOff x="0" y="0"/>
          <a:chExt cx="0" cy="0"/>
        </a:xfrm>
      </p:grpSpPr>
      <p:sp>
        <p:nvSpPr>
          <p:cNvPr id="445" name="Google Shape;445;p52"/>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實作心得</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446" name="Google Shape;446;p52"/>
          <p:cNvSpPr txBox="1"/>
          <p:nvPr>
            <p:ph idx="1" type="body"/>
          </p:nvPr>
        </p:nvSpPr>
        <p:spPr>
          <a:xfrm>
            <a:off x="713225" y="1424150"/>
            <a:ext cx="8122200" cy="3259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595959"/>
              </a:buClr>
              <a:buSzPts val="2000"/>
              <a:buFont typeface="Arial"/>
              <a:buChar char="●"/>
            </a:pPr>
            <a:r>
              <a:rPr lang="en" sz="2000">
                <a:solidFill>
                  <a:srgbClr val="595959"/>
                </a:solidFill>
                <a:latin typeface="Arial"/>
                <a:ea typeface="Arial"/>
                <a:cs typeface="Arial"/>
                <a:sym typeface="Arial"/>
              </a:rPr>
              <a:t>Present the first seq2seq model to generate textual labels for automatically generated topics. </a:t>
            </a:r>
            <a:endParaRPr sz="2000">
              <a:solidFill>
                <a:srgbClr val="595959"/>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00">
              <a:solidFill>
                <a:srgbClr val="595959"/>
              </a:solidFill>
              <a:latin typeface="Arial"/>
              <a:ea typeface="Arial"/>
              <a:cs typeface="Arial"/>
              <a:sym typeface="Arial"/>
            </a:endParaRPr>
          </a:p>
          <a:p>
            <a:pPr indent="-355600" lvl="0" marL="457200" marR="0" rtl="0" algn="l">
              <a:lnSpc>
                <a:spcPct val="115000"/>
              </a:lnSpc>
              <a:spcBef>
                <a:spcPts val="1200"/>
              </a:spcBef>
              <a:spcAft>
                <a:spcPts val="0"/>
              </a:spcAft>
              <a:buClr>
                <a:srgbClr val="595959"/>
              </a:buClr>
              <a:buSzPts val="2000"/>
              <a:buFont typeface="Arial"/>
              <a:buChar char="●"/>
            </a:pPr>
            <a:r>
              <a:rPr lang="en" sz="2000">
                <a:solidFill>
                  <a:srgbClr val="595959"/>
                </a:solidFill>
                <a:latin typeface="Arial"/>
                <a:ea typeface="Arial"/>
                <a:cs typeface="Arial"/>
                <a:sym typeface="Arial"/>
              </a:rPr>
              <a:t>Presented a dataset built from Wikipedia and use BERTScore to measure the similarities between the generated labels and gold standard labels.</a:t>
            </a:r>
            <a:endParaRPr sz="2000">
              <a:solidFill>
                <a:srgbClr val="595959"/>
              </a:solidFill>
              <a:latin typeface="Arial"/>
              <a:ea typeface="Arial"/>
              <a:cs typeface="Arial"/>
              <a:sym typeface="Arial"/>
            </a:endParaRPr>
          </a:p>
          <a:p>
            <a:pPr indent="0" lvl="0" marL="0" marR="0" rtl="0" algn="l">
              <a:lnSpc>
                <a:spcPct val="115000"/>
              </a:lnSpc>
              <a:spcBef>
                <a:spcPts val="1200"/>
              </a:spcBef>
              <a:spcAft>
                <a:spcPts val="0"/>
              </a:spcAft>
              <a:buNone/>
            </a:pPr>
            <a:r>
              <a:t/>
            </a:r>
            <a:endParaRPr sz="2000">
              <a:solidFill>
                <a:srgbClr val="595959"/>
              </a:solidFill>
              <a:latin typeface="Arial"/>
              <a:ea typeface="Arial"/>
              <a:cs typeface="Arial"/>
              <a:sym typeface="Arial"/>
            </a:endParaRPr>
          </a:p>
          <a:p>
            <a:pPr indent="0" lvl="0" marL="0" marR="0" rtl="0" algn="l">
              <a:lnSpc>
                <a:spcPct val="115000"/>
              </a:lnSpc>
              <a:spcBef>
                <a:spcPts val="1200"/>
              </a:spcBef>
              <a:spcAft>
                <a:spcPts val="1200"/>
              </a:spcAft>
              <a:buNone/>
            </a:pPr>
            <a:r>
              <a:t/>
            </a:r>
            <a:endParaRPr sz="2000">
              <a:solidFill>
                <a:srgbClr val="595959"/>
              </a:solidFill>
              <a:latin typeface="Arial"/>
              <a:ea typeface="Arial"/>
              <a:cs typeface="Arial"/>
              <a:sym typeface="Arial"/>
            </a:endParaRPr>
          </a:p>
        </p:txBody>
      </p:sp>
      <p:cxnSp>
        <p:nvCxnSpPr>
          <p:cNvPr id="447" name="Google Shape;447;p52"/>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448" name="Google Shape;44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52" name="Shape 452"/>
        <p:cNvGrpSpPr/>
        <p:nvPr/>
      </p:nvGrpSpPr>
      <p:grpSpPr>
        <a:xfrm>
          <a:off x="0" y="0"/>
          <a:ext cx="0" cy="0"/>
          <a:chOff x="0" y="0"/>
          <a:chExt cx="0" cy="0"/>
        </a:xfrm>
      </p:grpSpPr>
      <p:sp>
        <p:nvSpPr>
          <p:cNvPr id="453" name="Google Shape;453;p53"/>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實作心得</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454" name="Google Shape;454;p53"/>
          <p:cNvSpPr txBox="1"/>
          <p:nvPr>
            <p:ph idx="1" type="body"/>
          </p:nvPr>
        </p:nvSpPr>
        <p:spPr>
          <a:xfrm>
            <a:off x="713225" y="1424150"/>
            <a:ext cx="8122200" cy="3259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595959"/>
              </a:buClr>
              <a:buSzPts val="2000"/>
              <a:buFont typeface="Arial"/>
              <a:buChar char="●"/>
            </a:pPr>
            <a:r>
              <a:rPr lang="en" sz="2000">
                <a:solidFill>
                  <a:srgbClr val="595959"/>
                </a:solidFill>
                <a:latin typeface="Arial"/>
                <a:ea typeface="Arial"/>
                <a:cs typeface="Arial"/>
                <a:sym typeface="Arial"/>
              </a:rPr>
              <a:t>Present the first seq2seq model to generate textual labels for automatically generated topics. </a:t>
            </a:r>
            <a:endParaRPr sz="2000">
              <a:solidFill>
                <a:srgbClr val="595959"/>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00">
              <a:solidFill>
                <a:srgbClr val="595959"/>
              </a:solidFill>
              <a:latin typeface="Arial"/>
              <a:ea typeface="Arial"/>
              <a:cs typeface="Arial"/>
              <a:sym typeface="Arial"/>
            </a:endParaRPr>
          </a:p>
          <a:p>
            <a:pPr indent="-355600" lvl="0" marL="457200" marR="0" rtl="0" algn="l">
              <a:lnSpc>
                <a:spcPct val="115000"/>
              </a:lnSpc>
              <a:spcBef>
                <a:spcPts val="1200"/>
              </a:spcBef>
              <a:spcAft>
                <a:spcPts val="0"/>
              </a:spcAft>
              <a:buClr>
                <a:srgbClr val="595959"/>
              </a:buClr>
              <a:buSzPts val="2000"/>
              <a:buFont typeface="Arial"/>
              <a:buChar char="●"/>
            </a:pPr>
            <a:r>
              <a:rPr lang="en" sz="2000">
                <a:solidFill>
                  <a:srgbClr val="595959"/>
                </a:solidFill>
                <a:latin typeface="Arial"/>
                <a:ea typeface="Arial"/>
                <a:cs typeface="Arial"/>
                <a:sym typeface="Arial"/>
              </a:rPr>
              <a:t>Presented a dataset built from Wikipedia and use BERTScore to measure the similarities between the generated labels and gold standard labels.</a:t>
            </a:r>
            <a:endParaRPr sz="2000">
              <a:solidFill>
                <a:srgbClr val="595959"/>
              </a:solidFill>
              <a:latin typeface="Arial"/>
              <a:ea typeface="Arial"/>
              <a:cs typeface="Arial"/>
              <a:sym typeface="Arial"/>
            </a:endParaRPr>
          </a:p>
          <a:p>
            <a:pPr indent="0" lvl="0" marL="0" marR="0" rtl="0" algn="l">
              <a:lnSpc>
                <a:spcPct val="115000"/>
              </a:lnSpc>
              <a:spcBef>
                <a:spcPts val="1200"/>
              </a:spcBef>
              <a:spcAft>
                <a:spcPts val="0"/>
              </a:spcAft>
              <a:buNone/>
            </a:pPr>
            <a:r>
              <a:t/>
            </a:r>
            <a:endParaRPr sz="2000">
              <a:solidFill>
                <a:srgbClr val="595959"/>
              </a:solidFill>
              <a:latin typeface="Arial"/>
              <a:ea typeface="Arial"/>
              <a:cs typeface="Arial"/>
              <a:sym typeface="Arial"/>
            </a:endParaRPr>
          </a:p>
          <a:p>
            <a:pPr indent="0" lvl="0" marL="0" marR="0" rtl="0" algn="l">
              <a:lnSpc>
                <a:spcPct val="115000"/>
              </a:lnSpc>
              <a:spcBef>
                <a:spcPts val="1200"/>
              </a:spcBef>
              <a:spcAft>
                <a:spcPts val="1200"/>
              </a:spcAft>
              <a:buNone/>
            </a:pPr>
            <a:r>
              <a:t/>
            </a:r>
            <a:endParaRPr sz="2000">
              <a:solidFill>
                <a:srgbClr val="595959"/>
              </a:solidFill>
              <a:latin typeface="Arial"/>
              <a:ea typeface="Arial"/>
              <a:cs typeface="Arial"/>
              <a:sym typeface="Arial"/>
            </a:endParaRPr>
          </a:p>
        </p:txBody>
      </p:sp>
      <p:cxnSp>
        <p:nvCxnSpPr>
          <p:cNvPr id="455" name="Google Shape;455;p53"/>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456" name="Google Shape;45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4"/>
          <p:cNvPicPr preferRelativeResize="0"/>
          <p:nvPr/>
        </p:nvPicPr>
        <p:blipFill rotWithShape="1">
          <a:blip r:embed="rId3">
            <a:alphaModFix/>
          </a:blip>
          <a:srcRect b="10447" l="-22703" r="379" t="-36170"/>
          <a:stretch/>
        </p:blipFill>
        <p:spPr>
          <a:xfrm>
            <a:off x="-5733350" y="-3280217"/>
            <a:ext cx="12187200" cy="8466600"/>
          </a:xfrm>
          <a:prstGeom prst="triangle">
            <a:avLst>
              <a:gd fmla="val 49963" name="adj"/>
            </a:avLst>
          </a:prstGeom>
          <a:noFill/>
          <a:ln>
            <a:noFill/>
          </a:ln>
        </p:spPr>
      </p:pic>
      <p:sp>
        <p:nvSpPr>
          <p:cNvPr id="278" name="Google Shape;278;p34"/>
          <p:cNvSpPr/>
          <p:nvPr/>
        </p:nvSpPr>
        <p:spPr>
          <a:xfrm>
            <a:off x="-6534075" y="-37369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txBox="1"/>
          <p:nvPr>
            <p:ph type="title"/>
          </p:nvPr>
        </p:nvSpPr>
        <p:spPr>
          <a:xfrm>
            <a:off x="4784875" y="2098175"/>
            <a:ext cx="34917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280" name="Google Shape;280;p34"/>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cxnSp>
        <p:nvCxnSpPr>
          <p:cNvPr id="281" name="Google Shape;281;p34"/>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
        <p:nvSpPr>
          <p:cNvPr id="282" name="Google Shape;28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86" name="Shape 286"/>
        <p:cNvGrpSpPr/>
        <p:nvPr/>
      </p:nvGrpSpPr>
      <p:grpSpPr>
        <a:xfrm>
          <a:off x="0" y="0"/>
          <a:ext cx="0" cy="0"/>
          <a:chOff x="0" y="0"/>
          <a:chExt cx="0" cy="0"/>
        </a:xfrm>
      </p:grpSpPr>
      <p:sp>
        <p:nvSpPr>
          <p:cNvPr id="287" name="Google Shape;287;p35"/>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a:t>
            </a:r>
            <a:endParaRPr/>
          </a:p>
        </p:txBody>
      </p:sp>
      <p:sp>
        <p:nvSpPr>
          <p:cNvPr id="288" name="Google Shape;288;p35"/>
          <p:cNvSpPr txBox="1"/>
          <p:nvPr>
            <p:ph idx="1" type="body"/>
          </p:nvPr>
        </p:nvSpPr>
        <p:spPr>
          <a:xfrm>
            <a:off x="713225" y="1424150"/>
            <a:ext cx="7717500" cy="3259800"/>
          </a:xfrm>
          <a:prstGeom prst="rect">
            <a:avLst/>
          </a:prstGeom>
        </p:spPr>
        <p:txBody>
          <a:bodyPr anchorCtr="0" anchor="t" bIns="91425" lIns="91425" spcFirstLastPara="1" rIns="91425" wrap="square" tIns="91425">
            <a:noAutofit/>
          </a:bodyPr>
          <a:lstStyle/>
          <a:p>
            <a:pPr indent="-355600" lvl="0" marL="457200" marR="50800" rtl="0" algn="l">
              <a:lnSpc>
                <a:spcPct val="115000"/>
              </a:lnSpc>
              <a:spcBef>
                <a:spcPts val="0"/>
              </a:spcBef>
              <a:spcAft>
                <a:spcPts val="0"/>
              </a:spcAft>
              <a:buSzPts val="2000"/>
              <a:buChar char="●"/>
            </a:pPr>
            <a:r>
              <a:rPr lang="en" sz="2000"/>
              <a:t>Identifying the underlying themes in document collections</a:t>
            </a:r>
            <a:endParaRPr sz="2000"/>
          </a:p>
          <a:p>
            <a:pPr indent="-355600" lvl="0" marL="457200" marR="50800" rtl="0" algn="l">
              <a:lnSpc>
                <a:spcPct val="115000"/>
              </a:lnSpc>
              <a:spcBef>
                <a:spcPts val="0"/>
              </a:spcBef>
              <a:spcAft>
                <a:spcPts val="0"/>
              </a:spcAft>
              <a:buSzPts val="2000"/>
              <a:buChar char="●"/>
            </a:pPr>
            <a:r>
              <a:rPr lang="en" sz="2000"/>
              <a:t>An unsupervised machine learning technique</a:t>
            </a:r>
            <a:endParaRPr sz="2000"/>
          </a:p>
          <a:p>
            <a:pPr indent="-355600" lvl="0" marL="457200" marR="50800" rtl="0" algn="l">
              <a:lnSpc>
                <a:spcPct val="115000"/>
              </a:lnSpc>
              <a:spcBef>
                <a:spcPts val="0"/>
              </a:spcBef>
              <a:spcAft>
                <a:spcPts val="0"/>
              </a:spcAft>
              <a:buSzPts val="2000"/>
              <a:buChar char="●"/>
            </a:pPr>
            <a:r>
              <a:rPr lang="en" sz="2000"/>
              <a:t>A quick and easy way to start analyzing data</a:t>
            </a:r>
            <a:endParaRPr sz="2000"/>
          </a:p>
          <a:p>
            <a:pPr indent="-355600" lvl="0" marL="457200" rtl="0" algn="l">
              <a:lnSpc>
                <a:spcPct val="115000"/>
              </a:lnSpc>
              <a:spcBef>
                <a:spcPts val="0"/>
              </a:spcBef>
              <a:spcAft>
                <a:spcPts val="0"/>
              </a:spcAft>
              <a:buSzPts val="2000"/>
              <a:buChar char="●"/>
            </a:pPr>
            <a:r>
              <a:rPr lang="en" sz="2000"/>
              <a:t>The topic represented by a list of terms ranked by their probability can be difficult to interpret</a:t>
            </a:r>
            <a:endParaRPr sz="2000"/>
          </a:p>
          <a:p>
            <a:pPr indent="-355600" lvl="1" marL="914400" rtl="0" algn="l">
              <a:lnSpc>
                <a:spcPct val="115000"/>
              </a:lnSpc>
              <a:spcBef>
                <a:spcPts val="0"/>
              </a:spcBef>
              <a:spcAft>
                <a:spcPts val="0"/>
              </a:spcAft>
              <a:buSzPts val="2000"/>
              <a:buChar char="○"/>
            </a:pPr>
            <a:r>
              <a:rPr lang="en" sz="2000"/>
              <a:t>Various approaches have been developed to assign descriptive labels to topics</a:t>
            </a:r>
            <a:endParaRPr sz="2000"/>
          </a:p>
        </p:txBody>
      </p:sp>
      <p:cxnSp>
        <p:nvCxnSpPr>
          <p:cNvPr id="289" name="Google Shape;289;p35"/>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290" name="Google Shape;29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94" name="Shape 294"/>
        <p:cNvGrpSpPr/>
        <p:nvPr/>
      </p:nvGrpSpPr>
      <p:grpSpPr>
        <a:xfrm>
          <a:off x="0" y="0"/>
          <a:ext cx="0" cy="0"/>
          <a:chOff x="0" y="0"/>
          <a:chExt cx="0" cy="0"/>
        </a:xfrm>
      </p:grpSpPr>
      <p:sp>
        <p:nvSpPr>
          <p:cNvPr id="295" name="Google Shape;295;p36"/>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a:t>
            </a:r>
            <a:endParaRPr/>
          </a:p>
        </p:txBody>
      </p:sp>
      <p:sp>
        <p:nvSpPr>
          <p:cNvPr id="296" name="Google Shape;296;p36"/>
          <p:cNvSpPr txBox="1"/>
          <p:nvPr>
            <p:ph idx="1" type="body"/>
          </p:nvPr>
        </p:nvSpPr>
        <p:spPr>
          <a:xfrm>
            <a:off x="713225" y="1424150"/>
            <a:ext cx="7717500" cy="3259800"/>
          </a:xfrm>
          <a:prstGeom prst="rect">
            <a:avLst/>
          </a:prstGeom>
        </p:spPr>
        <p:txBody>
          <a:bodyPr anchorCtr="0" anchor="t" bIns="91425" lIns="91425" spcFirstLastPara="1" rIns="91425" wrap="square" tIns="91425">
            <a:noAutofit/>
          </a:bodyPr>
          <a:lstStyle/>
          <a:p>
            <a:pPr indent="-355600" lvl="0" marL="457200" marR="50800" rtl="0" algn="l">
              <a:lnSpc>
                <a:spcPct val="115000"/>
              </a:lnSpc>
              <a:spcBef>
                <a:spcPts val="0"/>
              </a:spcBef>
              <a:spcAft>
                <a:spcPts val="0"/>
              </a:spcAft>
              <a:buSzPts val="2000"/>
              <a:buChar char="●"/>
            </a:pPr>
            <a:r>
              <a:rPr lang="en" sz="2000"/>
              <a:t>Previous work on the automatic assignment of labels to topics has relied on a two-stage approach: </a:t>
            </a:r>
            <a:endParaRPr sz="2000"/>
          </a:p>
          <a:p>
            <a:pPr indent="-355600" lvl="1" marL="914400" marR="50800" rtl="0" algn="l">
              <a:lnSpc>
                <a:spcPct val="115000"/>
              </a:lnSpc>
              <a:spcBef>
                <a:spcPts val="0"/>
              </a:spcBef>
              <a:spcAft>
                <a:spcPts val="0"/>
              </a:spcAft>
              <a:buSzPts val="2000"/>
              <a:buChar char="○"/>
            </a:pPr>
            <a:r>
              <a:rPr lang="en" sz="2000"/>
              <a:t>Candidate labels are retrieved from a large pool</a:t>
            </a:r>
            <a:endParaRPr sz="2000"/>
          </a:p>
          <a:p>
            <a:pPr indent="-355600" lvl="1" marL="914400" marR="50800" rtl="0" algn="l">
              <a:lnSpc>
                <a:spcPct val="115000"/>
              </a:lnSpc>
              <a:spcBef>
                <a:spcPts val="0"/>
              </a:spcBef>
              <a:spcAft>
                <a:spcPts val="0"/>
              </a:spcAft>
              <a:buSzPts val="2000"/>
              <a:buChar char="○"/>
            </a:pPr>
            <a:r>
              <a:rPr lang="en" sz="2000"/>
              <a:t>Re-ranked based on semantic similarity to the topic terms</a:t>
            </a:r>
            <a:endParaRPr sz="2000"/>
          </a:p>
          <a:p>
            <a:pPr indent="0" lvl="0" marL="914400" marR="50800" rtl="0" algn="l">
              <a:lnSpc>
                <a:spcPct val="115000"/>
              </a:lnSpc>
              <a:spcBef>
                <a:spcPts val="0"/>
              </a:spcBef>
              <a:spcAft>
                <a:spcPts val="0"/>
              </a:spcAft>
              <a:buNone/>
            </a:pPr>
            <a:r>
              <a:t/>
            </a:r>
            <a:endParaRPr sz="1500"/>
          </a:p>
          <a:p>
            <a:pPr indent="-355600" lvl="0" marL="457200" marR="50800" rtl="0" algn="l">
              <a:lnSpc>
                <a:spcPct val="115000"/>
              </a:lnSpc>
              <a:spcBef>
                <a:spcPts val="0"/>
              </a:spcBef>
              <a:spcAft>
                <a:spcPts val="0"/>
              </a:spcAft>
              <a:buSzPts val="2000"/>
              <a:buChar char="●"/>
            </a:pPr>
            <a:r>
              <a:rPr lang="en" sz="2000"/>
              <a:t>These extractive approaches can only assign candidate labels from a restricted set that may not include any suitable ones</a:t>
            </a:r>
            <a:endParaRPr sz="2000"/>
          </a:p>
        </p:txBody>
      </p:sp>
      <p:cxnSp>
        <p:nvCxnSpPr>
          <p:cNvPr id="297" name="Google Shape;297;p36"/>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298" name="Google Shape;29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02" name="Shape 302"/>
        <p:cNvGrpSpPr/>
        <p:nvPr/>
      </p:nvGrpSpPr>
      <p:grpSpPr>
        <a:xfrm>
          <a:off x="0" y="0"/>
          <a:ext cx="0" cy="0"/>
          <a:chOff x="0" y="0"/>
          <a:chExt cx="0" cy="0"/>
        </a:xfrm>
      </p:grpSpPr>
      <p:sp>
        <p:nvSpPr>
          <p:cNvPr id="303" name="Google Shape;303;p37"/>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304" name="Google Shape;304;p37"/>
          <p:cNvSpPr txBox="1"/>
          <p:nvPr>
            <p:ph idx="1" type="body"/>
          </p:nvPr>
        </p:nvSpPr>
        <p:spPr>
          <a:xfrm>
            <a:off x="713225" y="1424150"/>
            <a:ext cx="7717500" cy="3259800"/>
          </a:xfrm>
          <a:prstGeom prst="rect">
            <a:avLst/>
          </a:prstGeom>
        </p:spPr>
        <p:txBody>
          <a:bodyPr anchorCtr="0" anchor="t" bIns="91425" lIns="91425" spcFirstLastPara="1" rIns="91425" wrap="square" tIns="91425">
            <a:noAutofit/>
          </a:bodyPr>
          <a:lstStyle/>
          <a:p>
            <a:pPr indent="-355600" lvl="0" marL="457200" marR="50800" rtl="0" algn="l">
              <a:lnSpc>
                <a:spcPct val="115000"/>
              </a:lnSpc>
              <a:spcBef>
                <a:spcPts val="0"/>
              </a:spcBef>
              <a:spcAft>
                <a:spcPts val="0"/>
              </a:spcAft>
              <a:buSzPts val="2000"/>
              <a:buChar char="●"/>
            </a:pPr>
            <a:r>
              <a:rPr lang="en" sz="2000"/>
              <a:t> Sequence-to-sequence neural-based approach</a:t>
            </a:r>
            <a:endParaRPr sz="2000"/>
          </a:p>
          <a:p>
            <a:pPr indent="0" lvl="0" marL="457200" marR="50800" rtl="0" algn="l">
              <a:lnSpc>
                <a:spcPct val="115000"/>
              </a:lnSpc>
              <a:spcBef>
                <a:spcPts val="0"/>
              </a:spcBef>
              <a:spcAft>
                <a:spcPts val="0"/>
              </a:spcAft>
              <a:buNone/>
            </a:pPr>
            <a:r>
              <a:t/>
            </a:r>
            <a:endParaRPr sz="1500"/>
          </a:p>
          <a:p>
            <a:pPr indent="-355600" lvl="1" marL="914400" marR="50800" rtl="0" algn="l">
              <a:lnSpc>
                <a:spcPct val="115000"/>
              </a:lnSpc>
              <a:spcBef>
                <a:spcPts val="0"/>
              </a:spcBef>
              <a:spcAft>
                <a:spcPts val="0"/>
              </a:spcAft>
              <a:buSzPts val="2000"/>
              <a:buChar char="○"/>
            </a:pPr>
            <a:r>
              <a:rPr lang="en" sz="2000"/>
              <a:t>The model is trained over a new large synthetic dataset created using </a:t>
            </a:r>
            <a:r>
              <a:rPr lang="en" sz="2000">
                <a:solidFill>
                  <a:srgbClr val="0000FF"/>
                </a:solidFill>
              </a:rPr>
              <a:t>distant supervision</a:t>
            </a:r>
            <a:endParaRPr sz="2000">
              <a:solidFill>
                <a:srgbClr val="0000FF"/>
              </a:solidFill>
            </a:endParaRPr>
          </a:p>
          <a:p>
            <a:pPr indent="-355600" lvl="1" marL="914400" marR="50800" rtl="0" algn="l">
              <a:lnSpc>
                <a:spcPct val="115000"/>
              </a:lnSpc>
              <a:spcBef>
                <a:spcPts val="0"/>
              </a:spcBef>
              <a:spcAft>
                <a:spcPts val="0"/>
              </a:spcAft>
              <a:buSzPts val="2000"/>
              <a:buChar char="○"/>
            </a:pPr>
            <a:r>
              <a:rPr lang="en" sz="2000"/>
              <a:t>The method is evaluated by comparing the labels which generates to ones rated by humans.</a:t>
            </a:r>
            <a:endParaRPr sz="2000"/>
          </a:p>
        </p:txBody>
      </p:sp>
      <p:cxnSp>
        <p:nvCxnSpPr>
          <p:cNvPr id="305" name="Google Shape;305;p37"/>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06" name="Google Shape;30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8"/>
          <p:cNvPicPr preferRelativeResize="0"/>
          <p:nvPr/>
        </p:nvPicPr>
        <p:blipFill rotWithShape="1">
          <a:blip r:embed="rId3">
            <a:alphaModFix/>
          </a:blip>
          <a:srcRect b="10447" l="-22703" r="379" t="-36170"/>
          <a:stretch/>
        </p:blipFill>
        <p:spPr>
          <a:xfrm>
            <a:off x="-5733350" y="-3280217"/>
            <a:ext cx="12187200" cy="8466600"/>
          </a:xfrm>
          <a:prstGeom prst="triangle">
            <a:avLst>
              <a:gd fmla="val 49963" name="adj"/>
            </a:avLst>
          </a:prstGeom>
          <a:noFill/>
          <a:ln>
            <a:noFill/>
          </a:ln>
        </p:spPr>
      </p:pic>
      <p:sp>
        <p:nvSpPr>
          <p:cNvPr id="312" name="Google Shape;312;p38"/>
          <p:cNvSpPr/>
          <p:nvPr/>
        </p:nvSpPr>
        <p:spPr>
          <a:xfrm>
            <a:off x="-6534075" y="-3736925"/>
            <a:ext cx="13101900" cy="9029700"/>
          </a:xfrm>
          <a:prstGeom prst="triangle">
            <a:avLst>
              <a:gd fmla="val 50000" name="adj"/>
            </a:avLst>
          </a:prstGeom>
          <a:solidFill>
            <a:schemeClr val="lt1">
              <a:alpha val="32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txBox="1"/>
          <p:nvPr>
            <p:ph type="title"/>
          </p:nvPr>
        </p:nvSpPr>
        <p:spPr>
          <a:xfrm>
            <a:off x="4784875" y="2098175"/>
            <a:ext cx="34917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model</a:t>
            </a:r>
            <a:endParaRPr/>
          </a:p>
        </p:txBody>
      </p:sp>
      <p:sp>
        <p:nvSpPr>
          <p:cNvPr id="314" name="Google Shape;314;p38"/>
          <p:cNvSpPr txBox="1"/>
          <p:nvPr>
            <p:ph idx="2" type="title"/>
          </p:nvPr>
        </p:nvSpPr>
        <p:spPr>
          <a:xfrm>
            <a:off x="5151175" y="1032009"/>
            <a:ext cx="3057300" cy="86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315" name="Google Shape;315;p38"/>
          <p:cNvCxnSpPr/>
          <p:nvPr/>
        </p:nvCxnSpPr>
        <p:spPr>
          <a:xfrm>
            <a:off x="7425248" y="3219806"/>
            <a:ext cx="647100" cy="0"/>
          </a:xfrm>
          <a:prstGeom prst="straightConnector1">
            <a:avLst/>
          </a:prstGeom>
          <a:noFill/>
          <a:ln cap="flat" cmpd="sng" w="19050">
            <a:solidFill>
              <a:schemeClr val="dk1"/>
            </a:solidFill>
            <a:prstDash val="solid"/>
            <a:round/>
            <a:headEnd len="med" w="med" type="none"/>
            <a:tailEnd len="med" w="med" type="none"/>
          </a:ln>
        </p:spPr>
      </p:cxnSp>
      <p:sp>
        <p:nvSpPr>
          <p:cNvPr id="316" name="Google Shape;316;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20" name="Shape 320"/>
        <p:cNvGrpSpPr/>
        <p:nvPr/>
      </p:nvGrpSpPr>
      <p:grpSpPr>
        <a:xfrm>
          <a:off x="0" y="0"/>
          <a:ext cx="0" cy="0"/>
          <a:chOff x="0" y="0"/>
          <a:chExt cx="0" cy="0"/>
        </a:xfrm>
      </p:grpSpPr>
      <p:sp>
        <p:nvSpPr>
          <p:cNvPr id="321" name="Google Shape;321;p39"/>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cxnSp>
        <p:nvCxnSpPr>
          <p:cNvPr id="322" name="Google Shape;322;p39"/>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23" name="Google Shape;32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pic>
        <p:nvPicPr>
          <p:cNvPr id="324" name="Google Shape;324;p39"/>
          <p:cNvPicPr preferRelativeResize="0"/>
          <p:nvPr/>
        </p:nvPicPr>
        <p:blipFill>
          <a:blip r:embed="rId3">
            <a:alphaModFix/>
          </a:blip>
          <a:stretch>
            <a:fillRect/>
          </a:stretch>
        </p:blipFill>
        <p:spPr>
          <a:xfrm>
            <a:off x="1847850" y="1263459"/>
            <a:ext cx="5448300" cy="354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28" name="Shape 328"/>
        <p:cNvGrpSpPr/>
        <p:nvPr/>
      </p:nvGrpSpPr>
      <p:grpSpPr>
        <a:xfrm>
          <a:off x="0" y="0"/>
          <a:ext cx="0" cy="0"/>
          <a:chOff x="0" y="0"/>
          <a:chExt cx="0" cy="0"/>
        </a:xfrm>
      </p:grpSpPr>
      <p:sp>
        <p:nvSpPr>
          <p:cNvPr id="329" name="Google Shape;329;p40"/>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Bidirectional GRu</a:t>
            </a:r>
            <a:endParaRPr/>
          </a:p>
        </p:txBody>
      </p:sp>
      <p:cxnSp>
        <p:nvCxnSpPr>
          <p:cNvPr id="330" name="Google Shape;330;p40"/>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31" name="Google Shape;33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6"/>
                </a:solidFill>
              </a:rPr>
              <a:t>‹#›</a:t>
            </a:fld>
            <a:endParaRPr>
              <a:solidFill>
                <a:schemeClr val="accent6"/>
              </a:solidFill>
            </a:endParaRPr>
          </a:p>
        </p:txBody>
      </p:sp>
      <p:pic>
        <p:nvPicPr>
          <p:cNvPr id="332" name="Google Shape;332;p40"/>
          <p:cNvPicPr preferRelativeResize="0"/>
          <p:nvPr/>
        </p:nvPicPr>
        <p:blipFill>
          <a:blip r:embed="rId3">
            <a:alphaModFix/>
          </a:blip>
          <a:stretch>
            <a:fillRect/>
          </a:stretch>
        </p:blipFill>
        <p:spPr>
          <a:xfrm>
            <a:off x="139700" y="1761659"/>
            <a:ext cx="6915150" cy="2571750"/>
          </a:xfrm>
          <a:prstGeom prst="rect">
            <a:avLst/>
          </a:prstGeom>
          <a:noFill/>
          <a:ln>
            <a:noFill/>
          </a:ln>
        </p:spPr>
      </p:pic>
      <p:pic>
        <p:nvPicPr>
          <p:cNvPr id="333" name="Google Shape;333;p40"/>
          <p:cNvPicPr preferRelativeResize="0"/>
          <p:nvPr/>
        </p:nvPicPr>
        <p:blipFill>
          <a:blip r:embed="rId4">
            <a:alphaModFix/>
          </a:blip>
          <a:stretch>
            <a:fillRect/>
          </a:stretch>
        </p:blipFill>
        <p:spPr>
          <a:xfrm>
            <a:off x="6481325" y="1059175"/>
            <a:ext cx="2100400" cy="110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