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95" r:id="rId4"/>
  </p:sldMasterIdLst>
  <p:notesMasterIdLst>
    <p:notesMasterId r:id="rId10"/>
  </p:notesMasterIdLst>
  <p:sldIdLst>
    <p:sldId id="294" r:id="rId5"/>
    <p:sldId id="296" r:id="rId6"/>
    <p:sldId id="395" r:id="rId7"/>
    <p:sldId id="396" r:id="rId8"/>
    <p:sldId id="25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50021"/>
    <a:srgbClr val="FF66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5201" autoAdjust="0"/>
  </p:normalViewPr>
  <p:slideViewPr>
    <p:cSldViewPr snapToGrid="0" snapToObjects="1">
      <p:cViewPr varScale="1">
        <p:scale>
          <a:sx n="169" d="100"/>
          <a:sy n="169" d="100"/>
        </p:scale>
        <p:origin x="23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6" d="100"/>
        <a:sy n="3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A095A-2623-4219-8977-94DB8BEA3311}" type="datetimeFigureOut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3B2E-C68A-4061-B3F6-61FE2B658A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78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0412_PPT-01.jpg">
            <a:extLst>
              <a:ext uri="{FF2B5EF4-FFF2-40B4-BE49-F238E27FC236}">
                <a16:creationId xmlns:a16="http://schemas.microsoft.com/office/drawing/2014/main" id="{A5428433-8DD1-4D40-B2E5-BBB76096C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65DD0A-525F-4908-9E36-EB6FB727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233" y="3547621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 lang="zh-TW" altLang="en-US" sz="8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0BCDFE89-2B35-4F1F-92CA-5F3CCDC3E3E5}" type="datetime1">
              <a:rPr lang="zh-TW" altLang="en-US" smtClean="0"/>
              <a:t>2022/10/26</a:t>
            </a:fld>
            <a:endParaRPr lang="zh-TW" altLang="en-US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0C3E2C90-23D7-4535-97E3-62E7538BE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233" y="1568827"/>
            <a:ext cx="5109409" cy="1146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EAFFEC42-8715-48BD-AF97-B419713F74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233" y="2868891"/>
            <a:ext cx="5109409" cy="524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0" y="3684939"/>
            <a:ext cx="2482850" cy="8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4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5790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1D1F107-4537-4B60-BEDB-E6BD1712BD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"/>
            <a:ext cx="1687399" cy="706058"/>
          </a:xfrm>
          <a:prstGeom prst="rect">
            <a:avLst/>
          </a:prstGeom>
        </p:spPr>
      </p:pic>
      <p:pic>
        <p:nvPicPr>
          <p:cNvPr id="6" name="圖片 5" descr="0412_PPT-02.jpg">
            <a:extLst>
              <a:ext uri="{FF2B5EF4-FFF2-40B4-BE49-F238E27FC236}">
                <a16:creationId xmlns:a16="http://schemas.microsoft.com/office/drawing/2014/main" id="{9F14ADC6-034F-47C9-9847-380024779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1"/>
          <a:stretch/>
        </p:blipFill>
        <p:spPr>
          <a:xfrm>
            <a:off x="0" y="4878487"/>
            <a:ext cx="9144000" cy="274637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1E93C5-B269-4285-9B24-572559A4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03" y="4882763"/>
            <a:ext cx="2057400" cy="274637"/>
          </a:xfrm>
          <a:prstGeom prst="rect">
            <a:avLst/>
          </a:prstGeom>
        </p:spPr>
        <p:txBody>
          <a:bodyPr/>
          <a:lstStyle>
            <a:lvl1pPr algn="l">
              <a:defRPr lang="zh-TW" altLang="en-US" sz="800" kern="12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F6566DA8-02CF-4B10-BA5C-76875251AB4B}" type="datetime1">
              <a:rPr lang="zh-TW" altLang="en-US" smtClean="0"/>
              <a:t>2022/10/26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9343D2-B1F2-406B-A8E1-27895DA9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882763"/>
            <a:ext cx="3086100" cy="274637"/>
          </a:xfrm>
          <a:prstGeom prst="rect">
            <a:avLst/>
          </a:prstGeom>
        </p:spPr>
        <p:txBody>
          <a:bodyPr/>
          <a:lstStyle>
            <a:lvl1pPr algn="ctr">
              <a:defRPr lang="zh-TW" altLang="en-US" sz="800" kern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66CC7F-2EE2-4950-80BD-13BEB17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82763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lang="zh-TW" altLang="en-US" sz="800" kern="12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2A14FC6A-D0D3-437A-8585-650A6A51430F}" type="slidenum">
              <a:rPr lang="en-US" altLang="zh-TW" smtClean="0"/>
              <a:pPr/>
              <a:t>‹#›</a:t>
            </a:fld>
            <a:endParaRPr 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EF62226E-9538-41EE-8B60-E762A531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398" y="166658"/>
            <a:ext cx="5769203" cy="378545"/>
          </a:xfrm>
          <a:prstGeom prst="rect">
            <a:avLst/>
          </a:prstGeom>
        </p:spPr>
        <p:txBody>
          <a:bodyPr/>
          <a:lstStyle>
            <a:lvl1pPr algn="ctr"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11">
            <a:extLst>
              <a:ext uri="{FF2B5EF4-FFF2-40B4-BE49-F238E27FC236}">
                <a16:creationId xmlns:a16="http://schemas.microsoft.com/office/drawing/2014/main" id="{6484D578-E132-44FA-A4D9-5CD9B7D1E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708960"/>
            <a:ext cx="8229600" cy="397575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49599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0415_PPT-39.jpg">
            <a:extLst>
              <a:ext uri="{FF2B5EF4-FFF2-40B4-BE49-F238E27FC236}">
                <a16:creationId xmlns:a16="http://schemas.microsoft.com/office/drawing/2014/main" id="{9C43FA0F-5903-4170-9550-D470C3733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B7DE10-8413-4B95-8A2C-65CFC6C2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868334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lang="zh-TW" altLang="en-US" sz="800" kern="1200" smtClean="0">
                <a:solidFill>
                  <a:schemeClr val="bg1"/>
                </a:solidFill>
                <a:latin typeface="文鼎黑體B" panose="020B0800000000000000" pitchFamily="34" charset="-120"/>
                <a:ea typeface="文鼎黑體B" panose="020B0800000000000000" pitchFamily="34" charset="-120"/>
                <a:cs typeface="+mn-cs"/>
              </a:defRPr>
            </a:lvl1pPr>
          </a:lstStyle>
          <a:p>
            <a:fld id="{7FE07BB2-D59E-4EFE-82D6-91139AF973D9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0139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185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0383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808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064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 descr="0412_PPT-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5F4C3B-7FAE-4E57-9494-9B019829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760" y="735290"/>
            <a:ext cx="7993062" cy="380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38">
                <a:ea typeface="文鼎粗黑" panose="02010609010101010101" pitchFamily="49" charset="-120"/>
              </a:defRPr>
            </a:lvl1pPr>
            <a:lvl2pPr>
              <a:defRPr sz="900">
                <a:ea typeface="文鼎粗黑" panose="02010609010101010101" pitchFamily="49" charset="-120"/>
              </a:defRPr>
            </a:lvl2pPr>
            <a:lvl3pPr>
              <a:defRPr sz="900">
                <a:ea typeface="文鼎粗黑" panose="02010609010101010101" pitchFamily="49" charset="-120"/>
              </a:defRPr>
            </a:lvl3pPr>
            <a:lvl4pPr>
              <a:defRPr sz="900">
                <a:ea typeface="文鼎粗黑" panose="02010609010101010101" pitchFamily="49" charset="-120"/>
              </a:defRPr>
            </a:lvl4pPr>
            <a:lvl5pPr>
              <a:defRPr sz="900">
                <a:ea typeface="文鼎粗黑" panose="02010609010101010101" pitchFamily="49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065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7" r:id="rId1"/>
    <p:sldLayoutId id="2147493511" r:id="rId2"/>
    <p:sldLayoutId id="2147493509" r:id="rId3"/>
    <p:sldLayoutId id="2147493512" r:id="rId4"/>
    <p:sldLayoutId id="2147493513" r:id="rId5"/>
    <p:sldLayoutId id="2147493514" r:id="rId6"/>
    <p:sldLayoutId id="2147493515" r:id="rId7"/>
    <p:sldLayoutId id="2147493517" r:id="rId8"/>
    <p:sldLayoutId id="2147493518" r:id="rId9"/>
    <p:sldLayoutId id="214749351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222856-4A59-43A3-B6F4-4E55723A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90F7-22DD-44D9-974C-824A068EAD1E}" type="datetime1">
              <a:rPr lang="zh-TW" altLang="en-US" smtClean="0"/>
              <a:t>2022/10/26</a:t>
            </a:fld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D61240-68FF-4BD0-BB2D-D76E5A5DC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TW" sz="2800" b="1"/>
          </a:p>
          <a:p>
            <a:r>
              <a:rPr lang="zh-TW" altLang="en-US" sz="2800" b="1"/>
              <a:t>行</a:t>
            </a:r>
            <a:r>
              <a:rPr lang="zh-TW" altLang="en-US" sz="2800" b="1" dirty="0"/>
              <a:t>投</a:t>
            </a:r>
            <a:r>
              <a:rPr lang="en-US" altLang="zh-TW" sz="2800" b="1" dirty="0"/>
              <a:t>/</a:t>
            </a:r>
            <a:r>
              <a:rPr lang="zh-TW" altLang="en-US" sz="2800" b="1" dirty="0"/>
              <a:t>遠投系統</a:t>
            </a:r>
            <a:r>
              <a:rPr lang="en-US" altLang="zh-TW" sz="2800" b="1" dirty="0"/>
              <a:t>Infra</a:t>
            </a:r>
            <a:r>
              <a:rPr lang="zh-TW" altLang="en-US" sz="2800" b="1" dirty="0"/>
              <a:t>架構說明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9CF9307-B8EA-4D77-A234-3D84D2E978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2462569" y="84627"/>
            <a:ext cx="4206601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行投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遠投系統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Infra</a:t>
            </a:r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(Pr</a:t>
            </a:r>
            <a:r>
              <a:rPr lang="LID4096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eUAT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100" b="1" u="sng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20338"/>
              </p:ext>
            </p:extLst>
          </p:nvPr>
        </p:nvGraphicFramePr>
        <p:xfrm>
          <a:off x="549242" y="1226319"/>
          <a:ext cx="6990997" cy="3317802"/>
        </p:xfrm>
        <a:graphic>
          <a:graphicData uri="http://schemas.openxmlformats.org/drawingml/2006/table">
            <a:tbl>
              <a:tblPr/>
              <a:tblGrid>
                <a:gridCol w="360051">
                  <a:extLst>
                    <a:ext uri="{9D8B030D-6E8A-4147-A177-3AD203B41FA5}">
                      <a16:colId xmlns:a16="http://schemas.microsoft.com/office/drawing/2014/main" val="3733634872"/>
                    </a:ext>
                  </a:extLst>
                </a:gridCol>
                <a:gridCol w="563157">
                  <a:extLst>
                    <a:ext uri="{9D8B030D-6E8A-4147-A177-3AD203B41FA5}">
                      <a16:colId xmlns:a16="http://schemas.microsoft.com/office/drawing/2014/main" val="3535004401"/>
                    </a:ext>
                  </a:extLst>
                </a:gridCol>
                <a:gridCol w="1430973">
                  <a:extLst>
                    <a:ext uri="{9D8B030D-6E8A-4147-A177-3AD203B41FA5}">
                      <a16:colId xmlns:a16="http://schemas.microsoft.com/office/drawing/2014/main" val="3014868436"/>
                    </a:ext>
                  </a:extLst>
                </a:gridCol>
                <a:gridCol w="657786">
                  <a:extLst>
                    <a:ext uri="{9D8B030D-6E8A-4147-A177-3AD203B41FA5}">
                      <a16:colId xmlns:a16="http://schemas.microsoft.com/office/drawing/2014/main" val="2636187070"/>
                    </a:ext>
                  </a:extLst>
                </a:gridCol>
                <a:gridCol w="2437271">
                  <a:extLst>
                    <a:ext uri="{9D8B030D-6E8A-4147-A177-3AD203B41FA5}">
                      <a16:colId xmlns:a16="http://schemas.microsoft.com/office/drawing/2014/main" val="4038883334"/>
                    </a:ext>
                  </a:extLst>
                </a:gridCol>
                <a:gridCol w="1541759">
                  <a:extLst>
                    <a:ext uri="{9D8B030D-6E8A-4147-A177-3AD203B41FA5}">
                      <a16:colId xmlns:a16="http://schemas.microsoft.com/office/drawing/2014/main" val="1415111160"/>
                    </a:ext>
                  </a:extLst>
                </a:gridCol>
              </a:tblGrid>
              <a:tr h="3740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編號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編號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系統設備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NUMA</a:t>
                      </a:r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設定</a:t>
                      </a: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VM</a:t>
                      </a:r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規格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軟體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7055"/>
                  </a:ext>
                </a:extLst>
              </a:tr>
              <a:tr h="706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1-1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CF_FR1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altLang="zh-TW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Frsip</a:t>
                      </a:r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與</a:t>
                      </a:r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為</a:t>
                      </a:r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HA)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ID4096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vCPU, 64GB RAM,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storage: 1TB (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需要高倍數的硬碟，至少</a:t>
                      </a:r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轉</a:t>
                      </a:r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秒</a:t>
                      </a:r>
                      <a: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br>
                        <a:rPr lang="en-US" altLang="zh-TW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建議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Intel Xeon Gold 6346 @3.10GHz 16 core HT 32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1.0.0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776165"/>
                  </a:ext>
                </a:extLst>
              </a:tr>
              <a:tr h="561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1-2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CF_FR2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Frsip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ID4096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vCPU, 64GB RAM, </a:t>
                      </a:r>
                      <a:b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storage: 1TB(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需要高倍數的硬碟，至少</a:t>
                      </a:r>
                      <a:r>
                        <a:rPr lang="en-US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轉</a:t>
                      </a:r>
                      <a:r>
                        <a:rPr lang="en-US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/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秒</a:t>
                      </a:r>
                      <a:r>
                        <a:rPr lang="en-US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br>
                        <a:rPr lang="en-US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建議</a:t>
                      </a: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</a:t>
                      </a:r>
                      <a:b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Intel Xeon Gold 6346 @3.10GHz 16 core HT 32</a:t>
                      </a:r>
                      <a:r>
                        <a:rPr lang="LID4096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 1.0.0</a:t>
                      </a:r>
                      <a:b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545915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2-A1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CF_AD1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Admin Note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4vCPU, 4GB RAM, HDD: 100 GB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1.0.0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235655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2-P1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CF_PR1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Proxy Note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ID4096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vCPU, 8GB RAM, HDD: 100 GB</a:t>
                      </a:r>
                      <a:r>
                        <a:rPr lang="LID4096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 1.0.0</a:t>
                      </a:r>
                      <a:b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84955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2-P2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CF_PR2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Proxy Note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8vCPU, 8GB RAM, HDD: 100 GB</a:t>
                      </a:r>
                      <a:r>
                        <a:rPr lang="LID4096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1.0.0</a:t>
                      </a:r>
                      <a:b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6926" marR="6926" marT="69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61037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07B7735-7F81-409E-8D46-E55CA6939624}"/>
              </a:ext>
            </a:extLst>
          </p:cNvPr>
          <p:cNvSpPr txBox="1"/>
          <p:nvPr/>
        </p:nvSpPr>
        <p:spPr>
          <a:xfrm>
            <a:off x="3657600" y="16573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65AC008-5BFE-4F23-9BAC-C2BB8220885B}"/>
              </a:ext>
            </a:extLst>
          </p:cNvPr>
          <p:cNvSpPr txBox="1"/>
          <p:nvPr/>
        </p:nvSpPr>
        <p:spPr>
          <a:xfrm>
            <a:off x="3657600" y="1657350"/>
            <a:ext cx="1828800" cy="18288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026E6B-22F7-4863-8FB7-AAE3EB4222BA}"/>
              </a:ext>
            </a:extLst>
          </p:cNvPr>
          <p:cNvSpPr txBox="1"/>
          <p:nvPr/>
        </p:nvSpPr>
        <p:spPr>
          <a:xfrm>
            <a:off x="3657600" y="16573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A21AF6-4CDF-4710-90B1-E6FD522BA728}"/>
              </a:ext>
            </a:extLst>
          </p:cNvPr>
          <p:cNvSpPr txBox="1"/>
          <p:nvPr/>
        </p:nvSpPr>
        <p:spPr>
          <a:xfrm>
            <a:off x="1717164" y="613350"/>
            <a:ext cx="295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LID4096">
                <a:solidFill>
                  <a:srgbClr val="FF0000"/>
                </a:solidFill>
              </a:rPr>
              <a:t>視訊會議降規</a:t>
            </a:r>
            <a:r>
              <a:rPr lang="zh-Latn-TW" altLang="zh-TW">
                <a:solidFill>
                  <a:srgbClr val="FF0000"/>
                </a:solidFill>
              </a:rPr>
              <a:t>:20 port</a:t>
            </a:r>
            <a:r>
              <a:rPr lang="LID4096" altLang="zh-TW">
                <a:solidFill>
                  <a:srgbClr val="FF0000"/>
                </a:solidFill>
              </a:rPr>
              <a:t>, </a:t>
            </a:r>
            <a:r>
              <a:rPr lang="zh-TW" altLang="LID4096">
                <a:solidFill>
                  <a:srgbClr val="FF0000"/>
                </a:solidFill>
              </a:rPr>
              <a:t>不做</a:t>
            </a:r>
            <a:r>
              <a:rPr lang="zh-Latn-TW" altLang="zh-TW">
                <a:solidFill>
                  <a:srgbClr val="FF0000"/>
                </a:solidFill>
              </a:rPr>
              <a:t>LB, HA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2462569" y="84627"/>
            <a:ext cx="4206601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行投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遠投系統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Infra</a:t>
            </a:r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(Pr</a:t>
            </a:r>
            <a:r>
              <a:rPr lang="LID4096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eUAT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100" b="1" u="sng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49610"/>
              </p:ext>
            </p:extLst>
          </p:nvPr>
        </p:nvGraphicFramePr>
        <p:xfrm>
          <a:off x="904809" y="1082726"/>
          <a:ext cx="5293825" cy="3394255"/>
        </p:xfrm>
        <a:graphic>
          <a:graphicData uri="http://schemas.openxmlformats.org/drawingml/2006/table">
            <a:tbl>
              <a:tblPr/>
              <a:tblGrid>
                <a:gridCol w="272643">
                  <a:extLst>
                    <a:ext uri="{9D8B030D-6E8A-4147-A177-3AD203B41FA5}">
                      <a16:colId xmlns:a16="http://schemas.microsoft.com/office/drawing/2014/main" val="2360538692"/>
                    </a:ext>
                  </a:extLst>
                </a:gridCol>
                <a:gridCol w="426442">
                  <a:extLst>
                    <a:ext uri="{9D8B030D-6E8A-4147-A177-3AD203B41FA5}">
                      <a16:colId xmlns:a16="http://schemas.microsoft.com/office/drawing/2014/main" val="2142699330"/>
                    </a:ext>
                  </a:extLst>
                </a:gridCol>
                <a:gridCol w="1083583">
                  <a:extLst>
                    <a:ext uri="{9D8B030D-6E8A-4147-A177-3AD203B41FA5}">
                      <a16:colId xmlns:a16="http://schemas.microsoft.com/office/drawing/2014/main" val="3125514685"/>
                    </a:ext>
                  </a:extLst>
                </a:gridCol>
                <a:gridCol w="498098">
                  <a:extLst>
                    <a:ext uri="{9D8B030D-6E8A-4147-A177-3AD203B41FA5}">
                      <a16:colId xmlns:a16="http://schemas.microsoft.com/office/drawing/2014/main" val="1729107380"/>
                    </a:ext>
                  </a:extLst>
                </a:gridCol>
                <a:gridCol w="1845586">
                  <a:extLst>
                    <a:ext uri="{9D8B030D-6E8A-4147-A177-3AD203B41FA5}">
                      <a16:colId xmlns:a16="http://schemas.microsoft.com/office/drawing/2014/main" val="3456784582"/>
                    </a:ext>
                  </a:extLst>
                </a:gridCol>
                <a:gridCol w="1167473">
                  <a:extLst>
                    <a:ext uri="{9D8B030D-6E8A-4147-A177-3AD203B41FA5}">
                      <a16:colId xmlns:a16="http://schemas.microsoft.com/office/drawing/2014/main" val="135352733"/>
                    </a:ext>
                  </a:extLst>
                </a:gridCol>
              </a:tblGrid>
              <a:tr h="81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2-C1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CF_CN1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Conference Note 1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ID4096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vCPU 3.1GMZ 27.5 cache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RAM 32 GB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 500GB(including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2x50GB(50GB minimum per Conference Node)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RAID1 mirror for redundancy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SSD recommanded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建議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Intel Xeon Gold 6346 @3.10GHz 16 core HT 32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 1.0.0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584401"/>
                  </a:ext>
                </a:extLst>
              </a:tr>
              <a:tr h="81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2-C2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CF_CN2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Conference Note 2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 vCPU 3.1GMZ 27.5 cache 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RAM 32 GB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 500GB(including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2x50GB(50GB minimum per Conference Node)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RAID1 mirror for redundancy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SSD recommanded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建議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Intel Xeon Gold 6346 @3.10GHz 16 core HT 32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 1.0.0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8330"/>
                  </a:ext>
                </a:extLst>
              </a:tr>
              <a:tr h="81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2-C3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CF_CN3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Conference Note 3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 vCPU 3.1GMZ 27.5 cache 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RAM 32 GB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 500GB(including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2x50GB(50GB minimum per Conference Node)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RAID1 mirror for redundancy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SSD recommanded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建議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Intel Xeon Gold 6346 @3.10GHz 16 core HT 32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 1.0.0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36480"/>
                  </a:ext>
                </a:extLst>
              </a:tr>
              <a:tr h="81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2-C4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CF_CN4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影音系統平台</a:t>
                      </a:r>
                      <a:r>
                        <a:rPr lang="en-US" altLang="zh-TW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</a:t>
                      </a:r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Conference Note 4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 vCPU 3.1GMZ 27.5 cache 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RAM 32 GB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 500GB(including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2x50GB(50GB minimum per Conference Node)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RAID1 mirror for redundancy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SSD recommanded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建議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</a:t>
                      </a:r>
                      <a:b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Intel Xeon Gold 6346 @3.10GHz 16 core HT 32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zh-Latn-TW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,</a:t>
                      </a:r>
                      <a:r>
                        <a:rPr lang="zh-Hant-TW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endParaRPr lang="en-US" sz="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VMWARE ESXI 7.0</a:t>
                      </a:r>
                      <a:r>
                        <a:rPr lang="zh-TW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以上版本</a:t>
                      </a:r>
                      <a:br>
                        <a:rPr lang="zh-TW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PexOS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1.0.0</a:t>
                      </a:r>
                      <a:b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zh-TW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提供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OVA</a:t>
                      </a:r>
                      <a:r>
                        <a:rPr lang="zh-TW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檔</a:t>
                      </a:r>
                    </a:p>
                  </a:txBody>
                  <a:tcPr marL="5245" marR="5245" marT="52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5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5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2462569" y="84627"/>
            <a:ext cx="4206601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行投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遠投系統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Infra</a:t>
            </a:r>
            <a:r>
              <a:rPr lang="zh-TW" altLang="en-US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(Pr</a:t>
            </a:r>
            <a:r>
              <a:rPr lang="LID4096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eUAT</a:t>
            </a:r>
            <a:r>
              <a:rPr lang="en-US" altLang="zh-TW" sz="21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100" b="1" u="sng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38677"/>
              </p:ext>
            </p:extLst>
          </p:nvPr>
        </p:nvGraphicFramePr>
        <p:xfrm>
          <a:off x="487205" y="385307"/>
          <a:ext cx="6670304" cy="2907289"/>
        </p:xfrm>
        <a:graphic>
          <a:graphicData uri="http://schemas.openxmlformats.org/drawingml/2006/table">
            <a:tbl>
              <a:tblPr/>
              <a:tblGrid>
                <a:gridCol w="343534">
                  <a:extLst>
                    <a:ext uri="{9D8B030D-6E8A-4147-A177-3AD203B41FA5}">
                      <a16:colId xmlns:a16="http://schemas.microsoft.com/office/drawing/2014/main" val="2484874794"/>
                    </a:ext>
                  </a:extLst>
                </a:gridCol>
                <a:gridCol w="537323">
                  <a:extLst>
                    <a:ext uri="{9D8B030D-6E8A-4147-A177-3AD203B41FA5}">
                      <a16:colId xmlns:a16="http://schemas.microsoft.com/office/drawing/2014/main" val="3506113206"/>
                    </a:ext>
                  </a:extLst>
                </a:gridCol>
                <a:gridCol w="1365332">
                  <a:extLst>
                    <a:ext uri="{9D8B030D-6E8A-4147-A177-3AD203B41FA5}">
                      <a16:colId xmlns:a16="http://schemas.microsoft.com/office/drawing/2014/main" val="695722411"/>
                    </a:ext>
                  </a:extLst>
                </a:gridCol>
                <a:gridCol w="627611">
                  <a:extLst>
                    <a:ext uri="{9D8B030D-6E8A-4147-A177-3AD203B41FA5}">
                      <a16:colId xmlns:a16="http://schemas.microsoft.com/office/drawing/2014/main" val="310309372"/>
                    </a:ext>
                  </a:extLst>
                </a:gridCol>
                <a:gridCol w="2325468">
                  <a:extLst>
                    <a:ext uri="{9D8B030D-6E8A-4147-A177-3AD203B41FA5}">
                      <a16:colId xmlns:a16="http://schemas.microsoft.com/office/drawing/2014/main" val="1011566560"/>
                    </a:ext>
                  </a:extLst>
                </a:gridCol>
                <a:gridCol w="1471036">
                  <a:extLst>
                    <a:ext uri="{9D8B030D-6E8A-4147-A177-3AD203B41FA5}">
                      <a16:colId xmlns:a16="http://schemas.microsoft.com/office/drawing/2014/main" val="3208811778"/>
                    </a:ext>
                  </a:extLst>
                </a:gridCol>
              </a:tblGrid>
              <a:tr h="4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3-1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API1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遠距服務</a:t>
                      </a:r>
                      <a:r>
                        <a:rPr lang="en-US" altLang="zh-TW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平台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vCore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64 GB vRAM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220GB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NAS : 500GB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Red Hat 8.4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Mysql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共用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database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06590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3-2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API2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遠距服務</a:t>
                      </a:r>
                      <a:r>
                        <a:rPr lang="en-US" altLang="zh-TW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APP</a:t>
                      </a:r>
                      <a:r>
                        <a:rPr lang="zh-TW" alt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平台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 vCore </a:t>
                      </a:r>
                      <a:b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64 GB vRAM </a:t>
                      </a:r>
                      <a:b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220GB</a:t>
                      </a:r>
                      <a:b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NAS: 500GB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Red Hat 8.4</a:t>
                      </a:r>
                      <a:b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</a:t>
                      </a:r>
                      <a:b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Mysql</a:t>
                      </a: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共用</a:t>
                      </a:r>
                      <a:r>
                        <a:rPr lang="en-US" altLang="zh-TW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 </a:t>
                      </a: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database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288144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4-1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DB1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智慧影音儲存主機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 Intel Xeon 16 Cores RAM: 32GB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HDD： 500BGB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NAS:2TB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Red Hat 8.4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,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Mysql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8.0.17 database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(Standard Edition)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62263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4-2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DB2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智慧影音儲存主機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 Intel Xeon 16 Cores RAM: 32GB </a:t>
                      </a:r>
                      <a:b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HDD： 500GB  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b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NAS:2TB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Red Hat 8.4</a:t>
                      </a:r>
                      <a:b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, </a:t>
                      </a:r>
                      <a:b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Mysql</a:t>
                      </a: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8.0.17 database</a:t>
                      </a:r>
                      <a:b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(Standard Edition)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526289"/>
                  </a:ext>
                </a:extLst>
              </a:tr>
              <a:tr h="3158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VRMS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智慧影音儲存管理系統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CPU: Intel Xeon 4 Cores RAM: 32GB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HDD：500GB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Red Hat 8.4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Apache web service , 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Mysql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共用 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database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712225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6-1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SIGN1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電子簽名系統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CPU：Intel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® Xeon Core E-5 2680G (@2.4G)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vCore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DDR4：32 GB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HDD：300 GB(NAS:1TB)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Windows Server 2019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以上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IIS 7.0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以上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MS SQL Server 2019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以上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641358"/>
                  </a:ext>
                </a:extLst>
              </a:tr>
              <a:tr h="41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6-2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SIGN2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電子簽名系統</a:t>
                      </a:r>
                      <a:r>
                        <a:rPr lang="en-US" altLang="zh-TW" sz="105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_HA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CPU：Intel® Xeon Core E-5 2680G (@2.4G)</a:t>
                      </a:r>
                      <a:b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 vCore</a:t>
                      </a:r>
                      <a:b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DDR4：32 GB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LID4096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可不用</a:t>
                      </a:r>
                      <a:r>
                        <a:rPr lang="LID4096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,</a:t>
                      </a:r>
                      <a:r>
                        <a:rPr lang="zh-Hant-TW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請拿掉</a:t>
                      </a:r>
                      <a:r>
                        <a:rPr lang="zh-Latn-TW" altLang="zh-TW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)</a:t>
                      </a:r>
                      <a:b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HDD：300 GB(NAS:1TB)</a:t>
                      </a: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Windows Server 2019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以上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IIS 7.0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以上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MS SQL Server 2019 </a:t>
                      </a:r>
                      <a:r>
                        <a:rPr lang="zh-TW" altLang="en-US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以上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3847" marR="3847" marT="38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58555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B94D70C-818F-4B4C-A7EC-5C1F09669A49}"/>
              </a:ext>
            </a:extLst>
          </p:cNvPr>
          <p:cNvSpPr txBox="1"/>
          <p:nvPr/>
        </p:nvSpPr>
        <p:spPr>
          <a:xfrm>
            <a:off x="7157509" y="160709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Hant-TW" altLang="en-US">
                <a:solidFill>
                  <a:srgbClr val="FF0000"/>
                </a:solidFill>
              </a:rPr>
              <a:t>臉辨與</a:t>
            </a:r>
            <a:r>
              <a:rPr lang="en-US" altLang="zh-TW">
                <a:solidFill>
                  <a:srgbClr val="FF0000"/>
                </a:solidFill>
              </a:rPr>
              <a:t>OCR</a:t>
            </a:r>
            <a:r>
              <a:rPr lang="zh-Hant-TW" altLang="en-US">
                <a:solidFill>
                  <a:srgbClr val="FF0000"/>
                </a:solidFill>
              </a:rPr>
              <a:t>降規</a:t>
            </a:r>
            <a:r>
              <a:rPr lang="LID4096" altLang="zh-TW">
                <a:solidFill>
                  <a:srgbClr val="FF0000"/>
                </a:solidFill>
              </a:rPr>
              <a:t>,</a:t>
            </a:r>
            <a:r>
              <a:rPr lang="zh-Hant-TW" altLang="en-US">
                <a:solidFill>
                  <a:srgbClr val="FF0000"/>
                </a:solidFill>
              </a:rPr>
              <a:t>同時兩人</a:t>
            </a:r>
            <a:r>
              <a:rPr lang="LID4096" altLang="zh-TW">
                <a:solidFill>
                  <a:srgbClr val="FF0000"/>
                </a:solidFill>
              </a:rPr>
              <a:t>,</a:t>
            </a:r>
            <a:r>
              <a:rPr lang="zh-TW" altLang="LID4096">
                <a:solidFill>
                  <a:srgbClr val="FF0000"/>
                </a:solidFill>
              </a:rPr>
              <a:t>不做</a:t>
            </a:r>
            <a:r>
              <a:rPr lang="zh-Latn-TW" altLang="zh-TW">
                <a:solidFill>
                  <a:srgbClr val="FF0000"/>
                </a:solidFill>
              </a:rPr>
              <a:t>HA, LB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4129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www.w3.org/2000/xmlns/"/>
    <ds:schemaRef ds:uri="http://schemas.microsoft.com/sharepoint/v3/fields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11826</TotalTime>
  <Words>2634</Words>
  <Application>Microsoft Office PowerPoint</Application>
  <PresentationFormat>如螢幕大小 (16:9)</PresentationFormat>
  <Paragraphs>646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1_自訂設計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林敬恆</cp:lastModifiedBy>
  <cp:revision>141</cp:revision>
  <dcterms:created xsi:type="dcterms:W3CDTF">2010-04-12T23:12:02Z</dcterms:created>
  <dcterms:modified xsi:type="dcterms:W3CDTF">2022-10-26T09:41:00Z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