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306" r:id="rId23"/>
    <p:sldId id="307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303" r:id="rId41"/>
    <p:sldId id="304" r:id="rId42"/>
  </p:sldIdLst>
  <p:sldSz cx="9144000" cy="6858000" type="screen4x3"/>
  <p:notesSz cx="6735763" cy="98663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594F9C"/>
    <a:srgbClr val="B6B1D7"/>
    <a:srgbClr val="720000"/>
    <a:srgbClr val="FF0000"/>
    <a:srgbClr val="66FF66"/>
    <a:srgbClr val="663300"/>
    <a:srgbClr val="0000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03" autoAdjust="0"/>
    <p:restoredTop sz="76641" autoAdjust="0"/>
  </p:normalViewPr>
  <p:slideViewPr>
    <p:cSldViewPr>
      <p:cViewPr varScale="1">
        <p:scale>
          <a:sx n="90" d="100"/>
          <a:sy n="90" d="100"/>
        </p:scale>
        <p:origin x="1122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2938" y="-163"/>
      </p:cViewPr>
      <p:guideLst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18831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5374" y="0"/>
            <a:ext cx="2918831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7" y="4686501"/>
            <a:ext cx="5388610" cy="443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371286"/>
            <a:ext cx="2918831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374" y="9371286"/>
            <a:ext cx="2918831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653AE98-3586-4875-9BE5-81CF673D32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715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757" indent="-2856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2704" indent="-22854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99783" indent="-22854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6864" indent="-22854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3945" indent="-2285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027" indent="-2285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8108" indent="-2285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5190" indent="-2285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313C8B-DAA5-4A30-9A2E-6F1238331CE3}" type="slidenum">
              <a:rPr lang="en-US" smtClean="0"/>
              <a:pPr eaLnBrk="1" hangingPunct="1"/>
              <a:t>1</a:t>
            </a:fld>
            <a:endParaRPr lang="en-US" dirty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33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53AE98-3586-4875-9BE5-81CF673D321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98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53AE98-3586-4875-9BE5-81CF673D321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45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53AE98-3586-4875-9BE5-81CF673D321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16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53AE98-3586-4875-9BE5-81CF673D321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72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53AE98-3586-4875-9BE5-81CF673D321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52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53AE98-3586-4875-9BE5-81CF673D321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17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53AE98-3586-4875-9BE5-81CF673D321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12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D984F-524A-2042-A78B-E021891F26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7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53AE98-3586-4875-9BE5-81CF673D321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41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53AE98-3586-4875-9BE5-81CF673D321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4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53AE98-3586-4875-9BE5-81CF673D321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53AE98-3586-4875-9BE5-81CF673D321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37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53AE98-3586-4875-9BE5-81CF673D321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8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53AE98-3586-4875-9BE5-81CF673D321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52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500" baseline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Session 4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500" baseline="0">
                <a:latin typeface="Calibri" pitchFamily="34" charset="0"/>
              </a:defRPr>
            </a:lvl1pPr>
          </a:lstStyle>
          <a:p>
            <a:pPr>
              <a:defRPr/>
            </a:pPr>
            <a:fld id="{206E16D6-DE8C-44BF-8C0D-7DADAC22B2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E79B94-2FD8-4F37-BE1F-54D3FFB3F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245225"/>
            <a:ext cx="4800600" cy="47624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500" b="1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OPIM 628 – Business Analytics and Quantitative Methods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5267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 userDrawn="1"/>
        </p:nvSpPr>
        <p:spPr bwMode="auto">
          <a:xfrm>
            <a:off x="3674283" y="210235"/>
            <a:ext cx="168430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SG" sz="1500" b="1" dirty="0">
                <a:latin typeface="Calibri" pitchFamily="34" charset="0"/>
              </a:rPr>
              <a:t>Logistic Regression</a:t>
            </a:r>
            <a:endParaRPr lang="en-US" sz="1500" b="1" dirty="0">
              <a:latin typeface="Calibri" pitchFamily="34" charset="0"/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3378"/>
            <a:ext cx="8229600" cy="1143000"/>
          </a:xfrm>
          <a:noFill/>
        </p:spPr>
        <p:txBody>
          <a:bodyPr/>
          <a:lstStyle>
            <a:lvl1pPr>
              <a:defRPr b="1">
                <a:solidFill>
                  <a:schemeClr val="accent2"/>
                </a:solidFill>
                <a:latin typeface="Constant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144963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500" baseline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Session 4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500" baseline="0">
                <a:latin typeface="Calibri" pitchFamily="34" charset="0"/>
              </a:defRPr>
            </a:lvl1pPr>
          </a:lstStyle>
          <a:p>
            <a:pPr>
              <a:defRPr/>
            </a:pPr>
            <a:fld id="{100F2406-5B84-4794-B8EA-842FD9AB57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6B4EDA-FDBD-40CA-B9C8-5FA463B16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245225"/>
            <a:ext cx="4800600" cy="47624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500" b="1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OPIM 628 – Business Analytics and Quantitative Methods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5240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8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500" baseline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Session 4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500" baseline="0">
                <a:latin typeface="Calibri" pitchFamily="34" charset="0"/>
              </a:defRPr>
            </a:lvl1pPr>
          </a:lstStyle>
          <a:p>
            <a:pPr>
              <a:defRPr/>
            </a:pPr>
            <a:fld id="{4A63C44D-9635-4F36-8714-A2B3129356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3652644" y="210235"/>
            <a:ext cx="172758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SG" sz="1500" b="1" dirty="0">
                <a:latin typeface="Calibri" pitchFamily="34" charset="0"/>
              </a:rPr>
              <a:t>Logistic Regression</a:t>
            </a:r>
            <a:endParaRPr lang="en-US" sz="1500" b="1" dirty="0">
              <a:latin typeface="Calibri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C3D8AD5-F655-4E5F-8DDC-8011C1257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245225"/>
            <a:ext cx="4800600" cy="47624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500" b="1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OPIM 628 – Business Analytics and Quantitative Methods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5132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877011"/>
            <a:ext cx="4038600" cy="4284555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48199" y="1877011"/>
            <a:ext cx="4038601" cy="4284556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z="1500" baseline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Session 4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500" baseline="0">
                <a:latin typeface="Calibri" pitchFamily="34" charset="0"/>
              </a:defRPr>
            </a:lvl1pPr>
          </a:lstStyle>
          <a:p>
            <a:pPr>
              <a:defRPr/>
            </a:pPr>
            <a:fld id="{100F2406-5B84-4794-B8EA-842FD9AB57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FE5F11DD-21BE-4279-B505-C9F6DFE721E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FE7ED6C1-DE49-469B-9989-3B88E9A64E9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674286" y="210235"/>
            <a:ext cx="168430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SG" sz="1500" b="1" dirty="0">
                <a:latin typeface="Calibri" pitchFamily="34" charset="0"/>
              </a:rPr>
              <a:t>Logistic Regression</a:t>
            </a:r>
            <a:endParaRPr lang="en-US" sz="1500" b="1" dirty="0">
              <a:latin typeface="Calibri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67F9A4E-4DD1-4658-BDBF-28AEAFAC1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3378"/>
            <a:ext cx="8229600" cy="1143000"/>
          </a:xfrm>
          <a:noFill/>
        </p:spPr>
        <p:txBody>
          <a:bodyPr/>
          <a:lstStyle>
            <a:lvl1pPr>
              <a:defRPr b="1">
                <a:solidFill>
                  <a:schemeClr val="accent2"/>
                </a:solidFill>
                <a:latin typeface="Constant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7C3D8AD5-F655-4E5F-8DDC-8011C1257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245225"/>
            <a:ext cx="4800600" cy="47624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500" b="1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OPIM 628 – Business Analytics and Quantitative Methods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60782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 sz="1500" baseline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Session 4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 algn="r">
              <a:defRPr sz="1500" baseline="0">
                <a:latin typeface="Calibri" pitchFamily="34" charset="0"/>
              </a:defRPr>
            </a:lvl1pPr>
          </a:lstStyle>
          <a:p>
            <a:pPr>
              <a:defRPr/>
            </a:pPr>
            <a:fld id="{F1724DEC-A20B-4549-8D3C-20270AFEB5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6172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96EB01D-E27D-483B-B586-FBB784D46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245225"/>
            <a:ext cx="4800600" cy="47624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500" b="1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OPIM 628 – Business Analytics and Quantitative Methods</a:t>
            </a:r>
            <a:endParaRPr lang="en-US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7" r:id="rId3"/>
    <p:sldLayoutId id="2147483671" r:id="rId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onstantia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onstantia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onstantia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onstantia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onstantia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9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emf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0.emf"/><Relationship Id="rId7" Type="http://schemas.openxmlformats.org/officeDocument/2006/relationships/image" Target="../media/image12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0.png"/><Relationship Id="rId4" Type="http://schemas.openxmlformats.org/officeDocument/2006/relationships/image" Target="../media/image2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hoot.it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7"/>
          <p:cNvSpPr>
            <a:spLocks noChangeShapeType="1"/>
          </p:cNvSpPr>
          <p:nvPr/>
        </p:nvSpPr>
        <p:spPr bwMode="auto">
          <a:xfrm>
            <a:off x="0" y="6172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dirty="0"/>
          </a:p>
        </p:txBody>
      </p:sp>
      <p:sp>
        <p:nvSpPr>
          <p:cNvPr id="5123" name="Rectangle 11"/>
          <p:cNvSpPr>
            <a:spLocks noChangeArrowheads="1"/>
          </p:cNvSpPr>
          <p:nvPr/>
        </p:nvSpPr>
        <p:spPr bwMode="auto">
          <a:xfrm>
            <a:off x="381000" y="1524000"/>
            <a:ext cx="84201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GB" sz="4400" b="1" dirty="0">
                <a:solidFill>
                  <a:schemeClr val="tx2"/>
                </a:solidFill>
              </a:rPr>
              <a:t>OPIM 628 </a:t>
            </a:r>
          </a:p>
          <a:p>
            <a:pPr algn="ctr"/>
            <a:r>
              <a:rPr lang="en-US" sz="4400" b="1" dirty="0">
                <a:solidFill>
                  <a:schemeClr val="tx2"/>
                </a:solidFill>
              </a:rPr>
              <a:t>Business Analytics and Quantitative Methods</a:t>
            </a: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1097756" y="3429000"/>
            <a:ext cx="698658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GB" sz="3200" dirty="0"/>
              <a:t>ZHENG Zhichao (Daniel)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GB" sz="2400" i="1" dirty="0">
                <a:solidFill>
                  <a:srgbClr val="0000FF"/>
                </a:solidFill>
              </a:rPr>
              <a:t>danielzheng@smu.edu.sg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GB" sz="2400" dirty="0"/>
              <a:t>Office: </a:t>
            </a:r>
            <a:r>
              <a:rPr lang="en-US" altLang="zh-CN" sz="2400">
                <a:ea typeface="宋体" charset="-122"/>
              </a:rPr>
              <a:t>4034</a:t>
            </a:r>
            <a:endParaRPr lang="en-GB" sz="2400" dirty="0"/>
          </a:p>
          <a:p>
            <a:pPr marL="342900" indent="-342900" algn="ctr">
              <a:spcBef>
                <a:spcPct val="20000"/>
              </a:spcBef>
            </a:pPr>
            <a:r>
              <a:rPr lang="en-US" altLang="zh-CN" sz="2400" dirty="0">
                <a:ea typeface="宋体" charset="-122"/>
              </a:rPr>
              <a:t>Tel</a:t>
            </a:r>
            <a:r>
              <a:rPr lang="en-GB" sz="2400" dirty="0"/>
              <a:t>: </a:t>
            </a:r>
            <a:r>
              <a:rPr lang="en-US" altLang="zh-CN" sz="2400" dirty="0">
                <a:ea typeface="宋体" charset="-122"/>
              </a:rPr>
              <a:t>6808</a:t>
            </a:r>
            <a:r>
              <a:rPr lang="en-GB" sz="2400" dirty="0"/>
              <a:t> </a:t>
            </a:r>
            <a:r>
              <a:rPr lang="en-US" altLang="zh-CN" sz="2400" dirty="0">
                <a:ea typeface="宋体" charset="-122"/>
              </a:rPr>
              <a:t>5474</a:t>
            </a:r>
            <a:endParaRPr lang="en-GB" sz="2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320775-BD08-44B9-AF3B-BC5D99E5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3C44D-9635-4F36-8714-A2B3129356D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OPIM 628 – Business Analytics and Quantitative Methods</a:t>
            </a:r>
            <a:endParaRPr lang="en-US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Replicating Expert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develop analytical tools that replicate expert assessment?</a:t>
            </a:r>
          </a:p>
          <a:p>
            <a:r>
              <a:rPr lang="en-US" dirty="0"/>
              <a:t>Learn from expert human judgment </a:t>
            </a:r>
          </a:p>
          <a:p>
            <a:pPr lvl="1"/>
            <a:r>
              <a:rPr lang="en-US" dirty="0"/>
              <a:t>Develop a model, interpret results, and adjust the model</a:t>
            </a:r>
          </a:p>
          <a:p>
            <a:r>
              <a:rPr lang="en-US" dirty="0"/>
              <a:t>Make predictions/evaluations on a large scale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F2406-5B84-4794-B8EA-842FD9AB572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4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OPIM 628 – Business Analytics and Quantitative Methods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66294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DDE2-AE17-4646-BB2F-F4858139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4000" dirty="0"/>
              <a:t>Quality of Care and Claim Data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91C22-22AF-476C-8128-FEB40C9C3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5791200" cy="4144963"/>
          </a:xfrm>
        </p:spPr>
        <p:txBody>
          <a:bodyPr/>
          <a:lstStyle/>
          <a:p>
            <a:r>
              <a:rPr lang="en-SG" sz="2800" dirty="0"/>
              <a:t>In 2013, Professor Dimitris Bertsimas from MIT tried to predict the quality of care for diabetes patients using patients’ health insurance claims and </a:t>
            </a:r>
            <a:r>
              <a:rPr lang="en-US" sz="2800" dirty="0"/>
              <a:t>expert’s rating on the quality of care</a:t>
            </a:r>
          </a:p>
          <a:p>
            <a:r>
              <a:rPr lang="en-US" sz="2800" dirty="0"/>
              <a:t>Identify potential candidates for case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D4F3D-432D-47EE-8124-E5C010205A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245225"/>
            <a:ext cx="1600200" cy="47625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5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F1724DEC-A20B-4549-8D3C-20270AFEB52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8FE34B-1CEE-43A7-BD6F-6DDDE87CBD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061640"/>
            <a:ext cx="1646417" cy="215929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4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OPIM 628 – Business Analytics and Quantitative Methods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599305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F37332-4621-4D2B-A6D2-BE17CAC83246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z="2800" dirty="0"/>
              <a:t>Electronically available</a:t>
            </a:r>
          </a:p>
          <a:p>
            <a:r>
              <a:rPr lang="en-US" sz="2800" dirty="0"/>
              <a:t>Standardized</a:t>
            </a:r>
          </a:p>
          <a:p>
            <a:endParaRPr lang="en-US" sz="2800" dirty="0"/>
          </a:p>
          <a:p>
            <a:r>
              <a:rPr lang="en-US" sz="2800" dirty="0"/>
              <a:t>Not 100% accurate</a:t>
            </a:r>
          </a:p>
          <a:p>
            <a:r>
              <a:rPr lang="en-US" sz="2800"/>
              <a:t>Claims </a:t>
            </a:r>
            <a:r>
              <a:rPr lang="en-US" sz="2800" dirty="0"/>
              <a:t>for hospital visits can be vague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D5B3D-9FF1-41E1-89C7-28B2F432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F2406-5B84-4794-B8EA-842FD9AB572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47E7710-4BB5-43A7-8639-FD064029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 Data</a:t>
            </a:r>
            <a:endParaRPr lang="en-SG" dirty="0"/>
          </a:p>
        </p:txBody>
      </p: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2BD7947F-7AC3-4BC6-A773-D9903B95EA20}"/>
              </a:ext>
            </a:extLst>
          </p:cNvPr>
          <p:cNvSpPr/>
          <p:nvPr/>
        </p:nvSpPr>
        <p:spPr>
          <a:xfrm>
            <a:off x="825846" y="2023649"/>
            <a:ext cx="3536976" cy="1801862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A33D7-DB68-46FC-A91A-60F43B76E34D}"/>
              </a:ext>
            </a:extLst>
          </p:cNvPr>
          <p:cNvSpPr txBox="1"/>
          <p:nvPr/>
        </p:nvSpPr>
        <p:spPr>
          <a:xfrm>
            <a:off x="1143000" y="2158119"/>
            <a:ext cx="335870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Medical Claims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A5F23AE2-DD2E-4211-82D9-94A693D26CC6}"/>
              </a:ext>
            </a:extLst>
          </p:cNvPr>
          <p:cNvSpPr txBox="1">
            <a:spLocks/>
          </p:cNvSpPr>
          <p:nvPr/>
        </p:nvSpPr>
        <p:spPr>
          <a:xfrm>
            <a:off x="956235" y="2742895"/>
            <a:ext cx="3600824" cy="10826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29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26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23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BFBFB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Diagnosis, Procedures,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BFBFB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Doctor/Hospital, Cost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A35807-E982-4066-8B85-4F2F01B1A90F}"/>
              </a:ext>
            </a:extLst>
          </p:cNvPr>
          <p:cNvCxnSpPr/>
          <p:nvPr/>
        </p:nvCxnSpPr>
        <p:spPr>
          <a:xfrm>
            <a:off x="1198352" y="2721676"/>
            <a:ext cx="247717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1">
            <a:extLst>
              <a:ext uri="{FF2B5EF4-FFF2-40B4-BE49-F238E27FC236}">
                <a16:creationId xmlns:a16="http://schemas.microsoft.com/office/drawing/2014/main" id="{810B2D08-959A-411E-B28E-B2274C068DEB}"/>
              </a:ext>
            </a:extLst>
          </p:cNvPr>
          <p:cNvSpPr/>
          <p:nvPr/>
        </p:nvSpPr>
        <p:spPr>
          <a:xfrm>
            <a:off x="818774" y="3934487"/>
            <a:ext cx="3536976" cy="1801862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F5C684-74F5-4A3A-B85A-1D31EBE38BDF}"/>
              </a:ext>
            </a:extLst>
          </p:cNvPr>
          <p:cNvSpPr txBox="1"/>
          <p:nvPr/>
        </p:nvSpPr>
        <p:spPr>
          <a:xfrm>
            <a:off x="1143000" y="4068957"/>
            <a:ext cx="335870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Pharmacy Claims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2B3C4FD5-4FF9-46C0-A4A8-FF2F4920BBA9}"/>
              </a:ext>
            </a:extLst>
          </p:cNvPr>
          <p:cNvSpPr txBox="1">
            <a:spLocks/>
          </p:cNvSpPr>
          <p:nvPr/>
        </p:nvSpPr>
        <p:spPr>
          <a:xfrm>
            <a:off x="1008927" y="4653733"/>
            <a:ext cx="3600824" cy="10826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29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26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23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BFBFB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Drug, Quantity, Doctor,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BFBFB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Medication Cost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B26EFD-8004-4F37-B58F-CF32565F2FCA}"/>
              </a:ext>
            </a:extLst>
          </p:cNvPr>
          <p:cNvCxnSpPr/>
          <p:nvPr/>
        </p:nvCxnSpPr>
        <p:spPr>
          <a:xfrm>
            <a:off x="1191280" y="4632514"/>
            <a:ext cx="28477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OPIM 628 – Business Analytics and Quantitative Methods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47526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7AC2A48-AF73-4C7C-8CA4-C51C50DFBC34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342900" lvl="1" indent="-342900">
              <a:buChar char="•"/>
            </a:pPr>
            <a:r>
              <a:rPr lang="en-US" sz="2600" dirty="0"/>
              <a:t>Large health insurance claims database</a:t>
            </a:r>
          </a:p>
          <a:p>
            <a:pPr marL="342900" lvl="1" indent="-342900">
              <a:buChar char="•"/>
            </a:pPr>
            <a:r>
              <a:rPr lang="en-US" sz="2600" dirty="0"/>
              <a:t>Randomly selected 131 diabetes patients </a:t>
            </a:r>
          </a:p>
          <a:p>
            <a:pPr marL="342900" lvl="1" indent="-342900">
              <a:buChar char="•"/>
            </a:pPr>
            <a:r>
              <a:rPr lang="en-US" sz="2600" dirty="0"/>
              <a:t>Ages range from 35 to 55</a:t>
            </a:r>
          </a:p>
          <a:p>
            <a:pPr marL="342900" lvl="1" indent="-342900">
              <a:buChar char="•"/>
            </a:pPr>
            <a:r>
              <a:rPr lang="en-US" sz="2600" dirty="0"/>
              <a:t>Costs $10,000 – $20,000</a:t>
            </a:r>
          </a:p>
          <a:p>
            <a:pPr marL="342900" lvl="1" indent="-342900">
              <a:buChar char="•"/>
            </a:pPr>
            <a:r>
              <a:rPr lang="en-US" sz="2600" dirty="0"/>
              <a:t>September 1, 2003 – August 31, 2005</a:t>
            </a:r>
            <a:endParaRPr lang="en-SG" sz="2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C561D-8FE4-469D-A731-1F4C660B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F2406-5B84-4794-B8EA-842FD9AB572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6AE81F3-A643-4D24-B58A-458094EBB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23378"/>
            <a:ext cx="8686800" cy="1143000"/>
          </a:xfrm>
        </p:spPr>
        <p:txBody>
          <a:bodyPr/>
          <a:lstStyle/>
          <a:p>
            <a:r>
              <a:rPr lang="en-US" sz="3600" dirty="0"/>
              <a:t>Creating the Dataset – Claims Samples</a:t>
            </a:r>
            <a:endParaRPr lang="en-SG" sz="3600" dirty="0"/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F243F3D2-BD43-4ADB-975A-BB6D073C0F2C}"/>
              </a:ext>
            </a:extLst>
          </p:cNvPr>
          <p:cNvSpPr/>
          <p:nvPr/>
        </p:nvSpPr>
        <p:spPr>
          <a:xfrm>
            <a:off x="825846" y="1874239"/>
            <a:ext cx="3536976" cy="934704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4341DB-1097-401B-9BF5-6192C242ADAE}"/>
              </a:ext>
            </a:extLst>
          </p:cNvPr>
          <p:cNvSpPr txBox="1"/>
          <p:nvPr/>
        </p:nvSpPr>
        <p:spPr>
          <a:xfrm>
            <a:off x="1198352" y="2008709"/>
            <a:ext cx="267141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Claims Sample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OPIM 628 – Business Analytics and Quantitative Methods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071327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7AC2A48-AF73-4C7C-8CA4-C51C50DFBC34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SG" sz="2800" dirty="0"/>
              <a:t>Expert physician reviewed claims and wrote descriptive notes:</a:t>
            </a:r>
          </a:p>
          <a:p>
            <a:pPr marL="0" indent="0">
              <a:buNone/>
            </a:pPr>
            <a:endParaRPr lang="en-SG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C561D-8FE4-469D-A731-1F4C660B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F2406-5B84-4794-B8EA-842FD9AB572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6AE81F3-A643-4D24-B58A-458094EBB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Creating the Dataset – Expert Review</a:t>
            </a:r>
            <a:endParaRPr lang="en-SG" sz="3600" dirty="0"/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F243F3D2-BD43-4ADB-975A-BB6D073C0F2C}"/>
              </a:ext>
            </a:extLst>
          </p:cNvPr>
          <p:cNvSpPr/>
          <p:nvPr/>
        </p:nvSpPr>
        <p:spPr>
          <a:xfrm>
            <a:off x="825846" y="1874239"/>
            <a:ext cx="3536976" cy="934704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4341DB-1097-401B-9BF5-6192C242ADAE}"/>
              </a:ext>
            </a:extLst>
          </p:cNvPr>
          <p:cNvSpPr txBox="1"/>
          <p:nvPr/>
        </p:nvSpPr>
        <p:spPr>
          <a:xfrm>
            <a:off x="1198352" y="2008709"/>
            <a:ext cx="267141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Claims Sample</a:t>
            </a:r>
          </a:p>
        </p:txBody>
      </p:sp>
      <p:sp>
        <p:nvSpPr>
          <p:cNvPr id="13" name="Rounded Rectangle 11">
            <a:extLst>
              <a:ext uri="{FF2B5EF4-FFF2-40B4-BE49-F238E27FC236}">
                <a16:creationId xmlns:a16="http://schemas.microsoft.com/office/drawing/2014/main" id="{6841CF7B-8130-4ED2-B984-CB02B0DCC0AF}"/>
              </a:ext>
            </a:extLst>
          </p:cNvPr>
          <p:cNvSpPr/>
          <p:nvPr/>
        </p:nvSpPr>
        <p:spPr>
          <a:xfrm>
            <a:off x="818774" y="2943385"/>
            <a:ext cx="3536976" cy="906454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20F1C-3554-4770-80FD-8577C77E8182}"/>
              </a:ext>
            </a:extLst>
          </p:cNvPr>
          <p:cNvSpPr txBox="1"/>
          <p:nvPr/>
        </p:nvSpPr>
        <p:spPr>
          <a:xfrm>
            <a:off x="1340692" y="3092761"/>
            <a:ext cx="252907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Expert Review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8780CA-5CE6-44FD-BD0C-8E0CDA28E657}"/>
              </a:ext>
            </a:extLst>
          </p:cNvPr>
          <p:cNvSpPr txBox="1"/>
          <p:nvPr/>
        </p:nvSpPr>
        <p:spPr>
          <a:xfrm>
            <a:off x="4648199" y="3385149"/>
            <a:ext cx="437188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lvl="1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“Ongoing use of narcotics”</a:t>
            </a:r>
          </a:p>
          <a:p>
            <a:pPr marL="365760" lvl="1" indent="0">
              <a:buNone/>
            </a:pPr>
            <a:endParaRPr lang="en-US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5760" lvl="1" indent="0">
              <a:buNone/>
            </a:pPr>
            <a:endParaRPr lang="en-US" sz="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5760" lvl="1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“Only on Avandia, not a good </a:t>
            </a:r>
          </a:p>
          <a:p>
            <a:pPr marL="365760" lvl="1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first choice drug”</a:t>
            </a:r>
          </a:p>
          <a:p>
            <a:pPr marL="365760" lvl="1" indent="0">
              <a:buNone/>
            </a:pPr>
            <a:endParaRPr lang="en-US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5760" lvl="1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“Had regular visits, mammogram,</a:t>
            </a:r>
          </a:p>
          <a:p>
            <a:pPr marL="365760" lvl="1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and immunizations”</a:t>
            </a:r>
          </a:p>
          <a:p>
            <a:pPr marL="365760" lvl="1" indent="0">
              <a:buNone/>
            </a:pPr>
            <a:endParaRPr lang="en-US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5760" lvl="1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“Was given home testing supplies”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OPIM 628 – Business Analytics and Quantitative Methods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930421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7AC2A48-AF73-4C7C-8CA4-C51C50DFBC34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SG" sz="2800" dirty="0"/>
              <a:t>Rated quality on a two-point scale (poor/good)</a:t>
            </a:r>
          </a:p>
          <a:p>
            <a:pPr marL="0" indent="0">
              <a:buNone/>
            </a:pPr>
            <a:endParaRPr lang="en-SG" sz="2800" dirty="0"/>
          </a:p>
          <a:p>
            <a:endParaRPr lang="en-SG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C561D-8FE4-469D-A731-1F4C660B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F2406-5B84-4794-B8EA-842FD9AB572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6AE81F3-A643-4D24-B58A-458094EBB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3378"/>
            <a:ext cx="8229600" cy="1143000"/>
          </a:xfrm>
        </p:spPr>
        <p:txBody>
          <a:bodyPr/>
          <a:lstStyle/>
          <a:p>
            <a:r>
              <a:rPr lang="en-US" sz="3600" dirty="0"/>
              <a:t>Creating the Dataset – Expert Assessment</a:t>
            </a:r>
            <a:endParaRPr lang="en-SG" sz="3600" dirty="0"/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F243F3D2-BD43-4ADB-975A-BB6D073C0F2C}"/>
              </a:ext>
            </a:extLst>
          </p:cNvPr>
          <p:cNvSpPr/>
          <p:nvPr/>
        </p:nvSpPr>
        <p:spPr>
          <a:xfrm>
            <a:off x="825846" y="1874239"/>
            <a:ext cx="3536976" cy="934704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4341DB-1097-401B-9BF5-6192C242ADAE}"/>
              </a:ext>
            </a:extLst>
          </p:cNvPr>
          <p:cNvSpPr txBox="1"/>
          <p:nvPr/>
        </p:nvSpPr>
        <p:spPr>
          <a:xfrm>
            <a:off x="1198352" y="2008709"/>
            <a:ext cx="267141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Claims Sample</a:t>
            </a:r>
          </a:p>
        </p:txBody>
      </p:sp>
      <p:sp>
        <p:nvSpPr>
          <p:cNvPr id="13" name="Rounded Rectangle 11">
            <a:extLst>
              <a:ext uri="{FF2B5EF4-FFF2-40B4-BE49-F238E27FC236}">
                <a16:creationId xmlns:a16="http://schemas.microsoft.com/office/drawing/2014/main" id="{6841CF7B-8130-4ED2-B984-CB02B0DCC0AF}"/>
              </a:ext>
            </a:extLst>
          </p:cNvPr>
          <p:cNvSpPr/>
          <p:nvPr/>
        </p:nvSpPr>
        <p:spPr>
          <a:xfrm>
            <a:off x="818774" y="2943385"/>
            <a:ext cx="3536976" cy="906454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20F1C-3554-4770-80FD-8577C77E8182}"/>
              </a:ext>
            </a:extLst>
          </p:cNvPr>
          <p:cNvSpPr txBox="1"/>
          <p:nvPr/>
        </p:nvSpPr>
        <p:spPr>
          <a:xfrm>
            <a:off x="1340692" y="3092761"/>
            <a:ext cx="252907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Expert Review</a:t>
            </a: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7C2C449F-D09E-4211-99DA-6CA1DB56088A}"/>
              </a:ext>
            </a:extLst>
          </p:cNvPr>
          <p:cNvSpPr/>
          <p:nvPr/>
        </p:nvSpPr>
        <p:spPr>
          <a:xfrm>
            <a:off x="818774" y="4007201"/>
            <a:ext cx="3536976" cy="906454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E1206B-6604-483B-AEC9-4B95ABB49817}"/>
              </a:ext>
            </a:extLst>
          </p:cNvPr>
          <p:cNvSpPr txBox="1"/>
          <p:nvPr/>
        </p:nvSpPr>
        <p:spPr>
          <a:xfrm>
            <a:off x="1004115" y="4141671"/>
            <a:ext cx="335870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Expert Assessment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E3B04D-4984-4801-B4C0-AB24A940C217}"/>
              </a:ext>
            </a:extLst>
          </p:cNvPr>
          <p:cNvSpPr/>
          <p:nvPr/>
        </p:nvSpPr>
        <p:spPr>
          <a:xfrm>
            <a:off x="4709700" y="3200595"/>
            <a:ext cx="4034331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1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“I’d say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care was poor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– poorly treated diabetes”</a:t>
            </a:r>
          </a:p>
          <a:p>
            <a:pPr marL="365760" lvl="1" indent="0">
              <a:buNone/>
            </a:pPr>
            <a:endParaRPr lang="en-US"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5760" lvl="1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“No eye care, but overall I’d say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high quality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OPIM 628 – Business Analytics and Quantitative Methods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077455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7AC2A48-AF73-4C7C-8CA4-C51C50DFBC34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SG" sz="2600" dirty="0"/>
              <a:t>Dependent Variable</a:t>
            </a:r>
          </a:p>
          <a:p>
            <a:pPr lvl="1"/>
            <a:r>
              <a:rPr lang="en-SG" sz="2200" dirty="0"/>
              <a:t>Quality of care </a:t>
            </a:r>
          </a:p>
          <a:p>
            <a:r>
              <a:rPr lang="en-SG" sz="2600" dirty="0"/>
              <a:t>Independent Variables</a:t>
            </a:r>
          </a:p>
          <a:p>
            <a:pPr lvl="1"/>
            <a:r>
              <a:rPr lang="en-SG" sz="2200" dirty="0"/>
              <a:t>Ongoing use of </a:t>
            </a:r>
            <a:r>
              <a:rPr lang="en-SG" sz="2200" b="1" dirty="0"/>
              <a:t>narcotics</a:t>
            </a:r>
          </a:p>
          <a:p>
            <a:pPr lvl="1"/>
            <a:r>
              <a:rPr lang="en-SG" sz="2200" b="1" dirty="0"/>
              <a:t>Only on Avandia</a:t>
            </a:r>
            <a:r>
              <a:rPr lang="en-SG" sz="2200" dirty="0"/>
              <a:t>, not a good first choice drug</a:t>
            </a:r>
          </a:p>
          <a:p>
            <a:pPr lvl="1"/>
            <a:r>
              <a:rPr lang="en-SG" sz="2200" dirty="0"/>
              <a:t>Had </a:t>
            </a:r>
            <a:r>
              <a:rPr lang="en-SG" sz="2200" b="1" dirty="0"/>
              <a:t>regular visits, mammogram, and immunizations</a:t>
            </a:r>
          </a:p>
          <a:p>
            <a:pPr lvl="1"/>
            <a:r>
              <a:rPr lang="en-SG" sz="2200" dirty="0"/>
              <a:t>Was given </a:t>
            </a:r>
            <a:r>
              <a:rPr lang="en-SG" sz="2200" b="1" dirty="0"/>
              <a:t>home testing supplies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C561D-8FE4-469D-A731-1F4C660B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F2406-5B84-4794-B8EA-842FD9AB572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6AE81F3-A643-4D24-B58A-458094EBB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Creating the Dataset – Variable Extraction</a:t>
            </a:r>
            <a:endParaRPr lang="en-SG" sz="3600" dirty="0"/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F243F3D2-BD43-4ADB-975A-BB6D073C0F2C}"/>
              </a:ext>
            </a:extLst>
          </p:cNvPr>
          <p:cNvSpPr/>
          <p:nvPr/>
        </p:nvSpPr>
        <p:spPr>
          <a:xfrm>
            <a:off x="825846" y="1874239"/>
            <a:ext cx="3536976" cy="934704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4341DB-1097-401B-9BF5-6192C242ADAE}"/>
              </a:ext>
            </a:extLst>
          </p:cNvPr>
          <p:cNvSpPr txBox="1"/>
          <p:nvPr/>
        </p:nvSpPr>
        <p:spPr>
          <a:xfrm>
            <a:off x="1198352" y="2008709"/>
            <a:ext cx="267141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Claims Sample</a:t>
            </a:r>
          </a:p>
        </p:txBody>
      </p:sp>
      <p:sp>
        <p:nvSpPr>
          <p:cNvPr id="13" name="Rounded Rectangle 11">
            <a:extLst>
              <a:ext uri="{FF2B5EF4-FFF2-40B4-BE49-F238E27FC236}">
                <a16:creationId xmlns:a16="http://schemas.microsoft.com/office/drawing/2014/main" id="{6841CF7B-8130-4ED2-B984-CB02B0DCC0AF}"/>
              </a:ext>
            </a:extLst>
          </p:cNvPr>
          <p:cNvSpPr/>
          <p:nvPr/>
        </p:nvSpPr>
        <p:spPr>
          <a:xfrm>
            <a:off x="818774" y="2943385"/>
            <a:ext cx="3536976" cy="906454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20F1C-3554-4770-80FD-8577C77E8182}"/>
              </a:ext>
            </a:extLst>
          </p:cNvPr>
          <p:cNvSpPr txBox="1"/>
          <p:nvPr/>
        </p:nvSpPr>
        <p:spPr>
          <a:xfrm>
            <a:off x="1340692" y="3092761"/>
            <a:ext cx="252907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Expert Review</a:t>
            </a: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7C2C449F-D09E-4211-99DA-6CA1DB56088A}"/>
              </a:ext>
            </a:extLst>
          </p:cNvPr>
          <p:cNvSpPr/>
          <p:nvPr/>
        </p:nvSpPr>
        <p:spPr>
          <a:xfrm>
            <a:off x="818774" y="4007201"/>
            <a:ext cx="3536976" cy="906454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E1206B-6604-483B-AEC9-4B95ABB49817}"/>
              </a:ext>
            </a:extLst>
          </p:cNvPr>
          <p:cNvSpPr txBox="1"/>
          <p:nvPr/>
        </p:nvSpPr>
        <p:spPr>
          <a:xfrm>
            <a:off x="1004115" y="4141671"/>
            <a:ext cx="335870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Expert Assessment</a:t>
            </a:r>
          </a:p>
        </p:txBody>
      </p:sp>
      <p:sp>
        <p:nvSpPr>
          <p:cNvPr id="17" name="Rounded Rectangle 14">
            <a:extLst>
              <a:ext uri="{FF2B5EF4-FFF2-40B4-BE49-F238E27FC236}">
                <a16:creationId xmlns:a16="http://schemas.microsoft.com/office/drawing/2014/main" id="{6849EA81-AE76-43D8-B829-DE73B836260E}"/>
              </a:ext>
            </a:extLst>
          </p:cNvPr>
          <p:cNvSpPr/>
          <p:nvPr/>
        </p:nvSpPr>
        <p:spPr>
          <a:xfrm>
            <a:off x="818774" y="5078006"/>
            <a:ext cx="3536976" cy="906454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4D09FC-33FA-4D9B-A822-E636C7B70BE4}"/>
              </a:ext>
            </a:extLst>
          </p:cNvPr>
          <p:cNvSpPr txBox="1"/>
          <p:nvPr/>
        </p:nvSpPr>
        <p:spPr>
          <a:xfrm>
            <a:off x="1004115" y="5212476"/>
            <a:ext cx="335870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 Extraction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OPIM 628 – Business Analytics and Quantitative Methods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209743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7AC2A48-AF73-4C7C-8CA4-C51C50DFBC34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SG" sz="2600" dirty="0"/>
              <a:t>Dependent Variable</a:t>
            </a:r>
          </a:p>
          <a:p>
            <a:pPr lvl="1"/>
            <a:r>
              <a:rPr lang="en-SG" sz="2200" dirty="0"/>
              <a:t>Quality of care </a:t>
            </a:r>
          </a:p>
          <a:p>
            <a:r>
              <a:rPr lang="en-SG" sz="2600" dirty="0"/>
              <a:t>Independent Variables</a:t>
            </a:r>
          </a:p>
          <a:p>
            <a:pPr lvl="1"/>
            <a:r>
              <a:rPr lang="en-SG" sz="2200" dirty="0"/>
              <a:t>Diabetes treatment</a:t>
            </a:r>
          </a:p>
          <a:p>
            <a:pPr lvl="1"/>
            <a:r>
              <a:rPr lang="en-SG" sz="2200" dirty="0"/>
              <a:t>Patient demographics</a:t>
            </a:r>
          </a:p>
          <a:p>
            <a:pPr lvl="1"/>
            <a:r>
              <a:rPr lang="en-SG" sz="2200" dirty="0"/>
              <a:t>Healthcare utilization</a:t>
            </a:r>
          </a:p>
          <a:p>
            <a:pPr lvl="1"/>
            <a:r>
              <a:rPr lang="en-SG" sz="2200" dirty="0"/>
              <a:t>Providers</a:t>
            </a:r>
          </a:p>
          <a:p>
            <a:pPr lvl="1"/>
            <a:r>
              <a:rPr lang="en-SG" sz="2200" dirty="0"/>
              <a:t>Claims</a:t>
            </a:r>
          </a:p>
          <a:p>
            <a:pPr lvl="1"/>
            <a:r>
              <a:rPr lang="en-SG" sz="2200" dirty="0"/>
              <a:t>Prescriptions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C561D-8FE4-469D-A731-1F4C660B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F2406-5B84-4794-B8EA-842FD9AB572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6AE81F3-A643-4D24-B58A-458094EBB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Creating the Dataset – Variable Extraction</a:t>
            </a:r>
            <a:endParaRPr lang="en-SG" sz="3600" dirty="0"/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F243F3D2-BD43-4ADB-975A-BB6D073C0F2C}"/>
              </a:ext>
            </a:extLst>
          </p:cNvPr>
          <p:cNvSpPr/>
          <p:nvPr/>
        </p:nvSpPr>
        <p:spPr>
          <a:xfrm>
            <a:off x="825846" y="1874239"/>
            <a:ext cx="3536976" cy="934704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4341DB-1097-401B-9BF5-6192C242ADAE}"/>
              </a:ext>
            </a:extLst>
          </p:cNvPr>
          <p:cNvSpPr txBox="1"/>
          <p:nvPr/>
        </p:nvSpPr>
        <p:spPr>
          <a:xfrm>
            <a:off x="1198352" y="2008709"/>
            <a:ext cx="267141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Claims Sample</a:t>
            </a:r>
          </a:p>
        </p:txBody>
      </p:sp>
      <p:sp>
        <p:nvSpPr>
          <p:cNvPr id="13" name="Rounded Rectangle 11">
            <a:extLst>
              <a:ext uri="{FF2B5EF4-FFF2-40B4-BE49-F238E27FC236}">
                <a16:creationId xmlns:a16="http://schemas.microsoft.com/office/drawing/2014/main" id="{6841CF7B-8130-4ED2-B984-CB02B0DCC0AF}"/>
              </a:ext>
            </a:extLst>
          </p:cNvPr>
          <p:cNvSpPr/>
          <p:nvPr/>
        </p:nvSpPr>
        <p:spPr>
          <a:xfrm>
            <a:off x="818774" y="2943385"/>
            <a:ext cx="3536976" cy="906454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20F1C-3554-4770-80FD-8577C77E8182}"/>
              </a:ext>
            </a:extLst>
          </p:cNvPr>
          <p:cNvSpPr txBox="1"/>
          <p:nvPr/>
        </p:nvSpPr>
        <p:spPr>
          <a:xfrm>
            <a:off x="1340692" y="3092761"/>
            <a:ext cx="252907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Expert Review</a:t>
            </a: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7C2C449F-D09E-4211-99DA-6CA1DB56088A}"/>
              </a:ext>
            </a:extLst>
          </p:cNvPr>
          <p:cNvSpPr/>
          <p:nvPr/>
        </p:nvSpPr>
        <p:spPr>
          <a:xfrm>
            <a:off x="818774" y="4007201"/>
            <a:ext cx="3536976" cy="906454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E1206B-6604-483B-AEC9-4B95ABB49817}"/>
              </a:ext>
            </a:extLst>
          </p:cNvPr>
          <p:cNvSpPr txBox="1"/>
          <p:nvPr/>
        </p:nvSpPr>
        <p:spPr>
          <a:xfrm>
            <a:off x="1004115" y="4141671"/>
            <a:ext cx="335870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Expert Assessment</a:t>
            </a:r>
          </a:p>
        </p:txBody>
      </p:sp>
      <p:sp>
        <p:nvSpPr>
          <p:cNvPr id="17" name="Rounded Rectangle 14">
            <a:extLst>
              <a:ext uri="{FF2B5EF4-FFF2-40B4-BE49-F238E27FC236}">
                <a16:creationId xmlns:a16="http://schemas.microsoft.com/office/drawing/2014/main" id="{6849EA81-AE76-43D8-B829-DE73B836260E}"/>
              </a:ext>
            </a:extLst>
          </p:cNvPr>
          <p:cNvSpPr/>
          <p:nvPr/>
        </p:nvSpPr>
        <p:spPr>
          <a:xfrm>
            <a:off x="818774" y="5078006"/>
            <a:ext cx="3536976" cy="906454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4D09FC-33FA-4D9B-A822-E636C7B70BE4}"/>
              </a:ext>
            </a:extLst>
          </p:cNvPr>
          <p:cNvSpPr txBox="1"/>
          <p:nvPr/>
        </p:nvSpPr>
        <p:spPr>
          <a:xfrm>
            <a:off x="1004115" y="5212476"/>
            <a:ext cx="335870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 Extraction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OPIM 628 – Business Analytics and Quantitative Methods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46113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4D44-B42B-4C1E-B811-7F4FCC53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Quality of Care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7C255-0AB0-434B-956A-BAC3BC49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F2406-5B84-4794-B8EA-842FD9AB572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2E5118-DF7C-4935-95DA-EB7582468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429000"/>
            <a:ext cx="4321993" cy="2667287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3AA520-8DE6-47A7-AC95-4F2F6C27C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3421298"/>
            <a:ext cx="4321993" cy="26672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1AF2CC9-C578-4964-8FCF-CC8BA1961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sz="2400" dirty="0"/>
                  <a:t>The dependent variable is a </a:t>
                </a:r>
                <a:r>
                  <a:rPr lang="en-SG" sz="2400" b="1" dirty="0">
                    <a:solidFill>
                      <a:schemeClr val="accent2"/>
                    </a:solidFill>
                  </a:rPr>
                  <a:t>categorical variable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sz="2000" dirty="0"/>
                  <a:t> “Good Care” or “Poor Care”</a:t>
                </a:r>
              </a:p>
              <a:p>
                <a:pPr lvl="1"/>
                <a:r>
                  <a:rPr lang="en-SG" sz="2000" dirty="0"/>
                  <a:t>For simplicity and by convention,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SG" sz="2000" dirty="0"/>
                  <a:t> represents “Poor Care”, and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G" sz="2000" dirty="0"/>
                  <a:t> represents “Good Care” </a:t>
                </a:r>
              </a:p>
              <a:p>
                <a:r>
                  <a:rPr lang="en-SG" sz="2400" dirty="0"/>
                  <a:t>How can you predict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SG" sz="2400" dirty="0"/>
                  <a:t> </a:t>
                </a:r>
                <a:br>
                  <a:rPr lang="en-SG" sz="2400" dirty="0"/>
                </a:br>
                <a:r>
                  <a:rPr lang="en-SG" sz="2400" dirty="0"/>
                  <a:t>using an independent</a:t>
                </a:r>
                <a:br>
                  <a:rPr lang="en-SG" sz="2400" dirty="0"/>
                </a:br>
                <a:r>
                  <a:rPr lang="en-SG" sz="2400" dirty="0"/>
                  <a:t>variable, e.g., number of </a:t>
                </a:r>
                <a:br>
                  <a:rPr lang="en-SG" sz="2400" dirty="0"/>
                </a:br>
                <a:r>
                  <a:rPr lang="en-SG" sz="2400" dirty="0"/>
                  <a:t>office visits?</a:t>
                </a:r>
              </a:p>
              <a:p>
                <a:r>
                  <a:rPr lang="en-SG" sz="2400" b="1" dirty="0">
                    <a:solidFill>
                      <a:schemeClr val="accent2"/>
                    </a:solidFill>
                  </a:rPr>
                  <a:t>Linear regression </a:t>
                </a:r>
                <a:r>
                  <a:rPr lang="en-SG" sz="2400" dirty="0"/>
                  <a:t>would </a:t>
                </a:r>
                <a:br>
                  <a:rPr lang="en-SG" sz="2400" dirty="0"/>
                </a:br>
                <a:r>
                  <a:rPr lang="en-SG" sz="2400" dirty="0"/>
                  <a:t>predict a </a:t>
                </a:r>
                <a:r>
                  <a:rPr lang="en-SG" sz="2400" b="1" dirty="0">
                    <a:solidFill>
                      <a:schemeClr val="accent2"/>
                    </a:solidFill>
                  </a:rPr>
                  <a:t>continuous</a:t>
                </a:r>
                <a:r>
                  <a:rPr lang="en-SG" sz="2400" dirty="0"/>
                  <a:t> outcome</a:t>
                </a:r>
              </a:p>
              <a:p>
                <a:r>
                  <a:rPr lang="en-SG" sz="2400" dirty="0"/>
                  <a:t>More suitable to use </a:t>
                </a:r>
                <a:r>
                  <a:rPr lang="en-SG" sz="2400" b="1" dirty="0">
                    <a:solidFill>
                      <a:schemeClr val="accent2"/>
                    </a:solidFill>
                  </a:rPr>
                  <a:t>logistic regression</a:t>
                </a:r>
              </a:p>
              <a:p>
                <a:endParaRPr lang="en-SG" sz="24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1AF2CC9-C578-4964-8FCF-CC8BA1961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185" t="-1473" b="-662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OPIM 628 – Business Analytics and Quantitative Methods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60933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F4CB-ABF2-4BB3-8532-B2FDEB7AF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F9A3C-88AD-4423-886C-E899A9BB97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Predicts the probability of poor care, </a:t>
                </a:r>
                <a14:m>
                  <m:oMath xmlns:m="http://schemas.openxmlformats.org/officeDocument/2006/math">
                    <m:r>
                      <a:rPr lang="en-SG" sz="280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SG" sz="28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80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sz="2800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400" dirty="0"/>
                  <a:t>The probability of good care is </a:t>
                </a:r>
                <a14:m>
                  <m:oMath xmlns:m="http://schemas.openxmlformats.org/officeDocument/2006/math">
                    <m:r>
                      <a:rPr lang="en-SG" sz="24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SG" sz="240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SG" sz="240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SG" sz="24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SG" sz="240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800" dirty="0"/>
                  <a:t>Independent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8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sz="28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8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280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8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8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sz="2800" dirty="0"/>
                  <a:t>We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model</a:t>
                </a:r>
                <a:r>
                  <a:rPr lang="en-US" sz="2800" dirty="0"/>
                  <a:t> the probability using the </a:t>
                </a:r>
                <a:r>
                  <a:rPr lang="en-US" sz="2800" b="1" i="1" dirty="0">
                    <a:solidFill>
                      <a:schemeClr val="accent2"/>
                    </a:solidFill>
                  </a:rPr>
                  <a:t>logistic (response)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SG" sz="280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SG" sz="2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8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280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SG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8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SG" sz="280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SG" sz="28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SG" sz="2800" b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SG" sz="2800" b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SG" sz="2800" b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SG" sz="28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SG" sz="2800" dirty="0"/>
              </a:p>
              <a:p>
                <a:pPr lvl="1"/>
                <a:r>
                  <a:rPr lang="en-US" sz="2400" dirty="0"/>
                  <a:t>Nonlinear transformation of linear regression equation to produce numbers between 0 and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F9A3C-88AD-4423-886C-E899A9BB97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 t="-1620" b="-5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65BCD-2B2B-4414-A009-67615890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F2406-5B84-4794-B8EA-842FD9AB572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OPIM 628 – Business Analytics and Quantitative Methods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3142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723900"/>
            <a:ext cx="8229600" cy="1143000"/>
          </a:xfrm>
        </p:spPr>
        <p:txBody>
          <a:bodyPr/>
          <a:lstStyle/>
          <a:p>
            <a:r>
              <a:rPr lang="en-SG" dirty="0"/>
              <a:t>Class Outline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Feedback on Assignment (Linear Regression) and Review of Moneyball Case</a:t>
            </a:r>
          </a:p>
          <a:p>
            <a:r>
              <a:rPr lang="en-SG" dirty="0"/>
              <a:t>Logistic Regression: </a:t>
            </a:r>
            <a:r>
              <a:rPr lang="en-US" dirty="0"/>
              <a:t>Diabetes Care</a:t>
            </a:r>
          </a:p>
          <a:p>
            <a:pPr lvl="1"/>
            <a:r>
              <a:rPr lang="en-SG" dirty="0"/>
              <a:t>Predicting quality of care for better health service delivery and monitoring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A260AF0-7DE6-46A8-93E8-CB7FCB40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F2406-5B84-4794-B8EA-842FD9AB572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OPIM 628 – Business Analytics and Quantitative Methods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37500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3E501A2-AD9D-4076-844C-59581732DC0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3200400"/>
                <a:ext cx="4343400" cy="2961166"/>
              </a:xfrm>
            </p:spPr>
            <p:txBody>
              <a:bodyPr/>
              <a:lstStyle/>
              <a:p>
                <a:r>
                  <a:rPr lang="en-US" sz="2400" dirty="0"/>
                  <a:t>When </a:t>
                </a:r>
                <a14:m>
                  <m:oMath xmlns:m="http://schemas.openxmlformats.org/officeDocument/2006/math">
                    <m:r>
                      <a:rPr lang="en-SG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SG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SG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SG" sz="2400" b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SG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SG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SG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SG" sz="2400" b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SG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SG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SG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SG" sz="2400" b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SG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SG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SG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SG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increases, </a:t>
                </a:r>
                <a14:m>
                  <m:oMath xmlns:m="http://schemas.openxmlformats.org/officeDocument/2006/math">
                    <m:r>
                      <a:rPr lang="en-SG" sz="24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SG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sz="240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sz="2400" dirty="0"/>
                  <a:t> gets closer to 1</a:t>
                </a:r>
              </a:p>
              <a:p>
                <a:r>
                  <a:rPr lang="en-US" sz="2400" dirty="0"/>
                  <a:t>When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SG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SG" sz="2400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SG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SG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SG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SG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SG" sz="2400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SG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SG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SG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SG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SG" sz="2400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SG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SG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sSub>
                          <m:sSubPr>
                            <m:ctrlPr>
                              <a:rPr lang="en-SG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SG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decreases, </a:t>
                </a:r>
                <a14:m>
                  <m:oMath xmlns:m="http://schemas.openxmlformats.org/officeDocument/2006/math">
                    <m:r>
                      <a:rPr lang="en-SG" sz="24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SG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sz="240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sz="2400" dirty="0"/>
                  <a:t> gets closer to 0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3E501A2-AD9D-4076-844C-59581732DC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3200400"/>
                <a:ext cx="4343400" cy="2961166"/>
              </a:xfrm>
              <a:blipFill>
                <a:blip r:embed="rId3"/>
                <a:stretch>
                  <a:fillRect l="-2244" t="-185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21F21-B4C8-48C7-BB36-1F4A541FF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F2406-5B84-4794-B8EA-842FD9AB572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014C33F-7558-4F1B-AA18-73CC3DB2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Understanding the Logistic Function</a:t>
            </a:r>
            <a:endParaRPr lang="en-SG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43000" y="2018533"/>
                <a:ext cx="6858000" cy="918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SG" sz="280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SG" sz="2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8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280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SG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8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SG" sz="280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SG" sz="28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SG" sz="2800" b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SG" sz="2800" b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SG" sz="2800" b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SG" sz="28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018533"/>
                <a:ext cx="6858000" cy="918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740FE00-1A62-4CE6-B1D8-0275FFEF5A0A}"/>
              </a:ext>
            </a:extLst>
          </p:cNvPr>
          <p:cNvGrpSpPr/>
          <p:nvPr/>
        </p:nvGrpSpPr>
        <p:grpSpPr>
          <a:xfrm>
            <a:off x="5181600" y="2646069"/>
            <a:ext cx="3178290" cy="3907131"/>
            <a:chOff x="5181600" y="2646069"/>
            <a:chExt cx="3178290" cy="3907131"/>
          </a:xfrm>
        </p:grpSpPr>
        <p:pic>
          <p:nvPicPr>
            <p:cNvPr id="11" name="Content Placeholder 9" descr="Sigmoid.pdf">
              <a:extLst>
                <a:ext uri="{FF2B5EF4-FFF2-40B4-BE49-F238E27FC236}">
                  <a16:creationId xmlns:a16="http://schemas.microsoft.com/office/drawing/2014/main" id="{63DFB421-FACD-412C-B12F-5A212B6B21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98" t="-8824" b="-8824"/>
            <a:stretch/>
          </p:blipFill>
          <p:spPr bwMode="auto">
            <a:xfrm>
              <a:off x="5181600" y="2646069"/>
              <a:ext cx="3178290" cy="3907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B5389B57-4B53-4FAC-B475-15AFAF5F3673}"/>
                    </a:ext>
                  </a:extLst>
                </p:cNvPr>
                <p:cNvSpPr txBox="1"/>
                <p:nvPr/>
              </p:nvSpPr>
              <p:spPr>
                <a:xfrm>
                  <a:off x="5723678" y="3530785"/>
                  <a:ext cx="829522" cy="5250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B5389B57-4B53-4FAC-B475-15AFAF5F36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3678" y="3530785"/>
                  <a:ext cx="829522" cy="52501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0C7356B-3A2E-4C48-A1D6-47AC384AAA21}"/>
                    </a:ext>
                  </a:extLst>
                </p:cNvPr>
                <p:cNvSpPr txBox="1"/>
                <p:nvPr/>
              </p:nvSpPr>
              <p:spPr>
                <a:xfrm>
                  <a:off x="6706133" y="5884567"/>
                  <a:ext cx="1945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0C7356B-3A2E-4C48-A1D6-47AC384AAA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6133" y="5884567"/>
                  <a:ext cx="19454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5625" r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Rounded Rectangle 4"/>
          <p:cNvSpPr/>
          <p:nvPr/>
        </p:nvSpPr>
        <p:spPr>
          <a:xfrm>
            <a:off x="4333009" y="2483427"/>
            <a:ext cx="3352800" cy="42245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361632" y="3820391"/>
            <a:ext cx="181177" cy="2217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endCxn id="14" idx="0"/>
          </p:cNvCxnSpPr>
          <p:nvPr/>
        </p:nvCxnSpPr>
        <p:spPr>
          <a:xfrm flipH="1">
            <a:off x="6452221" y="2905881"/>
            <a:ext cx="786779" cy="91451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86400" y="2926043"/>
            <a:ext cx="340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Treat the whole thing as a number</a:t>
            </a:r>
            <a:endParaRPr lang="en-US" i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4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OPIM 628 – Business Analytics and Quantitative Methods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9522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76D641F-52CE-4242-AF5A-4D9B3573B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Properties of the Logistic Function</a:t>
            </a:r>
            <a:endParaRPr lang="en-SG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7D9041B-2AF8-401B-A7CE-DCA37755B9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05000"/>
                <a:ext cx="5271910" cy="4144963"/>
              </a:xfrm>
            </p:spPr>
            <p:txBody>
              <a:bodyPr/>
              <a:lstStyle/>
              <a:p>
                <a:r>
                  <a:rPr lang="en-US" sz="2800" dirty="0"/>
                  <a:t>Always between 0 and 1</a:t>
                </a:r>
              </a:p>
              <a:p>
                <a:pPr lvl="1"/>
                <a:r>
                  <a:rPr lang="en-US" sz="2400" dirty="0"/>
                  <a:t>Can be interpreted as probabilities</a:t>
                </a:r>
              </a:p>
              <a:p>
                <a:r>
                  <a:rPr lang="en-US" sz="2800" dirty="0"/>
                  <a:t>Increasing in the input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400" dirty="0"/>
                  <a:t>Allow the coefficients to be easily interpreted</a:t>
                </a:r>
              </a:p>
              <a:p>
                <a:pPr lvl="1"/>
                <a:r>
                  <a:rPr lang="en-SG" sz="2400" dirty="0"/>
                  <a:t>Positive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SG" sz="2400" b="0" dirty="0"/>
              </a:p>
              <a:p>
                <a:pPr lvl="2"/>
                <a:r>
                  <a:rPr lang="en-SG" sz="2000" dirty="0"/>
                  <a:t>An increase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increases </a:t>
                </a:r>
                <a14:m>
                  <m:oMath xmlns:m="http://schemas.openxmlformats.org/officeDocument/2006/math">
                    <m:r>
                      <a:rPr lang="en-SG" sz="20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SG" sz="200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1"/>
                <a:r>
                  <a:rPr lang="en-SG" sz="2400" dirty="0"/>
                  <a:t>Negative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SG" sz="2400" dirty="0"/>
              </a:p>
              <a:p>
                <a:pPr lvl="2"/>
                <a:r>
                  <a:rPr lang="en-SG" sz="2000" dirty="0"/>
                  <a:t>An increase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decreases </a:t>
                </a:r>
                <a14:m>
                  <m:oMath xmlns:m="http://schemas.openxmlformats.org/officeDocument/2006/math">
                    <m:r>
                      <a:rPr lang="en-SG" sz="20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SG" sz="200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7D9041B-2AF8-401B-A7CE-DCA37755B9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05000"/>
                <a:ext cx="5271910" cy="4144963"/>
              </a:xfrm>
              <a:blipFill>
                <a:blip r:embed="rId2"/>
                <a:stretch>
                  <a:fillRect l="-2428" t="-1620" r="-3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F4E81-D526-4B07-AD98-446029BE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F2406-5B84-4794-B8EA-842FD9AB572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27CA53-1F98-468B-B03C-2A3CCB0EAA84}"/>
              </a:ext>
            </a:extLst>
          </p:cNvPr>
          <p:cNvGrpSpPr/>
          <p:nvPr/>
        </p:nvGrpSpPr>
        <p:grpSpPr>
          <a:xfrm>
            <a:off x="5816938" y="2341269"/>
            <a:ext cx="3178290" cy="3907131"/>
            <a:chOff x="5181600" y="2646069"/>
            <a:chExt cx="3178290" cy="3907131"/>
          </a:xfrm>
        </p:grpSpPr>
        <p:pic>
          <p:nvPicPr>
            <p:cNvPr id="11" name="Content Placeholder 9" descr="Sigmoid.pdf">
              <a:extLst>
                <a:ext uri="{FF2B5EF4-FFF2-40B4-BE49-F238E27FC236}">
                  <a16:creationId xmlns:a16="http://schemas.microsoft.com/office/drawing/2014/main" id="{DB27FC3F-FBD4-48E7-9EB6-A4A06533D6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98" t="-8824" b="-8824"/>
            <a:stretch/>
          </p:blipFill>
          <p:spPr bwMode="auto">
            <a:xfrm>
              <a:off x="5181600" y="2646069"/>
              <a:ext cx="3178290" cy="3907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2371CDD-BF0C-4303-83E7-9CDBF7D33520}"/>
                    </a:ext>
                  </a:extLst>
                </p:cNvPr>
                <p:cNvSpPr txBox="1"/>
                <p:nvPr/>
              </p:nvSpPr>
              <p:spPr>
                <a:xfrm>
                  <a:off x="5723678" y="3530785"/>
                  <a:ext cx="829522" cy="5250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B5389B57-4B53-4FAC-B475-15AFAF5F36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3678" y="3530785"/>
                  <a:ext cx="829522" cy="52501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5DA62AB-6B21-4CD3-84F7-EA76244FC863}"/>
                    </a:ext>
                  </a:extLst>
                </p:cNvPr>
                <p:cNvSpPr txBox="1"/>
                <p:nvPr/>
              </p:nvSpPr>
              <p:spPr>
                <a:xfrm>
                  <a:off x="6706133" y="5884567"/>
                  <a:ext cx="1945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0C7356B-3A2E-4C48-A1D6-47AC384AAA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6133" y="5884567"/>
                  <a:ext cx="19454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5625" r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56C7EDD-C85A-449D-8ED1-E52844B0678A}"/>
                  </a:ext>
                </a:extLst>
              </p:cNvPr>
              <p:cNvSpPr txBox="1"/>
              <p:nvPr/>
            </p:nvSpPr>
            <p:spPr>
              <a:xfrm>
                <a:off x="5479079" y="1912774"/>
                <a:ext cx="3538727" cy="894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SG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SG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SG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SG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SG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SG" b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SG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SG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SG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SG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SG" b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SG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SG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SG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SG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SG" b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SG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SG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SG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SG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SG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56C7EDD-C85A-449D-8ED1-E52844B06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079" y="1912774"/>
                <a:ext cx="3538727" cy="8941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1AD023C4-C3DE-4C57-A02C-8498BA50C5F5}"/>
              </a:ext>
            </a:extLst>
          </p:cNvPr>
          <p:cNvSpPr/>
          <p:nvPr/>
        </p:nvSpPr>
        <p:spPr>
          <a:xfrm>
            <a:off x="6705599" y="2516123"/>
            <a:ext cx="1952979" cy="2159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3">
            <a:extLst>
              <a:ext uri="{FF2B5EF4-FFF2-40B4-BE49-F238E27FC236}">
                <a16:creationId xmlns:a16="http://schemas.microsoft.com/office/drawing/2014/main" id="{2913E397-D247-4508-BB6B-1974A5588FD9}"/>
              </a:ext>
            </a:extLst>
          </p:cNvPr>
          <p:cNvSpPr/>
          <p:nvPr/>
        </p:nvSpPr>
        <p:spPr>
          <a:xfrm>
            <a:off x="7007361" y="3505200"/>
            <a:ext cx="181177" cy="2217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7FAC2D-5946-4B74-B319-25E345063F78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7097950" y="2732042"/>
            <a:ext cx="584139" cy="773158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OPIM 628 – Business Analytics and Quantitative Methods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578975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6A09-25A5-467B-B788-53CDF6682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More Interpretation from Logistic Regression</a:t>
            </a:r>
            <a:endParaRPr lang="en-SG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2C0111-00E5-4F5F-8013-9C3978005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905000"/>
                <a:ext cx="8839200" cy="4144963"/>
              </a:xfrm>
            </p:spPr>
            <p:txBody>
              <a:bodyPr/>
              <a:lstStyle/>
              <a:p>
                <a:r>
                  <a:rPr lang="en-US" sz="2800" b="1" i="1" kern="0" dirty="0">
                    <a:solidFill>
                      <a:schemeClr val="accent2"/>
                    </a:solidFill>
                  </a:rPr>
                  <a:t>Odds</a:t>
                </a:r>
                <a:r>
                  <a:rPr lang="en-US" sz="2800" kern="0" dirty="0"/>
                  <a:t> of poor care</a:t>
                </a:r>
              </a:p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i="1" kern="0" smtClean="0">
                          <a:latin typeface="Cambria Math" panose="02040503050406030204" pitchFamily="18" charset="0"/>
                        </a:rPr>
                        <m:t>𝑂𝑑𝑑𝑠</m:t>
                      </m:r>
                      <m:r>
                        <a:rPr lang="en-US" sz="2400" b="0" i="1" kern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kern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kern="0" smtClean="0">
                          <a:latin typeface="Cambria Math" panose="02040503050406030204" pitchFamily="18" charset="0"/>
                        </a:rPr>
                        <m:t>=1)=</m:t>
                      </m:r>
                      <m:f>
                        <m:fPr>
                          <m:ctrlPr>
                            <a:rPr lang="en-SG" sz="240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i="1" kern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sz="24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 kern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SG" sz="2400" i="1" kern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num>
                        <m:den>
                          <m:r>
                            <a:rPr lang="en-SG" sz="2400" i="1" kern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sz="24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 kern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SG" sz="2400" i="1" kern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den>
                      </m:f>
                      <m:r>
                        <a:rPr lang="en-SG" sz="2400" i="1" kern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24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ker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SG" sz="2400" ker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SG" sz="24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ker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SG" sz="2400" ker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SG" sz="2400" ker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SG" sz="24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ker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SG" sz="2400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G" sz="24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ker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sz="2400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SG" sz="2400" ker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SG" sz="24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ker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SG" sz="2400" ker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G" sz="24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ker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sz="2400" ker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SG" sz="2400" ker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 kern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2400" b="1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b="1" i="1" ker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b>
                            <m:sSubPr>
                              <m:ctrlPr>
                                <a:rPr lang="en-SG" sz="2400" b="1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1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SG" sz="2400" b="1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SG" sz="2400" b="1" i="1" ker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b="1" i="1" ker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b>
                            <m:sSubPr>
                              <m:ctrlPr>
                                <a:rPr lang="en-SG" sz="2400" b="1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1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SG" sz="2400" b="1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G" sz="2400" b="1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1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SG" sz="2400" b="1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p>
                      </m:sSup>
                      <m:r>
                        <a:rPr lang="en-SG" sz="2400" b="1" ker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SG" sz="2400" b="1" i="1" ker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b="1" i="1" ker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b>
                            <m:sSubPr>
                              <m:ctrlPr>
                                <a:rPr lang="en-SG" sz="2400" b="1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1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SG" sz="2400" b="1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G" sz="2400" b="1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1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SG" sz="2400" b="1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800" b="1" kern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kern="0" dirty="0" smtClean="0">
                        <a:latin typeface="Cambria Math" panose="02040503050406030204" pitchFamily="18" charset="0"/>
                      </a:rPr>
                      <m:t>𝑂𝑑𝑑𝑠</m:t>
                    </m:r>
                    <m:r>
                      <a:rPr lang="en-US" sz="2400" i="1" kern="0" dirty="0" smtClean="0">
                        <a:latin typeface="Cambria Math" panose="02040503050406030204" pitchFamily="18" charset="0"/>
                      </a:rPr>
                      <m:t>&gt;1 </m:t>
                    </m:r>
                  </m:oMath>
                </a14:m>
                <a:r>
                  <a:rPr lang="en-US" sz="2400" kern="0" dirty="0"/>
                  <a:t>if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kern="0" dirty="0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2400" kern="0" dirty="0"/>
                  <a:t>is more likely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kern="0" dirty="0" smtClean="0">
                        <a:latin typeface="Cambria Math" panose="02040503050406030204" pitchFamily="18" charset="0"/>
                      </a:rPr>
                      <m:t>𝑂𝑑𝑑𝑠</m:t>
                    </m:r>
                    <m:r>
                      <a:rPr lang="en-US" sz="2400" i="1" kern="0" dirty="0" smtClean="0">
                        <a:latin typeface="Cambria Math" panose="02040503050406030204" pitchFamily="18" charset="0"/>
                      </a:rPr>
                      <m:t>&lt;1 </m:t>
                    </m:r>
                  </m:oMath>
                </a14:m>
                <a:r>
                  <a:rPr lang="en-US" sz="2400" kern="0" dirty="0"/>
                  <a:t>if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sz="240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kern="0" dirty="0" smtClean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2400" kern="0" dirty="0"/>
                  <a:t>is more likely</a:t>
                </a:r>
              </a:p>
              <a:p>
                <a:r>
                  <a:rPr lang="en-SG" sz="2800" kern="0" dirty="0"/>
                  <a:t>An increase of one unit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8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8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800" b="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kern="0" dirty="0"/>
                  <a:t> is associated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b="0" i="1" kern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SG" sz="28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800" b="0" i="1" kern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SG" sz="2800" b="0" i="1" kern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800" kern="0" dirty="0"/>
                  <a:t> </a:t>
                </a:r>
                <a:r>
                  <a:rPr lang="en-US" sz="2800" b="1" i="1" kern="0" dirty="0">
                    <a:solidFill>
                      <a:schemeClr val="accent2"/>
                    </a:solidFill>
                  </a:rPr>
                  <a:t>times</a:t>
                </a:r>
                <a:r>
                  <a:rPr lang="en-US" sz="2800" kern="0" dirty="0"/>
                  <a:t> increase in the </a:t>
                </a:r>
                <a:br>
                  <a:rPr lang="en-US" sz="2800" kern="0" dirty="0"/>
                </a:br>
                <a:r>
                  <a:rPr lang="en-US" sz="2800" kern="0" dirty="0"/>
                  <a:t>odds of </a:t>
                </a: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sz="2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G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SG" sz="2400" dirty="0">
                    <a:solidFill>
                      <a:schemeClr val="tx1"/>
                    </a:solidFill>
                  </a:rPr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SG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SG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SG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SG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SG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SG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SG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SG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SG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SG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SG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SG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SG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SG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SG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sSub>
                          <m:sSubPr>
                            <m:ctrlPr>
                              <a:rPr lang="en-SG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SG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sup>
                    </m:sSup>
                  </m:oMath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2C0111-00E5-4F5F-8013-9C3978005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905000"/>
                <a:ext cx="8839200" cy="4144963"/>
              </a:xfrm>
              <a:blipFill>
                <a:blip r:embed="rId2"/>
                <a:stretch>
                  <a:fillRect l="-1448" t="-1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F3F49-D38E-45D2-A3D2-24296F3B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F2406-5B84-4794-B8EA-842FD9AB572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241946-9B5B-4983-9583-9D89CEBCA13D}"/>
                  </a:ext>
                </a:extLst>
              </p:cNvPr>
              <p:cNvSpPr txBox="1"/>
              <p:nvPr/>
            </p:nvSpPr>
            <p:spPr>
              <a:xfrm>
                <a:off x="5562600" y="4712073"/>
                <a:ext cx="3429000" cy="1320233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100" i="1" u="sng" dirty="0">
                    <a:latin typeface="Cambria Math" panose="02040503050406030204" pitchFamily="18" charset="0"/>
                  </a:rPr>
                  <a:t>Derivation steps (not tested):</a:t>
                </a:r>
                <a:endParaRPr lang="en-SG" sz="11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1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SG" sz="11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11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SG" sz="1100" i="1" dirty="0" smtClean="0">
                          <a:latin typeface="Cambria Math" panose="02040503050406030204" pitchFamily="18" charset="0"/>
                        </a:rPr>
                        <m:t>=1) = </m:t>
                      </m:r>
                      <m:f>
                        <m:fPr>
                          <m:ctrlPr>
                            <a:rPr lang="en-SG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11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SG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11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SG" sz="1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sz="1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SG" sz="11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1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SG" sz="11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11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SG" sz="1100" i="1" dirty="0" smtClean="0">
                          <a:latin typeface="Cambria Math" panose="02040503050406030204" pitchFamily="18" charset="0"/>
                        </a:rPr>
                        <m:t>=0) = 1 – </m:t>
                      </m:r>
                      <m:d>
                        <m:dPr>
                          <m:ctrlPr>
                            <a:rPr lang="en-SG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SG" sz="110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SG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11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n-SG" sz="11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SG" sz="110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1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11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SG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SG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SG" sz="11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SG" sz="11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SG" sz="11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p>
                          </m:sSup>
                        </m:num>
                        <m:den>
                          <m:r>
                            <a:rPr lang="en-SG" sz="110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SG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SG" sz="11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SG" sz="11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SG" sz="11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SG" sz="11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11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SG" sz="11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num>
                        <m:den>
                          <m:r>
                            <a:rPr lang="en-SG" sz="11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SG" sz="11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den>
                      </m:f>
                      <m:r>
                        <a:rPr lang="en-SG" sz="11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SG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11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SG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11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SG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SG" sz="11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f>
                        <m:fPr>
                          <m:ctrlPr>
                            <a:rPr lang="en-SG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SG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1100" b="0" i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SG" sz="11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SG" sz="11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SG" sz="11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SG" sz="11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SG" sz="11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SG" sz="11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SG" sz="11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p>
                          </m:sSup>
                        </m:den>
                      </m:f>
                      <m:r>
                        <a:rPr lang="en-SG" sz="11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SG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11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SG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SG" sz="11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SG" sz="11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SG" sz="11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p>
                          </m:sSup>
                        </m:den>
                      </m:f>
                      <m:r>
                        <a:rPr lang="en-SG" sz="11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p>
                        <m:sSupPr>
                          <m:ctrlPr>
                            <a:rPr lang="en-SG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SG" sz="11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SG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SG" sz="11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241946-9B5B-4983-9583-9D89CEBCA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712073"/>
                <a:ext cx="3429000" cy="1320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4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OPIM 628 – Business Analytics and Quantitative Methods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86091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6A09-25A5-467B-B788-53CDF6682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2C0111-00E5-4F5F-8013-9C3978005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b="1" i="1" dirty="0">
                    <a:solidFill>
                      <a:schemeClr val="accent2"/>
                    </a:solidFill>
                  </a:rPr>
                  <a:t>Logistic (response) function</a:t>
                </a:r>
              </a:p>
              <a:p>
                <a:pPr marL="0" indent="0">
                  <a:buNone/>
                </a:pPr>
                <a:endParaRPr lang="en-SG" sz="2800" b="1" i="1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endParaRPr lang="en-US" sz="2800" b="1" i="1" dirty="0">
                  <a:solidFill>
                    <a:schemeClr val="accent2"/>
                  </a:solidFill>
                </a:endParaRPr>
              </a:p>
              <a:p>
                <a:r>
                  <a:rPr lang="en-US" sz="2800" b="1" i="1" kern="0" dirty="0">
                    <a:solidFill>
                      <a:schemeClr val="accent2"/>
                    </a:solidFill>
                  </a:rPr>
                  <a:t>Odds</a:t>
                </a:r>
                <a:r>
                  <a:rPr lang="en-US" sz="2800" kern="0" dirty="0"/>
                  <a:t> of poor care</a:t>
                </a:r>
              </a:p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</a:rPr>
                        <m:t>𝑂𝑑𝑑𝑠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SG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num>
                        <m:den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den>
                      </m:f>
                      <m:r>
                        <a:rPr lang="en-SG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4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SG" sz="24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SG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4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SG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4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SG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SG" sz="240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4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SG" sz="24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4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SG" sz="24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FontTx/>
                  <a:buNone/>
                </a:pPr>
                <a:r>
                  <a:rPr lang="en-US" sz="2800" dirty="0"/>
                  <a:t>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SG" sz="240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endParaRPr lang="en-US" sz="2800" kern="0" dirty="0"/>
              </a:p>
              <a:p>
                <a:r>
                  <a:rPr lang="en-US" sz="2800" b="1" i="1" dirty="0">
                    <a:solidFill>
                      <a:schemeClr val="accent2"/>
                    </a:solidFill>
                  </a:rPr>
                  <a:t>Logit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1" kern="0" smtClean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sz="28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i="1" kern="0" smtClean="0">
                              <a:latin typeface="Cambria Math" panose="02040503050406030204" pitchFamily="18" charset="0"/>
                            </a:rPr>
                            <m:t>𝑂𝑑𝑑𝑠</m:t>
                          </m:r>
                        </m:e>
                      </m:d>
                      <m:r>
                        <a:rPr lang="en-SG" sz="2800" i="1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8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800" ker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SG" sz="2800" ker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SG" sz="2800" ker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sz="28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800" ker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SG" sz="2800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SG" sz="28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800" ker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2800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800" ker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SG" sz="28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800" ker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SG" sz="2800" ker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SG" sz="28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800" ker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2800" ker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800" kern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2C0111-00E5-4F5F-8013-9C3978005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6" t="-1620" b="-1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F3F49-D38E-45D2-A3D2-24296F3B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F2406-5B84-4794-B8EA-842FD9AB572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43000" y="2434279"/>
                <a:ext cx="6858000" cy="918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SG" sz="280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SG" sz="2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8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280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SG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8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SG" sz="280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SG" sz="28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SG" sz="2800" b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SG" sz="2800" b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SG" sz="2800" b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SG" sz="28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SG" sz="28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434279"/>
                <a:ext cx="6858000" cy="9185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4333009" y="2899173"/>
            <a:ext cx="3352800" cy="42245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4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OPIM 628 – Business Analytics and Quantitative Methods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71282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FEF5429-3DC4-4E72-B2AB-70DD7B05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Training Logistic Regression Models</a:t>
            </a:r>
            <a:endParaRPr lang="en-SG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FF7E835-1095-4BDD-8455-1035746933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3124200"/>
                <a:ext cx="8229600" cy="2849563"/>
              </a:xfrm>
            </p:spPr>
            <p:txBody>
              <a:bodyPr/>
              <a:lstStyle/>
              <a:p>
                <a:r>
                  <a:rPr lang="en-US" sz="2800" dirty="0"/>
                  <a:t>The coefficients are selected to</a:t>
                </a:r>
              </a:p>
              <a:p>
                <a:pPr lvl="1"/>
                <a:r>
                  <a:rPr lang="en-US" sz="2400" dirty="0"/>
                  <a:t>Predict a high probability of </a:t>
                </a:r>
                <a14:m>
                  <m:oMath xmlns:m="http://schemas.openxmlformats.org/officeDocument/2006/math">
                    <m:r>
                      <a:rPr lang="en-SG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sz="240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SG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for the poor care cases (represented as </a:t>
                </a:r>
                <a14:m>
                  <m:oMath xmlns:m="http://schemas.openxmlformats.org/officeDocument/2006/math">
                    <m:r>
                      <a:rPr lang="en-SG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sz="240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SG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in the data)</a:t>
                </a:r>
              </a:p>
              <a:p>
                <a:pPr lvl="1"/>
                <a:r>
                  <a:rPr lang="en-US" sz="2400" dirty="0"/>
                  <a:t>Predict a low probability of </a:t>
                </a:r>
                <a14:m>
                  <m:oMath xmlns:m="http://schemas.openxmlformats.org/officeDocument/2006/math">
                    <m:r>
                      <a:rPr lang="en-SG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sz="240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SG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for the good care cases (represented as </a:t>
                </a:r>
                <a14:m>
                  <m:oMath xmlns:m="http://schemas.openxmlformats.org/officeDocument/2006/math">
                    <m:r>
                      <a:rPr lang="en-SG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sz="24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in the data)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FF7E835-1095-4BDD-8455-1035746933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124200"/>
                <a:ext cx="8229600" cy="2849563"/>
              </a:xfrm>
              <a:blipFill>
                <a:blip r:embed="rId2"/>
                <a:stretch>
                  <a:fillRect l="-1556" t="-235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9A957-393C-4C34-8CAB-F03BCAA2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F2406-5B84-4794-B8EA-842FD9AB572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43000" y="2018533"/>
                <a:ext cx="6858000" cy="918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SG" sz="280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SG" sz="2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8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280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SG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8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SG" sz="280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SG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8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SG" sz="28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SG" sz="2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SG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8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SG" sz="2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SG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8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SG" sz="2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SG" sz="2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SG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8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SG" sz="2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SG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8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SG" sz="2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SG" sz="280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SG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8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SG" sz="28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SG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8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SG" sz="28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SG" sz="28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018533"/>
                <a:ext cx="6858000" cy="9185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OPIM 628 – Business Analytics and Quantitative Methods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834990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9F89-CD5F-4F80-A176-06024155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vs. Logistic Regression</a:t>
            </a:r>
            <a:endParaRPr lang="en-SG" dirty="0"/>
          </a:p>
        </p:txBody>
      </p:sp>
      <p:pic>
        <p:nvPicPr>
          <p:cNvPr id="8" name="Content Placeholder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B9FCB00-0370-415D-B089-936C129BD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869" y="2895600"/>
            <a:ext cx="4445931" cy="2743774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02540-6F6C-4092-AFC5-FD00157B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F2406-5B84-4794-B8EA-842FD9AB572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D4DD51-0A27-43DA-B475-5F4B5001E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5" y="2895600"/>
            <a:ext cx="4445931" cy="27437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680620-B4C9-443E-A143-41E9AF48C024}"/>
                  </a:ext>
                </a:extLst>
              </p:cNvPr>
              <p:cNvSpPr txBox="1"/>
              <p:nvPr/>
            </p:nvSpPr>
            <p:spPr>
              <a:xfrm>
                <a:off x="1143000" y="2018533"/>
                <a:ext cx="6858000" cy="918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SG" sz="280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SG" sz="2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8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280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SG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8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SG" sz="280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SG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8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SG" sz="28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SG" sz="2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SG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8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SG" sz="2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SG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8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SG" sz="2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SG" sz="2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SG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8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SG" sz="2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SG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8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SG" sz="2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SG" sz="280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SG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8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SG" sz="28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SG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8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SG" sz="28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SG" sz="28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680620-B4C9-443E-A143-41E9AF48C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018533"/>
                <a:ext cx="6858000" cy="918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966BBA8-3EC0-405B-984B-A66A3D76B1D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5715000"/>
                <a:ext cx="8229600" cy="334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r>
                  <a:rPr lang="en-US" sz="2400" kern="0" dirty="0"/>
                  <a:t>Note: logistic function is NOT linear in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SG" sz="2400" kern="0" dirty="0"/>
                  <a:t>’s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966BBA8-3EC0-405B-984B-A66A3D76B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5715000"/>
                <a:ext cx="8229600" cy="334963"/>
              </a:xfrm>
              <a:prstGeom prst="rect">
                <a:avLst/>
              </a:prstGeom>
              <a:blipFill>
                <a:blip r:embed="rId5"/>
                <a:stretch>
                  <a:fillRect l="-1185" t="-18519" b="-814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4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OPIM 628 – Business Analytics and Quantitative Methods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77685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2FE15-295D-433E-A8F9-D558F000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Recall: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88F23-E0C5-429C-8504-4BB9B055A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5638800" cy="4144963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“The most that can be expected from any model is that it can supply a </a:t>
            </a:r>
            <a:r>
              <a:rPr lang="en-SG" b="1" dirty="0">
                <a:solidFill>
                  <a:srgbClr val="FF0000"/>
                </a:solidFill>
              </a:rPr>
              <a:t>useful</a:t>
            </a:r>
            <a:r>
              <a:rPr lang="en-SG" dirty="0"/>
              <a:t> approximation to reality: </a:t>
            </a:r>
            <a:r>
              <a:rPr lang="en-SG" b="1" dirty="0">
                <a:solidFill>
                  <a:schemeClr val="accent2"/>
                </a:solidFill>
              </a:rPr>
              <a:t>All models are </a:t>
            </a:r>
            <a:r>
              <a:rPr lang="en-SG" b="1" dirty="0">
                <a:solidFill>
                  <a:srgbClr val="FF0000"/>
                </a:solidFill>
              </a:rPr>
              <a:t>wrong</a:t>
            </a:r>
            <a:r>
              <a:rPr lang="en-SG" b="1" dirty="0">
                <a:solidFill>
                  <a:schemeClr val="accent2"/>
                </a:solidFill>
              </a:rPr>
              <a:t>; some models are </a:t>
            </a:r>
            <a:r>
              <a:rPr lang="en-SG" b="1" dirty="0">
                <a:solidFill>
                  <a:srgbClr val="FF0000"/>
                </a:solidFill>
              </a:rPr>
              <a:t>useful</a:t>
            </a:r>
            <a:r>
              <a:rPr lang="en-SG" dirty="0"/>
              <a:t>.”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FCE60-F2B1-4E97-945B-81139CFB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F2406-5B84-4794-B8EA-842FD9AB572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DCE603-A7E3-41F7-9574-A87B0BB8D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454" y="1905000"/>
            <a:ext cx="2446232" cy="29110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B8AC94-D450-4540-AE90-E85215F83DE6}"/>
              </a:ext>
            </a:extLst>
          </p:cNvPr>
          <p:cNvSpPr txBox="1"/>
          <p:nvPr/>
        </p:nvSpPr>
        <p:spPr>
          <a:xfrm>
            <a:off x="609600" y="4904223"/>
            <a:ext cx="822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George E. P. Box (1919-2013)</a:t>
            </a:r>
            <a:b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One of the great statistical minds of the 20th century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4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OPIM 628 – Business Analytics and Quantitative Methods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605391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173541"/>
            <a:ext cx="4572000" cy="396830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313243C-31BB-4088-BB92-BCA945EDA75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877011"/>
            <a:ext cx="4191000" cy="4284555"/>
          </a:xfrm>
        </p:spPr>
        <p:txBody>
          <a:bodyPr/>
          <a:lstStyle/>
          <a:p>
            <a:r>
              <a:rPr lang="en-US" sz="2400" dirty="0"/>
              <a:t>Plot of the independent variables </a:t>
            </a:r>
          </a:p>
          <a:p>
            <a:pPr lvl="1"/>
            <a:r>
              <a:rPr lang="en-US" sz="2000" dirty="0"/>
              <a:t>Number of Office Visits (OfficeVisits)</a:t>
            </a:r>
          </a:p>
          <a:p>
            <a:pPr lvl="1"/>
            <a:r>
              <a:rPr lang="en-US" sz="2000" dirty="0"/>
              <a:t>Number of Narcotics Prescribed (Narcotics)</a:t>
            </a:r>
            <a:endParaRPr lang="en-US" sz="1050" dirty="0"/>
          </a:p>
          <a:p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 are poor care</a:t>
            </a:r>
          </a:p>
          <a:p>
            <a:r>
              <a:rPr lang="en-US" sz="2400" dirty="0">
                <a:solidFill>
                  <a:srgbClr val="00B050"/>
                </a:solidFill>
              </a:rPr>
              <a:t>Green</a:t>
            </a:r>
            <a:r>
              <a:rPr lang="en-US" sz="2400" dirty="0"/>
              <a:t> are good care</a:t>
            </a:r>
          </a:p>
          <a:p>
            <a:r>
              <a:rPr lang="en-US" sz="2400" dirty="0"/>
              <a:t>Let’s build a logistic regression model using these two independent variables</a:t>
            </a:r>
          </a:p>
          <a:p>
            <a:pPr marL="0" indent="0">
              <a:buNone/>
            </a:pPr>
            <a:endParaRPr lang="en-US" sz="10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7FFA2-A80C-4970-9933-5ACEF8B0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100F2406-5B84-4794-B8EA-842FD9AB572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020D4F5-6F37-4973-8C1F-70D01A31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3378"/>
            <a:ext cx="8229600" cy="1143000"/>
          </a:xfrm>
        </p:spPr>
        <p:txBody>
          <a:bodyPr/>
          <a:lstStyle/>
          <a:p>
            <a:r>
              <a:rPr lang="en-US" sz="3600" dirty="0"/>
              <a:t>A Demonstration of Logistic Regression Model</a:t>
            </a:r>
            <a:endParaRPr lang="en-SG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4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OPIM 628 – Business Analytics and Quantitative Methods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56808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71D7E-4B20-4D9D-AA24-FD8D0A62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F2406-5B84-4794-B8EA-842FD9AB572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93298-DBD6-4551-AF2E-806EFD27F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663300"/>
                </a:solidFill>
                <a:latin typeface="Arial Black" panose="020B0A04020102020204" pitchFamily="34" charset="0"/>
              </a:rPr>
              <a:t>Let’s get our hands dirty!</a:t>
            </a:r>
            <a:endParaRPr lang="en-SG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5F7D4A-EDA2-4F62-A0C0-865C5F203EDF}"/>
              </a:ext>
            </a:extLst>
          </p:cNvPr>
          <p:cNvGrpSpPr/>
          <p:nvPr/>
        </p:nvGrpSpPr>
        <p:grpSpPr>
          <a:xfrm>
            <a:off x="762001" y="1877011"/>
            <a:ext cx="3537100" cy="4197918"/>
            <a:chOff x="1119336" y="40393"/>
            <a:chExt cx="3180522" cy="411544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8F84647-2E9C-42A4-BC83-D27CF3FF26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9336" y="40393"/>
              <a:ext cx="3180522" cy="194080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3C6462B-3E9B-467F-ACF1-3457798E44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9336" y="1970314"/>
              <a:ext cx="3180522" cy="2185523"/>
            </a:xfrm>
            <a:prstGeom prst="rect">
              <a:avLst/>
            </a:prstGeom>
          </p:spPr>
        </p:pic>
      </p:grpSp>
      <p:pic>
        <p:nvPicPr>
          <p:cNvPr id="24" name="Picture 2" descr="Related image">
            <a:extLst>
              <a:ext uri="{FF2B5EF4-FFF2-40B4-BE49-F238E27FC236}">
                <a16:creationId xmlns:a16="http://schemas.microsoft.com/office/drawing/2014/main" id="{41108C54-33BB-4ECB-8767-FB0714BA6798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654" y="1914299"/>
            <a:ext cx="3659892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4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OPIM 628 – Business Analytics and Quantitative Methods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70402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Logistic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905000"/>
                <a:ext cx="8458200" cy="4144963"/>
              </a:xfrm>
            </p:spPr>
            <p:txBody>
              <a:bodyPr/>
              <a:lstStyle/>
              <a:p>
                <a:r>
                  <a:rPr lang="en-US" sz="2800" dirty="0"/>
                  <a:t>Used data for 92 patients to build the model (70% of the data)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PoorCare</m:t>
                          </m:r>
                        </m:e>
                      </m:d>
                      <m:r>
                        <a:rPr lang="en-SG" sz="2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8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280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SG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8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SG" sz="2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SG" sz="2800" i="1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84649</m:t>
                              </m:r>
                              <m:r>
                                <a:rPr lang="en-SG" sz="2800" i="1">
                                  <a:latin typeface="Cambria Math" panose="02040503050406030204" pitchFamily="18" charset="0"/>
                                </a:rPr>
                                <m:t> + 0.0</m:t>
                              </m:r>
                              <m:r>
                                <a:rPr lang="en-SG" sz="2800" b="0" i="0" smtClean="0">
                                  <a:latin typeface="Cambria Math" panose="02040503050406030204" pitchFamily="18" charset="0"/>
                                </a:rPr>
                                <m:t>7720 </m:t>
                              </m:r>
                              <m:r>
                                <m:rPr>
                                  <m:sty m:val="p"/>
                                </m:rPr>
                                <a:rPr lang="en-SG" sz="2800" i="0">
                                  <a:latin typeface="Cambria Math" panose="02040503050406030204" pitchFamily="18" charset="0"/>
                                </a:rPr>
                                <m:t>OfficeVisits</m:t>
                              </m:r>
                              <m:r>
                                <a:rPr lang="en-SG" sz="2800" i="1">
                                  <a:latin typeface="Cambria Math" panose="02040503050406030204" pitchFamily="18" charset="0"/>
                                </a:rPr>
                                <m:t> + 0.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10613 </m:t>
                              </m:r>
                              <m:r>
                                <m:rPr>
                                  <m:sty m:val="p"/>
                                </m:rPr>
                                <a:rPr lang="en-SG" sz="2800" i="1">
                                  <a:latin typeface="Cambria Math" panose="02040503050406030204" pitchFamily="18" charset="0"/>
                                </a:rPr>
                                <m:t>Narcotics</m:t>
                              </m:r>
                              <m:r>
                                <a:rPr lang="en-SG" sz="28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905000"/>
                <a:ext cx="8458200" cy="4144963"/>
              </a:xfrm>
              <a:blipFill>
                <a:blip r:embed="rId2"/>
                <a:stretch>
                  <a:fillRect l="-1513" t="-1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71B4D3-08A7-4DAF-AA0E-24F23458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F2406-5B84-4794-B8EA-842FD9AB572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4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OPIM 628 – Business Analytics and Quantitative Methods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2555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6600"/>
                </a:solidFill>
              </a:rPr>
              <a:t>Problem Breakdown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10000" y="1755592"/>
            <a:ext cx="1538942" cy="43329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Make Playoffs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99646" y="2554941"/>
            <a:ext cx="1344706" cy="5378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Win Games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41061" y="3481295"/>
            <a:ext cx="2046943" cy="7963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Score More Runs than Opponent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80000" y="4676589"/>
            <a:ext cx="2061883" cy="4153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Don’t Allow Runs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465294" y="4676589"/>
            <a:ext cx="1344706" cy="4153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Score Runs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281705" y="5408708"/>
            <a:ext cx="1658471" cy="6843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Strong Fielding and Pitching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303916" y="5484906"/>
            <a:ext cx="1649506" cy="4153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Strong Batting</a:t>
            </a:r>
          </a:p>
        </p:txBody>
      </p:sp>
      <p:cxnSp>
        <p:nvCxnSpPr>
          <p:cNvPr id="15" name="Straight Arrow Connector 14"/>
          <p:cNvCxnSpPr>
            <a:stCxn id="8" idx="0"/>
            <a:endCxn id="5" idx="2"/>
          </p:cNvCxnSpPr>
          <p:nvPr/>
        </p:nvCxnSpPr>
        <p:spPr>
          <a:xfrm flipV="1">
            <a:off x="4571999" y="2188886"/>
            <a:ext cx="7472" cy="366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>
            <a:stCxn id="9" idx="0"/>
            <a:endCxn id="8" idx="2"/>
          </p:cNvCxnSpPr>
          <p:nvPr/>
        </p:nvCxnSpPr>
        <p:spPr>
          <a:xfrm flipV="1">
            <a:off x="4564533" y="3092823"/>
            <a:ext cx="7466" cy="388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" name="Straight Arrow Connector 18"/>
          <p:cNvCxnSpPr>
            <a:stCxn id="11" idx="0"/>
          </p:cNvCxnSpPr>
          <p:nvPr/>
        </p:nvCxnSpPr>
        <p:spPr>
          <a:xfrm flipV="1">
            <a:off x="3137647" y="4277660"/>
            <a:ext cx="403414" cy="398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stCxn id="10" idx="0"/>
          </p:cNvCxnSpPr>
          <p:nvPr/>
        </p:nvCxnSpPr>
        <p:spPr>
          <a:xfrm flipH="1" flipV="1">
            <a:off x="5588004" y="4277660"/>
            <a:ext cx="522938" cy="398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>
            <a:stCxn id="13" idx="0"/>
            <a:endCxn id="11" idx="2"/>
          </p:cNvCxnSpPr>
          <p:nvPr/>
        </p:nvCxnSpPr>
        <p:spPr>
          <a:xfrm flipV="1">
            <a:off x="3128669" y="5091953"/>
            <a:ext cx="8978" cy="3929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>
            <a:stCxn id="12" idx="0"/>
            <a:endCxn id="10" idx="2"/>
          </p:cNvCxnSpPr>
          <p:nvPr/>
        </p:nvCxnSpPr>
        <p:spPr>
          <a:xfrm flipV="1">
            <a:off x="6110941" y="5091953"/>
            <a:ext cx="1" cy="316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F2406-5B84-4794-B8EA-842FD9AB572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47734" y="3124986"/>
            <a:ext cx="29968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Wins = 80.8814 + 0.1058(RS – RA)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336553" y="1846835"/>
            <a:ext cx="1259528" cy="1106342"/>
            <a:chOff x="838200" y="947053"/>
            <a:chExt cx="6149829" cy="5401877"/>
          </a:xfrm>
        </p:grpSpPr>
        <p:pic>
          <p:nvPicPr>
            <p:cNvPr id="20" name="Picture 19" descr="WInsPlot_v2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947053"/>
              <a:ext cx="6149829" cy="5401877"/>
            </a:xfrm>
            <a:prstGeom prst="rect">
              <a:avLst/>
            </a:prstGeom>
          </p:spPr>
        </p:pic>
        <p:cxnSp>
          <p:nvCxnSpPr>
            <p:cNvPr id="22" name="Straight Connector 21"/>
            <p:cNvCxnSpPr/>
            <p:nvPr/>
          </p:nvCxnSpPr>
          <p:spPr>
            <a:xfrm>
              <a:off x="4876800" y="1635825"/>
              <a:ext cx="0" cy="39624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496793" y="5145003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RS = -804.63 + 2737.77(OBP) + 1584.91(SLG)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953000" y="5123204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RA = -837.38 + 2913.60(OOBP) + 1514.29(OSLG)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4</a:t>
            </a:r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OPIM 628 – Business Analytics and Quantitative Methods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693398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ED63-EC19-4178-ACDE-0623C1A53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Prediction From Logistic Regression</a:t>
            </a:r>
            <a:endParaRPr lang="en-SG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F5C88D-AF67-4D91-82CE-111D61BEB7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The outcome of a logistic regression model is a probability</a:t>
                </a:r>
              </a:p>
              <a:p>
                <a:pPr lvl="1"/>
                <a:r>
                  <a:rPr lang="en-US" sz="2000" dirty="0"/>
                  <a:t>Let’s consider the first five patients in the training set from now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r>
                  <a:rPr lang="en-US" sz="2400" dirty="0"/>
                  <a:t>Often, we want to make a class prediction to compare with the actual outcome</a:t>
                </a:r>
              </a:p>
              <a:p>
                <a:pPr lvl="1"/>
                <a:r>
                  <a:rPr lang="en-US" sz="2000" dirty="0"/>
                  <a:t>Did this patient receive poor care or good care?</a:t>
                </a:r>
                <a:endParaRPr lang="en-US" sz="1100" dirty="0"/>
              </a:p>
              <a:p>
                <a:r>
                  <a:rPr lang="en-US" sz="2400" dirty="0"/>
                  <a:t>We can do this using a threshold value (cut-off), denoted as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050" dirty="0"/>
              </a:p>
              <a:p>
                <a:pPr lvl="1"/>
                <a:r>
                  <a:rPr lang="en-US" sz="2000" dirty="0"/>
                  <a:t>If P(</a:t>
                </a:r>
                <a:r>
                  <a:rPr lang="en-US" sz="2000" dirty="0" err="1"/>
                  <a:t>PoorCare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SG" sz="20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, predict poor quality</a:t>
                </a:r>
              </a:p>
              <a:p>
                <a:pPr lvl="1"/>
                <a:r>
                  <a:rPr lang="en-US" sz="2000" dirty="0"/>
                  <a:t>If P(</a:t>
                </a:r>
                <a:r>
                  <a:rPr lang="en-US" sz="2000" dirty="0" err="1"/>
                  <a:t>PoorCare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SG" sz="2000" b="0" i="0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, predict good quality</a:t>
                </a:r>
                <a:endParaRPr lang="en-US" sz="600" dirty="0"/>
              </a:p>
              <a:p>
                <a:r>
                  <a:rPr lang="en-US" sz="2400" dirty="0"/>
                  <a:t>What value should we pick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F5C88D-AF67-4D91-82CE-111D61BEB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1473" b="-8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382A0-B68A-401F-BC8C-327B0A95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F2406-5B84-4794-B8EA-842FD9AB572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45B2954C-AE08-492B-8B14-122BC3B2A1E7}"/>
              </a:ext>
            </a:extLst>
          </p:cNvPr>
          <p:cNvGraphicFramePr>
            <a:graphicFrameLocks/>
          </p:cNvGraphicFramePr>
          <p:nvPr/>
        </p:nvGraphicFramePr>
        <p:xfrm>
          <a:off x="854710" y="2718364"/>
          <a:ext cx="7358380" cy="74168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363980">
                  <a:extLst>
                    <a:ext uri="{9D8B030D-6E8A-4147-A177-3AD203B41FA5}">
                      <a16:colId xmlns:a16="http://schemas.microsoft.com/office/drawing/2014/main" val="1738783287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343267920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1972053783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841338923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4224999399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2025891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Patient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Patient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Patient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Patient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Patient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433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58307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4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OPIM 628 – Business Analytics and Quantitative Methods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55897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DC87-ED91-437F-BC15-A433E4D2B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 Value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C240AA-6709-4E89-AFAE-540F3F8125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If P(</a:t>
                </a:r>
                <a:r>
                  <a:rPr lang="en-US" sz="2000" dirty="0" err="1"/>
                  <a:t>PoorCare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SG" sz="20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, predict poor quality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If P(</a:t>
                </a:r>
                <a:r>
                  <a:rPr lang="en-US" sz="2000" dirty="0" err="1"/>
                  <a:t>PoorCare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SG" sz="2000" b="0" i="0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, predict good quality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dirty="0"/>
              </a:p>
              <a:p>
                <a:endParaRPr lang="en-US" sz="16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SG" sz="2000" dirty="0"/>
                  <a:t>If the threshold 𝑡 is small, more patients are classified as 1 (poor care)</a:t>
                </a:r>
              </a:p>
              <a:p>
                <a:r>
                  <a:rPr lang="en-SG" sz="2000" dirty="0"/>
                  <a:t>If the threshold 𝑡 is large, more patients are classified as 0 (good care)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C240AA-6709-4E89-AFAE-540F3F8125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CA3E-54D3-48F7-92A5-CCFCAD82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F2406-5B84-4794-B8EA-842FD9AB572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6">
                <a:extLst>
                  <a:ext uri="{FF2B5EF4-FFF2-40B4-BE49-F238E27FC236}">
                    <a16:creationId xmlns:a16="http://schemas.microsoft.com/office/drawing/2014/main" id="{7F0550DD-DD06-4C04-AC83-F27C5E2D3D9E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71500" y="2743200"/>
              <a:ext cx="8001000" cy="1926449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1150684">
                      <a:extLst>
                        <a:ext uri="{9D8B030D-6E8A-4147-A177-3AD203B41FA5}">
                          <a16:colId xmlns:a16="http://schemas.microsoft.com/office/drawing/2014/main" val="1738783287"/>
                        </a:ext>
                      </a:extLst>
                    </a:gridCol>
                    <a:gridCol w="1150684">
                      <a:extLst>
                        <a:ext uri="{9D8B030D-6E8A-4147-A177-3AD203B41FA5}">
                          <a16:colId xmlns:a16="http://schemas.microsoft.com/office/drawing/2014/main" val="3601182207"/>
                        </a:ext>
                      </a:extLst>
                    </a:gridCol>
                    <a:gridCol w="1073021">
                      <a:extLst>
                        <a:ext uri="{9D8B030D-6E8A-4147-A177-3AD203B41FA5}">
                          <a16:colId xmlns:a16="http://schemas.microsoft.com/office/drawing/2014/main" val="343267920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1972053783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841338923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4224999399"/>
                        </a:ext>
                      </a:extLst>
                    </a:gridCol>
                    <a:gridCol w="1273811">
                      <a:extLst>
                        <a:ext uri="{9D8B030D-6E8A-4147-A177-3AD203B41FA5}">
                          <a16:colId xmlns:a16="http://schemas.microsoft.com/office/drawing/2014/main" val="2025891976"/>
                        </a:ext>
                      </a:extLst>
                    </a:gridCol>
                  </a:tblGrid>
                  <a:tr h="448169">
                    <a:tc gridSpan="2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Patient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Patient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Patient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Patient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Patient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2433052"/>
                      </a:ext>
                    </a:extLst>
                  </a:tr>
                  <a:tr h="1219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Prediction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0.206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0.105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0.126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0.107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0.097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4958307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Predicted Outcome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=0.05</m:t>
                                </m:r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821155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=0.15</m:t>
                                </m:r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85009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=0.25</m:t>
                                </m:r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91228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6">
                <a:extLst>
                  <a:ext uri="{FF2B5EF4-FFF2-40B4-BE49-F238E27FC236}">
                    <a16:creationId xmlns:a16="http://schemas.microsoft.com/office/drawing/2014/main" id="{7F0550DD-DD06-4C04-AC83-F27C5E2D3D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90267905"/>
                  </p:ext>
                </p:extLst>
              </p:nvPr>
            </p:nvGraphicFramePr>
            <p:xfrm>
              <a:off x="571500" y="2743200"/>
              <a:ext cx="8001000" cy="1926449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1150684">
                      <a:extLst>
                        <a:ext uri="{9D8B030D-6E8A-4147-A177-3AD203B41FA5}">
                          <a16:colId xmlns:a16="http://schemas.microsoft.com/office/drawing/2014/main" val="1738783287"/>
                        </a:ext>
                      </a:extLst>
                    </a:gridCol>
                    <a:gridCol w="1150684">
                      <a:extLst>
                        <a:ext uri="{9D8B030D-6E8A-4147-A177-3AD203B41FA5}">
                          <a16:colId xmlns:a16="http://schemas.microsoft.com/office/drawing/2014/main" val="3601182207"/>
                        </a:ext>
                      </a:extLst>
                    </a:gridCol>
                    <a:gridCol w="1073021">
                      <a:extLst>
                        <a:ext uri="{9D8B030D-6E8A-4147-A177-3AD203B41FA5}">
                          <a16:colId xmlns:a16="http://schemas.microsoft.com/office/drawing/2014/main" val="343267920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1972053783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841338923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4224999399"/>
                        </a:ext>
                      </a:extLst>
                    </a:gridCol>
                    <a:gridCol w="1273811">
                      <a:extLst>
                        <a:ext uri="{9D8B030D-6E8A-4147-A177-3AD203B41FA5}">
                          <a16:colId xmlns:a16="http://schemas.microsoft.com/office/drawing/2014/main" val="2025891976"/>
                        </a:ext>
                      </a:extLst>
                    </a:gridCol>
                  </a:tblGrid>
                  <a:tr h="448169">
                    <a:tc gridSpan="2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Patient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Patient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Patient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Patient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Patient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2433052"/>
                      </a:ext>
                    </a:extLst>
                  </a:tr>
                  <a:tr h="3657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Prediction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0.206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0.105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0.126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0.107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0.097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4958307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Predicted Outcome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29" t="-227869" r="-49735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821155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29" t="-327869" r="-49735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85009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29" t="-427869" r="-49735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91228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4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OPIM 628 – Business Analytics and Quantitative Methods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720731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DC87-ED91-437F-BC15-A433E4D2B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Threshold Value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240AA-6709-4E89-AFAE-540F3F812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Let’s compare the predictions to the actual outcomes</a:t>
            </a:r>
          </a:p>
          <a:p>
            <a:endParaRPr lang="en-US" sz="2000" dirty="0"/>
          </a:p>
          <a:p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18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CA3E-54D3-48F7-92A5-CCFCAD82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F2406-5B84-4794-B8EA-842FD9AB572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3134D33A-65BD-4873-A11E-7BAAC5D97D9E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71500" y="2280355"/>
              <a:ext cx="8001000" cy="2297289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1150684">
                      <a:extLst>
                        <a:ext uri="{9D8B030D-6E8A-4147-A177-3AD203B41FA5}">
                          <a16:colId xmlns:a16="http://schemas.microsoft.com/office/drawing/2014/main" val="1738783287"/>
                        </a:ext>
                      </a:extLst>
                    </a:gridCol>
                    <a:gridCol w="1150684">
                      <a:extLst>
                        <a:ext uri="{9D8B030D-6E8A-4147-A177-3AD203B41FA5}">
                          <a16:colId xmlns:a16="http://schemas.microsoft.com/office/drawing/2014/main" val="3601182207"/>
                        </a:ext>
                      </a:extLst>
                    </a:gridCol>
                    <a:gridCol w="1073021">
                      <a:extLst>
                        <a:ext uri="{9D8B030D-6E8A-4147-A177-3AD203B41FA5}">
                          <a16:colId xmlns:a16="http://schemas.microsoft.com/office/drawing/2014/main" val="343267920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1972053783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841338923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4224999399"/>
                        </a:ext>
                      </a:extLst>
                    </a:gridCol>
                    <a:gridCol w="1273811">
                      <a:extLst>
                        <a:ext uri="{9D8B030D-6E8A-4147-A177-3AD203B41FA5}">
                          <a16:colId xmlns:a16="http://schemas.microsoft.com/office/drawing/2014/main" val="2025891976"/>
                        </a:ext>
                      </a:extLst>
                    </a:gridCol>
                  </a:tblGrid>
                  <a:tr h="448169">
                    <a:tc gridSpan="2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Patient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Patient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Patient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Patient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Patient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2433052"/>
                      </a:ext>
                    </a:extLst>
                  </a:tr>
                  <a:tr h="1219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Prediction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0.206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0.105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0.126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0.107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0.097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4958307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Predicted Outcome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=0.05</m:t>
                                </m:r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821155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=0.15</m:t>
                                </m:r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85009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=0.25</m:t>
                                </m:r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9122851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Actual </a:t>
                          </a:r>
                          <a:r>
                            <a:rPr lang="en-US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PoorCare</a:t>
                          </a:r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60839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3134D33A-65BD-4873-A11E-7BAAC5D97D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63285016"/>
                  </p:ext>
                </p:extLst>
              </p:nvPr>
            </p:nvGraphicFramePr>
            <p:xfrm>
              <a:off x="571500" y="2280355"/>
              <a:ext cx="8001000" cy="2297289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1150684">
                      <a:extLst>
                        <a:ext uri="{9D8B030D-6E8A-4147-A177-3AD203B41FA5}">
                          <a16:colId xmlns:a16="http://schemas.microsoft.com/office/drawing/2014/main" val="1738783287"/>
                        </a:ext>
                      </a:extLst>
                    </a:gridCol>
                    <a:gridCol w="1150684">
                      <a:extLst>
                        <a:ext uri="{9D8B030D-6E8A-4147-A177-3AD203B41FA5}">
                          <a16:colId xmlns:a16="http://schemas.microsoft.com/office/drawing/2014/main" val="3601182207"/>
                        </a:ext>
                      </a:extLst>
                    </a:gridCol>
                    <a:gridCol w="1073021">
                      <a:extLst>
                        <a:ext uri="{9D8B030D-6E8A-4147-A177-3AD203B41FA5}">
                          <a16:colId xmlns:a16="http://schemas.microsoft.com/office/drawing/2014/main" val="343267920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1972053783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841338923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4224999399"/>
                        </a:ext>
                      </a:extLst>
                    </a:gridCol>
                    <a:gridCol w="1273811">
                      <a:extLst>
                        <a:ext uri="{9D8B030D-6E8A-4147-A177-3AD203B41FA5}">
                          <a16:colId xmlns:a16="http://schemas.microsoft.com/office/drawing/2014/main" val="2025891976"/>
                        </a:ext>
                      </a:extLst>
                    </a:gridCol>
                  </a:tblGrid>
                  <a:tr h="448169">
                    <a:tc gridSpan="2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Patient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Patient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Patient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Patient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Patient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2433052"/>
                      </a:ext>
                    </a:extLst>
                  </a:tr>
                  <a:tr h="3657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Prediction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0.206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0.105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0.126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0.107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0.097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4958307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Predicted Outcome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9" t="-231667" r="-49735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821155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9" t="-326230" r="-4973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85009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9" t="-426230" r="-49735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9122851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Actual </a:t>
                          </a:r>
                          <a:r>
                            <a:rPr lang="en-US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PoorCare</a:t>
                          </a:r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60839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4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OPIM 628 – Business Analytics and Quantitative Methods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10223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CBB4AB0-02C9-42A4-BB7C-FE68CFE95491}"/>
              </a:ext>
            </a:extLst>
          </p:cNvPr>
          <p:cNvSpPr txBox="1">
            <a:spLocks/>
          </p:cNvSpPr>
          <p:nvPr/>
        </p:nvSpPr>
        <p:spPr bwMode="auto">
          <a:xfrm>
            <a:off x="457200" y="1905000"/>
            <a:ext cx="8229600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000" kern="0" dirty="0"/>
              <a:t>Let’s compare the predictions to the actual outcomes</a:t>
            </a:r>
          </a:p>
          <a:p>
            <a:endParaRPr lang="en-US" sz="2000" kern="0" dirty="0"/>
          </a:p>
          <a:p>
            <a:endParaRPr lang="en-US" sz="2000" kern="0" dirty="0"/>
          </a:p>
          <a:p>
            <a:endParaRPr lang="en-US" sz="2000" kern="0" dirty="0"/>
          </a:p>
          <a:p>
            <a:endParaRPr lang="en-US" sz="2000" kern="0" dirty="0"/>
          </a:p>
          <a:p>
            <a:endParaRPr lang="en-US" sz="2000" kern="0" dirty="0"/>
          </a:p>
          <a:p>
            <a:endParaRPr lang="en-US" sz="2800" kern="0" dirty="0"/>
          </a:p>
          <a:p>
            <a:r>
              <a:rPr lang="en-SG" sz="2000" dirty="0"/>
              <a:t>Confusion matrix (classification matrix)</a:t>
            </a:r>
            <a:endParaRPr lang="en-US" sz="2000" kern="0" dirty="0"/>
          </a:p>
          <a:p>
            <a:endParaRPr lang="en-US" sz="2000" kern="0" dirty="0"/>
          </a:p>
          <a:p>
            <a:endParaRPr lang="en-US" sz="1600" kern="0" dirty="0"/>
          </a:p>
          <a:p>
            <a:endParaRPr lang="en-US" sz="2000" kern="0" dirty="0"/>
          </a:p>
          <a:p>
            <a:endParaRPr lang="en-US" sz="2000" kern="0" dirty="0"/>
          </a:p>
          <a:p>
            <a:endParaRPr lang="en-US" sz="2000" kern="0" dirty="0"/>
          </a:p>
          <a:p>
            <a:endParaRPr lang="en-US" sz="2000" kern="0" dirty="0"/>
          </a:p>
          <a:p>
            <a:endParaRPr lang="en-US" sz="1800" kern="0" dirty="0"/>
          </a:p>
          <a:p>
            <a:endParaRPr lang="en-US" sz="2000" kern="0" dirty="0"/>
          </a:p>
          <a:p>
            <a:endParaRPr lang="en-US" sz="2000" kern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0DC87-ED91-437F-BC15-A433E4D2B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Threshold Value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CA3E-54D3-48F7-92A5-CCFCAD82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F2406-5B84-4794-B8EA-842FD9AB572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Content Placeholder 6">
                <a:extLst>
                  <a:ext uri="{FF2B5EF4-FFF2-40B4-BE49-F238E27FC236}">
                    <a16:creationId xmlns:a16="http://schemas.microsoft.com/office/drawing/2014/main" id="{BD38DA7E-5292-45EF-A250-39C391A05BBE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71500" y="2280355"/>
              <a:ext cx="8001000" cy="2297289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1150684">
                      <a:extLst>
                        <a:ext uri="{9D8B030D-6E8A-4147-A177-3AD203B41FA5}">
                          <a16:colId xmlns:a16="http://schemas.microsoft.com/office/drawing/2014/main" val="1738783287"/>
                        </a:ext>
                      </a:extLst>
                    </a:gridCol>
                    <a:gridCol w="1150684">
                      <a:extLst>
                        <a:ext uri="{9D8B030D-6E8A-4147-A177-3AD203B41FA5}">
                          <a16:colId xmlns:a16="http://schemas.microsoft.com/office/drawing/2014/main" val="3601182207"/>
                        </a:ext>
                      </a:extLst>
                    </a:gridCol>
                    <a:gridCol w="1073021">
                      <a:extLst>
                        <a:ext uri="{9D8B030D-6E8A-4147-A177-3AD203B41FA5}">
                          <a16:colId xmlns:a16="http://schemas.microsoft.com/office/drawing/2014/main" val="343267920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1972053783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841338923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4224999399"/>
                        </a:ext>
                      </a:extLst>
                    </a:gridCol>
                    <a:gridCol w="1273811">
                      <a:extLst>
                        <a:ext uri="{9D8B030D-6E8A-4147-A177-3AD203B41FA5}">
                          <a16:colId xmlns:a16="http://schemas.microsoft.com/office/drawing/2014/main" val="2025891976"/>
                        </a:ext>
                      </a:extLst>
                    </a:gridCol>
                  </a:tblGrid>
                  <a:tr h="448169">
                    <a:tc gridSpan="2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Patient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Patient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Patient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Patient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Patient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2433052"/>
                      </a:ext>
                    </a:extLst>
                  </a:tr>
                  <a:tr h="1219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Prediction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0.206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0.105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0.126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0.107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0.097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4958307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Predicted Outcome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=0.05</m:t>
                                </m:r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kern="1200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821155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=0.15</m:t>
                                </m:r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>
                              <a:solidFill>
                                <a:srgbClr val="00B0F0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85009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=0.25</m:t>
                                </m:r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>
                              <a:solidFill>
                                <a:srgbClr val="00B0F0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9122851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Actual </a:t>
                          </a:r>
                          <a:r>
                            <a:rPr lang="en-US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PoorCare</a:t>
                          </a:r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60839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Content Placeholder 6">
                <a:extLst>
                  <a:ext uri="{FF2B5EF4-FFF2-40B4-BE49-F238E27FC236}">
                    <a16:creationId xmlns:a16="http://schemas.microsoft.com/office/drawing/2014/main" id="{BD38DA7E-5292-45EF-A250-39C391A05BB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60570641"/>
                  </p:ext>
                </p:extLst>
              </p:nvPr>
            </p:nvGraphicFramePr>
            <p:xfrm>
              <a:off x="571500" y="2280355"/>
              <a:ext cx="8001000" cy="2297289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1150684">
                      <a:extLst>
                        <a:ext uri="{9D8B030D-6E8A-4147-A177-3AD203B41FA5}">
                          <a16:colId xmlns:a16="http://schemas.microsoft.com/office/drawing/2014/main" val="1738783287"/>
                        </a:ext>
                      </a:extLst>
                    </a:gridCol>
                    <a:gridCol w="1150684">
                      <a:extLst>
                        <a:ext uri="{9D8B030D-6E8A-4147-A177-3AD203B41FA5}">
                          <a16:colId xmlns:a16="http://schemas.microsoft.com/office/drawing/2014/main" val="3601182207"/>
                        </a:ext>
                      </a:extLst>
                    </a:gridCol>
                    <a:gridCol w="1073021">
                      <a:extLst>
                        <a:ext uri="{9D8B030D-6E8A-4147-A177-3AD203B41FA5}">
                          <a16:colId xmlns:a16="http://schemas.microsoft.com/office/drawing/2014/main" val="343267920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1972053783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841338923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4224999399"/>
                        </a:ext>
                      </a:extLst>
                    </a:gridCol>
                    <a:gridCol w="1273811">
                      <a:extLst>
                        <a:ext uri="{9D8B030D-6E8A-4147-A177-3AD203B41FA5}">
                          <a16:colId xmlns:a16="http://schemas.microsoft.com/office/drawing/2014/main" val="2025891976"/>
                        </a:ext>
                      </a:extLst>
                    </a:gridCol>
                  </a:tblGrid>
                  <a:tr h="448169">
                    <a:tc gridSpan="2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Patient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Patient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Patient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Patient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Patient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2433052"/>
                      </a:ext>
                    </a:extLst>
                  </a:tr>
                  <a:tr h="3657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Prediction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0.206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0.105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0.126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0.107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0.097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4958307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Predicted Outcome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9" t="-231667" r="-49735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kern="1200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821155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9" t="-326230" r="-4973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>
                              <a:solidFill>
                                <a:srgbClr val="00B0F0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85009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9" t="-426230" r="-49735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>
                              <a:solidFill>
                                <a:srgbClr val="00B0F0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9122851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Actual </a:t>
                          </a:r>
                          <a:r>
                            <a:rPr lang="en-US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PoorCare</a:t>
                          </a:r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608392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132C707B-E70C-44DA-9568-28A58DA0A6CD}"/>
              </a:ext>
            </a:extLst>
          </p:cNvPr>
          <p:cNvGrpSpPr/>
          <p:nvPr/>
        </p:nvGrpSpPr>
        <p:grpSpPr>
          <a:xfrm>
            <a:off x="887235" y="4945249"/>
            <a:ext cx="7479594" cy="1362628"/>
            <a:chOff x="898715" y="3056972"/>
            <a:chExt cx="7479594" cy="1362628"/>
          </a:xfrm>
        </p:grpSpPr>
        <p:graphicFrame>
          <p:nvGraphicFramePr>
            <p:cNvPr id="30" name="Content Placeholder 5">
              <a:extLst>
                <a:ext uri="{FF2B5EF4-FFF2-40B4-BE49-F238E27FC236}">
                  <a16:creationId xmlns:a16="http://schemas.microsoft.com/office/drawing/2014/main" id="{5E6EF7F0-5587-4308-AF77-761965BF8E1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898715" y="3056972"/>
            <a:ext cx="7270369" cy="1220573"/>
          </p:xfrm>
          <a:graphic>
            <a:graphicData uri="http://schemas.openxmlformats.org/drawingml/2006/table">
              <a:tbl>
                <a:tblPr firstRow="1" firstCol="1" bandRow="1">
                  <a:tableStyleId>{21E4AEA4-8DFA-4A89-87EB-49C32662AFE0}</a:tableStyleId>
                </a:tblPr>
                <a:tblGrid>
                  <a:gridCol w="235680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9116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2239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439238">
                  <a:tc>
                    <a:txBody>
                      <a:bodyPr/>
                      <a:lstStyle/>
                      <a:p>
                        <a:endParaRPr lang="en-US" sz="2200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Predicted Good</a:t>
                        </a:r>
                        <a:r>
                          <a:rPr lang="en-US" baseline="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 Care</a:t>
                        </a:r>
                        <a:r>
                          <a: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 (0)</a:t>
                        </a:r>
                        <a:endPara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Predicted Poor</a:t>
                        </a:r>
                        <a:r>
                          <a:rPr lang="en-US" baseline="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 Care</a:t>
                        </a:r>
                        <a:r>
                          <a: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 (1)</a:t>
                        </a:r>
                        <a:endPara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04845">
                  <a:tc>
                    <a:txBody>
                      <a:bodyPr/>
                      <a:lstStyle/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Actual</a:t>
                        </a:r>
                        <a:r>
                          <a:rPr lang="en-US" baseline="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 </a:t>
                        </a:r>
                        <a:r>
                          <a: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Good Care (0)</a:t>
                        </a:r>
                        <a:endParaRPr lang="en-US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>
                      <a:solidFill>
                        <a:srgbClr val="72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True Negatives (TN) 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="1" dirty="0">
                            <a:solidFill>
                              <a:srgbClr val="FF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False</a:t>
                        </a:r>
                        <a:r>
                          <a:rPr lang="en-US" b="1" baseline="0" dirty="0">
                            <a:solidFill>
                              <a:srgbClr val="FF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 Positives</a:t>
                        </a:r>
                        <a:r>
                          <a:rPr lang="en-US" b="1" dirty="0">
                            <a:solidFill>
                              <a:srgbClr val="FF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 (FP</a:t>
                        </a:r>
                        <a:r>
                          <a:rPr lang="en-US" b="1" baseline="0" dirty="0">
                            <a:solidFill>
                              <a:srgbClr val="FF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)</a:t>
                        </a:r>
                        <a:endParaRPr lang="en-US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6490">
                  <a:tc>
                    <a:txBody>
                      <a:bodyPr/>
                      <a:lstStyle/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Actual Poor Care (1)</a:t>
                        </a:r>
                        <a:endParaRPr lang="en-US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>
                      <a:solidFill>
                        <a:srgbClr val="72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="1" dirty="0">
                            <a:solidFill>
                              <a:srgbClr val="00B0F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False</a:t>
                        </a:r>
                        <a:r>
                          <a:rPr lang="en-US" b="1" baseline="0" dirty="0">
                            <a:solidFill>
                              <a:srgbClr val="00B0F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 Negatives</a:t>
                        </a:r>
                        <a:r>
                          <a:rPr lang="en-US" b="1" dirty="0">
                            <a:solidFill>
                              <a:srgbClr val="00B0F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 (FN</a:t>
                        </a:r>
                        <a:r>
                          <a:rPr lang="en-US" b="1" baseline="0" dirty="0">
                            <a:solidFill>
                              <a:srgbClr val="00B0F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)</a:t>
                        </a:r>
                        <a:endParaRPr lang="en-US" b="1" dirty="0">
                          <a:solidFill>
                            <a:srgbClr val="00B0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True Positives</a:t>
                        </a:r>
                        <a:r>
                          <a:rPr lang="en-US" baseline="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 (TP)</a:t>
                        </a:r>
                        <a:endPara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AC84C92-9E01-4540-BFE0-4534BFE49D9F}"/>
                </a:ext>
              </a:extLst>
            </p:cNvPr>
            <p:cNvSpPr txBox="1"/>
            <p:nvPr/>
          </p:nvSpPr>
          <p:spPr>
            <a:xfrm>
              <a:off x="5271960" y="3416333"/>
              <a:ext cx="5851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66FF66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✔</a:t>
              </a:r>
              <a:endParaRPr lang="en-US" sz="2800" dirty="0">
                <a:solidFill>
                  <a:srgbClr val="66FF66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6028C9-E725-4C97-BAC9-6BB527389069}"/>
                </a:ext>
              </a:extLst>
            </p:cNvPr>
            <p:cNvSpPr txBox="1"/>
            <p:nvPr/>
          </p:nvSpPr>
          <p:spPr>
            <a:xfrm>
              <a:off x="7674428" y="3844058"/>
              <a:ext cx="585101" cy="575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66FF66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✔</a:t>
              </a:r>
              <a:endParaRPr lang="en-US" sz="2800" dirty="0">
                <a:solidFill>
                  <a:srgbClr val="66FF66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AD17EE0-2F1B-4B38-8847-3791268F0D6A}"/>
                </a:ext>
              </a:extLst>
            </p:cNvPr>
            <p:cNvSpPr/>
            <p:nvPr/>
          </p:nvSpPr>
          <p:spPr>
            <a:xfrm>
              <a:off x="5268906" y="3828271"/>
              <a:ext cx="67839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</a:rPr>
                <a:t>✖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57F52B8-9F05-4F58-826B-B1356D472342}"/>
                </a:ext>
              </a:extLst>
            </p:cNvPr>
            <p:cNvSpPr/>
            <p:nvPr/>
          </p:nvSpPr>
          <p:spPr>
            <a:xfrm>
              <a:off x="7699918" y="3432120"/>
              <a:ext cx="678391" cy="5755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</a:rPr>
                <a:t>✖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4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OPIM 628 – Business Analytics and Quantitative Methods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09387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E027-893C-44D6-9F34-5944834C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Threshold Value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34513-951B-4006-B57B-5D887BB23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different threshold value changes the types of errors</a:t>
            </a:r>
          </a:p>
          <a:p>
            <a:endParaRPr lang="en-SG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ECDDF-16A9-4ABD-98FC-F4891F36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F2406-5B84-4794-B8EA-842FD9AB572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Content Placeholder 5">
                <a:extLst>
                  <a:ext uri="{FF2B5EF4-FFF2-40B4-BE49-F238E27FC236}">
                    <a16:creationId xmlns:a16="http://schemas.microsoft.com/office/drawing/2014/main" id="{46156E58-73C9-4070-B389-3342ADEBC55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80372" y="4745645"/>
              <a:ext cx="2839656" cy="129949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9528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5121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356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3923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=0.05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Predicted = 0</a:t>
                          </a:r>
                          <a:endParaRPr lang="en-US" sz="14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Predicted = 1</a:t>
                          </a:r>
                          <a:endParaRPr lang="en-US" sz="14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4845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Actual = 0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7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649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Actual = 1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7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00B0F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Content Placeholder 5">
                <a:extLst>
                  <a:ext uri="{FF2B5EF4-FFF2-40B4-BE49-F238E27FC236}">
                    <a16:creationId xmlns:a16="http://schemas.microsoft.com/office/drawing/2014/main" id="{46156E58-73C9-4070-B389-3342ADEBC55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76596732"/>
                  </p:ext>
                </p:extLst>
              </p:nvPr>
            </p:nvGraphicFramePr>
            <p:xfrm>
              <a:off x="180372" y="4745645"/>
              <a:ext cx="2839656" cy="129949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9528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5121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356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37" t="-1176" r="-200000" b="-15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Predicted = 0</a:t>
                          </a:r>
                          <a:endParaRPr lang="en-US" sz="14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Predicted = 1</a:t>
                          </a:r>
                          <a:endParaRPr lang="en-US" sz="14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4845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Actual = 0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7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649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Actual = 1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7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00B0F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Content Placeholder 5">
                <a:extLst>
                  <a:ext uri="{FF2B5EF4-FFF2-40B4-BE49-F238E27FC236}">
                    <a16:creationId xmlns:a16="http://schemas.microsoft.com/office/drawing/2014/main" id="{87CE6C46-AD76-47B2-BE78-1927A353F8E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152172" y="4725340"/>
              <a:ext cx="2839656" cy="129949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9528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5121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356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3923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=0.15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Predicted = 0</a:t>
                          </a:r>
                          <a:endParaRPr lang="en-US" sz="14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Predicted = 1</a:t>
                          </a:r>
                          <a:endParaRPr lang="en-US" sz="14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4845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Actual = 0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7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kern="1200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649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Actual = 1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7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400" b="1" dirty="0">
                              <a:solidFill>
                                <a:srgbClr val="00B0F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400" b="1" dirty="0">
                            <a:solidFill>
                              <a:srgbClr val="00B0F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Content Placeholder 5">
                <a:extLst>
                  <a:ext uri="{FF2B5EF4-FFF2-40B4-BE49-F238E27FC236}">
                    <a16:creationId xmlns:a16="http://schemas.microsoft.com/office/drawing/2014/main" id="{87CE6C46-AD76-47B2-BE78-1927A353F8E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86909622"/>
                  </p:ext>
                </p:extLst>
              </p:nvPr>
            </p:nvGraphicFramePr>
            <p:xfrm>
              <a:off x="3152172" y="4725340"/>
              <a:ext cx="2839656" cy="129949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9528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5121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356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41" t="-2353" r="-201923" b="-15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Predicted = 0</a:t>
                          </a:r>
                          <a:endParaRPr lang="en-US" sz="14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Predicted = 1</a:t>
                          </a:r>
                          <a:endParaRPr lang="en-US" sz="14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4845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Actual = 0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7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kern="1200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649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Actual = 1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7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400" b="1" dirty="0">
                              <a:solidFill>
                                <a:srgbClr val="00B0F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400" b="1" dirty="0">
                            <a:solidFill>
                              <a:srgbClr val="00B0F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Content Placeholder 5">
                <a:extLst>
                  <a:ext uri="{FF2B5EF4-FFF2-40B4-BE49-F238E27FC236}">
                    <a16:creationId xmlns:a16="http://schemas.microsoft.com/office/drawing/2014/main" id="{184DE65A-6B02-4D8B-8C52-4F04CA12EB85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076227" y="4685670"/>
              <a:ext cx="2839656" cy="129949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9528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5121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356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3923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=0.25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Predicted = 0</a:t>
                          </a:r>
                          <a:endParaRPr lang="en-US" sz="14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Predicted = 1</a:t>
                          </a:r>
                          <a:endParaRPr lang="en-US" sz="14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4845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Actual = 0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7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kern="1200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649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Actual = 1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7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00B0F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Content Placeholder 5">
                <a:extLst>
                  <a:ext uri="{FF2B5EF4-FFF2-40B4-BE49-F238E27FC236}">
                    <a16:creationId xmlns:a16="http://schemas.microsoft.com/office/drawing/2014/main" id="{184DE65A-6B02-4D8B-8C52-4F04CA12EB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43758749"/>
                  </p:ext>
                </p:extLst>
              </p:nvPr>
            </p:nvGraphicFramePr>
            <p:xfrm>
              <a:off x="6076227" y="4685670"/>
              <a:ext cx="2839656" cy="129949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9528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5121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356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37" t="-1176" r="-200000" b="-15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Predicted = 0</a:t>
                          </a:r>
                          <a:endParaRPr lang="en-US" sz="14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Predicted = 1</a:t>
                          </a:r>
                          <a:endParaRPr lang="en-US" sz="14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4845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Actual = 0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7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kern="1200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649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Actual = 1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7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00B0F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Content Placeholder 6">
                <a:extLst>
                  <a:ext uri="{FF2B5EF4-FFF2-40B4-BE49-F238E27FC236}">
                    <a16:creationId xmlns:a16="http://schemas.microsoft.com/office/drawing/2014/main" id="{985A1066-ADDF-43AF-BF48-B4209CB9D8F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71500" y="2280355"/>
              <a:ext cx="8001000" cy="2297289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1150684">
                      <a:extLst>
                        <a:ext uri="{9D8B030D-6E8A-4147-A177-3AD203B41FA5}">
                          <a16:colId xmlns:a16="http://schemas.microsoft.com/office/drawing/2014/main" val="1738783287"/>
                        </a:ext>
                      </a:extLst>
                    </a:gridCol>
                    <a:gridCol w="1150684">
                      <a:extLst>
                        <a:ext uri="{9D8B030D-6E8A-4147-A177-3AD203B41FA5}">
                          <a16:colId xmlns:a16="http://schemas.microsoft.com/office/drawing/2014/main" val="3601182207"/>
                        </a:ext>
                      </a:extLst>
                    </a:gridCol>
                    <a:gridCol w="1073021">
                      <a:extLst>
                        <a:ext uri="{9D8B030D-6E8A-4147-A177-3AD203B41FA5}">
                          <a16:colId xmlns:a16="http://schemas.microsoft.com/office/drawing/2014/main" val="343267920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1972053783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841338923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4224999399"/>
                        </a:ext>
                      </a:extLst>
                    </a:gridCol>
                    <a:gridCol w="1273811">
                      <a:extLst>
                        <a:ext uri="{9D8B030D-6E8A-4147-A177-3AD203B41FA5}">
                          <a16:colId xmlns:a16="http://schemas.microsoft.com/office/drawing/2014/main" val="2025891976"/>
                        </a:ext>
                      </a:extLst>
                    </a:gridCol>
                  </a:tblGrid>
                  <a:tr h="448169">
                    <a:tc gridSpan="2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Patient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Patient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Patient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Patient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Patient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2433052"/>
                      </a:ext>
                    </a:extLst>
                  </a:tr>
                  <a:tr h="1219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Prediction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0.206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0.105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0.126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0.107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0.097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4958307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Predicted Outcome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=0.05</m:t>
                                </m:r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kern="1200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821155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=0.15</m:t>
                                </m:r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>
                              <a:solidFill>
                                <a:srgbClr val="00B0F0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85009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=0.25</m:t>
                                </m:r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>
                              <a:solidFill>
                                <a:srgbClr val="00B0F0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9122851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Actual </a:t>
                          </a:r>
                          <a:r>
                            <a:rPr lang="en-US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PoorCare</a:t>
                          </a:r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60839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Content Placeholder 6">
                <a:extLst>
                  <a:ext uri="{FF2B5EF4-FFF2-40B4-BE49-F238E27FC236}">
                    <a16:creationId xmlns:a16="http://schemas.microsoft.com/office/drawing/2014/main" id="{985A1066-ADDF-43AF-BF48-B4209CB9D8F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509585"/>
                  </p:ext>
                </p:extLst>
              </p:nvPr>
            </p:nvGraphicFramePr>
            <p:xfrm>
              <a:off x="571500" y="2280355"/>
              <a:ext cx="8001000" cy="2297289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1150684">
                      <a:extLst>
                        <a:ext uri="{9D8B030D-6E8A-4147-A177-3AD203B41FA5}">
                          <a16:colId xmlns:a16="http://schemas.microsoft.com/office/drawing/2014/main" val="1738783287"/>
                        </a:ext>
                      </a:extLst>
                    </a:gridCol>
                    <a:gridCol w="1150684">
                      <a:extLst>
                        <a:ext uri="{9D8B030D-6E8A-4147-A177-3AD203B41FA5}">
                          <a16:colId xmlns:a16="http://schemas.microsoft.com/office/drawing/2014/main" val="3601182207"/>
                        </a:ext>
                      </a:extLst>
                    </a:gridCol>
                    <a:gridCol w="1073021">
                      <a:extLst>
                        <a:ext uri="{9D8B030D-6E8A-4147-A177-3AD203B41FA5}">
                          <a16:colId xmlns:a16="http://schemas.microsoft.com/office/drawing/2014/main" val="343267920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1972053783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841338923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4224999399"/>
                        </a:ext>
                      </a:extLst>
                    </a:gridCol>
                    <a:gridCol w="1273811">
                      <a:extLst>
                        <a:ext uri="{9D8B030D-6E8A-4147-A177-3AD203B41FA5}">
                          <a16:colId xmlns:a16="http://schemas.microsoft.com/office/drawing/2014/main" val="2025891976"/>
                        </a:ext>
                      </a:extLst>
                    </a:gridCol>
                  </a:tblGrid>
                  <a:tr h="448169">
                    <a:tc gridSpan="2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Patient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Patient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Patient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Patient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Patient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2433052"/>
                      </a:ext>
                    </a:extLst>
                  </a:tr>
                  <a:tr h="3657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Prediction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0.206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0.105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0.126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0.107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0.097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4958307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Predicted Outcome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529" t="-231667" r="-49735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kern="1200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821155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529" t="-326230" r="-4973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>
                              <a:solidFill>
                                <a:srgbClr val="00B0F0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85009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529" t="-426230" r="-49735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>
                              <a:solidFill>
                                <a:srgbClr val="00B0F0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9122851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Actual </a:t>
                          </a:r>
                          <a:r>
                            <a:rPr lang="en-US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PoorCare</a:t>
                          </a:r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60839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OPIM 628 – Business Analytics and Quantitative Methods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93093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E027-893C-44D6-9F34-5944834C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Threshold Value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34513-951B-4006-B57B-5D887BB23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382000" cy="4144963"/>
          </a:xfrm>
        </p:spPr>
        <p:txBody>
          <a:bodyPr/>
          <a:lstStyle/>
          <a:p>
            <a:r>
              <a:rPr lang="en-US" sz="2800" dirty="0"/>
              <a:t>A different threshold value changes the types of errors</a:t>
            </a:r>
          </a:p>
          <a:p>
            <a:pPr lvl="1"/>
            <a:r>
              <a:rPr lang="en-SG" sz="2400" dirty="0"/>
              <a:t>If 𝑡 is small, more </a:t>
            </a:r>
            <a:r>
              <a:rPr lang="en-SG" sz="2400" dirty="0">
                <a:solidFill>
                  <a:srgbClr val="FF0000"/>
                </a:solidFill>
              </a:rPr>
              <a:t>good-care cases are classified as poor care</a:t>
            </a:r>
          </a:p>
          <a:p>
            <a:pPr lvl="2"/>
            <a:r>
              <a:rPr lang="en-SG" sz="1800" dirty="0"/>
              <a:t>More</a:t>
            </a:r>
            <a:r>
              <a:rPr lang="en-SG" sz="1800" dirty="0">
                <a:solidFill>
                  <a:srgbClr val="FF0000"/>
                </a:solidFill>
              </a:rPr>
              <a:t> </a:t>
            </a:r>
            <a:r>
              <a:rPr lang="en-SG" sz="1800" dirty="0"/>
              <a:t>false positives</a:t>
            </a:r>
          </a:p>
          <a:p>
            <a:pPr lvl="1"/>
            <a:r>
              <a:rPr lang="en-SG" sz="2400" dirty="0"/>
              <a:t>If 𝑡 is large, more </a:t>
            </a:r>
            <a:r>
              <a:rPr lang="en-SG" sz="2400" dirty="0">
                <a:solidFill>
                  <a:srgbClr val="00B0F0"/>
                </a:solidFill>
              </a:rPr>
              <a:t>poor-care cases are classified as good care</a:t>
            </a:r>
            <a:endParaRPr lang="en-SG" sz="2400" dirty="0"/>
          </a:p>
          <a:p>
            <a:pPr lvl="2"/>
            <a:r>
              <a:rPr lang="en-SG" sz="1800" dirty="0"/>
              <a:t>More false negatives</a:t>
            </a:r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ECDDF-16A9-4ABD-98FC-F4891F36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F2406-5B84-4794-B8EA-842FD9AB572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Content Placeholder 5">
                <a:extLst>
                  <a:ext uri="{FF2B5EF4-FFF2-40B4-BE49-F238E27FC236}">
                    <a16:creationId xmlns:a16="http://schemas.microsoft.com/office/drawing/2014/main" id="{46156E58-73C9-4070-B389-3342ADEBC55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80372" y="4745645"/>
              <a:ext cx="2839656" cy="129949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9528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5121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356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3923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=0.05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Predicted = 0</a:t>
                          </a:r>
                          <a:endParaRPr lang="en-US" sz="14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Predicted = 1</a:t>
                          </a:r>
                          <a:endParaRPr lang="en-US" sz="14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4845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Actual = 0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7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649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Actual = 1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7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00B0F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Content Placeholder 5">
                <a:extLst>
                  <a:ext uri="{FF2B5EF4-FFF2-40B4-BE49-F238E27FC236}">
                    <a16:creationId xmlns:a16="http://schemas.microsoft.com/office/drawing/2014/main" id="{46156E58-73C9-4070-B389-3342ADEBC55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80372" y="4745645"/>
              <a:ext cx="2839656" cy="129949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9528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5121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356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37" t="-1176" r="-200000" b="-15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Predicted = 0</a:t>
                          </a:r>
                          <a:endParaRPr lang="en-US" sz="14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Predicted = 1</a:t>
                          </a:r>
                          <a:endParaRPr lang="en-US" sz="14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4845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Actual = 0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7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649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Actual = 1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7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00B0F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Content Placeholder 5">
                <a:extLst>
                  <a:ext uri="{FF2B5EF4-FFF2-40B4-BE49-F238E27FC236}">
                    <a16:creationId xmlns:a16="http://schemas.microsoft.com/office/drawing/2014/main" id="{87CE6C46-AD76-47B2-BE78-1927A353F8E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152172" y="4725340"/>
              <a:ext cx="2839656" cy="129949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9528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5121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356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3923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=0.15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Predicted = 0</a:t>
                          </a:r>
                          <a:endParaRPr lang="en-US" sz="14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Predicted = 1</a:t>
                          </a:r>
                          <a:endParaRPr lang="en-US" sz="14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4845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Actual = 0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7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kern="1200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649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Actual = 1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7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400" b="1" dirty="0">
                              <a:solidFill>
                                <a:srgbClr val="00B0F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400" b="1" dirty="0">
                            <a:solidFill>
                              <a:srgbClr val="00B0F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Content Placeholder 5">
                <a:extLst>
                  <a:ext uri="{FF2B5EF4-FFF2-40B4-BE49-F238E27FC236}">
                    <a16:creationId xmlns:a16="http://schemas.microsoft.com/office/drawing/2014/main" id="{87CE6C46-AD76-47B2-BE78-1927A353F8E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152172" y="4725340"/>
              <a:ext cx="2839656" cy="129949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9528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5121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356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41" t="-2353" r="-201923" b="-15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Predicted = 0</a:t>
                          </a:r>
                          <a:endParaRPr lang="en-US" sz="14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Predicted = 1</a:t>
                          </a:r>
                          <a:endParaRPr lang="en-US" sz="14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4845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Actual = 0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7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kern="1200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649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Actual = 1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7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400" b="1" dirty="0">
                              <a:solidFill>
                                <a:srgbClr val="00B0F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400" b="1" dirty="0">
                            <a:solidFill>
                              <a:srgbClr val="00B0F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Content Placeholder 5">
                <a:extLst>
                  <a:ext uri="{FF2B5EF4-FFF2-40B4-BE49-F238E27FC236}">
                    <a16:creationId xmlns:a16="http://schemas.microsoft.com/office/drawing/2014/main" id="{184DE65A-6B02-4D8B-8C52-4F04CA12EB85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076227" y="4685670"/>
              <a:ext cx="2839656" cy="129949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9528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5121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356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3923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=0.25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Predicted = 0</a:t>
                          </a:r>
                          <a:endParaRPr lang="en-US" sz="14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Predicted = 1</a:t>
                          </a:r>
                          <a:endParaRPr lang="en-US" sz="14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4845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Actual = 0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7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kern="1200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649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Actual = 1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7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00B0F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Content Placeholder 5">
                <a:extLst>
                  <a:ext uri="{FF2B5EF4-FFF2-40B4-BE49-F238E27FC236}">
                    <a16:creationId xmlns:a16="http://schemas.microsoft.com/office/drawing/2014/main" id="{184DE65A-6B02-4D8B-8C52-4F04CA12EB85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076227" y="4685670"/>
              <a:ext cx="2839656" cy="129949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9528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5121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356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37" t="-1176" r="-200000" b="-15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Predicted = 0</a:t>
                          </a:r>
                          <a:endParaRPr lang="en-US" sz="14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Predicted = 1</a:t>
                          </a:r>
                          <a:endParaRPr lang="en-US" sz="14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4845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Actual = 0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7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kern="1200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649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Actual = 1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7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00B0F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OPIM 628 – Business Analytics and Quantitative Methods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8588707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https://www.stickerstudio.com.au/image/cache/catalog/warningsignsitempics/caution_warning_sign_sticker-650x800.jpg">
            <a:extLst>
              <a:ext uri="{FF2B5EF4-FFF2-40B4-BE49-F238E27FC236}">
                <a16:creationId xmlns:a16="http://schemas.microsoft.com/office/drawing/2014/main" id="{97FC892D-F873-4D06-8512-CAEA9A2243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08229" y="3805452"/>
            <a:ext cx="878571" cy="78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72E027-893C-44D6-9F34-5944834C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Threshold Value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34513-951B-4006-B57B-5D887BB23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dirty="0"/>
              <a:t>One way to select a threshold is based on accuracy, which measures the overall correct perdition rate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Accuracy</a:t>
            </a:r>
            <a:r>
              <a:rPr lang="en-US" sz="2400" dirty="0"/>
              <a:t> = (TN + TP)/(# Observations)</a:t>
            </a:r>
          </a:p>
          <a:p>
            <a:r>
              <a:rPr lang="en-SG" sz="2400" dirty="0"/>
              <a:t>Choose a threshold that gives high accuracy</a:t>
            </a:r>
          </a:p>
          <a:p>
            <a:pPr lvl="1"/>
            <a:r>
              <a:rPr lang="en-SG" sz="2000" dirty="0"/>
              <a:t>There are implicit assumptions when you use accuracy </a:t>
            </a:r>
          </a:p>
          <a:p>
            <a:pPr lvl="1"/>
            <a:r>
              <a:rPr lang="en-SG" sz="2000" dirty="0"/>
              <a:t>The threshold that gives the highest accuracy may result in a </a:t>
            </a:r>
            <a:br>
              <a:rPr lang="en-SG" sz="2000" dirty="0"/>
            </a:br>
            <a:r>
              <a:rPr lang="en-SG" sz="2000" dirty="0"/>
              <a:t>useless classification model (elaborated later)</a:t>
            </a:r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ECDDF-16A9-4ABD-98FC-F4891F36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F2406-5B84-4794-B8EA-842FD9AB572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Content Placeholder 5">
                <a:extLst>
                  <a:ext uri="{FF2B5EF4-FFF2-40B4-BE49-F238E27FC236}">
                    <a16:creationId xmlns:a16="http://schemas.microsoft.com/office/drawing/2014/main" id="{46156E58-73C9-4070-B389-3342ADEBC55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80372" y="4745645"/>
              <a:ext cx="2839656" cy="129949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9528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5121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356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3923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=0.05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Predicted = 0</a:t>
                          </a:r>
                          <a:endParaRPr lang="en-US" sz="14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Predicted = 1</a:t>
                          </a:r>
                          <a:endParaRPr lang="en-US" sz="14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4845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Actual = 0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7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649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Actual = 1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7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00B0F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Content Placeholder 5">
                <a:extLst>
                  <a:ext uri="{FF2B5EF4-FFF2-40B4-BE49-F238E27FC236}">
                    <a16:creationId xmlns:a16="http://schemas.microsoft.com/office/drawing/2014/main" id="{46156E58-73C9-4070-B389-3342ADEBC55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80372" y="4745645"/>
              <a:ext cx="2839656" cy="129949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9528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5121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356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7" t="-1176" r="-200000" b="-15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Predicted = 0</a:t>
                          </a:r>
                          <a:endParaRPr lang="en-US" sz="14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Predicted = 1</a:t>
                          </a:r>
                          <a:endParaRPr lang="en-US" sz="14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4845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Actual = 0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7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649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Actual = 1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7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00B0F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Content Placeholder 5">
                <a:extLst>
                  <a:ext uri="{FF2B5EF4-FFF2-40B4-BE49-F238E27FC236}">
                    <a16:creationId xmlns:a16="http://schemas.microsoft.com/office/drawing/2014/main" id="{87CE6C46-AD76-47B2-BE78-1927A353F8E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152172" y="4725340"/>
              <a:ext cx="2839656" cy="129949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9528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5121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356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3923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=0.15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Predicted = 0</a:t>
                          </a:r>
                          <a:endParaRPr lang="en-US" sz="14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Predicted = 1</a:t>
                          </a:r>
                          <a:endParaRPr lang="en-US" sz="14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4845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Actual = 0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7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kern="1200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649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Actual = 1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7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400" b="1" dirty="0">
                              <a:solidFill>
                                <a:srgbClr val="00B0F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400" b="1" dirty="0">
                            <a:solidFill>
                              <a:srgbClr val="00B0F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Content Placeholder 5">
                <a:extLst>
                  <a:ext uri="{FF2B5EF4-FFF2-40B4-BE49-F238E27FC236}">
                    <a16:creationId xmlns:a16="http://schemas.microsoft.com/office/drawing/2014/main" id="{87CE6C46-AD76-47B2-BE78-1927A353F8E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152172" y="4725340"/>
              <a:ext cx="2839656" cy="129949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9528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5121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356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41" t="-2353" r="-201923" b="-15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Predicted = 0</a:t>
                          </a:r>
                          <a:endParaRPr lang="en-US" sz="14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Predicted = 1</a:t>
                          </a:r>
                          <a:endParaRPr lang="en-US" sz="14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4845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Actual = 0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7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kern="1200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649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Actual = 1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7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400" b="1" dirty="0">
                              <a:solidFill>
                                <a:srgbClr val="00B0F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400" b="1" dirty="0">
                            <a:solidFill>
                              <a:srgbClr val="00B0F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Content Placeholder 5">
                <a:extLst>
                  <a:ext uri="{FF2B5EF4-FFF2-40B4-BE49-F238E27FC236}">
                    <a16:creationId xmlns:a16="http://schemas.microsoft.com/office/drawing/2014/main" id="{184DE65A-6B02-4D8B-8C52-4F04CA12EB85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076227" y="4685670"/>
              <a:ext cx="2839656" cy="129949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9528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5121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356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3923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=0.25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Predicted = 0</a:t>
                          </a:r>
                          <a:endParaRPr lang="en-US" sz="14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Predicted = 1</a:t>
                          </a:r>
                          <a:endParaRPr lang="en-US" sz="14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4845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Actual = 0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7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kern="1200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649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Actual = 1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7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00B0F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Content Placeholder 5">
                <a:extLst>
                  <a:ext uri="{FF2B5EF4-FFF2-40B4-BE49-F238E27FC236}">
                    <a16:creationId xmlns:a16="http://schemas.microsoft.com/office/drawing/2014/main" id="{184DE65A-6B02-4D8B-8C52-4F04CA12EB85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076227" y="4685670"/>
              <a:ext cx="2839656" cy="129949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9528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5121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356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37" t="-1176" r="-200000" b="-15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Predicted = 0</a:t>
                          </a:r>
                          <a:endParaRPr lang="en-US" sz="14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Predicted = 1</a:t>
                          </a:r>
                          <a:endParaRPr lang="en-US" sz="14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4845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Actual = 0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7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kern="1200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649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Actual = 1</a:t>
                          </a:r>
                          <a:endParaRPr lang="en-US" sz="1400" b="1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7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00B0F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E169B39-1FFA-43BF-8535-1E3B12BCADD3}"/>
              </a:ext>
            </a:extLst>
          </p:cNvPr>
          <p:cNvGraphicFramePr>
            <a:graphicFrameLocks noGrp="1"/>
          </p:cNvGraphicFramePr>
          <p:nvPr/>
        </p:nvGraphicFramePr>
        <p:xfrm>
          <a:off x="632178" y="5854901"/>
          <a:ext cx="853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1448138941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103432408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1145598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0.2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0.6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0.8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9466744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4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OPIM 628 – Business Analytics and Quantitative Methods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0920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1D5C-B436-4616-985B-FD6210BD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 “Baseline Model”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2AC5A2-F1B2-4DFF-B2B0-39B25403A6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sz="2400" dirty="0"/>
                  <a:t>When we build classification models, we want to compare our model to a simple baseline model</a:t>
                </a:r>
              </a:p>
              <a:p>
                <a:pPr lvl="1"/>
                <a:r>
                  <a:rPr lang="en-SG" sz="2000" dirty="0"/>
                  <a:t>Remember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0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SG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000" dirty="0"/>
                  <a:t> does this in linear regression</a:t>
                </a:r>
                <a:endParaRPr lang="en-SG" sz="2400" dirty="0"/>
              </a:p>
              <a:p>
                <a:r>
                  <a:rPr lang="en-SG" sz="2400" dirty="0"/>
                  <a:t>A standard </a:t>
                </a:r>
                <a:r>
                  <a:rPr lang="en-SG" sz="2400" b="1" dirty="0">
                    <a:solidFill>
                      <a:schemeClr val="accent2"/>
                    </a:solidFill>
                  </a:rPr>
                  <a:t>baseline</a:t>
                </a:r>
                <a:r>
                  <a:rPr lang="en-SG" sz="2400" dirty="0"/>
                  <a:t> model is to </a:t>
                </a:r>
                <a:r>
                  <a:rPr lang="en-SG" sz="2400" b="1" dirty="0">
                    <a:solidFill>
                      <a:schemeClr val="accent2"/>
                    </a:solidFill>
                  </a:rPr>
                  <a:t>predict the most common outcome</a:t>
                </a:r>
              </a:p>
              <a:p>
                <a:r>
                  <a:rPr lang="en-SG" sz="2400" dirty="0"/>
                  <a:t>In this case, 98 patients actually received good care, and 33 patients actually received poor care</a:t>
                </a:r>
              </a:p>
              <a:p>
                <a:r>
                  <a:rPr lang="en-SG" sz="2400" dirty="0"/>
                  <a:t>The baseline model would </a:t>
                </a:r>
                <a:r>
                  <a:rPr lang="en-SG" sz="2400" b="1" dirty="0">
                    <a:solidFill>
                      <a:schemeClr val="accent2"/>
                    </a:solidFill>
                  </a:rPr>
                  <a:t>predict good care for </a:t>
                </a:r>
                <a:r>
                  <a:rPr lang="en-SG" sz="2400" b="1" dirty="0">
                    <a:solidFill>
                      <a:srgbClr val="FF0000"/>
                    </a:solidFill>
                  </a:rPr>
                  <a:t>everyone</a:t>
                </a:r>
                <a:r>
                  <a:rPr lang="en-SG" sz="2400" dirty="0"/>
                  <a:t>, and get an accuracy of 98/131 = 74.81%</a:t>
                </a:r>
              </a:p>
              <a:p>
                <a:pPr lvl="1"/>
                <a:r>
                  <a:rPr lang="en-SG" sz="2000" dirty="0"/>
                  <a:t>The performance is not bad</a:t>
                </a:r>
              </a:p>
              <a:p>
                <a:pPr lvl="1"/>
                <a:r>
                  <a:rPr lang="en-SG" sz="2000" dirty="0"/>
                  <a:t>Is the baseline model good?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2AC5A2-F1B2-4DFF-B2B0-39B25403A6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85" t="-1473" r="-1778" b="-736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E8574-200B-469F-A2F5-C1D9F5DB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F2406-5B84-4794-B8EA-842FD9AB572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OPIM 628 – Business Analytics and Quantitative Methods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9663984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Issues with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67200"/>
          </a:xfrm>
        </p:spPr>
        <p:txBody>
          <a:bodyPr/>
          <a:lstStyle/>
          <a:p>
            <a:r>
              <a:rPr lang="en-SG" sz="2400" dirty="0"/>
              <a:t>If we want to predict some rare events, e.g., “a man in the airport carrying a bomb”</a:t>
            </a:r>
          </a:p>
          <a:p>
            <a:pPr lvl="1"/>
            <a:r>
              <a:rPr lang="en-SG" sz="2000" dirty="0"/>
              <a:t>Assume the proportion is 0.0001% (1 out of a million)</a:t>
            </a:r>
          </a:p>
          <a:p>
            <a:r>
              <a:rPr lang="en-SG" sz="2400" dirty="0"/>
              <a:t>The baseline model will </a:t>
            </a:r>
            <a:r>
              <a:rPr lang="en-SG" sz="2400" b="1" dirty="0">
                <a:solidFill>
                  <a:schemeClr val="accent2"/>
                </a:solidFill>
              </a:rPr>
              <a:t>predict </a:t>
            </a:r>
            <a:r>
              <a:rPr lang="en-SG" sz="2400" b="1" dirty="0">
                <a:solidFill>
                  <a:srgbClr val="FF0000"/>
                </a:solidFill>
              </a:rPr>
              <a:t>everyone</a:t>
            </a:r>
            <a:r>
              <a:rPr lang="en-SG" sz="2400" b="1" dirty="0">
                <a:solidFill>
                  <a:schemeClr val="accent2"/>
                </a:solidFill>
              </a:rPr>
              <a:t> to be innocent</a:t>
            </a:r>
            <a:r>
              <a:rPr lang="en-SG" sz="2400" dirty="0"/>
              <a:t> and has an accuracy of 99.9999%</a:t>
            </a:r>
          </a:p>
          <a:p>
            <a:pPr lvl="1"/>
            <a:r>
              <a:rPr lang="en-SG" sz="2000" dirty="0"/>
              <a:t>Equivalent to set the threshold = 1 in any logistic regression model</a:t>
            </a:r>
            <a:endParaRPr lang="en-US" sz="2000" dirty="0"/>
          </a:p>
          <a:p>
            <a:pPr lvl="1"/>
            <a:r>
              <a:rPr lang="en-US" sz="2000" dirty="0"/>
              <a:t>Many sophisticated models are very likely to perform much worse than the baseline model if a threshold &lt; 1 is used</a:t>
            </a:r>
          </a:p>
          <a:p>
            <a:pPr lvl="1"/>
            <a:r>
              <a:rPr lang="en-SG" sz="2000" dirty="0"/>
              <a:t>Is the baseline model the best? Is it useful?</a:t>
            </a:r>
          </a:p>
          <a:p>
            <a:r>
              <a:rPr lang="en-SG" sz="2400" dirty="0"/>
              <a:t>How to set the threshold to trigger an alarm for security check?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F2406-5B84-4794-B8EA-842FD9AB572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OPIM 628 – Business Analytics and Quantitative Methods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0045151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When to Use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800" dirty="0"/>
              <a:t>When is accuracy a good measure to use in threshold selection?</a:t>
            </a:r>
          </a:p>
          <a:p>
            <a:pPr lvl="1"/>
            <a:r>
              <a:rPr lang="en-SG" sz="2400" dirty="0"/>
              <a:t>Cost of a false positive and cost of a false negative are similar</a:t>
            </a:r>
          </a:p>
          <a:p>
            <a:r>
              <a:rPr lang="en-SG" sz="2800" dirty="0"/>
              <a:t>Accuracy = (TN + TP)/(# Observations)</a:t>
            </a:r>
          </a:p>
          <a:p>
            <a:pPr marL="457200" lvl="1" indent="0">
              <a:buNone/>
            </a:pPr>
            <a:r>
              <a:rPr lang="en-SG" sz="2400" dirty="0"/>
              <a:t>            </a:t>
            </a:r>
            <a:r>
              <a:rPr lang="en-SG" sz="2000" dirty="0"/>
              <a:t>  </a:t>
            </a:r>
            <a:r>
              <a:rPr lang="en-SG" sz="2400" dirty="0"/>
              <a:t>     </a:t>
            </a:r>
            <a:r>
              <a:rPr lang="en-SG" dirty="0"/>
              <a:t>= 1 – (FP + FN)/(# Observations)</a:t>
            </a:r>
          </a:p>
          <a:p>
            <a:pPr lvl="1"/>
            <a:r>
              <a:rPr lang="en-SG" sz="2400" dirty="0"/>
              <a:t>Implicitly assuming  the same weights (costs) on false positive and false negative</a:t>
            </a:r>
          </a:p>
          <a:p>
            <a:r>
              <a:rPr lang="en-SG" sz="2800" dirty="0"/>
              <a:t>If the costs are different, we need different metrics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F2406-5B84-4794-B8EA-842FD9AB572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OPIM 628 – Business Analytics and Quantitative Methods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94322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6" descr="ScottHatteber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6629" y="2765554"/>
            <a:ext cx="2106371" cy="157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Runs Scored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Most teams focused on Batting Average (BA)</a:t>
                </a:r>
              </a:p>
              <a:p>
                <a:pPr lvl="1"/>
                <a:r>
                  <a:rPr lang="en-US" sz="2400" dirty="0"/>
                  <a:t>Getting on base by hitting the ball</a:t>
                </a:r>
                <a:endParaRPr lang="en-US" sz="900" dirty="0"/>
              </a:p>
              <a:p>
                <a:r>
                  <a:rPr lang="en-US" sz="2800" dirty="0"/>
                  <a:t>The A’s claimed that:</a:t>
                </a:r>
              </a:p>
              <a:p>
                <a:pPr lvl="1"/>
                <a:r>
                  <a:rPr lang="en-US" sz="2400" dirty="0"/>
                  <a:t>On-Base Percentage (OBP) was the most important</a:t>
                </a:r>
              </a:p>
              <a:p>
                <a:pPr lvl="1"/>
                <a:r>
                  <a:rPr lang="en-US" sz="2400" dirty="0"/>
                  <a:t>Slugging Percentage (SLG) was important</a:t>
                </a:r>
              </a:p>
              <a:p>
                <a:pPr lvl="1"/>
                <a:r>
                  <a:rPr lang="en-US" sz="2400" dirty="0"/>
                  <a:t>Batting Average was overvalued</a:t>
                </a:r>
                <a:endParaRPr lang="en-US" sz="1050" dirty="0"/>
              </a:p>
              <a:p>
                <a:r>
                  <a:rPr lang="en-US" sz="2800" dirty="0"/>
                  <a:t>Using linear regression:</a:t>
                </a:r>
              </a:p>
              <a:p>
                <a:pPr lvl="1"/>
                <a:r>
                  <a:rPr lang="en-US" sz="2400" dirty="0"/>
                  <a:t>RS = -804.63 + 2737.77(OBP) + 1584.91(SLG)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en-US" sz="2400"/>
                  <a:t>= 0.93 and both variables are statistically significant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56" t="-1620" b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F2406-5B84-4794-B8EA-842FD9AB572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4618037"/>
            <a:ext cx="8382000" cy="1477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48200" y="4618037"/>
            <a:ext cx="41148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Variable selection and multicollinearity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4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OPIM 628 – Business Analytics and Quantitative Methods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490630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524FFB6-0439-4D0E-91C7-71AEFCC0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Threshold Selection and Model Selection</a:t>
            </a:r>
            <a:endParaRPr lang="en-SG" sz="3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D7A494-5959-4616-A8AF-1F454F824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458200" cy="4144963"/>
          </a:xfrm>
        </p:spPr>
        <p:txBody>
          <a:bodyPr/>
          <a:lstStyle/>
          <a:p>
            <a:r>
              <a:rPr lang="en-SG" sz="2800" dirty="0"/>
              <a:t>How should we choose a threshold?</a:t>
            </a:r>
          </a:p>
          <a:p>
            <a:r>
              <a:rPr lang="en-SG" sz="2800" dirty="0"/>
              <a:t>How do we evaluate the model performance under a threshold (in a more comprehensive way than using accuracy alone)?</a:t>
            </a:r>
          </a:p>
          <a:p>
            <a:r>
              <a:rPr lang="en-SG" sz="2800" b="1" i="1" dirty="0">
                <a:solidFill>
                  <a:schemeClr val="accent2"/>
                </a:solidFill>
              </a:rPr>
              <a:t>Before </a:t>
            </a:r>
            <a:r>
              <a:rPr lang="en-SG" sz="2800" b="1" i="1" dirty="0">
                <a:solidFill>
                  <a:srgbClr val="FF0000"/>
                </a:solidFill>
              </a:rPr>
              <a:t>selecting a threshold</a:t>
            </a:r>
            <a:r>
              <a:rPr lang="en-SG" sz="2800" b="1" i="1" dirty="0">
                <a:solidFill>
                  <a:schemeClr val="accent2"/>
                </a:solidFill>
              </a:rPr>
              <a:t>, we need to </a:t>
            </a:r>
            <a:r>
              <a:rPr lang="en-SG" sz="2800" b="1" i="1" dirty="0">
                <a:solidFill>
                  <a:srgbClr val="FF0000"/>
                </a:solidFill>
              </a:rPr>
              <a:t>select a model</a:t>
            </a:r>
            <a:r>
              <a:rPr lang="en-SG" sz="2800" b="1" i="1" dirty="0">
                <a:solidFill>
                  <a:schemeClr val="accent2"/>
                </a:solidFill>
              </a:rPr>
              <a:t> first (variable selection)</a:t>
            </a:r>
          </a:p>
          <a:p>
            <a:r>
              <a:rPr lang="en-SG" sz="2800" dirty="0"/>
              <a:t>How can we evaluate the quality of a classification model like logistic regression?</a:t>
            </a:r>
            <a:endParaRPr lang="en-SG" sz="2000" dirty="0"/>
          </a:p>
          <a:p>
            <a:r>
              <a:rPr lang="en-SG" sz="2800" dirty="0"/>
              <a:t>Next class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F8E1C-0737-420E-BDB8-69238586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F2406-5B84-4794-B8EA-842FD9AB572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OPIM 628 – Business Analytics and Quantitative Methods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71744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723900"/>
            <a:ext cx="8229600" cy="1143000"/>
          </a:xfrm>
        </p:spPr>
        <p:txBody>
          <a:bodyPr/>
          <a:lstStyle/>
          <a:p>
            <a:r>
              <a:rPr lang="en-SG" dirty="0"/>
              <a:t>Class Outline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Feedback on Assignment (Linear Regression) and Review </a:t>
            </a:r>
            <a:r>
              <a:rPr lang="en-US"/>
              <a:t>of Moneyball Case</a:t>
            </a:r>
            <a:endParaRPr lang="en-US" dirty="0"/>
          </a:p>
          <a:p>
            <a:r>
              <a:rPr lang="en-SG" dirty="0"/>
              <a:t>Logistic Regression: </a:t>
            </a:r>
            <a:r>
              <a:rPr lang="en-US" dirty="0"/>
              <a:t>Diabetes Care</a:t>
            </a:r>
          </a:p>
          <a:p>
            <a:pPr lvl="1"/>
            <a:r>
              <a:rPr lang="en-SG" dirty="0"/>
              <a:t>Predicting quality of care for better health service delivery and monitoring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19400" y="5021759"/>
            <a:ext cx="342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b="1" dirty="0">
                <a:latin typeface="Constantia" pitchFamily="18" charset="0"/>
              </a:rPr>
              <a:t>End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A260AF0-7DE6-46A8-93E8-CB7FCB40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F2406-5B84-4794-B8EA-842FD9AB572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OPIM 628 – Business Analytics and Quantitative Methods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89982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6600"/>
                </a:solidFill>
              </a:rPr>
              <a:t>Test Your Understanding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827608"/>
            <a:ext cx="5486400" cy="3222355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sz="2800" dirty="0"/>
              <a:t>Join at </a:t>
            </a:r>
            <a:r>
              <a:rPr lang="en-US" sz="2800" dirty="0">
                <a:hlinkClick r:id="rId3"/>
              </a:rPr>
              <a:t>www.kahoot.it</a:t>
            </a:r>
            <a:r>
              <a:rPr lang="en-US" sz="2800" dirty="0"/>
              <a:t> or with the Kahoot! app</a:t>
            </a:r>
          </a:p>
          <a:p>
            <a:pPr marL="514350" indent="-514350">
              <a:buFontTx/>
              <a:buAutoNum type="arabicPeriod"/>
            </a:pPr>
            <a:r>
              <a:rPr lang="en-US" sz="2800" dirty="0"/>
              <a:t>Enter the Game Pin</a:t>
            </a:r>
          </a:p>
          <a:p>
            <a:pPr marL="914400" lvl="1" indent="-514350"/>
            <a:r>
              <a:rPr lang="en-US" sz="2400" dirty="0"/>
              <a:t>Available later when game starts</a:t>
            </a:r>
          </a:p>
          <a:p>
            <a:pPr marL="514350" indent="-514350">
              <a:buFontTx/>
              <a:buAutoNum type="arabicPeriod"/>
            </a:pPr>
            <a:r>
              <a:rPr lang="en-US" sz="2800" dirty="0"/>
              <a:t>Enter your nickname: your name + last 4 digits of your campus ID, e.g., daniel1234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3C44D-9635-4F36-8714-A2B3129356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A1E020-1961-41BB-9F62-CBDD5A3E2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107279"/>
            <a:ext cx="1543050" cy="542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B7E21B-4456-4BD8-81AC-36FD38E3A0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420" y="1819101"/>
            <a:ext cx="1263532" cy="10085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B0DFDA-3C9E-45BF-9B1C-3D4BACBBC6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832" y="1819101"/>
            <a:ext cx="2743508" cy="31725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8B044B-0515-4E55-A049-3D247999C3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179" y="2926419"/>
            <a:ext cx="2445484" cy="3024732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4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OPIM 628 – Business Analytics and Quantitative Methods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6040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723900"/>
            <a:ext cx="8229600" cy="1143000"/>
          </a:xfrm>
        </p:spPr>
        <p:txBody>
          <a:bodyPr/>
          <a:lstStyle/>
          <a:p>
            <a:r>
              <a:rPr lang="en-SG" dirty="0"/>
              <a:t>Class Outline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Feedback on Assignment (Linear Regression) and Review of Moneyball Case</a:t>
            </a:r>
          </a:p>
          <a:p>
            <a:r>
              <a:rPr lang="en-US" dirty="0">
                <a:solidFill>
                  <a:schemeClr val="accent2"/>
                </a:solidFill>
              </a:rPr>
              <a:t>Logistic Regression: Diabetes Care</a:t>
            </a:r>
          </a:p>
          <a:p>
            <a:pPr lvl="1"/>
            <a:r>
              <a:rPr lang="en-SG" dirty="0">
                <a:solidFill>
                  <a:schemeClr val="accent2"/>
                </a:solidFill>
                <a:ea typeface="+mn-ea"/>
              </a:rPr>
              <a:t>Predicting quality of care for better health service delivery and monitoring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7683E46-1368-4087-9AF6-62BE0B9B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F2406-5B84-4794-B8EA-842FD9AB572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OPIM 628 – Business Analytics and Quantitative Methods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5800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Service Quality vs.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dirty="0"/>
              <a:t>Key trade-off in many service systems</a:t>
            </a:r>
          </a:p>
          <a:p>
            <a:pPr lvl="1"/>
            <a:r>
              <a:rPr lang="en-SG" sz="2000" dirty="0"/>
              <a:t>Healthcare</a:t>
            </a:r>
          </a:p>
          <a:p>
            <a:r>
              <a:rPr lang="en-SG" sz="2400" dirty="0"/>
              <a:t>Improve operational efficiency without sacrificing quality</a:t>
            </a:r>
          </a:p>
          <a:p>
            <a:r>
              <a:rPr lang="en-SG" sz="2400" dirty="0"/>
              <a:t>How to assess quality?</a:t>
            </a:r>
          </a:p>
          <a:p>
            <a:pPr lvl="1"/>
            <a:r>
              <a:rPr lang="en-SG" sz="2000" dirty="0"/>
              <a:t>Quality of decisions vs. outcomes (risk)</a:t>
            </a:r>
            <a:endParaRPr lang="en-US" sz="2000" dirty="0"/>
          </a:p>
          <a:p>
            <a:pPr lvl="1"/>
            <a:r>
              <a:rPr lang="en-US" sz="2000" dirty="0"/>
              <a:t>Critical decisions are often made by people with expert knowledge like physicians</a:t>
            </a:r>
            <a:endParaRPr lang="en-SG" sz="2000" dirty="0"/>
          </a:p>
          <a:p>
            <a:r>
              <a:rPr lang="en-SG" sz="2400" dirty="0"/>
              <a:t>How to incorporate quality into operations management models?</a:t>
            </a:r>
          </a:p>
          <a:p>
            <a:pPr lvl="1"/>
            <a:r>
              <a:rPr lang="en-SG" sz="2000" dirty="0"/>
              <a:t>Need quantitative and objective assessment of quality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F2406-5B84-4794-B8EA-842FD9AB572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OPIM 628 – Business Analytics and Quantitative Methods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0087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Healthcare Quality Assessment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305800" cy="4144963"/>
          </a:xfrm>
        </p:spPr>
        <p:txBody>
          <a:bodyPr/>
          <a:lstStyle/>
          <a:p>
            <a:r>
              <a:rPr lang="en-US" sz="2800" dirty="0"/>
              <a:t>Importance: Critical in improving care quality and efficiency of healthcare operations</a:t>
            </a:r>
          </a:p>
          <a:p>
            <a:pPr lvl="1"/>
            <a:r>
              <a:rPr lang="en-SG" sz="2400" dirty="0"/>
              <a:t>Timely intervention to revert poor quality care</a:t>
            </a:r>
          </a:p>
          <a:p>
            <a:pPr lvl="1"/>
            <a:r>
              <a:rPr lang="en-SG" sz="2400" dirty="0"/>
              <a:t>Capacity shortage in healthcare systems</a:t>
            </a:r>
            <a:endParaRPr lang="en-US" sz="2400" dirty="0"/>
          </a:p>
          <a:p>
            <a:r>
              <a:rPr lang="en-US" sz="2800" dirty="0"/>
              <a:t>Challenge: No single set of guidelines for defining quality of healthcare</a:t>
            </a:r>
          </a:p>
          <a:p>
            <a:r>
              <a:rPr lang="en-US" sz="2800" dirty="0"/>
              <a:t>How?</a:t>
            </a:r>
          </a:p>
          <a:p>
            <a:pPr lvl="1"/>
            <a:r>
              <a:rPr lang="en-US" sz="2400" dirty="0"/>
              <a:t>Health professionals are experts in quality of care assessment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F2406-5B84-4794-B8EA-842FD9AB572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OPIM 628 – Business Analytics and Quantitative Methods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25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Experts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Healthcare quality assessment through expert opinions</a:t>
            </a:r>
          </a:p>
          <a:p>
            <a:pPr lvl="1"/>
            <a:r>
              <a:rPr lang="en-US" sz="2400" dirty="0"/>
              <a:t>Expert physicians can evaluate quality by examining a patient’s records</a:t>
            </a:r>
          </a:p>
          <a:p>
            <a:pPr lvl="1"/>
            <a:r>
              <a:rPr lang="en-US" sz="2400" dirty="0"/>
              <a:t>This process is time consuming and inefficient</a:t>
            </a:r>
          </a:p>
          <a:p>
            <a:pPr lvl="1"/>
            <a:r>
              <a:rPr lang="en-US" sz="2400" dirty="0"/>
              <a:t>Experts are limited by memory and time</a:t>
            </a:r>
          </a:p>
          <a:p>
            <a:pPr lvl="1"/>
            <a:r>
              <a:rPr lang="en-US" sz="2400" dirty="0"/>
              <a:t>They cannot assess quality for millions of patients</a:t>
            </a:r>
          </a:p>
          <a:p>
            <a:r>
              <a:rPr lang="en-US" sz="2800" dirty="0"/>
              <a:t>Similar practice in other industries</a:t>
            </a:r>
          </a:p>
          <a:p>
            <a:pPr lvl="1"/>
            <a:r>
              <a:rPr lang="en-US" sz="2400" dirty="0"/>
              <a:t>Accreditation in education, manufacturing, F&amp;B, etc.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F2406-5B84-4794-B8EA-842FD9AB572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OPIM 628 – Business Analytics and Quantitative Methods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62617689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Lee Kong Chian School of Business - version 2</Template>
  <TotalTime>0</TotalTime>
  <Words>2956</Words>
  <Application>Microsoft Office PowerPoint</Application>
  <PresentationFormat>On-screen Show (4:3)</PresentationFormat>
  <Paragraphs>694</Paragraphs>
  <Slides>41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Zapf Dingbats</vt:lpstr>
      <vt:lpstr>Arial</vt:lpstr>
      <vt:lpstr>Arial Black</vt:lpstr>
      <vt:lpstr>Calibri</vt:lpstr>
      <vt:lpstr>Cambria Math</vt:lpstr>
      <vt:lpstr>Constantia</vt:lpstr>
      <vt:lpstr>Default Design</vt:lpstr>
      <vt:lpstr>PowerPoint Presentation</vt:lpstr>
      <vt:lpstr>Class Outline</vt:lpstr>
      <vt:lpstr>Problem Breakdown</vt:lpstr>
      <vt:lpstr>Runs Scored</vt:lpstr>
      <vt:lpstr>Test Your Understanding</vt:lpstr>
      <vt:lpstr>Class Outline</vt:lpstr>
      <vt:lpstr>Service Quality vs. Efficiency</vt:lpstr>
      <vt:lpstr>Healthcare Quality Assessment </vt:lpstr>
      <vt:lpstr>Experts Assessment</vt:lpstr>
      <vt:lpstr>Replicating Expert Assessment</vt:lpstr>
      <vt:lpstr>Quality of Care and Claim Data</vt:lpstr>
      <vt:lpstr>Claims Data</vt:lpstr>
      <vt:lpstr>Creating the Dataset – Claims Samples</vt:lpstr>
      <vt:lpstr>Creating the Dataset – Expert Review</vt:lpstr>
      <vt:lpstr>Creating the Dataset – Expert Assessment</vt:lpstr>
      <vt:lpstr>Creating the Dataset – Variable Extraction</vt:lpstr>
      <vt:lpstr>Creating the Dataset – Variable Extraction</vt:lpstr>
      <vt:lpstr>Predicting Quality of Care</vt:lpstr>
      <vt:lpstr>Logistic Regression</vt:lpstr>
      <vt:lpstr>Understanding the Logistic Function</vt:lpstr>
      <vt:lpstr>Properties of the Logistic Function</vt:lpstr>
      <vt:lpstr>More Interpretation from Logistic Regression</vt:lpstr>
      <vt:lpstr>Terminology</vt:lpstr>
      <vt:lpstr>Training Logistic Regression Models</vt:lpstr>
      <vt:lpstr>Linear vs. Logistic Regression</vt:lpstr>
      <vt:lpstr>Recall: Model</vt:lpstr>
      <vt:lpstr>A Demonstration of Logistic Regression Model</vt:lpstr>
      <vt:lpstr>Let’s get our hands dirty!</vt:lpstr>
      <vt:lpstr>A Logistic Regression Model</vt:lpstr>
      <vt:lpstr>Prediction From Logistic Regression</vt:lpstr>
      <vt:lpstr>Threshold Value</vt:lpstr>
      <vt:lpstr>Selecting a Threshold Value</vt:lpstr>
      <vt:lpstr>Selecting a Threshold Value</vt:lpstr>
      <vt:lpstr>Selecting a Threshold Value</vt:lpstr>
      <vt:lpstr>Selecting a Threshold Value</vt:lpstr>
      <vt:lpstr>Selecting a Threshold Value</vt:lpstr>
      <vt:lpstr>A “Baseline Model”</vt:lpstr>
      <vt:lpstr>Issues with Accuracy</vt:lpstr>
      <vt:lpstr>When to Use Accuracy</vt:lpstr>
      <vt:lpstr>Threshold Selection and Model Selection</vt:lpstr>
      <vt:lpstr>Class 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2023-01-28T07:48:43Z</dcterms:created>
  <dcterms:modified xsi:type="dcterms:W3CDTF">2023-01-28T07:49:34Z</dcterms:modified>
</cp:coreProperties>
</file>