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0" r:id="rId3"/>
    <p:sldId id="265" r:id="rId4"/>
    <p:sldId id="261" r:id="rId5"/>
    <p:sldId id="271" r:id="rId6"/>
    <p:sldId id="263" r:id="rId7"/>
    <p:sldId id="272" r:id="rId8"/>
    <p:sldId id="273" r:id="rId9"/>
    <p:sldId id="275" r:id="rId10"/>
    <p:sldId id="274" r:id="rId11"/>
    <p:sldId id="277" r:id="rId12"/>
    <p:sldId id="278" r:id="rId13"/>
    <p:sldId id="282" r:id="rId14"/>
    <p:sldId id="276" r:id="rId15"/>
    <p:sldId id="279" r:id="rId16"/>
    <p:sldId id="280" r:id="rId17"/>
    <p:sldId id="281" r:id="rId18"/>
    <p:sldId id="257" r:id="rId19"/>
    <p:sldId id="284" r:id="rId20"/>
    <p:sldId id="283" r:id="rId21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178F55-7187-4407-9A7C-F80C60CEA182}" v="1428" dt="2022-07-03T18:26:15.128"/>
    <p1510:client id="{E701D08B-881F-4B65-85A2-695355F80EF6}" v="1" dt="2022-07-04T01:15:30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/>
              <a:t>按一下以編輯母片副標題樣式</a:t>
            </a:r>
            <a:endParaRPr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60EA64-D806-43AC-9DF2-F8C432F32B4C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F9C37B-1D36-470B-8223-D6C91242EC14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C6F52A-A82B-47A2-A83A-8C4C91F2D59F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70A7B3-6521-4DCA-87E5-044747A908C1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60EA64-D806-43AC-9DF2-F8C432F32B4C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134690-1557-4C89-A502-4959FE7FAD70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11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D4976-E339-4826-83B7-FBD03F55ECF8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037C31-9E7A-4F99-8774-A0E530DE1A42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8504F-A551-4DE0-9316-4DCD1D8CC752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BE4249-C0D0-4B06-8692-E8BB871AF643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/>
              <a:t>按一下圖示以新增圖片</a:t>
            </a:r>
            <a:endParaRPr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042B0DB6-F5C7-45FB-8CF3-31B45F9C2DAC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1160EA64-D806-43AC-9DF2-F8C432F32B4C}" type="datetimeFigureOut">
              <a:rPr lang="en-US" dirty="0"/>
              <a:t>7/3/2022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son" TargetMode="External"/><Relationship Id="rId2" Type="http://schemas.openxmlformats.org/officeDocument/2006/relationships/hyperlink" Target="https://zh.wikipedia.org/wiki/%E4%B8%AD%E8%8F%AF%E9%83%B5%E6%94%BF#/media/File:Chunghwa_Post_Logo.svg(2022&#24180;7&#26376;3&#26085;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clipse.org/windowbuilder/" TargetMode="External"/><Relationship Id="rId4" Type="http://schemas.openxmlformats.org/officeDocument/2006/relationships/hyperlink" Target="https://dom4j.github.io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yhhuang1966.blogspot.com/2014/05/java-swing-jtable.html" TargetMode="External"/><Relationship Id="rId2" Type="http://schemas.openxmlformats.org/officeDocument/2006/relationships/hyperlink" Target="https://github.com/jaxen-xpath/jax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xenby.com/b/94-java%E8%A6%96%E7%AA%97%E7%A8%8B%E5%BC%8F%E9%96%8B%E7%99%BCwindowbuilder-%E4%BD%BF%E7%94%A8%E6%95%99%E5%AD%B8" TargetMode="External"/><Relationship Id="rId4" Type="http://schemas.openxmlformats.org/officeDocument/2006/relationships/hyperlink" Target="https://www.796t.com/content/1543754104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/>
              <a:t>期中專題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TW" altLang="en-US"/>
              <a:t>陳韋翰</a:t>
            </a:r>
            <a:endParaRPr lang="en-US" altLang="zh-TW"/>
          </a:p>
          <a:p>
            <a:r>
              <a:rPr lang="zh-TW" altLang="en-US">
                <a:ea typeface="微軟正黑體"/>
              </a:rPr>
              <a:t>eeit_49 14號</a:t>
            </a:r>
            <a:endParaRPr lang="zh-TW" altLang="en-US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0EADC-DD5C-FA04-AE49-BA75982B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9971"/>
            <a:ext cx="7729728" cy="1188720"/>
          </a:xfrm>
        </p:spPr>
        <p:txBody>
          <a:bodyPr/>
          <a:lstStyle/>
          <a:p>
            <a:r>
              <a:rPr lang="zh-TW">
                <a:ea typeface="+mj-lt"/>
                <a:cs typeface="+mj-lt"/>
              </a:rPr>
              <a:t>匯入</a:t>
            </a:r>
            <a:r>
              <a:rPr lang="en-US" altLang="zh-TW" dirty="0">
                <a:ea typeface="+mj-lt"/>
                <a:cs typeface="+mj-lt"/>
              </a:rPr>
              <a:t>XML</a:t>
            </a:r>
            <a:r>
              <a:rPr lang="zh-TW">
                <a:ea typeface="+mj-lt"/>
                <a:cs typeface="+mj-lt"/>
              </a:rPr>
              <a:t>資</a:t>
            </a:r>
            <a:r>
              <a:rPr lang="zh-TW" altLang="en-US">
                <a:ea typeface="+mj-lt"/>
                <a:cs typeface="+mj-lt"/>
              </a:rPr>
              <a:t>料</a:t>
            </a:r>
            <a:endParaRPr lang="en-US" altLang="zh-TW"/>
          </a:p>
        </p:txBody>
      </p:sp>
      <p:pic>
        <p:nvPicPr>
          <p:cNvPr id="5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7A9B536C-AF63-77CD-8E61-A383EF830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580" y="1947330"/>
            <a:ext cx="6553199" cy="47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9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0EADC-DD5C-FA04-AE49-BA75982B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7676"/>
            <a:ext cx="7729728" cy="1188720"/>
          </a:xfrm>
        </p:spPr>
        <p:txBody>
          <a:bodyPr/>
          <a:lstStyle/>
          <a:p>
            <a:r>
              <a:rPr lang="zh-TW" altLang="en-US">
                <a:ea typeface="微軟正黑體"/>
              </a:rPr>
              <a:t>查詢資料</a:t>
            </a:r>
            <a:endParaRPr lang="zh-TW" altLang="en-US" dirty="0">
              <a:ea typeface="微軟正黑體"/>
            </a:endParaRPr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0598CC25-27A2-5542-A255-54075917E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860" y="1576995"/>
            <a:ext cx="3336560" cy="4959432"/>
          </a:xfrm>
          <a:prstGeom prst="rect">
            <a:avLst/>
          </a:prstGeom>
        </p:spPr>
      </p:pic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815CC551-A1EA-59D5-6AFD-43D2A570C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498" y="1807945"/>
            <a:ext cx="3299085" cy="1922613"/>
          </a:xfrm>
          <a:prstGeom prst="rect">
            <a:avLst/>
          </a:prstGeom>
        </p:spPr>
      </p:pic>
      <p:pic>
        <p:nvPicPr>
          <p:cNvPr id="8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F29B9709-D62A-DB94-E1B0-5DB952DB7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694" y="4057256"/>
            <a:ext cx="3136691" cy="250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95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0EADC-DD5C-FA04-AE49-BA75982B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9971"/>
            <a:ext cx="7729728" cy="1188720"/>
          </a:xfrm>
        </p:spPr>
        <p:txBody>
          <a:bodyPr/>
          <a:lstStyle/>
          <a:p>
            <a:r>
              <a:rPr lang="zh-TW" altLang="en-US">
                <a:ea typeface="微軟正黑體"/>
              </a:rPr>
              <a:t>修改資料</a:t>
            </a:r>
            <a:endParaRPr lang="zh-TW" altLang="en-US" dirty="0">
              <a:ea typeface="微軟正黑體"/>
            </a:endParaRP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B309ADE2-44BF-5C04-4ED9-5EF4C3033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088" y="2541835"/>
            <a:ext cx="4398364" cy="3360787"/>
          </a:xfrm>
          <a:prstGeom prst="rect">
            <a:avLst/>
          </a:prstGeom>
        </p:spPr>
      </p:pic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2F335FAB-8FC0-E2A6-2D5C-349A82253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810" y="2113211"/>
            <a:ext cx="3780019" cy="42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32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0EADC-DD5C-FA04-AE49-BA75982B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9971"/>
            <a:ext cx="7729728" cy="1188720"/>
          </a:xfrm>
        </p:spPr>
        <p:txBody>
          <a:bodyPr/>
          <a:lstStyle/>
          <a:p>
            <a:r>
              <a:rPr lang="zh-TW" altLang="en-US">
                <a:ea typeface="微軟正黑體"/>
              </a:rPr>
              <a:t>自定義表格model</a:t>
            </a:r>
            <a:endParaRPr lang="zh-TW" altLang="en-US" dirty="0">
              <a:ea typeface="微軟正黑體"/>
            </a:endParaRP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6FF461F5-022A-FF14-6511-6415713E1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487" y="2088750"/>
            <a:ext cx="3267855" cy="4370720"/>
          </a:xfrm>
          <a:prstGeom prst="rect">
            <a:avLst/>
          </a:prstGeom>
        </p:spPr>
      </p:pic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BD24A729-8051-86D7-E185-0A8CC2F7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219" y="2202138"/>
            <a:ext cx="3923675" cy="414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1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0EADC-DD5C-FA04-AE49-BA75982B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9971"/>
            <a:ext cx="7729728" cy="1188720"/>
          </a:xfrm>
        </p:spPr>
        <p:txBody>
          <a:bodyPr/>
          <a:lstStyle/>
          <a:p>
            <a:r>
              <a:rPr lang="zh-TW" altLang="en-US">
                <a:ea typeface="微軟正黑體"/>
              </a:rPr>
              <a:t>新增資料</a:t>
            </a:r>
            <a:endParaRPr lang="zh-TW" altLang="en-US" dirty="0">
              <a:ea typeface="微軟正黑體"/>
            </a:endParaRPr>
          </a:p>
        </p:txBody>
      </p:sp>
      <p:pic>
        <p:nvPicPr>
          <p:cNvPr id="3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116807AB-A5BD-55E1-31C2-C5F7DF886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706" y="2148969"/>
            <a:ext cx="4579495" cy="4435038"/>
          </a:xfrm>
          <a:prstGeom prst="rect">
            <a:avLst/>
          </a:prstGeom>
        </p:spPr>
      </p:pic>
      <p:pic>
        <p:nvPicPr>
          <p:cNvPr id="4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44761E14-248A-E88C-6F1D-1DAF0F760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044" y="3107883"/>
            <a:ext cx="4398363" cy="255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34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0EADC-DD5C-FA04-AE49-BA75982B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9971"/>
            <a:ext cx="7729728" cy="1188720"/>
          </a:xfrm>
        </p:spPr>
        <p:txBody>
          <a:bodyPr/>
          <a:lstStyle/>
          <a:p>
            <a:r>
              <a:rPr lang="zh-TW" altLang="en-US">
                <a:ea typeface="微軟正黑體"/>
              </a:rPr>
              <a:t>刪除資料</a:t>
            </a:r>
            <a:endParaRPr lang="zh-TW" altLang="en-US" dirty="0">
              <a:ea typeface="微軟正黑體"/>
            </a:endParaRPr>
          </a:p>
        </p:txBody>
      </p:sp>
      <p:pic>
        <p:nvPicPr>
          <p:cNvPr id="3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516EDC52-3EBD-05B0-76C3-BD319E005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595" y="2973901"/>
            <a:ext cx="5022954" cy="2677385"/>
          </a:xfrm>
          <a:prstGeom prst="rect">
            <a:avLst/>
          </a:prstGeom>
        </p:spPr>
      </p:pic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420F1DAB-7804-6044-47CB-65AB22E38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50" y="2563225"/>
            <a:ext cx="4916773" cy="362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61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0EADC-DD5C-FA04-AE49-BA75982B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9971"/>
            <a:ext cx="7729728" cy="1188720"/>
          </a:xfrm>
        </p:spPr>
        <p:txBody>
          <a:bodyPr/>
          <a:lstStyle/>
          <a:p>
            <a:r>
              <a:rPr lang="zh-TW">
                <a:ea typeface="微軟正黑體"/>
              </a:rPr>
              <a:t>匯出</a:t>
            </a:r>
            <a:r>
              <a:rPr lang="zh-TW">
                <a:ea typeface="微軟正黑體"/>
                <a:cs typeface="+mj-lt"/>
              </a:rPr>
              <a:t>查詢結果—</a:t>
            </a:r>
            <a:r>
              <a:rPr lang="en-US" altLang="zh-TW" dirty="0">
                <a:ea typeface="微軟正黑體"/>
                <a:cs typeface="+mj-lt"/>
              </a:rPr>
              <a:t>CSV</a:t>
            </a:r>
            <a:endParaRPr lang="zh-TW" dirty="0">
              <a:ea typeface="微軟正黑體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A4E59F12-7C64-143D-ABEB-0C2F2488A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006" y="2780252"/>
            <a:ext cx="5891134" cy="2840233"/>
          </a:xfrm>
          <a:prstGeom prst="rect">
            <a:avLst/>
          </a:prstGeom>
        </p:spPr>
      </p:pic>
      <p:pic>
        <p:nvPicPr>
          <p:cNvPr id="6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84F9C090-2DA1-2701-3F69-CDC852433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36" y="1975042"/>
            <a:ext cx="3979888" cy="45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54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0EADC-DD5C-FA04-AE49-BA75982B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9971"/>
            <a:ext cx="7729728" cy="1188720"/>
          </a:xfrm>
        </p:spPr>
        <p:txBody>
          <a:bodyPr/>
          <a:lstStyle/>
          <a:p>
            <a:r>
              <a:rPr lang="zh-TW">
                <a:ea typeface="微軟正黑體"/>
              </a:rPr>
              <a:t>匯出</a:t>
            </a:r>
            <a:r>
              <a:rPr lang="zh-TW">
                <a:ea typeface="微軟正黑體"/>
                <a:cs typeface="+mj-lt"/>
              </a:rPr>
              <a:t>查詢結果—</a:t>
            </a:r>
            <a:r>
              <a:rPr lang="en-US" altLang="zh-TW" dirty="0">
                <a:ea typeface="微軟正黑體"/>
                <a:cs typeface="+mj-lt"/>
              </a:rPr>
              <a:t>JSON</a:t>
            </a:r>
            <a:endParaRPr lang="zh-TW" dirty="0">
              <a:ea typeface="微軟正黑體"/>
            </a:endParaRPr>
          </a:p>
        </p:txBody>
      </p:sp>
      <p:pic>
        <p:nvPicPr>
          <p:cNvPr id="3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C4791EB5-7048-9035-2C41-EF682D938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679" y="2776562"/>
            <a:ext cx="5641297" cy="2803892"/>
          </a:xfrm>
          <a:prstGeom prst="rect">
            <a:avLst/>
          </a:prstGeom>
        </p:spPr>
      </p:pic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5E94331E-2B31-82F9-49FE-C660D2D22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36" y="1975042"/>
            <a:ext cx="3979888" cy="45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51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EBC028-2D79-C2BA-416F-6303092E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參考資料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9F1501-8FC8-0081-5A9A-6B03E3144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61512"/>
            <a:ext cx="7729728" cy="38394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sz="1000">
                <a:ea typeface="+mn-lt"/>
                <a:cs typeface="+mn-lt"/>
              </a:rPr>
              <a:t>政府資料開</a:t>
            </a:r>
            <a:r>
              <a:rPr lang="zh-TW" altLang="en-US" sz="1000">
                <a:ea typeface="+mn-lt"/>
                <a:cs typeface="+mn-lt"/>
              </a:rPr>
              <a:t>放平台</a:t>
            </a:r>
            <a:r>
              <a:rPr lang="zh-TW" sz="1000">
                <a:ea typeface="+mn-lt"/>
                <a:cs typeface="+mn-lt"/>
              </a:rPr>
              <a:t>網頁</a:t>
            </a:r>
            <a:r>
              <a:rPr lang="en-US" altLang="zh-TW" sz="1000" dirty="0">
                <a:ea typeface="+mn-lt"/>
                <a:cs typeface="+mn-lt"/>
              </a:rPr>
              <a:t>:</a:t>
            </a:r>
            <a:r>
              <a:rPr lang="en-US" altLang="zh-TW" sz="1000" dirty="0" err="1">
                <a:ea typeface="+mn-lt"/>
                <a:cs typeface="+mn-lt"/>
              </a:rPr>
              <a:t>信筒</a:t>
            </a:r>
            <a:r>
              <a:rPr lang="en-US" altLang="zh-TW" sz="1000" dirty="0">
                <a:ea typeface="+mn-lt"/>
                <a:cs typeface="+mn-lt"/>
              </a:rPr>
              <a:t>(箱)</a:t>
            </a:r>
            <a:r>
              <a:rPr lang="en-US" altLang="zh-TW" sz="1000" dirty="0" err="1">
                <a:ea typeface="+mn-lt"/>
                <a:cs typeface="+mn-lt"/>
              </a:rPr>
              <a:t>設置地點</a:t>
            </a:r>
            <a:r>
              <a:rPr lang="en-US" altLang="zh-TW" sz="1000" dirty="0">
                <a:ea typeface="+mn-lt"/>
                <a:cs typeface="+mn-lt"/>
              </a:rPr>
              <a:t>，</a:t>
            </a:r>
            <a:r>
              <a:rPr lang="zh-TW" sz="1000">
                <a:ea typeface="+mn-lt"/>
                <a:cs typeface="+mn-lt"/>
              </a:rPr>
              <a:t>信箱</a:t>
            </a:r>
            <a:r>
              <a:rPr lang="zh-TW" altLang="en-US" sz="1000">
                <a:ea typeface="+mn-lt"/>
                <a:cs typeface="+mn-lt"/>
              </a:rPr>
              <a:t>位置</a:t>
            </a:r>
            <a:r>
              <a:rPr lang="zh-TW" sz="1000">
                <a:ea typeface="+mn-lt"/>
                <a:cs typeface="+mn-lt"/>
              </a:rPr>
              <a:t>資料</a:t>
            </a:r>
            <a:r>
              <a:rPr lang="zh-TW" altLang="en-US" sz="1000">
                <a:ea typeface="+mn-lt"/>
                <a:cs typeface="+mn-lt"/>
              </a:rPr>
              <a:t>表</a:t>
            </a:r>
            <a:r>
              <a:rPr lang="zh-TW" sz="1000">
                <a:ea typeface="+mn-lt"/>
                <a:cs typeface="+mn-lt"/>
              </a:rPr>
              <a:t>來源（</a:t>
            </a:r>
            <a:r>
              <a:rPr lang="en-US" altLang="zh-TW" sz="1000" dirty="0">
                <a:ea typeface="+mn-lt"/>
                <a:cs typeface="+mn-lt"/>
              </a:rPr>
              <a:t>2017年3月9日上架</a:t>
            </a:r>
            <a:r>
              <a:rPr lang="zh-TW" sz="1000">
                <a:ea typeface="+mn-lt"/>
                <a:cs typeface="+mn-lt"/>
              </a:rPr>
              <a:t>）</a:t>
            </a:r>
            <a:endParaRPr lang="zh-TW" altLang="en-US"/>
          </a:p>
          <a:p>
            <a:pPr marL="0" indent="0">
              <a:buNone/>
            </a:pPr>
            <a:r>
              <a:rPr lang="zh-TW" sz="1000">
                <a:ea typeface="+mn-lt"/>
                <a:cs typeface="+mn-lt"/>
              </a:rPr>
              <a:t>檢自http</a:t>
            </a:r>
            <a:r>
              <a:rPr lang="en-US" altLang="zh-TW" sz="1000" dirty="0">
                <a:ea typeface="+mn-lt"/>
                <a:cs typeface="+mn-lt"/>
              </a:rPr>
              <a:t>s</a:t>
            </a:r>
            <a:r>
              <a:rPr lang="zh-TW" sz="1000">
                <a:ea typeface="+mn-lt"/>
                <a:cs typeface="+mn-lt"/>
              </a:rPr>
              <a:t>://da</a:t>
            </a:r>
            <a:r>
              <a:rPr lang="en-US" altLang="zh-TW" sz="1000" dirty="0">
                <a:ea typeface="+mn-lt"/>
                <a:cs typeface="+mn-lt"/>
              </a:rPr>
              <a:t>ta</a:t>
            </a:r>
            <a:r>
              <a:rPr lang="zh-TW" sz="1000" dirty="0">
                <a:ea typeface="+mn-lt"/>
                <a:cs typeface="+mn-lt"/>
              </a:rPr>
              <a:t>.</a:t>
            </a:r>
            <a:r>
              <a:rPr lang="en-US" altLang="zh-TW" sz="1000" dirty="0">
                <a:ea typeface="+mn-lt"/>
                <a:cs typeface="+mn-lt"/>
              </a:rPr>
              <a:t>gov</a:t>
            </a:r>
            <a:r>
              <a:rPr lang="zh-TW" sz="1000">
                <a:ea typeface="+mn-lt"/>
                <a:cs typeface="+mn-lt"/>
              </a:rPr>
              <a:t>.tw/</a:t>
            </a:r>
            <a:r>
              <a:rPr lang="en-US" altLang="zh-TW" sz="1000" dirty="0">
                <a:ea typeface="+mn-lt"/>
                <a:cs typeface="+mn-lt"/>
              </a:rPr>
              <a:t>d</a:t>
            </a:r>
            <a:r>
              <a:rPr lang="zh-TW" sz="1000">
                <a:ea typeface="+mn-lt"/>
                <a:cs typeface="+mn-lt"/>
              </a:rPr>
              <a:t>a</a:t>
            </a:r>
            <a:r>
              <a:rPr lang="en-US" altLang="zh-TW" sz="1000" dirty="0">
                <a:ea typeface="+mn-lt"/>
                <a:cs typeface="+mn-lt"/>
              </a:rPr>
              <a:t>t</a:t>
            </a:r>
            <a:r>
              <a:rPr lang="zh-TW" sz="1000">
                <a:ea typeface="+mn-lt"/>
                <a:cs typeface="+mn-lt"/>
              </a:rPr>
              <a:t>a</a:t>
            </a:r>
            <a:r>
              <a:rPr lang="en-US" altLang="zh-TW" sz="1000" dirty="0">
                <a:ea typeface="+mn-lt"/>
                <a:cs typeface="+mn-lt"/>
              </a:rPr>
              <a:t>se</a:t>
            </a:r>
            <a:r>
              <a:rPr lang="zh-TW" sz="1000">
                <a:ea typeface="+mn-lt"/>
                <a:cs typeface="+mn-lt"/>
              </a:rPr>
              <a:t>t</a:t>
            </a:r>
            <a:r>
              <a:rPr lang="en-US" altLang="zh-TW" sz="1000" dirty="0">
                <a:ea typeface="+mn-lt"/>
                <a:cs typeface="+mn-lt"/>
              </a:rPr>
              <a:t>/7964</a:t>
            </a:r>
            <a:r>
              <a:rPr lang="zh-TW" altLang="en-US" sz="1000">
                <a:ea typeface="+mn-lt"/>
                <a:cs typeface="+mn-lt"/>
              </a:rPr>
              <a:t> </a:t>
            </a:r>
            <a:r>
              <a:rPr lang="zh-TW" sz="1000">
                <a:ea typeface="+mn-lt"/>
                <a:cs typeface="+mn-lt"/>
              </a:rPr>
              <a:t>(</a:t>
            </a:r>
            <a:r>
              <a:rPr lang="en-US" altLang="zh-TW" sz="1000" dirty="0">
                <a:ea typeface="+mn-lt"/>
                <a:cs typeface="+mn-lt"/>
              </a:rPr>
              <a:t>2022</a:t>
            </a:r>
            <a:r>
              <a:rPr lang="zh-TW" sz="1000">
                <a:ea typeface="+mn-lt"/>
                <a:cs typeface="+mn-lt"/>
              </a:rPr>
              <a:t>年</a:t>
            </a:r>
            <a:r>
              <a:rPr lang="en-US" altLang="zh-TW" sz="1000" dirty="0">
                <a:ea typeface="+mn-lt"/>
                <a:cs typeface="+mn-lt"/>
              </a:rPr>
              <a:t>7</a:t>
            </a:r>
            <a:r>
              <a:rPr lang="zh-TW" altLang="en-US" sz="1000">
                <a:ea typeface="+mn-lt"/>
                <a:cs typeface="+mn-lt"/>
              </a:rPr>
              <a:t>月</a:t>
            </a:r>
            <a:r>
              <a:rPr lang="en-US" altLang="zh-TW" sz="1000" dirty="0">
                <a:ea typeface="+mn-lt"/>
                <a:cs typeface="+mn-lt"/>
              </a:rPr>
              <a:t>3</a:t>
            </a:r>
            <a:r>
              <a:rPr lang="zh-TW" altLang="en-US" sz="1000">
                <a:ea typeface="+mn-lt"/>
                <a:cs typeface="+mn-lt"/>
              </a:rPr>
              <a:t>日</a:t>
            </a:r>
            <a:r>
              <a:rPr lang="zh-TW" sz="1000">
                <a:ea typeface="+mn-lt"/>
                <a:cs typeface="+mn-lt"/>
              </a:rPr>
              <a:t>)</a:t>
            </a:r>
            <a:endParaRPr lang="zh-TW">
              <a:ea typeface="微軟正黑體"/>
            </a:endParaRPr>
          </a:p>
          <a:p>
            <a:pPr marL="0" indent="0">
              <a:buNone/>
            </a:pPr>
            <a:r>
              <a:rPr lang="zh-TW" sz="1000">
                <a:ea typeface="+mn-lt"/>
                <a:cs typeface="+mn-lt"/>
              </a:rPr>
              <a:t>熊貓辦公</a:t>
            </a:r>
            <a:r>
              <a:rPr lang="en-US" altLang="zh-TW" sz="1000" dirty="0">
                <a:ea typeface="+mn-lt"/>
                <a:cs typeface="+mn-lt"/>
              </a:rPr>
              <a:t>--</a:t>
            </a:r>
            <a:r>
              <a:rPr lang="zh-TW" sz="1000">
                <a:ea typeface="+mn-lt"/>
                <a:cs typeface="+mn-lt"/>
              </a:rPr>
              <a:t>鎖孔查詢，鎖孔</a:t>
            </a:r>
            <a:r>
              <a:rPr lang="zh-TW" altLang="en-US" sz="1000">
                <a:ea typeface="+mn-lt"/>
                <a:cs typeface="+mn-lt"/>
              </a:rPr>
              <a:t>圖片</a:t>
            </a:r>
            <a:r>
              <a:rPr lang="zh-TW" sz="1000">
                <a:ea typeface="+mn-lt"/>
                <a:cs typeface="+mn-lt"/>
              </a:rPr>
              <a:t>來源</a:t>
            </a:r>
            <a:r>
              <a:rPr lang="en-US" altLang="zh-TW" sz="1000" dirty="0">
                <a:ea typeface="+mn-lt"/>
                <a:cs typeface="+mn-lt"/>
              </a:rPr>
              <a:t>(</a:t>
            </a:r>
            <a:r>
              <a:rPr lang="en-US" altLang="zh-TW" sz="1000" dirty="0" err="1">
                <a:ea typeface="+mn-lt"/>
                <a:cs typeface="+mn-lt"/>
              </a:rPr>
              <a:t>上架時間未知</a:t>
            </a:r>
            <a:r>
              <a:rPr lang="en-US" altLang="zh-TW" sz="1000" dirty="0">
                <a:ea typeface="+mn-lt"/>
                <a:cs typeface="+mn-lt"/>
              </a:rPr>
              <a:t>)</a:t>
            </a:r>
            <a:endParaRPr lang="zh-TW" sz="1000" dirty="0">
              <a:ea typeface="微軟正黑體" panose="020B0604030504040204" pitchFamily="34" charset="-120"/>
              <a:cs typeface="+mn-lt"/>
            </a:endParaRPr>
          </a:p>
          <a:p>
            <a:pPr marL="0" indent="0">
              <a:buNone/>
            </a:pPr>
            <a:r>
              <a:rPr lang="zh-TW" altLang="en-US" sz="1000">
                <a:ea typeface="+mn-lt"/>
                <a:cs typeface="+mn-lt"/>
              </a:rPr>
              <a:t>檢自</a:t>
            </a:r>
            <a:r>
              <a:rPr lang="zh-TW" sz="1000">
                <a:ea typeface="+mn-lt"/>
                <a:cs typeface="+mn-lt"/>
              </a:rPr>
              <a:t>https://www.tukuppt.com/</a:t>
            </a:r>
            <a:r>
              <a:rPr lang="en-US" altLang="zh-TW" sz="1000" dirty="0" err="1">
                <a:ea typeface="+mn-lt"/>
                <a:cs typeface="+mn-lt"/>
              </a:rPr>
              <a:t>muba</a:t>
            </a:r>
            <a:r>
              <a:rPr lang="zh-TW" sz="1000">
                <a:ea typeface="+mn-lt"/>
                <a:cs typeface="+mn-lt"/>
              </a:rPr>
              <a:t>n/</a:t>
            </a:r>
            <a:r>
              <a:rPr lang="en-US" altLang="zh-TW" sz="1000" dirty="0" err="1">
                <a:ea typeface="+mn-lt"/>
                <a:cs typeface="+mn-lt"/>
              </a:rPr>
              <a:t>lwwdwa</a:t>
            </a:r>
            <a:r>
              <a:rPr lang="zh-TW" sz="1000">
                <a:ea typeface="+mn-lt"/>
                <a:cs typeface="+mn-lt"/>
              </a:rPr>
              <a:t>g</a:t>
            </a:r>
            <a:r>
              <a:rPr lang="en-US" altLang="zh-TW" sz="1000" dirty="0">
                <a:ea typeface="+mn-lt"/>
                <a:cs typeface="+mn-lt"/>
              </a:rPr>
              <a:t>l</a:t>
            </a:r>
            <a:r>
              <a:rPr lang="zh-TW" sz="1000">
                <a:ea typeface="+mn-lt"/>
                <a:cs typeface="+mn-lt"/>
              </a:rPr>
              <a:t>.html</a:t>
            </a:r>
            <a:r>
              <a:rPr lang="en-US" altLang="zh-TW" sz="1000" dirty="0">
                <a:ea typeface="+mn-lt"/>
                <a:cs typeface="+mn-lt"/>
              </a:rPr>
              <a:t>(2022年7月3日)</a:t>
            </a:r>
            <a:endParaRPr lang="en-US" dirty="0"/>
          </a:p>
          <a:p>
            <a:pPr marL="0" indent="0">
              <a:buNone/>
            </a:pPr>
            <a:r>
              <a:rPr lang="zh-TW" altLang="en-US" sz="1000">
                <a:ea typeface="+mn-lt"/>
                <a:cs typeface="+mn-lt"/>
              </a:rPr>
              <a:t>維基百科:中華郵政郵徽，標題icon圖片來源(上架時間未知)</a:t>
            </a:r>
            <a:endParaRPr lang="en-US"/>
          </a:p>
          <a:p>
            <a:pPr marL="0" indent="0">
              <a:buNone/>
            </a:pPr>
            <a:r>
              <a:rPr lang="zh-TW" altLang="en-US" sz="1000">
                <a:ea typeface="+mn-lt"/>
                <a:cs typeface="+mn-lt"/>
              </a:rPr>
              <a:t>檢自</a:t>
            </a:r>
            <a:r>
              <a:rPr lang="en-US" sz="1000" dirty="0">
                <a:ea typeface="+mn-lt"/>
                <a:cs typeface="+mn-lt"/>
                <a:hlinkClick r:id="rId2"/>
              </a:rPr>
              <a:t>https://zh.wikipedia.org/wiki/%E4%B8%AD%E8%8F%AF%E9%83%B5%E6%94%BF#/media/File:Chunghwa_Post_Logo.svg(2022</a:t>
            </a:r>
            <a:r>
              <a:rPr lang="zh-CN" altLang="en-US" sz="1000" dirty="0">
                <a:ea typeface="+mn-lt"/>
                <a:cs typeface="+mn-lt"/>
                <a:hlinkClick r:id="rId2"/>
              </a:rPr>
              <a:t>年</a:t>
            </a:r>
            <a:r>
              <a:rPr lang="en-US" sz="1000" dirty="0">
                <a:ea typeface="+mn-lt"/>
                <a:cs typeface="+mn-lt"/>
                <a:hlinkClick r:id="rId2"/>
              </a:rPr>
              <a:t>7</a:t>
            </a:r>
            <a:r>
              <a:rPr lang="zh-CN" altLang="en-US" sz="1000" dirty="0">
                <a:ea typeface="+mn-lt"/>
                <a:cs typeface="+mn-lt"/>
                <a:hlinkClick r:id="rId2"/>
              </a:rPr>
              <a:t>月</a:t>
            </a:r>
            <a:r>
              <a:rPr lang="en-US" sz="1000" dirty="0">
                <a:ea typeface="+mn-lt"/>
                <a:cs typeface="+mn-lt"/>
                <a:hlinkClick r:id="rId2"/>
              </a:rPr>
              <a:t>3</a:t>
            </a:r>
            <a:r>
              <a:rPr lang="zh-CN" altLang="en-US" sz="1000" dirty="0">
                <a:ea typeface="+mn-lt"/>
                <a:cs typeface="+mn-lt"/>
                <a:hlinkClick r:id="rId2"/>
              </a:rPr>
              <a:t>日</a:t>
            </a:r>
            <a:r>
              <a:rPr lang="en-US" sz="1000" dirty="0">
                <a:ea typeface="+mn-lt"/>
                <a:cs typeface="+mn-lt"/>
              </a:rPr>
              <a:t>)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ea typeface="+mn-lt"/>
                <a:cs typeface="+mn-lt"/>
              </a:rPr>
              <a:t>Gson.jar</a:t>
            </a:r>
            <a:r>
              <a:rPr lang="zh-TW" altLang="en-US" sz="1000">
                <a:ea typeface="+mn-lt"/>
                <a:cs typeface="+mn-lt"/>
              </a:rPr>
              <a:t>程式來源</a:t>
            </a:r>
            <a:r>
              <a:rPr lang="en-US" altLang="zh-TW" sz="1000" dirty="0">
                <a:ea typeface="+mn-lt"/>
                <a:cs typeface="+mn-lt"/>
              </a:rPr>
              <a:t>(</a:t>
            </a:r>
            <a:r>
              <a:rPr lang="zh-TW" altLang="en-US" sz="1000">
                <a:ea typeface="+mn-lt"/>
                <a:cs typeface="+mn-lt"/>
              </a:rPr>
              <a:t>上架時間未知</a:t>
            </a:r>
            <a:r>
              <a:rPr lang="en-US" altLang="zh-TW" sz="1000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zh-TW" altLang="en-US" sz="1000">
                <a:ea typeface="+mn-lt"/>
                <a:cs typeface="+mn-lt"/>
              </a:rPr>
              <a:t>檢自</a:t>
            </a:r>
            <a:r>
              <a:rPr lang="en-US" sz="1000" dirty="0">
                <a:ea typeface="+mn-lt"/>
                <a:cs typeface="+mn-lt"/>
                <a:hlinkClick r:id="rId3"/>
              </a:rPr>
              <a:t>https://github.com/google/gson</a:t>
            </a:r>
            <a:r>
              <a:rPr lang="en-US" sz="1000" dirty="0">
                <a:ea typeface="+mn-lt"/>
                <a:cs typeface="+mn-lt"/>
              </a:rPr>
              <a:t>(2022</a:t>
            </a:r>
            <a:r>
              <a:rPr lang="zh-TW" altLang="en-US" sz="1000">
                <a:ea typeface="+mn-lt"/>
                <a:cs typeface="+mn-lt"/>
              </a:rPr>
              <a:t>年</a:t>
            </a:r>
            <a:r>
              <a:rPr lang="en-US" sz="1000" dirty="0">
                <a:ea typeface="+mn-lt"/>
                <a:cs typeface="+mn-lt"/>
              </a:rPr>
              <a:t>7</a:t>
            </a:r>
            <a:r>
              <a:rPr lang="zh-TW" altLang="en-US" sz="1000">
                <a:ea typeface="+mn-lt"/>
                <a:cs typeface="+mn-lt"/>
              </a:rPr>
              <a:t>月</a:t>
            </a:r>
            <a:r>
              <a:rPr lang="en-US" sz="1000" dirty="0">
                <a:ea typeface="+mn-lt"/>
                <a:cs typeface="+mn-lt"/>
              </a:rPr>
              <a:t>3</a:t>
            </a:r>
            <a:r>
              <a:rPr lang="zh-TW" altLang="en-US" sz="1000">
                <a:ea typeface="+mn-lt"/>
                <a:cs typeface="+mn-lt"/>
              </a:rPr>
              <a:t>日</a:t>
            </a:r>
            <a:r>
              <a:rPr lang="en-US" sz="1000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ea typeface="微軟正黑體"/>
              </a:rPr>
              <a:t>Dom4j</a:t>
            </a:r>
            <a:r>
              <a:rPr lang="zh-TW" altLang="en-US" sz="1000">
                <a:ea typeface="微軟正黑體"/>
              </a:rPr>
              <a:t>，</a:t>
            </a:r>
            <a:r>
              <a:rPr lang="en-US" sz="1000" dirty="0">
                <a:ea typeface="微軟正黑體"/>
              </a:rPr>
              <a:t>Dom4j</a:t>
            </a:r>
            <a:r>
              <a:rPr lang="zh-TW" altLang="en-US" sz="1000">
                <a:ea typeface="微軟正黑體"/>
              </a:rPr>
              <a:t>程式來源</a:t>
            </a:r>
            <a:r>
              <a:rPr lang="en-US" altLang="zh-TW" sz="1000" dirty="0">
                <a:ea typeface="+mn-lt"/>
                <a:cs typeface="+mn-lt"/>
              </a:rPr>
              <a:t>(</a:t>
            </a:r>
            <a:r>
              <a:rPr lang="zh-TW" sz="1000">
                <a:ea typeface="+mn-lt"/>
                <a:cs typeface="+mn-lt"/>
              </a:rPr>
              <a:t>上架時間未知</a:t>
            </a:r>
            <a:r>
              <a:rPr lang="en-US" altLang="zh-TW" sz="1000" dirty="0">
                <a:ea typeface="+mn-lt"/>
                <a:cs typeface="+mn-lt"/>
              </a:rPr>
              <a:t>)</a:t>
            </a:r>
            <a:endParaRPr lang="zh-TW" sz="1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zh-TW" altLang="en-US" sz="1000">
                <a:ea typeface="+mn-lt"/>
                <a:cs typeface="+mn-lt"/>
              </a:rPr>
              <a:t>檢自</a:t>
            </a:r>
            <a:r>
              <a:rPr lang="en-US" sz="1000" dirty="0">
                <a:ea typeface="+mn-lt"/>
                <a:cs typeface="+mn-lt"/>
                <a:hlinkClick r:id="rId4"/>
              </a:rPr>
              <a:t>https://dom4j.github.io/</a:t>
            </a:r>
            <a:r>
              <a:rPr lang="en-US" sz="1000" dirty="0">
                <a:ea typeface="+mn-lt"/>
                <a:cs typeface="+mn-lt"/>
              </a:rPr>
              <a:t>(2022</a:t>
            </a:r>
            <a:r>
              <a:rPr lang="zh-TW" altLang="en-US" sz="1000">
                <a:ea typeface="+mn-lt"/>
                <a:cs typeface="+mn-lt"/>
              </a:rPr>
              <a:t>年</a:t>
            </a:r>
            <a:r>
              <a:rPr lang="en-US" sz="1000" dirty="0">
                <a:ea typeface="+mn-lt"/>
                <a:cs typeface="+mn-lt"/>
              </a:rPr>
              <a:t>7</a:t>
            </a:r>
            <a:r>
              <a:rPr lang="zh-TW" altLang="en-US" sz="1000">
                <a:ea typeface="+mn-lt"/>
                <a:cs typeface="+mn-lt"/>
              </a:rPr>
              <a:t>月</a:t>
            </a:r>
            <a:r>
              <a:rPr lang="en-US" sz="1000" dirty="0">
                <a:ea typeface="+mn-lt"/>
                <a:cs typeface="+mn-lt"/>
              </a:rPr>
              <a:t>3</a:t>
            </a:r>
            <a:r>
              <a:rPr lang="zh-TW" altLang="en-US" sz="1000">
                <a:ea typeface="+mn-lt"/>
                <a:cs typeface="+mn-lt"/>
              </a:rPr>
              <a:t>日</a:t>
            </a:r>
            <a:r>
              <a:rPr lang="en-US" sz="1000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zh-TW" altLang="en-US" sz="1000">
                <a:ea typeface="微軟正黑體"/>
              </a:rPr>
              <a:t>eclipse官網，windowbuilder程式來源(上架時間未知)</a:t>
            </a:r>
            <a:endParaRPr lang="en-US" sz="1000" dirty="0">
              <a:ea typeface="微軟正黑體"/>
            </a:endParaRPr>
          </a:p>
          <a:p>
            <a:pPr marL="0" indent="0">
              <a:buNone/>
            </a:pPr>
            <a:r>
              <a:rPr lang="zh-TW" altLang="en-US" sz="1000">
                <a:ea typeface="+mn-lt"/>
                <a:cs typeface="+mn-lt"/>
              </a:rPr>
              <a:t>檢自</a:t>
            </a:r>
            <a:r>
              <a:rPr lang="en-US" sz="1000" dirty="0">
                <a:ea typeface="+mn-lt"/>
                <a:cs typeface="+mn-lt"/>
                <a:hlinkClick r:id="rId5"/>
              </a:rPr>
              <a:t>https://www.eclipse.org/windowbuilder/</a:t>
            </a:r>
            <a:r>
              <a:rPr lang="en-US" sz="1000" dirty="0">
                <a:ea typeface="+mn-lt"/>
                <a:cs typeface="+mn-lt"/>
              </a:rPr>
              <a:t>(2022</a:t>
            </a:r>
            <a:r>
              <a:rPr lang="zh-TW" altLang="en-US" sz="1000">
                <a:ea typeface="+mn-lt"/>
                <a:cs typeface="+mn-lt"/>
              </a:rPr>
              <a:t>年</a:t>
            </a:r>
            <a:r>
              <a:rPr lang="en-US" sz="1000" dirty="0">
                <a:ea typeface="+mn-lt"/>
                <a:cs typeface="+mn-lt"/>
              </a:rPr>
              <a:t>7</a:t>
            </a:r>
            <a:r>
              <a:rPr lang="zh-TW" altLang="en-US" sz="1000">
                <a:ea typeface="+mn-lt"/>
                <a:cs typeface="+mn-lt"/>
              </a:rPr>
              <a:t>月</a:t>
            </a:r>
            <a:r>
              <a:rPr lang="en-US" sz="1000" dirty="0">
                <a:ea typeface="+mn-lt"/>
                <a:cs typeface="+mn-lt"/>
              </a:rPr>
              <a:t>3</a:t>
            </a:r>
            <a:r>
              <a:rPr lang="zh-TW" altLang="en-US" sz="1000">
                <a:ea typeface="+mn-lt"/>
                <a:cs typeface="+mn-lt"/>
              </a:rPr>
              <a:t>日</a:t>
            </a:r>
            <a:r>
              <a:rPr lang="en-US" sz="1000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endParaRPr lang="zh-CN" altLang="en-US" sz="1000" dirty="0">
              <a:ea typeface="微軟正黑體"/>
              <a:cs typeface="+mn-lt"/>
            </a:endParaRPr>
          </a:p>
          <a:p>
            <a:pPr marL="0" indent="0">
              <a:buNone/>
            </a:pPr>
            <a:endParaRPr lang="en-US" sz="1000" dirty="0">
              <a:ea typeface="微軟正黑體"/>
            </a:endParaRPr>
          </a:p>
          <a:p>
            <a:pPr marL="0" indent="0">
              <a:buNone/>
            </a:pPr>
            <a:endParaRPr lang="en-US" altLang="zh-TW" sz="1000" dirty="0">
              <a:ea typeface="微軟正黑體"/>
            </a:endParaRPr>
          </a:p>
          <a:p>
            <a:pPr marL="0" indent="0">
              <a:buNone/>
            </a:pPr>
            <a:endParaRPr lang="en-US" altLang="zh-TW" sz="1000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699785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EBC028-2D79-C2BA-416F-6303092E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參考資料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9F1501-8FC8-0081-5A9A-6B03E3144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61512"/>
            <a:ext cx="7729728" cy="38394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1000" dirty="0">
                <a:ea typeface="+mn-lt"/>
                <a:cs typeface="+mn-lt"/>
              </a:rPr>
              <a:t>Jaxen</a:t>
            </a:r>
            <a:r>
              <a:rPr lang="zh-TW" altLang="en-US" sz="1000">
                <a:ea typeface="+mn-lt"/>
                <a:cs typeface="+mn-lt"/>
              </a:rPr>
              <a:t>，</a:t>
            </a:r>
            <a:r>
              <a:rPr lang="en-US" altLang="zh-TW" sz="1000" dirty="0">
                <a:ea typeface="+mn-lt"/>
                <a:cs typeface="+mn-lt"/>
              </a:rPr>
              <a:t>Dom4j</a:t>
            </a:r>
            <a:r>
              <a:rPr lang="zh-CN" altLang="en-US" sz="1000">
                <a:ea typeface="+mn-lt"/>
                <a:cs typeface="+mn-lt"/>
              </a:rPr>
              <a:t>補助程式來源</a:t>
            </a:r>
            <a:r>
              <a:rPr lang="en-US" altLang="zh-CN" sz="1000" dirty="0">
                <a:ea typeface="+mn-lt"/>
                <a:cs typeface="+mn-lt"/>
              </a:rPr>
              <a:t>(</a:t>
            </a:r>
            <a:r>
              <a:rPr lang="zh-CN" altLang="en-US" sz="1000">
                <a:ea typeface="+mn-lt"/>
                <a:cs typeface="+mn-lt"/>
              </a:rPr>
              <a:t>上架時間未知</a:t>
            </a:r>
            <a:r>
              <a:rPr lang="en-US" altLang="zh-CN" sz="1000" dirty="0">
                <a:ea typeface="+mn-lt"/>
                <a:cs typeface="+mn-lt"/>
              </a:rPr>
              <a:t>)</a:t>
            </a:r>
            <a:endParaRPr lang="en-US" altLang="zh-TW" sz="1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zh-TW" sz="1000">
                <a:ea typeface="+mn-lt"/>
                <a:cs typeface="+mn-lt"/>
              </a:rPr>
              <a:t>檢自</a:t>
            </a:r>
            <a:r>
              <a:rPr lang="en-US" altLang="zh-TW" sz="1000" dirty="0">
                <a:ea typeface="+mn-lt"/>
                <a:cs typeface="+mn-lt"/>
                <a:hlinkClick r:id="rId2"/>
              </a:rPr>
              <a:t>https://github.com/jaxen-xpath/jaxen</a:t>
            </a:r>
            <a:r>
              <a:rPr lang="en-US" altLang="zh-TW" sz="1000" dirty="0">
                <a:ea typeface="+mn-lt"/>
                <a:cs typeface="+mn-lt"/>
              </a:rPr>
              <a:t>(2022</a:t>
            </a:r>
            <a:r>
              <a:rPr lang="zh-TW" sz="1000">
                <a:ea typeface="+mn-lt"/>
                <a:cs typeface="+mn-lt"/>
              </a:rPr>
              <a:t>年</a:t>
            </a:r>
            <a:r>
              <a:rPr lang="en-US" altLang="zh-TW" sz="1000" dirty="0">
                <a:ea typeface="+mn-lt"/>
                <a:cs typeface="+mn-lt"/>
              </a:rPr>
              <a:t>7</a:t>
            </a:r>
            <a:r>
              <a:rPr lang="zh-TW" sz="1000">
                <a:ea typeface="+mn-lt"/>
                <a:cs typeface="+mn-lt"/>
              </a:rPr>
              <a:t>月</a:t>
            </a:r>
            <a:r>
              <a:rPr lang="en-US" altLang="zh-TW" sz="1000" dirty="0">
                <a:ea typeface="+mn-lt"/>
                <a:cs typeface="+mn-lt"/>
              </a:rPr>
              <a:t>3</a:t>
            </a:r>
            <a:r>
              <a:rPr lang="zh-TW" sz="1000">
                <a:ea typeface="+mn-lt"/>
                <a:cs typeface="+mn-lt"/>
              </a:rPr>
              <a:t>日</a:t>
            </a:r>
            <a:r>
              <a:rPr lang="en-US" altLang="zh-TW" sz="1000" dirty="0">
                <a:ea typeface="+mn-lt"/>
                <a:cs typeface="+mn-lt"/>
              </a:rPr>
              <a:t>)</a:t>
            </a:r>
            <a:endParaRPr lang="zh-TW" dirty="0"/>
          </a:p>
          <a:p>
            <a:pPr>
              <a:buNone/>
            </a:pPr>
            <a:r>
              <a:rPr lang="zh-TW" altLang="en-US" sz="1000">
                <a:ea typeface="微軟正黑體"/>
              </a:rPr>
              <a:t>小狐狸事務所</a:t>
            </a:r>
            <a:r>
              <a:rPr lang="en-US" altLang="en-US" sz="1000" dirty="0">
                <a:ea typeface="微軟正黑體"/>
              </a:rPr>
              <a:t>-</a:t>
            </a:r>
            <a:r>
              <a:rPr lang="zh-TW" sz="1000">
                <a:ea typeface="微軟正黑體"/>
              </a:rPr>
              <a:t>Java Swing 測試 : 表格 JTable</a:t>
            </a:r>
            <a:r>
              <a:rPr lang="en-US" altLang="zh-TW" sz="1000" dirty="0">
                <a:ea typeface="+mn-lt"/>
                <a:cs typeface="+mn-lt"/>
              </a:rPr>
              <a:t>(</a:t>
            </a:r>
            <a:r>
              <a:rPr lang="en-US" altLang="zh-TW" sz="1000" cap="all" dirty="0">
                <a:ea typeface="微軟正黑體"/>
              </a:rPr>
              <a:t>2014</a:t>
            </a:r>
            <a:r>
              <a:rPr lang="zh-TW" altLang="en-US" sz="1000" cap="all">
                <a:ea typeface="微軟正黑體"/>
              </a:rPr>
              <a:t>年</a:t>
            </a:r>
            <a:r>
              <a:rPr lang="en-US" altLang="zh-TW" sz="1000" cap="all" dirty="0">
                <a:ea typeface="微軟正黑體"/>
              </a:rPr>
              <a:t>5</a:t>
            </a:r>
            <a:r>
              <a:rPr lang="zh-TW" altLang="en-US" sz="1000" cap="all">
                <a:ea typeface="微軟正黑體"/>
              </a:rPr>
              <a:t>月</a:t>
            </a:r>
            <a:r>
              <a:rPr lang="en-US" altLang="zh-TW" sz="1000" cap="all" dirty="0">
                <a:ea typeface="微軟正黑體"/>
              </a:rPr>
              <a:t>24</a:t>
            </a:r>
            <a:r>
              <a:rPr lang="zh-TW" altLang="en-US" sz="1000" cap="all">
                <a:ea typeface="微軟正黑體"/>
              </a:rPr>
              <a:t>日</a:t>
            </a:r>
            <a:r>
              <a:rPr lang="en-US" altLang="zh-TW" sz="1000" dirty="0">
                <a:ea typeface="+mn-lt"/>
                <a:cs typeface="+mn-lt"/>
              </a:rPr>
              <a:t>)</a:t>
            </a:r>
            <a:endParaRPr lang="zh-TW" altLang="en-US" sz="1000">
              <a:ea typeface="+mn-lt"/>
              <a:cs typeface="+mn-lt"/>
            </a:endParaRPr>
          </a:p>
          <a:p>
            <a:pPr marL="0" indent="0">
              <a:buNone/>
            </a:pPr>
            <a:r>
              <a:rPr lang="zh-TW" altLang="en-US" sz="1000">
                <a:ea typeface="+mn-lt"/>
                <a:cs typeface="+mn-lt"/>
              </a:rPr>
              <a:t>檢自</a:t>
            </a:r>
            <a:r>
              <a:rPr lang="zh-TW" sz="1000" dirty="0">
                <a:ea typeface="+mn-lt"/>
                <a:cs typeface="+mn-lt"/>
                <a:hlinkClick r:id="rId3"/>
              </a:rPr>
              <a:t>http://</a:t>
            </a:r>
            <a:r>
              <a:rPr lang="en-US" altLang="zh-TW" sz="1000" dirty="0">
                <a:ea typeface="+mn-lt"/>
                <a:cs typeface="+mn-lt"/>
                <a:hlinkClick r:id="rId3"/>
              </a:rPr>
              <a:t>yhhu</a:t>
            </a:r>
            <a:r>
              <a:rPr lang="zh-TW" sz="1000" dirty="0">
                <a:ea typeface="+mn-lt"/>
                <a:cs typeface="+mn-lt"/>
                <a:hlinkClick r:id="rId3"/>
              </a:rPr>
              <a:t>a</a:t>
            </a:r>
            <a:r>
              <a:rPr lang="en-US" altLang="zh-TW" sz="1000" dirty="0">
                <a:ea typeface="+mn-lt"/>
                <a:cs typeface="+mn-lt"/>
                <a:hlinkClick r:id="rId3"/>
              </a:rPr>
              <a:t>ng1966</a:t>
            </a:r>
            <a:r>
              <a:rPr lang="zh-TW" sz="1000" dirty="0">
                <a:ea typeface="+mn-lt"/>
                <a:cs typeface="+mn-lt"/>
                <a:hlinkClick r:id="rId3"/>
              </a:rPr>
              <a:t>.</a:t>
            </a:r>
            <a:r>
              <a:rPr lang="en-US" altLang="zh-TW" sz="1000" dirty="0">
                <a:ea typeface="+mn-lt"/>
                <a:cs typeface="+mn-lt"/>
                <a:hlinkClick r:id="rId3"/>
              </a:rPr>
              <a:t>blog</a:t>
            </a:r>
            <a:r>
              <a:rPr lang="zh-TW" sz="1000" dirty="0">
                <a:ea typeface="+mn-lt"/>
                <a:cs typeface="+mn-lt"/>
                <a:hlinkClick r:id="rId3"/>
              </a:rPr>
              <a:t>sp</a:t>
            </a:r>
            <a:r>
              <a:rPr lang="en-US" altLang="zh-TW" sz="1000" dirty="0">
                <a:ea typeface="+mn-lt"/>
                <a:cs typeface="+mn-lt"/>
                <a:hlinkClick r:id="rId3"/>
              </a:rPr>
              <a:t>o</a:t>
            </a:r>
            <a:r>
              <a:rPr lang="zh-TW" sz="1000" dirty="0">
                <a:ea typeface="+mn-lt"/>
                <a:cs typeface="+mn-lt"/>
                <a:hlinkClick r:id="rId3"/>
              </a:rPr>
              <a:t>t.com/</a:t>
            </a:r>
            <a:r>
              <a:rPr lang="en-US" altLang="zh-TW" sz="1000" dirty="0">
                <a:ea typeface="+mn-lt"/>
                <a:cs typeface="+mn-lt"/>
                <a:hlinkClick r:id="rId3"/>
              </a:rPr>
              <a:t>2014/05/java-swi</a:t>
            </a:r>
            <a:r>
              <a:rPr lang="zh-TW" sz="1000" dirty="0">
                <a:ea typeface="+mn-lt"/>
                <a:cs typeface="+mn-lt"/>
                <a:hlinkClick r:id="rId3"/>
              </a:rPr>
              <a:t>ng</a:t>
            </a:r>
            <a:r>
              <a:rPr lang="en-US" altLang="zh-TW" sz="1000" dirty="0">
                <a:ea typeface="+mn-lt"/>
                <a:cs typeface="+mn-lt"/>
                <a:hlinkClick r:id="rId3"/>
              </a:rPr>
              <a:t>-jtable</a:t>
            </a:r>
            <a:r>
              <a:rPr lang="zh-TW" sz="1000" dirty="0">
                <a:ea typeface="+mn-lt"/>
                <a:cs typeface="+mn-lt"/>
                <a:hlinkClick r:id="rId3"/>
              </a:rPr>
              <a:t>.html</a:t>
            </a:r>
            <a:r>
              <a:rPr lang="en-US" altLang="zh-TW" sz="1000" dirty="0">
                <a:ea typeface="+mn-lt"/>
                <a:cs typeface="+mn-lt"/>
              </a:rPr>
              <a:t>(2022</a:t>
            </a:r>
            <a:r>
              <a:rPr lang="zh-TW" altLang="en-US" sz="1000">
                <a:ea typeface="+mn-lt"/>
                <a:cs typeface="+mn-lt"/>
              </a:rPr>
              <a:t>年</a:t>
            </a:r>
            <a:r>
              <a:rPr lang="en-US" altLang="zh-TW" sz="1000" dirty="0">
                <a:ea typeface="+mn-lt"/>
                <a:cs typeface="+mn-lt"/>
              </a:rPr>
              <a:t>7</a:t>
            </a:r>
            <a:r>
              <a:rPr lang="zh-TW" altLang="en-US" sz="1000">
                <a:ea typeface="+mn-lt"/>
                <a:cs typeface="+mn-lt"/>
              </a:rPr>
              <a:t>月</a:t>
            </a:r>
            <a:r>
              <a:rPr lang="en-US" altLang="zh-TW" sz="1000" dirty="0">
                <a:ea typeface="+mn-lt"/>
                <a:cs typeface="+mn-lt"/>
              </a:rPr>
              <a:t>3</a:t>
            </a:r>
            <a:r>
              <a:rPr lang="zh-TW" altLang="en-US" sz="1000">
                <a:ea typeface="+mn-lt"/>
                <a:cs typeface="+mn-lt"/>
              </a:rPr>
              <a:t>日</a:t>
            </a:r>
            <a:r>
              <a:rPr lang="en-US" altLang="zh-TW" sz="1000" dirty="0">
                <a:ea typeface="+mn-lt"/>
                <a:cs typeface="+mn-lt"/>
              </a:rPr>
              <a:t>)</a:t>
            </a:r>
            <a:endParaRPr lang="zh-TW" altLang="en-US" sz="1000" dirty="0">
              <a:ea typeface="+mn-lt"/>
              <a:cs typeface="+mn-lt"/>
            </a:endParaRPr>
          </a:p>
          <a:p>
            <a:pPr>
              <a:buNone/>
            </a:pPr>
            <a:r>
              <a:rPr lang="en-US" sz="1000" dirty="0" err="1">
                <a:latin typeface="10"/>
              </a:rPr>
              <a:t>Swing簡單的檔案上傳</a:t>
            </a:r>
            <a:r>
              <a:rPr lang="en-US" sz="1000" dirty="0">
                <a:latin typeface="10"/>
              </a:rPr>
              <a:t>-</a:t>
            </a:r>
            <a:r>
              <a:rPr lang="zh-CN" altLang="en-US" sz="1000">
                <a:latin typeface="10"/>
                <a:ea typeface="华文中宋"/>
              </a:rPr>
              <a:t>程式人生</a:t>
            </a:r>
            <a:r>
              <a:rPr lang="en-US" altLang="zh-TW" sz="1000" dirty="0">
                <a:ea typeface="+mn-lt"/>
                <a:cs typeface="+mn-lt"/>
              </a:rPr>
              <a:t>(2018-12-02)</a:t>
            </a:r>
            <a:endParaRPr lang="zh-CN" sz="1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zh-TW" altLang="en-US" sz="1000">
                <a:ea typeface="+mn-lt"/>
                <a:cs typeface="+mn-lt"/>
              </a:rPr>
              <a:t>檢自</a:t>
            </a:r>
            <a:r>
              <a:rPr lang="en-US" altLang="zh-TW" sz="1000" dirty="0">
                <a:ea typeface="+mn-lt"/>
                <a:cs typeface="+mn-lt"/>
                <a:hlinkClick r:id="rId4"/>
              </a:rPr>
              <a:t>https://www.796t.com/content/1543754104.html</a:t>
            </a:r>
            <a:r>
              <a:rPr lang="en-US" sz="1000" dirty="0">
                <a:ea typeface="+mn-lt"/>
                <a:cs typeface="+mn-lt"/>
              </a:rPr>
              <a:t>(2022</a:t>
            </a:r>
            <a:r>
              <a:rPr lang="zh-TW" sz="1000">
                <a:ea typeface="+mn-lt"/>
                <a:cs typeface="+mn-lt"/>
              </a:rPr>
              <a:t>年</a:t>
            </a:r>
            <a:r>
              <a:rPr lang="en-US" sz="1000" dirty="0">
                <a:ea typeface="+mn-lt"/>
                <a:cs typeface="+mn-lt"/>
              </a:rPr>
              <a:t>7</a:t>
            </a:r>
            <a:r>
              <a:rPr lang="zh-TW" sz="1000">
                <a:ea typeface="+mn-lt"/>
                <a:cs typeface="+mn-lt"/>
              </a:rPr>
              <a:t>月</a:t>
            </a:r>
            <a:r>
              <a:rPr lang="en-US" sz="1000" dirty="0">
                <a:ea typeface="+mn-lt"/>
                <a:cs typeface="+mn-lt"/>
              </a:rPr>
              <a:t>3</a:t>
            </a:r>
            <a:r>
              <a:rPr lang="zh-TW" sz="1000">
                <a:ea typeface="+mn-lt"/>
                <a:cs typeface="+mn-lt"/>
              </a:rPr>
              <a:t>日</a:t>
            </a:r>
            <a:r>
              <a:rPr lang="en-US" sz="1000" dirty="0">
                <a:ea typeface="+mn-lt"/>
                <a:cs typeface="+mn-lt"/>
              </a:rPr>
              <a:t>)</a:t>
            </a:r>
          </a:p>
          <a:p>
            <a:pPr>
              <a:buNone/>
            </a:pPr>
            <a:r>
              <a:rPr lang="en-US" sz="1000" dirty="0" err="1"/>
              <a:t>Java視窗程式開發WindowBuilder</a:t>
            </a:r>
            <a:r>
              <a:rPr lang="en-US" sz="1000" dirty="0"/>
              <a:t> (</a:t>
            </a:r>
            <a:r>
              <a:rPr lang="en-US" sz="1000" dirty="0" err="1"/>
              <a:t>使用教學</a:t>
            </a:r>
            <a:r>
              <a:rPr lang="en-US" sz="1000" dirty="0"/>
              <a:t>)</a:t>
            </a:r>
            <a:r>
              <a:rPr lang="en-US" altLang="zh-TW" sz="1000" dirty="0">
                <a:ea typeface="+mn-lt"/>
                <a:cs typeface="+mn-lt"/>
              </a:rPr>
              <a:t>(2017-05-28)</a:t>
            </a:r>
            <a:endParaRPr lang="en-US" sz="1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zh-TW" altLang="en-US" sz="1000">
                <a:ea typeface="+mn-lt"/>
                <a:cs typeface="+mn-lt"/>
              </a:rPr>
              <a:t>檢自</a:t>
            </a:r>
            <a:r>
              <a:rPr lang="en-US" sz="1000" dirty="0">
                <a:ea typeface="+mn-lt"/>
                <a:cs typeface="+mn-lt"/>
                <a:hlinkClick r:id="rId5"/>
              </a:rPr>
              <a:t>https://xenby.com/b/94-java%E8%A6%96%E7%AA%97%E7%A8%8B%E5%BC%8F%E9%96%8B%E7%99%BCwindowbuilder-%E4%BD%BF%E7%94%A8%E6%95%99%E5%AD%B8</a:t>
            </a:r>
            <a:r>
              <a:rPr lang="en-US" sz="1000" dirty="0">
                <a:ea typeface="+mn-lt"/>
                <a:cs typeface="+mn-lt"/>
              </a:rPr>
              <a:t>(2022</a:t>
            </a:r>
            <a:r>
              <a:rPr lang="zh-TW" altLang="en-US" sz="1000">
                <a:ea typeface="+mn-lt"/>
                <a:cs typeface="+mn-lt"/>
              </a:rPr>
              <a:t>年</a:t>
            </a:r>
            <a:r>
              <a:rPr lang="en-US" sz="1000" dirty="0">
                <a:ea typeface="+mn-lt"/>
                <a:cs typeface="+mn-lt"/>
              </a:rPr>
              <a:t>7</a:t>
            </a:r>
            <a:r>
              <a:rPr lang="zh-TW" altLang="en-US" sz="1000">
                <a:ea typeface="+mn-lt"/>
                <a:cs typeface="+mn-lt"/>
              </a:rPr>
              <a:t>月</a:t>
            </a:r>
            <a:r>
              <a:rPr lang="en-US" sz="1000" dirty="0">
                <a:ea typeface="+mn-lt"/>
                <a:cs typeface="+mn-lt"/>
              </a:rPr>
              <a:t>3</a:t>
            </a:r>
            <a:r>
              <a:rPr lang="zh-TW" altLang="en-US" sz="1000">
                <a:ea typeface="+mn-lt"/>
                <a:cs typeface="+mn-lt"/>
              </a:rPr>
              <a:t>日</a:t>
            </a:r>
            <a:r>
              <a:rPr lang="en-US" sz="1000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endParaRPr lang="en-US" sz="1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8969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0EADC-DD5C-FA04-AE49-BA75982B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9971"/>
            <a:ext cx="7729728" cy="1188720"/>
          </a:xfrm>
        </p:spPr>
        <p:txBody>
          <a:bodyPr/>
          <a:lstStyle/>
          <a:p>
            <a:r>
              <a:rPr lang="zh-TW" altLang="en-US">
                <a:ea typeface="微軟正黑體"/>
              </a:rPr>
              <a:t>資料表來源</a:t>
            </a:r>
            <a:endParaRPr lang="zh-TW" altLang="en-US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893D38F6-EDCB-064F-4AB6-2FA1A0F8D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0659" y="2107144"/>
            <a:ext cx="5056928" cy="4226244"/>
          </a:xfrm>
        </p:spPr>
      </p:pic>
    </p:spTree>
    <p:extLst>
      <p:ext uri="{BB962C8B-B14F-4D97-AF65-F5344CB8AC3E}">
        <p14:creationId xmlns:p14="http://schemas.microsoft.com/office/powerpoint/2010/main" val="2720731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AC8F3660-C9A6-EBC0-B7C7-01834314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謝謝您的聆聽!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9F1501-8FC8-0081-5A9A-6B03E31446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zh-TW" altLang="en-US" sz="1000" dirty="0">
              <a:ea typeface="微軟正黑體"/>
            </a:endParaRPr>
          </a:p>
          <a:p>
            <a:pPr marL="0" indent="0">
              <a:buNone/>
            </a:pPr>
            <a:endParaRPr lang="en-US" altLang="zh-TW" sz="1000" dirty="0">
              <a:ea typeface="微軟正黑體"/>
            </a:endParaRPr>
          </a:p>
          <a:p>
            <a:pPr marL="0" indent="0">
              <a:buNone/>
            </a:pPr>
            <a:endParaRPr lang="en-US" altLang="zh-TW" sz="1000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86816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62FD-97E2-1646-CFA3-3C0EDB01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程式結構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981230-E4DE-D962-CC09-244D8FE54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微軟正黑體"/>
              </a:rPr>
              <a:t>TitleWindow --&gt; 標題介面</a:t>
            </a:r>
            <a:endParaRPr lang="zh-TW" altLang="en-US" dirty="0">
              <a:ea typeface="微軟正黑體"/>
            </a:endParaRPr>
          </a:p>
          <a:p>
            <a:r>
              <a:rPr lang="zh-TW">
                <a:ea typeface="+mn-lt"/>
                <a:cs typeface="+mn-lt"/>
              </a:rPr>
              <a:t>MainWindow --&gt; 主要使用者介面</a:t>
            </a:r>
            <a:r>
              <a:rPr lang="zh-TW" altLang="en-US">
                <a:ea typeface="+mn-lt"/>
                <a:cs typeface="+mn-lt"/>
              </a:rPr>
              <a:t>與</a:t>
            </a:r>
            <a:r>
              <a:rPr lang="en-US" altLang="zh-TW" dirty="0">
                <a:ea typeface="+mn-lt"/>
                <a:cs typeface="+mn-lt"/>
              </a:rPr>
              <a:t>DAO</a:t>
            </a:r>
            <a:r>
              <a:rPr lang="zh-TW" altLang="en-US">
                <a:ea typeface="+mn-lt"/>
                <a:cs typeface="+mn-lt"/>
              </a:rPr>
              <a:t>呼叫端</a:t>
            </a:r>
            <a:endParaRPr lang="zh-TW">
              <a:ea typeface="+mn-lt"/>
              <a:cs typeface="+mn-lt"/>
            </a:endParaRPr>
          </a:p>
          <a:p>
            <a:r>
              <a:rPr lang="zh-TW">
                <a:ea typeface="+mn-lt"/>
                <a:cs typeface="+mn-lt"/>
              </a:rPr>
              <a:t>Member --&gt; 資料容器</a:t>
            </a:r>
          </a:p>
          <a:p>
            <a:r>
              <a:rPr lang="zh-TW" altLang="en-US">
                <a:ea typeface="微軟正黑體"/>
              </a:rPr>
              <a:t>Dao --&gt; 資料庫訪問操作</a:t>
            </a:r>
            <a:endParaRPr lang="zh-TW" altLang="en-US" dirty="0">
              <a:ea typeface="微軟正黑體"/>
            </a:endParaRPr>
          </a:p>
          <a:p>
            <a:r>
              <a:rPr lang="zh-TW" altLang="en-US">
                <a:ea typeface="微軟正黑體"/>
              </a:rPr>
              <a:t>InsertTableModel --&gt; JTable組成表格模型</a:t>
            </a:r>
            <a:endParaRPr lang="zh-TW" altLang="en-US" dirty="0">
              <a:ea typeface="微軟正黑體"/>
            </a:endParaRPr>
          </a:p>
          <a:p>
            <a:r>
              <a:rPr lang="zh-TW" altLang="en-US">
                <a:ea typeface="微軟正黑體"/>
              </a:rPr>
              <a:t>MainTableModel --&gt; JTable組成表格模型</a:t>
            </a:r>
            <a:endParaRPr lang="zh-TW" altLang="en-US" dirty="0">
              <a:ea typeface="微軟正黑體"/>
            </a:endParaRPr>
          </a:p>
          <a:p>
            <a:endParaRPr lang="zh-TW" altLang="en-US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7913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94249-AA39-0DFC-9CBE-9A791C73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使用資料表內容</a:t>
            </a:r>
            <a:endParaRPr lang="zh-TW" altLang="en-US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2FA9F70F-7959-7412-5308-FBF640CBA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761137"/>
            <a:ext cx="7729728" cy="2618454"/>
          </a:xfrm>
        </p:spPr>
      </p:pic>
    </p:spTree>
    <p:extLst>
      <p:ext uri="{BB962C8B-B14F-4D97-AF65-F5344CB8AC3E}">
        <p14:creationId xmlns:p14="http://schemas.microsoft.com/office/powerpoint/2010/main" val="26693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0EADC-DD5C-FA04-AE49-BA75982B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9971"/>
            <a:ext cx="7729728" cy="1188720"/>
          </a:xfrm>
        </p:spPr>
        <p:txBody>
          <a:bodyPr/>
          <a:lstStyle/>
          <a:p>
            <a:r>
              <a:rPr lang="zh-TW" altLang="en-US">
                <a:ea typeface="微軟正黑體"/>
              </a:rPr>
              <a:t>資料庫建置</a:t>
            </a:r>
            <a:endParaRPr lang="zh-TW" altLang="en-US"/>
          </a:p>
        </p:txBody>
      </p:sp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39ACA100-EEBA-4367-8205-A8D7A18F4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1024" y="2624281"/>
            <a:ext cx="1974954" cy="2286311"/>
          </a:xfrm>
        </p:spPr>
      </p:pic>
      <p:pic>
        <p:nvPicPr>
          <p:cNvPr id="7" name="圖片 7" descr="一張含有 桌 的圖片&#10;&#10;自動產生的描述">
            <a:extLst>
              <a:ext uri="{FF2B5EF4-FFF2-40B4-BE49-F238E27FC236}">
                <a16:creationId xmlns:a16="http://schemas.microsoft.com/office/drawing/2014/main" id="{59568A52-CF1F-C298-056B-ACF7304E5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139" y="2108070"/>
            <a:ext cx="2705100" cy="3990975"/>
          </a:xfrm>
          <a:prstGeom prst="rect">
            <a:avLst/>
          </a:prstGeom>
        </p:spPr>
      </p:pic>
      <p:pic>
        <p:nvPicPr>
          <p:cNvPr id="8" name="圖片 8" descr="一張含有 桌 的圖片&#10;&#10;自動產生的描述">
            <a:extLst>
              <a:ext uri="{FF2B5EF4-FFF2-40B4-BE49-F238E27FC236}">
                <a16:creationId xmlns:a16="http://schemas.microsoft.com/office/drawing/2014/main" id="{84FF4B7D-BD0D-BEB4-7B1E-1097B31F1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892" y="2752322"/>
            <a:ext cx="2555823" cy="20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1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CC4B50-25E9-6BED-84AD-13715CBD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變數宣告</a:t>
            </a: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4A2C958F-199A-010A-0DCA-002B2C77F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115" y="2638044"/>
            <a:ext cx="5065771" cy="3101983"/>
          </a:xfrm>
        </p:spPr>
      </p:pic>
    </p:spTree>
    <p:extLst>
      <p:ext uri="{BB962C8B-B14F-4D97-AF65-F5344CB8AC3E}">
        <p14:creationId xmlns:p14="http://schemas.microsoft.com/office/powerpoint/2010/main" val="184456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0EADC-DD5C-FA04-AE49-BA75982B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9971"/>
            <a:ext cx="7729728" cy="1188720"/>
          </a:xfrm>
        </p:spPr>
        <p:txBody>
          <a:bodyPr/>
          <a:lstStyle/>
          <a:p>
            <a:r>
              <a:rPr lang="zh-TW" altLang="en-US">
                <a:ea typeface="微軟正黑體"/>
              </a:rPr>
              <a:t>功能展示與說明</a:t>
            </a:r>
            <a:r>
              <a:rPr lang="zh-TW">
                <a:ea typeface="+mj-lt"/>
                <a:cs typeface="+mj-lt"/>
              </a:rPr>
              <a:t>—</a:t>
            </a:r>
            <a:r>
              <a:rPr lang="en-US" altLang="zh-TW" dirty="0">
                <a:ea typeface="+mj-lt"/>
                <a:cs typeface="+mj-lt"/>
              </a:rPr>
              <a:t>UI</a:t>
            </a:r>
            <a:endParaRPr lang="zh-TW" altLang="en-US" dirty="0"/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D2DD9579-A091-B78A-181E-F468A1CB1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126" y="2013454"/>
            <a:ext cx="3557501" cy="4351163"/>
          </a:xfrm>
        </p:spPr>
      </p:pic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BEF7F3E9-A246-5EE8-1C62-F5845B389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302" y="3091806"/>
            <a:ext cx="4242216" cy="19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5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0EADC-DD5C-FA04-AE49-BA75982B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152" y="258905"/>
            <a:ext cx="7729728" cy="1188720"/>
          </a:xfrm>
        </p:spPr>
        <p:txBody>
          <a:bodyPr/>
          <a:lstStyle/>
          <a:p>
            <a:r>
              <a:rPr lang="zh-TW" altLang="en-US">
                <a:ea typeface="微軟正黑體"/>
              </a:rPr>
              <a:t>U</a:t>
            </a:r>
            <a:r>
              <a:rPr lang="en-US" altLang="en-US" dirty="0">
                <a:ea typeface="微軟正黑體"/>
                <a:cs typeface="+mj-lt"/>
              </a:rPr>
              <a:t>I</a:t>
            </a:r>
            <a:r>
              <a:rPr lang="zh-TW">
                <a:ea typeface="+mj-lt"/>
                <a:cs typeface="+mj-lt"/>
              </a:rPr>
              <a:t>—</a:t>
            </a:r>
            <a:r>
              <a:rPr lang="zh-TW" altLang="en-US">
                <a:ea typeface="+mj-lt"/>
                <a:cs typeface="+mj-lt"/>
              </a:rPr>
              <a:t>根據</a:t>
            </a:r>
            <a:r>
              <a:rPr lang="en-US" altLang="zh-TW" dirty="0" err="1">
                <a:ea typeface="+mj-lt"/>
                <a:cs typeface="+mj-lt"/>
              </a:rPr>
              <a:t>檔案形式自動匯入</a:t>
            </a:r>
            <a:endParaRPr lang="zh-TW" altLang="en-US" dirty="0" err="1"/>
          </a:p>
        </p:txBody>
      </p:sp>
      <p:pic>
        <p:nvPicPr>
          <p:cNvPr id="13" name="圖片 13" descr="一張含有 文字 的圖片&#10;&#10;自動產生的描述">
            <a:extLst>
              <a:ext uri="{FF2B5EF4-FFF2-40B4-BE49-F238E27FC236}">
                <a16:creationId xmlns:a16="http://schemas.microsoft.com/office/drawing/2014/main" id="{D80717CD-88C2-504E-E5F3-CC49ADA50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9393" y="1716271"/>
            <a:ext cx="3569189" cy="4884079"/>
          </a:xfrm>
        </p:spPr>
      </p:pic>
    </p:spTree>
    <p:extLst>
      <p:ext uri="{BB962C8B-B14F-4D97-AF65-F5344CB8AC3E}">
        <p14:creationId xmlns:p14="http://schemas.microsoft.com/office/powerpoint/2010/main" val="147523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0EADC-DD5C-FA04-AE49-BA75982B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152" y="258905"/>
            <a:ext cx="7729728" cy="1188720"/>
          </a:xfrm>
        </p:spPr>
        <p:txBody>
          <a:bodyPr/>
          <a:lstStyle/>
          <a:p>
            <a:r>
              <a:rPr lang="zh-TW" altLang="en-US">
                <a:ea typeface="+mj-lt"/>
                <a:cs typeface="+mj-lt"/>
              </a:rPr>
              <a:t>匯入CSV、JSON資料</a:t>
            </a:r>
            <a:endParaRPr lang="en-US" altLang="zh-TW"/>
          </a:p>
        </p:txBody>
      </p:sp>
      <p:pic>
        <p:nvPicPr>
          <p:cNvPr id="5" name="圖片 7" descr="一張含有 桌 的圖片&#10;&#10;自動產生的描述">
            <a:extLst>
              <a:ext uri="{FF2B5EF4-FFF2-40B4-BE49-F238E27FC236}">
                <a16:creationId xmlns:a16="http://schemas.microsoft.com/office/drawing/2014/main" id="{AA68C18A-DE96-5229-E69B-B6F4723E9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669" y="1669930"/>
            <a:ext cx="3541154" cy="5100670"/>
          </a:xfrm>
        </p:spPr>
      </p:pic>
      <p:pic>
        <p:nvPicPr>
          <p:cNvPr id="10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C47D33D7-D96E-FCB1-E17E-F628D2E02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132" y="1721371"/>
            <a:ext cx="3116047" cy="500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8546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寬螢幕</PresentationFormat>
  <Paragraphs>0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包裹</vt:lpstr>
      <vt:lpstr>期中專題</vt:lpstr>
      <vt:lpstr>資料表來源</vt:lpstr>
      <vt:lpstr>程式結構</vt:lpstr>
      <vt:lpstr>使用資料表內容</vt:lpstr>
      <vt:lpstr>資料庫建置</vt:lpstr>
      <vt:lpstr>變數宣告</vt:lpstr>
      <vt:lpstr>功能展示與說明—UI</vt:lpstr>
      <vt:lpstr>UI—根據檔案形式自動匯入</vt:lpstr>
      <vt:lpstr>匯入CSV、JSON資料</vt:lpstr>
      <vt:lpstr>匯入XML資料</vt:lpstr>
      <vt:lpstr>查詢資料</vt:lpstr>
      <vt:lpstr>修改資料</vt:lpstr>
      <vt:lpstr>自定義表格model</vt:lpstr>
      <vt:lpstr>新增資料</vt:lpstr>
      <vt:lpstr>刪除資料</vt:lpstr>
      <vt:lpstr>匯出查詢結果—CSV</vt:lpstr>
      <vt:lpstr>匯出查詢結果—JSON</vt:lpstr>
      <vt:lpstr>參考資料</vt:lpstr>
      <vt:lpstr>參考資料</vt:lpstr>
      <vt:lpstr>謝謝您的聆聽!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466</cp:revision>
  <dcterms:created xsi:type="dcterms:W3CDTF">2022-07-03T11:15:53Z</dcterms:created>
  <dcterms:modified xsi:type="dcterms:W3CDTF">2022-07-04T01:16:29Z</dcterms:modified>
</cp:coreProperties>
</file>