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701" autoAdjust="0"/>
  </p:normalViewPr>
  <p:slideViewPr>
    <p:cSldViewPr snapToGrid="0" snapToObjects="1">
      <p:cViewPr varScale="1">
        <p:scale>
          <a:sx n="77" d="100"/>
          <a:sy n="77" d="100"/>
        </p:scale>
        <p:origin x="-120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6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D780-9FC2-CC4B-A916-806D8AF870C6}" type="datetimeFigureOut">
              <a:rPr kumimoji="1" lang="zh-TW" altLang="en-US" smtClean="0"/>
              <a:t>15/6/26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2773-4ADA-704F-B3A3-45855B0EC9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D780-9FC2-CC4B-A916-806D8AF870C6}" type="datetimeFigureOut">
              <a:rPr kumimoji="1" lang="zh-TW" altLang="en-US" smtClean="0"/>
              <a:t>15/6/26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2773-4ADA-704F-B3A3-45855B0EC9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D780-9FC2-CC4B-A916-806D8AF870C6}" type="datetimeFigureOut">
              <a:rPr kumimoji="1" lang="zh-TW" altLang="en-US" smtClean="0"/>
              <a:t>15/6/26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2773-4ADA-704F-B3A3-45855B0EC9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D780-9FC2-CC4B-A916-806D8AF870C6}" type="datetimeFigureOut">
              <a:rPr kumimoji="1" lang="zh-TW" altLang="en-US" smtClean="0"/>
              <a:t>15/6/26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2773-4ADA-704F-B3A3-45855B0EC9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D780-9FC2-CC4B-A916-806D8AF870C6}" type="datetimeFigureOut">
              <a:rPr kumimoji="1" lang="zh-TW" altLang="en-US" smtClean="0"/>
              <a:t>15/6/26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2773-4ADA-704F-B3A3-45855B0EC9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D780-9FC2-CC4B-A916-806D8AF870C6}" type="datetimeFigureOut">
              <a:rPr kumimoji="1" lang="zh-TW" altLang="en-US" smtClean="0"/>
              <a:t>15/6/26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2773-4ADA-704F-B3A3-45855B0EC9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D780-9FC2-CC4B-A916-806D8AF870C6}" type="datetimeFigureOut">
              <a:rPr kumimoji="1" lang="zh-TW" altLang="en-US" smtClean="0"/>
              <a:t>15/6/26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2773-4ADA-704F-B3A3-45855B0EC9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D780-9FC2-CC4B-A916-806D8AF870C6}" type="datetimeFigureOut">
              <a:rPr kumimoji="1" lang="zh-TW" altLang="en-US" smtClean="0"/>
              <a:t>15/6/26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2773-4ADA-704F-B3A3-45855B0EC9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D780-9FC2-CC4B-A916-806D8AF870C6}" type="datetimeFigureOut">
              <a:rPr kumimoji="1" lang="zh-TW" altLang="en-US" smtClean="0"/>
              <a:t>15/6/26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2773-4ADA-704F-B3A3-45855B0EC9B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D780-9FC2-CC4B-A916-806D8AF870C6}" type="datetimeFigureOut">
              <a:rPr kumimoji="1" lang="zh-TW" altLang="en-US" smtClean="0"/>
              <a:t>15/6/26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2773-4ADA-704F-B3A3-45855B0EC9BA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D780-9FC2-CC4B-A916-806D8AF870C6}" type="datetimeFigureOut">
              <a:rPr kumimoji="1" lang="zh-TW" altLang="en-US" smtClean="0"/>
              <a:t>15/6/26</a:t>
            </a:fld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32773-4ADA-704F-B3A3-45855B0EC9BA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3432773-4ADA-704F-B3A3-45855B0EC9BA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A5DD780-9FC2-CC4B-A916-806D8AF870C6}" type="datetimeFigureOut">
              <a:rPr kumimoji="1" lang="zh-TW" altLang="en-US" smtClean="0"/>
              <a:t>15/6/26</a:t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sz="5400" dirty="0" smtClean="0">
                <a:latin typeface="微軟正黑體"/>
                <a:ea typeface="微軟正黑體"/>
                <a:cs typeface="微軟正黑體"/>
              </a:rPr>
              <a:t>本地端</a:t>
            </a:r>
            <a:r>
              <a:rPr kumimoji="1" lang="zh-TW" altLang="en-US" sz="5400" dirty="0" smtClean="0">
                <a:latin typeface="微軟正黑體"/>
                <a:ea typeface="微軟正黑體"/>
                <a:cs typeface="微軟正黑體"/>
              </a:rPr>
              <a:t>資料夾內容搜尋</a:t>
            </a:r>
            <a:endParaRPr kumimoji="1" lang="zh-TW" altLang="en-US" sz="5400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微軟正黑體"/>
                <a:ea typeface="微軟正黑體"/>
                <a:cs typeface="微軟正黑體"/>
              </a:rPr>
              <a:t>B00902003</a:t>
            </a:r>
            <a:r>
              <a:rPr lang="zh-TW" altLang="zh-TW" sz="2400" dirty="0">
                <a:latin typeface="微軟正黑體"/>
                <a:ea typeface="微軟正黑體"/>
                <a:cs typeface="微軟正黑體"/>
              </a:rPr>
              <a:t>游斯涵 </a:t>
            </a:r>
            <a:r>
              <a:rPr lang="en-US" altLang="zh-TW" sz="2400" dirty="0">
                <a:latin typeface="微軟正黑體"/>
                <a:ea typeface="微軟正黑體"/>
                <a:cs typeface="微軟正黑體"/>
              </a:rPr>
              <a:t> </a:t>
            </a:r>
            <a:r>
              <a:rPr lang="en-US" altLang="zh-TW" sz="2400" dirty="0" smtClean="0">
                <a:latin typeface="微軟正黑體"/>
                <a:ea typeface="微軟正黑體"/>
                <a:cs typeface="微軟正黑體"/>
              </a:rPr>
              <a:t>B00902013</a:t>
            </a:r>
            <a:r>
              <a:rPr lang="zh-TW" altLang="zh-TW" sz="2400" dirty="0">
                <a:latin typeface="微軟正黑體"/>
                <a:ea typeface="微軟正黑體"/>
                <a:cs typeface="微軟正黑體"/>
              </a:rPr>
              <a:t>林育丞</a:t>
            </a:r>
            <a:r>
              <a:rPr lang="en-US" altLang="zh-TW" sz="2400" dirty="0">
                <a:latin typeface="微軟正黑體"/>
                <a:ea typeface="微軟正黑體"/>
                <a:cs typeface="微軟正黑體"/>
              </a:rPr>
              <a:t> </a:t>
            </a:r>
            <a:endParaRPr lang="en-US" altLang="zh-TW" sz="2400" dirty="0">
              <a:latin typeface="微軟正黑體"/>
              <a:ea typeface="微軟正黑體"/>
              <a:cs typeface="微軟正黑體"/>
            </a:endParaRPr>
          </a:p>
          <a:p>
            <a:r>
              <a:rPr lang="en-US" altLang="zh-TW" sz="2400" dirty="0" smtClean="0">
                <a:latin typeface="微軟正黑體"/>
                <a:ea typeface="微軟正黑體"/>
                <a:cs typeface="微軟正黑體"/>
              </a:rPr>
              <a:t>B00902062</a:t>
            </a:r>
            <a:r>
              <a:rPr lang="zh-TW" altLang="zh-TW" sz="2400" dirty="0">
                <a:latin typeface="微軟正黑體"/>
                <a:ea typeface="微軟正黑體"/>
                <a:cs typeface="微軟正黑體"/>
              </a:rPr>
              <a:t>陳俊瑋</a:t>
            </a:r>
            <a:r>
              <a:rPr lang="en-US" altLang="zh-TW" sz="2400" dirty="0">
                <a:latin typeface="微軟正黑體"/>
                <a:ea typeface="微軟正黑體"/>
                <a:cs typeface="微軟正黑體"/>
              </a:rPr>
              <a:t> </a:t>
            </a:r>
            <a:r>
              <a:rPr lang="en-US" altLang="zh-TW" sz="2400" dirty="0">
                <a:latin typeface="微軟正黑體"/>
                <a:ea typeface="微軟正黑體"/>
                <a:cs typeface="微軟正黑體"/>
              </a:rPr>
              <a:t> </a:t>
            </a:r>
            <a:r>
              <a:rPr lang="en-US" altLang="zh-TW" sz="2400" dirty="0" smtClean="0">
                <a:latin typeface="微軟正黑體"/>
                <a:ea typeface="微軟正黑體"/>
                <a:cs typeface="微軟正黑體"/>
              </a:rPr>
              <a:t>B00902083</a:t>
            </a:r>
            <a:r>
              <a:rPr lang="zh-TW" altLang="zh-TW" sz="2400" dirty="0">
                <a:latin typeface="微軟正黑體"/>
                <a:ea typeface="微軟正黑體"/>
                <a:cs typeface="微軟正黑體"/>
              </a:rPr>
              <a:t>林修</a:t>
            </a:r>
            <a:r>
              <a:rPr lang="zh-TW" altLang="zh-TW" sz="2400" dirty="0" smtClean="0">
                <a:latin typeface="微軟正黑體"/>
                <a:ea typeface="微軟正黑體"/>
                <a:cs typeface="微軟正黑體"/>
              </a:rPr>
              <a:t>平</a:t>
            </a:r>
            <a:endParaRPr kumimoji="1" lang="zh-TW" altLang="en-US" sz="2400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625979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/>
                <a:ea typeface="微軟正黑體"/>
                <a:cs typeface="微軟正黑體"/>
              </a:rPr>
              <a:t>Motivation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 smtClean="0">
                <a:latin typeface="微軟正黑體"/>
                <a:ea typeface="微軟正黑體"/>
                <a:cs typeface="微軟正黑體"/>
              </a:rPr>
              <a:t>大學生涯中寫了許多的</a:t>
            </a:r>
            <a:r>
              <a:rPr kumimoji="1" lang="en-US" altLang="zh-TW" sz="2800" dirty="0" smtClean="0">
                <a:latin typeface="微軟正黑體"/>
                <a:ea typeface="微軟正黑體"/>
                <a:cs typeface="微軟正黑體"/>
              </a:rPr>
              <a:t>word</a:t>
            </a:r>
            <a:r>
              <a:rPr kumimoji="1" lang="zh-TW" altLang="en-US" sz="2800" dirty="0" smtClean="0">
                <a:latin typeface="微軟正黑體"/>
                <a:ea typeface="微軟正黑體"/>
                <a:cs typeface="微軟正黑體"/>
              </a:rPr>
              <a:t>檔案報告和打了很多</a:t>
            </a:r>
            <a:r>
              <a:rPr kumimoji="1" lang="en-US" altLang="zh-TW" sz="2800" dirty="0" smtClean="0">
                <a:latin typeface="微軟正黑體"/>
                <a:ea typeface="微軟正黑體"/>
                <a:cs typeface="微軟正黑體"/>
              </a:rPr>
              <a:t>code</a:t>
            </a:r>
            <a:r>
              <a:rPr kumimoji="1" lang="zh-TW" altLang="en-US" sz="2800" dirty="0" smtClean="0">
                <a:latin typeface="微軟正黑體"/>
                <a:ea typeface="微軟正黑體"/>
                <a:cs typeface="微軟正黑體"/>
              </a:rPr>
              <a:t>，很難有效率在眾多檔案中找到自己想要的檔案</a:t>
            </a:r>
            <a:endParaRPr kumimoji="1" lang="en-US" altLang="zh-TW" sz="2800" dirty="0" smtClean="0">
              <a:latin typeface="微軟正黑體"/>
              <a:ea typeface="微軟正黑體"/>
              <a:cs typeface="微軟正黑體"/>
            </a:endParaRPr>
          </a:p>
          <a:p>
            <a:endParaRPr kumimoji="1" lang="en-US" altLang="zh-TW" sz="2800" dirty="0" smtClean="0">
              <a:latin typeface="微軟正黑體"/>
              <a:ea typeface="微軟正黑體"/>
              <a:cs typeface="微軟正黑體"/>
            </a:endParaRPr>
          </a:p>
          <a:p>
            <a:r>
              <a:rPr kumimoji="1" lang="zh-TW" altLang="en-US" sz="2800" dirty="0" smtClean="0">
                <a:latin typeface="微軟正黑體"/>
                <a:ea typeface="微軟正黑體"/>
                <a:cs typeface="微軟正黑體"/>
              </a:rPr>
              <a:t>原有的搜尋記錄效果不佳：慢，搜尋不到</a:t>
            </a:r>
            <a:endParaRPr kumimoji="1" lang="en-US" altLang="zh-TW" sz="2800" dirty="0" smtClean="0">
              <a:latin typeface="微軟正黑體"/>
              <a:ea typeface="微軟正黑體"/>
              <a:cs typeface="微軟正黑體"/>
            </a:endParaRPr>
          </a:p>
          <a:p>
            <a:endParaRPr kumimoji="1" lang="en-US" altLang="zh-TW" sz="2800" dirty="0" smtClean="0">
              <a:latin typeface="微軟正黑體"/>
              <a:ea typeface="微軟正黑體"/>
              <a:cs typeface="微軟正黑體"/>
            </a:endParaRPr>
          </a:p>
          <a:p>
            <a:r>
              <a:rPr kumimoji="1" lang="zh-TW" altLang="en-US" sz="2800" dirty="0" smtClean="0">
                <a:latin typeface="微軟正黑體"/>
                <a:ea typeface="微軟正黑體"/>
                <a:cs typeface="微軟正黑體"/>
              </a:rPr>
              <a:t>原本的搜尋只能搜尋檔名，無法搜尋檔案中的內容</a:t>
            </a:r>
            <a:endParaRPr kumimoji="1" lang="en-US" altLang="zh-TW" sz="2800" dirty="0" smtClean="0">
              <a:latin typeface="微軟正黑體"/>
              <a:ea typeface="微軟正黑體"/>
              <a:cs typeface="微軟正黑體"/>
            </a:endParaRPr>
          </a:p>
          <a:p>
            <a:endParaRPr kumimoji="1" lang="en-US" altLang="zh-TW" sz="2800" dirty="0" smtClean="0">
              <a:latin typeface="微軟正黑體"/>
              <a:ea typeface="微軟正黑體"/>
              <a:cs typeface="微軟正黑體"/>
            </a:endParaRPr>
          </a:p>
          <a:p>
            <a:endParaRPr kumimoji="1" lang="zh-TW" altLang="en-US" sz="2800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3574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微軟正黑體"/>
                <a:ea typeface="微軟正黑體"/>
                <a:cs typeface="微軟正黑體"/>
              </a:rPr>
              <a:t>Method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sz="2800" dirty="0" err="1" smtClean="0">
                <a:latin typeface="微軟正黑體"/>
                <a:ea typeface="微軟正黑體"/>
                <a:cs typeface="微軟正黑體"/>
              </a:rPr>
              <a:t>Trie</a:t>
            </a:r>
            <a:r>
              <a:rPr kumimoji="1" lang="en-US" altLang="zh-TW" sz="2800" dirty="0" smtClean="0">
                <a:latin typeface="微軟正黑體"/>
                <a:ea typeface="微軟正黑體"/>
                <a:cs typeface="微軟正黑體"/>
              </a:rPr>
              <a:t> Search</a:t>
            </a:r>
            <a:endParaRPr kumimoji="1" lang="en-US" altLang="zh-TW" sz="2800" dirty="0">
              <a:latin typeface="微軟正黑體"/>
              <a:ea typeface="微軟正黑體"/>
              <a:cs typeface="微軟正黑體"/>
            </a:endParaRPr>
          </a:p>
          <a:p>
            <a:pPr lvl="1"/>
            <a:r>
              <a:rPr kumimoji="1" lang="en-US" altLang="zh-TW" sz="2600" dirty="0" err="1" smtClean="0">
                <a:latin typeface="微軟正黑體"/>
                <a:ea typeface="微軟正黑體"/>
                <a:cs typeface="微軟正黑體"/>
              </a:rPr>
              <a:t>Trie</a:t>
            </a:r>
            <a:r>
              <a:rPr kumimoji="1" lang="zh-TW" altLang="en-US" sz="2600" dirty="0" smtClean="0">
                <a:latin typeface="微軟正黑體"/>
                <a:ea typeface="微軟正黑體"/>
                <a:cs typeface="微軟正黑體"/>
              </a:rPr>
              <a:t>字母樹，每一個</a:t>
            </a:r>
            <a:r>
              <a:rPr kumimoji="1" lang="en-US" altLang="zh-TW" sz="2600" dirty="0" smtClean="0">
                <a:latin typeface="微軟正黑體"/>
                <a:ea typeface="微軟正黑體"/>
                <a:cs typeface="微軟正黑體"/>
              </a:rPr>
              <a:t>node</a:t>
            </a:r>
            <a:r>
              <a:rPr kumimoji="1" lang="zh-TW" altLang="en-US" sz="2600" dirty="0" smtClean="0">
                <a:latin typeface="微軟正黑體"/>
                <a:ea typeface="微軟正黑體"/>
                <a:cs typeface="微軟正黑體"/>
              </a:rPr>
              <a:t>為單一字元</a:t>
            </a:r>
            <a:endParaRPr kumimoji="1" lang="en-US" altLang="zh-TW" sz="2600" dirty="0" smtClean="0">
              <a:latin typeface="微軟正黑體"/>
              <a:ea typeface="微軟正黑體"/>
              <a:cs typeface="微軟正黑體"/>
            </a:endParaRPr>
          </a:p>
          <a:p>
            <a:pPr lvl="1"/>
            <a:r>
              <a:rPr kumimoji="1" lang="zh-TW" altLang="en-US" sz="2600" dirty="0" smtClean="0">
                <a:latin typeface="微軟正黑體"/>
                <a:ea typeface="微軟正黑體"/>
                <a:cs typeface="微軟正黑體"/>
              </a:rPr>
              <a:t>一般搜尋</a:t>
            </a:r>
            <a:r>
              <a:rPr kumimoji="1" lang="en-US" altLang="zh-TW" sz="2600" dirty="0" smtClean="0">
                <a:latin typeface="微軟正黑體"/>
                <a:ea typeface="微軟正黑體"/>
                <a:cs typeface="微軟正黑體"/>
              </a:rPr>
              <a:t>O(</a:t>
            </a:r>
            <a:r>
              <a:rPr kumimoji="1" lang="zh-TW" altLang="en-US" sz="2600" dirty="0" smtClean="0">
                <a:latin typeface="微軟正黑體"/>
                <a:ea typeface="微軟正黑體"/>
                <a:cs typeface="微軟正黑體"/>
              </a:rPr>
              <a:t>文件內容長度和</a:t>
            </a:r>
            <a:r>
              <a:rPr kumimoji="1" lang="en-US" altLang="zh-TW" sz="2600" dirty="0" smtClean="0">
                <a:latin typeface="微軟正黑體"/>
                <a:ea typeface="微軟正黑體"/>
                <a:cs typeface="微軟正黑體"/>
              </a:rPr>
              <a:t>)</a:t>
            </a:r>
            <a:r>
              <a:rPr kumimoji="1" lang="en-US" altLang="zh-TW" sz="2600" dirty="0" err="1" smtClean="0">
                <a:latin typeface="微軟正黑體"/>
                <a:ea typeface="微軟正黑體"/>
                <a:cs typeface="微軟正黑體"/>
              </a:rPr>
              <a:t>vsO</a:t>
            </a:r>
            <a:r>
              <a:rPr kumimoji="1" lang="en-US" altLang="zh-TW" sz="2600" dirty="0" smtClean="0">
                <a:latin typeface="微軟正黑體"/>
                <a:ea typeface="微軟正黑體"/>
                <a:cs typeface="微軟正黑體"/>
              </a:rPr>
              <a:t>(word</a:t>
            </a:r>
            <a:r>
              <a:rPr kumimoji="1" lang="zh-TW" altLang="en-US" sz="2600" dirty="0" smtClean="0">
                <a:latin typeface="微軟正黑體"/>
                <a:ea typeface="微軟正黑體"/>
                <a:cs typeface="微軟正黑體"/>
              </a:rPr>
              <a:t>長度</a:t>
            </a:r>
            <a:r>
              <a:rPr kumimoji="1" lang="en-US" altLang="zh-TW" sz="2600" dirty="0" smtClean="0">
                <a:latin typeface="微軟正黑體"/>
                <a:ea typeface="微軟正黑體"/>
                <a:cs typeface="微軟正黑體"/>
              </a:rPr>
              <a:t>)</a:t>
            </a:r>
          </a:p>
          <a:p>
            <a:pPr lvl="1"/>
            <a:r>
              <a:rPr kumimoji="1" lang="zh-TW" altLang="en-US" sz="2600" dirty="0" smtClean="0">
                <a:latin typeface="微軟正黑體"/>
                <a:ea typeface="微軟正黑體"/>
                <a:cs typeface="微軟正黑體"/>
              </a:rPr>
              <a:t>字元結尾儲存出現該</a:t>
            </a:r>
            <a:r>
              <a:rPr kumimoji="1" lang="en-US" altLang="zh-TW" sz="2600" dirty="0" smtClean="0">
                <a:latin typeface="微軟正黑體"/>
                <a:ea typeface="微軟正黑體"/>
                <a:cs typeface="微軟正黑體"/>
              </a:rPr>
              <a:t>word</a:t>
            </a:r>
            <a:r>
              <a:rPr kumimoji="1" lang="zh-TW" altLang="en-US" sz="2600" dirty="0" smtClean="0">
                <a:latin typeface="微軟正黑體"/>
                <a:ea typeface="微軟正黑體"/>
                <a:cs typeface="微軟正黑體"/>
              </a:rPr>
              <a:t>有哪些檔案的絕對路徑</a:t>
            </a:r>
            <a:endParaRPr kumimoji="1" lang="en-US" altLang="zh-TW" sz="2600" dirty="0" smtClean="0">
              <a:latin typeface="微軟正黑體"/>
              <a:ea typeface="微軟正黑體"/>
              <a:cs typeface="微軟正黑體"/>
            </a:endParaRPr>
          </a:p>
          <a:p>
            <a:pPr lvl="1"/>
            <a:r>
              <a:rPr kumimoji="1" lang="zh-TW" altLang="en-US" sz="2600" dirty="0" smtClean="0">
                <a:latin typeface="微軟正黑體"/>
                <a:ea typeface="微軟正黑體"/>
                <a:cs typeface="微軟正黑體"/>
              </a:rPr>
              <a:t>英文每一個單字</a:t>
            </a:r>
            <a:r>
              <a:rPr kumimoji="1" lang="en-US" altLang="zh-TW" sz="2600" dirty="0" smtClean="0">
                <a:latin typeface="微軟正黑體"/>
                <a:ea typeface="微軟正黑體"/>
                <a:cs typeface="微軟正黑體"/>
              </a:rPr>
              <a:t>insert </a:t>
            </a:r>
            <a:r>
              <a:rPr kumimoji="1" lang="en-US" altLang="zh-TW" sz="2600" dirty="0" err="1" smtClean="0">
                <a:latin typeface="微軟正黑體"/>
                <a:ea typeface="微軟正黑體"/>
                <a:cs typeface="微軟正黑體"/>
              </a:rPr>
              <a:t>trie</a:t>
            </a:r>
            <a:r>
              <a:rPr kumimoji="1" lang="zh-TW" altLang="en-US" sz="2600" dirty="0" smtClean="0">
                <a:latin typeface="微軟正黑體"/>
                <a:ea typeface="微軟正黑體"/>
                <a:cs typeface="微軟正黑體"/>
              </a:rPr>
              <a:t>，中文兩兩一組</a:t>
            </a:r>
            <a:r>
              <a:rPr kumimoji="1" lang="en-US" altLang="zh-TW" sz="2600" dirty="0" smtClean="0">
                <a:latin typeface="微軟正黑體"/>
                <a:ea typeface="微軟正黑體"/>
                <a:cs typeface="微軟正黑體"/>
              </a:rPr>
              <a:t>insert </a:t>
            </a:r>
            <a:r>
              <a:rPr kumimoji="1" lang="en-US" altLang="zh-TW" sz="2600" dirty="0" err="1" smtClean="0">
                <a:latin typeface="微軟正黑體"/>
                <a:ea typeface="微軟正黑體"/>
                <a:cs typeface="微軟正黑體"/>
              </a:rPr>
              <a:t>trie</a:t>
            </a:r>
            <a:endParaRPr kumimoji="1" lang="en-US" altLang="zh-TW" sz="2600" dirty="0" smtClean="0">
              <a:latin typeface="微軟正黑體"/>
              <a:ea typeface="微軟正黑體"/>
              <a:cs typeface="微軟正黑體"/>
            </a:endParaRPr>
          </a:p>
          <a:p>
            <a:r>
              <a:rPr kumimoji="1" lang="en-US" altLang="zh-TW" sz="2800" dirty="0" err="1" smtClean="0">
                <a:latin typeface="微軟正黑體"/>
                <a:ea typeface="微軟正黑體"/>
                <a:cs typeface="微軟正黑體"/>
              </a:rPr>
              <a:t>Docx</a:t>
            </a:r>
            <a:r>
              <a:rPr kumimoji="1" lang="en-US" altLang="zh-TW" sz="2800" dirty="0" smtClean="0">
                <a:latin typeface="微軟正黑體"/>
                <a:ea typeface="微軟正黑體"/>
                <a:cs typeface="微軟正黑體"/>
              </a:rPr>
              <a:t> Reader</a:t>
            </a:r>
            <a:r>
              <a:rPr kumimoji="1" lang="zh-TW" altLang="en-US" sz="2800" dirty="0" smtClean="0">
                <a:latin typeface="微軟正黑體"/>
                <a:ea typeface="微軟正黑體"/>
                <a:cs typeface="微軟正黑體"/>
              </a:rPr>
              <a:t>：</a:t>
            </a:r>
            <a:endParaRPr kumimoji="1" lang="en-US" altLang="zh-TW" sz="2800" dirty="0" smtClean="0">
              <a:latin typeface="微軟正黑體"/>
              <a:ea typeface="微軟正黑體"/>
              <a:cs typeface="微軟正黑體"/>
            </a:endParaRPr>
          </a:p>
          <a:p>
            <a:pPr lvl="1"/>
            <a:r>
              <a:rPr kumimoji="1" lang="zh-TW" altLang="en-US" sz="2600" dirty="0" smtClean="0">
                <a:latin typeface="微軟正黑體"/>
                <a:ea typeface="微軟正黑體"/>
                <a:cs typeface="微軟正黑體"/>
              </a:rPr>
              <a:t>搜尋過往報告內容：讀</a:t>
            </a:r>
            <a:r>
              <a:rPr kumimoji="1" lang="en-US" altLang="zh-TW" sz="2600" dirty="0" smtClean="0">
                <a:latin typeface="微軟正黑體"/>
                <a:ea typeface="微軟正黑體"/>
                <a:cs typeface="微軟正黑體"/>
              </a:rPr>
              <a:t>word</a:t>
            </a:r>
            <a:r>
              <a:rPr kumimoji="1" lang="zh-TW" altLang="en-US" sz="2600" dirty="0" smtClean="0">
                <a:latin typeface="微軟正黑體"/>
                <a:ea typeface="微軟正黑體"/>
                <a:cs typeface="微軟正黑體"/>
              </a:rPr>
              <a:t>檔案</a:t>
            </a:r>
            <a:r>
              <a:rPr kumimoji="1" lang="en-US" altLang="zh-TW" sz="2600" dirty="0" smtClean="0">
                <a:latin typeface="微軟正黑體"/>
                <a:ea typeface="微軟正黑體"/>
                <a:cs typeface="微軟正黑體"/>
              </a:rPr>
              <a:t>.</a:t>
            </a:r>
            <a:r>
              <a:rPr kumimoji="1" lang="en-US" altLang="zh-TW" sz="2600" dirty="0" err="1" smtClean="0">
                <a:latin typeface="微軟正黑體"/>
                <a:ea typeface="微軟正黑體"/>
                <a:cs typeface="微軟正黑體"/>
              </a:rPr>
              <a:t>docx</a:t>
            </a:r>
            <a:endParaRPr kumimoji="1" lang="en-US" altLang="zh-TW" sz="2600" dirty="0" smtClean="0">
              <a:latin typeface="微軟正黑體"/>
              <a:ea typeface="微軟正黑體"/>
              <a:cs typeface="微軟正黑體"/>
            </a:endParaRPr>
          </a:p>
          <a:p>
            <a:pPr lvl="1"/>
            <a:r>
              <a:rPr kumimoji="1" lang="zh-TW" altLang="en-US" sz="2600" dirty="0" smtClean="0">
                <a:latin typeface="微軟正黑體"/>
                <a:ea typeface="微軟正黑體"/>
                <a:cs typeface="微軟正黑體"/>
              </a:rPr>
              <a:t>也可以搜尋過往的編譯檔案，</a:t>
            </a:r>
            <a:r>
              <a:rPr kumimoji="1" lang="en-US" altLang="zh-TW" sz="2600" dirty="0" smtClean="0">
                <a:latin typeface="微軟正黑體"/>
                <a:ea typeface="微軟正黑體"/>
                <a:cs typeface="微軟正黑體"/>
              </a:rPr>
              <a:t>.txt</a:t>
            </a:r>
          </a:p>
          <a:p>
            <a:pPr lvl="1"/>
            <a:r>
              <a:rPr kumimoji="1" lang="zh-TW" altLang="en-US" sz="2600" dirty="0" smtClean="0">
                <a:latin typeface="微軟正黑體"/>
                <a:ea typeface="微軟正黑體"/>
                <a:cs typeface="微軟正黑體"/>
              </a:rPr>
              <a:t>每個文件內容視為其檔名</a:t>
            </a:r>
            <a:r>
              <a:rPr kumimoji="1" lang="en-US" altLang="zh-TW" sz="2600" dirty="0" smtClean="0">
                <a:latin typeface="微軟正黑體"/>
                <a:ea typeface="微軟正黑體"/>
                <a:cs typeface="微軟正黑體"/>
              </a:rPr>
              <a:t>+</a:t>
            </a:r>
            <a:r>
              <a:rPr kumimoji="1" lang="zh-TW" altLang="en-US" sz="2600" dirty="0" smtClean="0">
                <a:latin typeface="微軟正黑體"/>
                <a:ea typeface="微軟正黑體"/>
                <a:cs typeface="微軟正黑體"/>
              </a:rPr>
              <a:t>其檔案內的內容</a:t>
            </a:r>
            <a:endParaRPr kumimoji="1" lang="en-US" altLang="zh-TW" sz="2600" dirty="0" smtClean="0">
              <a:latin typeface="微軟正黑體"/>
              <a:ea typeface="微軟正黑體"/>
              <a:cs typeface="微軟正黑體"/>
            </a:endParaRPr>
          </a:p>
          <a:p>
            <a:pPr lvl="1"/>
            <a:endParaRPr kumimoji="1" lang="en-US" altLang="zh-TW" sz="2600" dirty="0" smtClean="0">
              <a:latin typeface="微軟正黑體"/>
              <a:ea typeface="微軟正黑體"/>
              <a:cs typeface="微軟正黑體"/>
            </a:endParaRPr>
          </a:p>
          <a:p>
            <a:pPr marL="114300" indent="0">
              <a:buNone/>
            </a:pPr>
            <a:endParaRPr kumimoji="1" lang="zh-TW" altLang="en-US" sz="2800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89666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微軟正黑體"/>
                <a:ea typeface="微軟正黑體"/>
                <a:cs typeface="微軟正黑體"/>
              </a:rPr>
              <a:t>Method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sz="2400" dirty="0" smtClean="0">
                <a:latin typeface="微軟正黑體"/>
                <a:ea typeface="微軟正黑體"/>
                <a:cs typeface="微軟正黑體"/>
              </a:rPr>
              <a:t>Query</a:t>
            </a:r>
          </a:p>
          <a:p>
            <a:pPr lvl="1"/>
            <a:r>
              <a:rPr kumimoji="1" lang="zh-TW" altLang="en-US" sz="2400" dirty="0" smtClean="0">
                <a:latin typeface="微軟正黑體"/>
                <a:ea typeface="微軟正黑體"/>
                <a:cs typeface="微軟正黑體"/>
              </a:rPr>
              <a:t>符合中英文的特性</a:t>
            </a:r>
            <a:endParaRPr kumimoji="1" lang="en-US" altLang="zh-TW" sz="2400" dirty="0" smtClean="0">
              <a:latin typeface="微軟正黑體"/>
              <a:ea typeface="微軟正黑體"/>
              <a:cs typeface="微軟正黑體"/>
            </a:endParaRPr>
          </a:p>
          <a:p>
            <a:pPr lvl="1"/>
            <a:r>
              <a:rPr kumimoji="1" lang="zh-TW" altLang="en-US" sz="2400" dirty="0" smtClean="0">
                <a:latin typeface="微軟正黑體"/>
                <a:ea typeface="微軟正黑體"/>
                <a:cs typeface="微軟正黑體"/>
              </a:rPr>
              <a:t>英文：搜尋單一單字</a:t>
            </a:r>
            <a:endParaRPr kumimoji="1" lang="en-US" altLang="zh-TW" sz="2400" dirty="0" smtClean="0">
              <a:latin typeface="微軟正黑體"/>
              <a:ea typeface="微軟正黑體"/>
              <a:cs typeface="微軟正黑體"/>
            </a:endParaRPr>
          </a:p>
          <a:p>
            <a:pPr lvl="1"/>
            <a:r>
              <a:rPr kumimoji="1" lang="zh-TW" altLang="en-US" sz="2400" dirty="0" smtClean="0">
                <a:latin typeface="微軟正黑體"/>
                <a:ea typeface="微軟正黑體"/>
                <a:cs typeface="微軟正黑體"/>
              </a:rPr>
              <a:t>中文：搜尋</a:t>
            </a:r>
            <a:r>
              <a:rPr kumimoji="1" lang="en-US" altLang="zh-TW" sz="2400" dirty="0" smtClean="0">
                <a:latin typeface="微軟正黑體"/>
                <a:ea typeface="微軟正黑體"/>
                <a:cs typeface="微軟正黑體"/>
              </a:rPr>
              <a:t>bigram(</a:t>
            </a:r>
            <a:r>
              <a:rPr kumimoji="1" lang="zh-TW" altLang="en-US" sz="2400" dirty="0" smtClean="0">
                <a:latin typeface="微軟正黑體"/>
                <a:ea typeface="微軟正黑體"/>
                <a:cs typeface="微軟正黑體"/>
              </a:rPr>
              <a:t>中文多以</a:t>
            </a:r>
            <a:r>
              <a:rPr kumimoji="1" lang="en-US" altLang="zh-TW" sz="2400" dirty="0" smtClean="0">
                <a:latin typeface="微軟正黑體"/>
                <a:ea typeface="微軟正黑體"/>
                <a:cs typeface="微軟正黑體"/>
              </a:rPr>
              <a:t>bigram</a:t>
            </a:r>
            <a:r>
              <a:rPr kumimoji="1" lang="zh-TW" altLang="en-US" sz="2400" dirty="0" smtClean="0">
                <a:latin typeface="微軟正黑體"/>
                <a:ea typeface="微軟正黑體"/>
                <a:cs typeface="微軟正黑體"/>
              </a:rPr>
              <a:t>才有意義</a:t>
            </a:r>
            <a:r>
              <a:rPr kumimoji="1" lang="en-US" altLang="zh-TW" sz="2400" dirty="0" smtClean="0">
                <a:latin typeface="微軟正黑體"/>
                <a:ea typeface="微軟正黑體"/>
                <a:cs typeface="微軟正黑體"/>
              </a:rPr>
              <a:t>)</a:t>
            </a:r>
          </a:p>
          <a:p>
            <a:pPr lvl="1"/>
            <a:r>
              <a:rPr kumimoji="1" lang="zh-TW" altLang="en-US" sz="2400" dirty="0" smtClean="0">
                <a:latin typeface="微軟正黑體"/>
                <a:ea typeface="微軟正黑體"/>
                <a:cs typeface="微軟正黑體"/>
              </a:rPr>
              <a:t>用</a:t>
            </a:r>
            <a:r>
              <a:rPr kumimoji="1" lang="en-US" altLang="zh-TW" sz="2400" dirty="0" smtClean="0">
                <a:latin typeface="微軟正黑體"/>
                <a:ea typeface="微軟正黑體"/>
                <a:cs typeface="微軟正黑體"/>
              </a:rPr>
              <a:t>”,”</a:t>
            </a:r>
            <a:r>
              <a:rPr kumimoji="1" lang="zh-TW" altLang="en-US" sz="2400" dirty="0" smtClean="0">
                <a:latin typeface="微軟正黑體"/>
                <a:ea typeface="微軟正黑體"/>
                <a:cs typeface="微軟正黑體"/>
              </a:rPr>
              <a:t>隔開複數搜尋</a:t>
            </a:r>
            <a:endParaRPr kumimoji="1" lang="en-US" altLang="zh-TW" sz="2400" dirty="0" smtClean="0">
              <a:latin typeface="微軟正黑體"/>
              <a:ea typeface="微軟正黑體"/>
              <a:cs typeface="微軟正黑體"/>
            </a:endParaRPr>
          </a:p>
          <a:p>
            <a:pPr lvl="1"/>
            <a:r>
              <a:rPr kumimoji="1" lang="zh-TW" altLang="en-US" sz="2400" dirty="0" smtClean="0">
                <a:latin typeface="微軟正黑體"/>
                <a:ea typeface="微軟正黑體"/>
                <a:cs typeface="微軟正黑體"/>
              </a:rPr>
              <a:t>聯集的搜尋結果</a:t>
            </a:r>
            <a:endParaRPr kumimoji="1" lang="en-US" altLang="zh-TW" sz="2400" dirty="0" smtClean="0">
              <a:latin typeface="微軟正黑體"/>
              <a:ea typeface="微軟正黑體"/>
              <a:cs typeface="微軟正黑體"/>
            </a:endParaRPr>
          </a:p>
          <a:p>
            <a:r>
              <a:rPr kumimoji="1" lang="en-US" altLang="zh-TW" sz="2400" dirty="0" err="1">
                <a:latin typeface="微軟正黑體"/>
                <a:ea typeface="微軟正黑體"/>
                <a:cs typeface="微軟正黑體"/>
              </a:rPr>
              <a:t>Tf-idf</a:t>
            </a:r>
            <a:r>
              <a:rPr kumimoji="1" lang="en-US" altLang="zh-TW" sz="2400" dirty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2400" dirty="0" smtClean="0">
                <a:latin typeface="微軟正黑體"/>
                <a:ea typeface="微軟正黑體"/>
                <a:cs typeface="微軟正黑體"/>
              </a:rPr>
              <a:t>ranking</a:t>
            </a:r>
            <a:endParaRPr kumimoji="1" lang="en-US" altLang="zh-TW" sz="2400" dirty="0">
              <a:latin typeface="微軟正黑體"/>
              <a:ea typeface="微軟正黑體"/>
              <a:cs typeface="微軟正黑體"/>
            </a:endParaRPr>
          </a:p>
          <a:p>
            <a:pPr lvl="1"/>
            <a:r>
              <a:rPr kumimoji="1" lang="zh-TW" altLang="en-US" sz="2400" dirty="0" smtClean="0">
                <a:latin typeface="微軟正黑體"/>
                <a:ea typeface="微軟正黑體"/>
                <a:cs typeface="微軟正黑體"/>
              </a:rPr>
              <a:t>同作業一，只是存放的資料結構變成</a:t>
            </a:r>
            <a:r>
              <a:rPr kumimoji="1" lang="en-US" altLang="zh-TW" sz="2400" dirty="0" err="1" smtClean="0">
                <a:latin typeface="微軟正黑體"/>
                <a:ea typeface="微軟正黑體"/>
                <a:cs typeface="微軟正黑體"/>
              </a:rPr>
              <a:t>trie</a:t>
            </a:r>
            <a:endParaRPr kumimoji="1" lang="en-US" altLang="zh-TW" sz="2400" dirty="0" smtClean="0">
              <a:latin typeface="微軟正黑體"/>
              <a:ea typeface="微軟正黑體"/>
              <a:cs typeface="微軟正黑體"/>
            </a:endParaRPr>
          </a:p>
          <a:p>
            <a:pPr lvl="1"/>
            <a:r>
              <a:rPr kumimoji="1" lang="en-US" altLang="zh-TW" sz="2400" dirty="0" smtClean="0">
                <a:latin typeface="微軟正黑體"/>
                <a:ea typeface="微軟正黑體"/>
                <a:cs typeface="微軟正黑體"/>
              </a:rPr>
              <a:t>Ranking</a:t>
            </a:r>
            <a:r>
              <a:rPr kumimoji="1" lang="zh-TW" altLang="en-US" sz="2400" dirty="0" smtClean="0">
                <a:latin typeface="微軟正黑體"/>
                <a:ea typeface="微軟正黑體"/>
                <a:cs typeface="微軟正黑體"/>
              </a:rPr>
              <a:t>之前聯集的搜尋結果</a:t>
            </a:r>
            <a:endParaRPr kumimoji="1" lang="en-US" altLang="zh-TW" sz="2400" dirty="0" smtClean="0">
              <a:latin typeface="微軟正黑體"/>
              <a:ea typeface="微軟正黑體"/>
              <a:cs typeface="微軟正黑體"/>
            </a:endParaRPr>
          </a:p>
          <a:p>
            <a:pPr lvl="1"/>
            <a:r>
              <a:rPr kumimoji="1" lang="en-US" altLang="zh-TW" sz="2400" dirty="0" err="1" smtClean="0">
                <a:latin typeface="微軟正黑體"/>
                <a:ea typeface="微軟正黑體"/>
                <a:cs typeface="微軟正黑體"/>
              </a:rPr>
              <a:t>Tf</a:t>
            </a:r>
            <a:r>
              <a:rPr kumimoji="1" lang="zh-TW" altLang="en-US" sz="2400" dirty="0" smtClean="0">
                <a:latin typeface="微軟正黑體"/>
                <a:ea typeface="微軟正黑體"/>
                <a:cs typeface="微軟正黑體"/>
              </a:rPr>
              <a:t>算</a:t>
            </a:r>
            <a:r>
              <a:rPr kumimoji="1" lang="en-US" altLang="zh-TW" sz="2400" dirty="0" smtClean="0">
                <a:latin typeface="微軟正黑體"/>
                <a:ea typeface="微軟正黑體"/>
                <a:cs typeface="微軟正黑體"/>
              </a:rPr>
              <a:t>result</a:t>
            </a:r>
            <a:r>
              <a:rPr kumimoji="1" lang="zh-TW" altLang="en-US" sz="2400" dirty="0" smtClean="0">
                <a:latin typeface="微軟正黑體"/>
                <a:ea typeface="微軟正黑體"/>
                <a:cs typeface="微軟正黑體"/>
              </a:rPr>
              <a:t>的</a:t>
            </a:r>
            <a:r>
              <a:rPr kumimoji="1" lang="en-US" altLang="zh-TW" sz="2400" dirty="0" smtClean="0">
                <a:latin typeface="微軟正黑體"/>
                <a:ea typeface="微軟正黑體"/>
                <a:cs typeface="微軟正黑體"/>
              </a:rPr>
              <a:t>path</a:t>
            </a:r>
            <a:r>
              <a:rPr kumimoji="1" lang="zh-TW" altLang="en-US" sz="2400" dirty="0" smtClean="0">
                <a:latin typeface="微軟正黑體"/>
                <a:ea typeface="微軟正黑體"/>
                <a:cs typeface="微軟正黑體"/>
              </a:rPr>
              <a:t>在</a:t>
            </a:r>
            <a:r>
              <a:rPr kumimoji="1" lang="en-US" altLang="zh-TW" sz="2400" dirty="0" err="1" smtClean="0">
                <a:latin typeface="微軟正黑體"/>
                <a:ea typeface="微軟正黑體"/>
                <a:cs typeface="微軟正黑體"/>
              </a:rPr>
              <a:t>trie</a:t>
            </a:r>
            <a:r>
              <a:rPr kumimoji="1" lang="zh-TW" altLang="en-US" sz="2400" dirty="0" smtClean="0">
                <a:latin typeface="微軟正黑體"/>
                <a:ea typeface="微軟正黑體"/>
                <a:cs typeface="微軟正黑體"/>
              </a:rPr>
              <a:t>結尾</a:t>
            </a:r>
            <a:r>
              <a:rPr kumimoji="1" lang="en-US" altLang="zh-TW" sz="2400" dirty="0" smtClean="0">
                <a:latin typeface="微軟正黑體"/>
                <a:ea typeface="微軟正黑體"/>
                <a:cs typeface="微軟正黑體"/>
              </a:rPr>
              <a:t>node</a:t>
            </a:r>
            <a:r>
              <a:rPr kumimoji="1" lang="zh-TW" altLang="en-US" sz="2400" dirty="0" smtClean="0">
                <a:latin typeface="微軟正黑體"/>
                <a:ea typeface="微軟正黑體"/>
                <a:cs typeface="微軟正黑體"/>
              </a:rPr>
              <a:t>出現了幾次</a:t>
            </a:r>
            <a:endParaRPr kumimoji="1" lang="en-US" altLang="zh-TW" sz="2400" dirty="0" smtClean="0">
              <a:latin typeface="微軟正黑體"/>
              <a:ea typeface="微軟正黑體"/>
              <a:cs typeface="微軟正黑體"/>
            </a:endParaRPr>
          </a:p>
          <a:p>
            <a:pPr lvl="1"/>
            <a:r>
              <a:rPr kumimoji="1" lang="en-US" altLang="zh-TW" sz="2400" dirty="0" err="1" smtClean="0">
                <a:latin typeface="微軟正黑體"/>
                <a:ea typeface="微軟正黑體"/>
                <a:cs typeface="微軟正黑體"/>
              </a:rPr>
              <a:t>Idf</a:t>
            </a:r>
            <a:r>
              <a:rPr kumimoji="1" lang="zh-TW" altLang="en-US" sz="2400" dirty="0" smtClean="0">
                <a:latin typeface="微軟正黑體"/>
                <a:ea typeface="微軟正黑體"/>
                <a:cs typeface="微軟正黑體"/>
              </a:rPr>
              <a:t>算這個</a:t>
            </a:r>
            <a:r>
              <a:rPr kumimoji="1" lang="en-US" altLang="zh-TW" sz="2400" dirty="0" err="1" smtClean="0">
                <a:latin typeface="微軟正黑體"/>
                <a:ea typeface="微軟正黑體"/>
                <a:cs typeface="微軟正黑體"/>
              </a:rPr>
              <a:t>trie</a:t>
            </a:r>
            <a:r>
              <a:rPr kumimoji="1" lang="zh-TW" altLang="en-US" sz="2400" dirty="0" smtClean="0">
                <a:latin typeface="微軟正黑體"/>
                <a:ea typeface="微軟正黑體"/>
                <a:cs typeface="微軟正黑體"/>
              </a:rPr>
              <a:t>結尾</a:t>
            </a:r>
            <a:r>
              <a:rPr kumimoji="1" lang="en-US" altLang="zh-TW" sz="2400" dirty="0" smtClean="0">
                <a:latin typeface="微軟正黑體"/>
                <a:ea typeface="微軟正黑體"/>
                <a:cs typeface="微軟正黑體"/>
              </a:rPr>
              <a:t>node</a:t>
            </a:r>
            <a:r>
              <a:rPr kumimoji="1" lang="zh-TW" altLang="en-US" sz="2400" dirty="0" smtClean="0">
                <a:latin typeface="微軟正黑體"/>
                <a:ea typeface="微軟正黑體"/>
                <a:cs typeface="微軟正黑體"/>
              </a:rPr>
              <a:t>有多少種</a:t>
            </a:r>
            <a:r>
              <a:rPr kumimoji="1" lang="en-US" altLang="zh-TW" sz="2400" dirty="0" smtClean="0">
                <a:latin typeface="微軟正黑體"/>
                <a:ea typeface="微軟正黑體"/>
                <a:cs typeface="微軟正黑體"/>
              </a:rPr>
              <a:t>path</a:t>
            </a:r>
          </a:p>
          <a:p>
            <a:pPr lvl="1"/>
            <a:r>
              <a:rPr kumimoji="1" lang="zh-TW" altLang="en-US" sz="2400" dirty="0" smtClean="0">
                <a:latin typeface="微軟正黑體"/>
                <a:ea typeface="微軟正黑體"/>
                <a:cs typeface="微軟正黑體"/>
              </a:rPr>
              <a:t>利用</a:t>
            </a:r>
            <a:r>
              <a:rPr kumimoji="1" lang="en-US" altLang="zh-TW" sz="2400" dirty="0" err="1" smtClean="0">
                <a:latin typeface="微軟正黑體"/>
                <a:ea typeface="微軟正黑體"/>
                <a:cs typeface="微軟正黑體"/>
              </a:rPr>
              <a:t>cos</a:t>
            </a:r>
            <a:r>
              <a:rPr kumimoji="1" lang="en-US" altLang="zh-TW" sz="2400" dirty="0" smtClean="0">
                <a:latin typeface="微軟正黑體"/>
                <a:ea typeface="微軟正黑體"/>
                <a:cs typeface="微軟正黑體"/>
              </a:rPr>
              <a:t> </a:t>
            </a:r>
            <a:r>
              <a:rPr kumimoji="1" lang="en-US" altLang="zh-TW" sz="2400" dirty="0" err="1" smtClean="0">
                <a:latin typeface="微軟正黑體"/>
                <a:ea typeface="微軟正黑體"/>
                <a:cs typeface="微軟正黑體"/>
              </a:rPr>
              <a:t>sim</a:t>
            </a:r>
            <a:r>
              <a:rPr kumimoji="1" lang="zh-TW" altLang="en-US" sz="2400" dirty="0" smtClean="0">
                <a:latin typeface="微軟正黑體"/>
                <a:ea typeface="微軟正黑體"/>
                <a:cs typeface="微軟正黑體"/>
              </a:rPr>
              <a:t>算出</a:t>
            </a:r>
            <a:r>
              <a:rPr kumimoji="1" lang="en-US" altLang="zh-TW" sz="2400" dirty="0" smtClean="0">
                <a:latin typeface="微軟正黑體"/>
                <a:ea typeface="微軟正黑體"/>
                <a:cs typeface="微軟正黑體"/>
              </a:rPr>
              <a:t>score</a:t>
            </a:r>
            <a:r>
              <a:rPr kumimoji="1" lang="zh-TW" altLang="en-US" sz="2400" dirty="0" smtClean="0">
                <a:latin typeface="微軟正黑體"/>
                <a:ea typeface="微軟正黑體"/>
                <a:cs typeface="微軟正黑體"/>
              </a:rPr>
              <a:t>，按照相似度排序</a:t>
            </a:r>
            <a:endParaRPr kumimoji="1" lang="en-US" altLang="zh-TW" sz="2400" dirty="0" smtClean="0">
              <a:latin typeface="微軟正黑體"/>
              <a:ea typeface="微軟正黑體"/>
              <a:cs typeface="微軟正黑體"/>
            </a:endParaRPr>
          </a:p>
          <a:p>
            <a:pPr lvl="1"/>
            <a:endParaRPr kumimoji="1" lang="zh-TW" altLang="en-US" sz="2400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05148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微軟正黑體"/>
                <a:ea typeface="微軟正黑體"/>
                <a:cs typeface="微軟正黑體"/>
              </a:rPr>
              <a:t>Experiment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82797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微軟正黑體"/>
                <a:ea typeface="微軟正黑體"/>
                <a:cs typeface="微軟正黑體"/>
              </a:rPr>
              <a:t>Future work</a:t>
            </a:r>
            <a:endParaRPr kumimoji="1" lang="zh-TW" altLang="en-US" dirty="0"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 smtClean="0">
                <a:latin typeface="微軟正黑體"/>
                <a:ea typeface="微軟正黑體"/>
                <a:cs typeface="微軟正黑體"/>
              </a:rPr>
              <a:t>將</a:t>
            </a:r>
            <a:r>
              <a:rPr kumimoji="1" lang="en-US" altLang="zh-TW" sz="2800" dirty="0" smtClean="0">
                <a:latin typeface="微軟正黑體"/>
                <a:ea typeface="微軟正黑體"/>
                <a:cs typeface="微軟正黑體"/>
              </a:rPr>
              <a:t>python</a:t>
            </a:r>
            <a:r>
              <a:rPr kumimoji="1" lang="zh-TW" altLang="en-US" sz="2800" dirty="0" smtClean="0">
                <a:latin typeface="微軟正黑體"/>
                <a:ea typeface="微軟正黑體"/>
                <a:cs typeface="微軟正黑體"/>
              </a:rPr>
              <a:t>轉成</a:t>
            </a:r>
            <a:r>
              <a:rPr kumimoji="1" lang="en-US" altLang="zh-TW" sz="2800" dirty="0" smtClean="0">
                <a:latin typeface="微軟正黑體"/>
                <a:ea typeface="微軟正黑體"/>
                <a:cs typeface="微軟正黑體"/>
              </a:rPr>
              <a:t>C</a:t>
            </a:r>
            <a:r>
              <a:rPr kumimoji="1" lang="zh-TW" altLang="en-US" sz="2800" dirty="0" smtClean="0">
                <a:latin typeface="微軟正黑體"/>
                <a:ea typeface="微軟正黑體"/>
                <a:cs typeface="微軟正黑體"/>
              </a:rPr>
              <a:t>增加效能</a:t>
            </a:r>
            <a:endParaRPr kumimoji="1" lang="en-US" altLang="zh-TW" sz="2800" dirty="0" smtClean="0">
              <a:latin typeface="微軟正黑體"/>
              <a:ea typeface="微軟正黑體"/>
              <a:cs typeface="微軟正黑體"/>
            </a:endParaRPr>
          </a:p>
          <a:p>
            <a:endParaRPr kumimoji="1" lang="en-US" altLang="zh-TW" sz="2800" dirty="0" smtClean="0">
              <a:latin typeface="微軟正黑體"/>
              <a:ea typeface="微軟正黑體"/>
              <a:cs typeface="微軟正黑體"/>
            </a:endParaRPr>
          </a:p>
          <a:p>
            <a:r>
              <a:rPr kumimoji="1" lang="zh-TW" altLang="en-US" sz="2800" dirty="0" smtClean="0">
                <a:latin typeface="微軟正黑體"/>
                <a:ea typeface="微軟正黑體"/>
                <a:cs typeface="微軟正黑體"/>
              </a:rPr>
              <a:t>支援英文的</a:t>
            </a:r>
            <a:r>
              <a:rPr kumimoji="1" lang="en-US" altLang="zh-TW" sz="2800" dirty="0" smtClean="0">
                <a:latin typeface="微軟正黑體"/>
                <a:ea typeface="微軟正黑體"/>
                <a:cs typeface="微軟正黑體"/>
              </a:rPr>
              <a:t>bigram</a:t>
            </a:r>
            <a:r>
              <a:rPr kumimoji="1" lang="zh-TW" altLang="en-US" sz="2800" dirty="0" smtClean="0">
                <a:latin typeface="微軟正黑體"/>
                <a:ea typeface="微軟正黑體"/>
                <a:cs typeface="微軟正黑體"/>
              </a:rPr>
              <a:t>，中文的</a:t>
            </a:r>
            <a:r>
              <a:rPr kumimoji="1" lang="en-US" altLang="zh-TW" sz="2800" dirty="0" smtClean="0">
                <a:latin typeface="微軟正黑體"/>
                <a:ea typeface="微軟正黑體"/>
                <a:cs typeface="微軟正黑體"/>
              </a:rPr>
              <a:t>trigram</a:t>
            </a:r>
            <a:r>
              <a:rPr kumimoji="1" lang="zh-TW" altLang="en-US" sz="2800" dirty="0" smtClean="0">
                <a:latin typeface="微軟正黑體"/>
                <a:ea typeface="微軟正黑體"/>
                <a:cs typeface="微軟正黑體"/>
              </a:rPr>
              <a:t>等等</a:t>
            </a:r>
            <a:endParaRPr kumimoji="1" lang="en-US" altLang="zh-TW" sz="2800" dirty="0" smtClean="0">
              <a:latin typeface="微軟正黑體"/>
              <a:ea typeface="微軟正黑體"/>
              <a:cs typeface="微軟正黑體"/>
            </a:endParaRPr>
          </a:p>
          <a:p>
            <a:endParaRPr kumimoji="1" lang="en-US" altLang="zh-TW" sz="2800" dirty="0" smtClean="0">
              <a:latin typeface="微軟正黑體"/>
              <a:ea typeface="微軟正黑體"/>
              <a:cs typeface="微軟正黑體"/>
            </a:endParaRPr>
          </a:p>
          <a:p>
            <a:r>
              <a:rPr kumimoji="1" lang="zh-TW" altLang="en-US" sz="2800" dirty="0" smtClean="0">
                <a:latin typeface="微軟正黑體"/>
                <a:ea typeface="微軟正黑體"/>
                <a:cs typeface="微軟正黑體"/>
              </a:rPr>
              <a:t>可以將</a:t>
            </a:r>
            <a:r>
              <a:rPr kumimoji="1" lang="en-US" altLang="zh-TW" sz="2800" dirty="0" err="1" smtClean="0">
                <a:latin typeface="微軟正黑體"/>
                <a:ea typeface="微軟正黑體"/>
                <a:cs typeface="微軟正黑體"/>
              </a:rPr>
              <a:t>Trie</a:t>
            </a:r>
            <a:r>
              <a:rPr kumimoji="1" lang="zh-TW" altLang="en-US" sz="2800" dirty="0" smtClean="0">
                <a:latin typeface="微軟正黑體"/>
                <a:ea typeface="微軟正黑體"/>
                <a:cs typeface="微軟正黑體"/>
              </a:rPr>
              <a:t>的資料結構儲存下來，增加重複搜尋時的效率</a:t>
            </a:r>
            <a:endParaRPr kumimoji="1" lang="en-US" altLang="zh-TW" sz="2800" dirty="0" smtClean="0">
              <a:latin typeface="微軟正黑體"/>
              <a:ea typeface="微軟正黑體"/>
              <a:cs typeface="微軟正黑體"/>
            </a:endParaRPr>
          </a:p>
          <a:p>
            <a:endParaRPr kumimoji="1" lang="en-US" altLang="zh-TW" sz="2800" dirty="0" smtClean="0">
              <a:latin typeface="微軟正黑體"/>
              <a:ea typeface="微軟正黑體"/>
              <a:cs typeface="微軟正黑體"/>
            </a:endParaRPr>
          </a:p>
          <a:p>
            <a:r>
              <a:rPr kumimoji="1" lang="zh-TW" altLang="en-US" sz="2800" dirty="0" smtClean="0">
                <a:latin typeface="微軟正黑體"/>
                <a:ea typeface="微軟正黑體"/>
                <a:cs typeface="微軟正黑體"/>
              </a:rPr>
              <a:t>增加</a:t>
            </a:r>
            <a:r>
              <a:rPr kumimoji="1" lang="en-US" altLang="zh-TW" sz="2800" dirty="0" smtClean="0">
                <a:latin typeface="微軟正黑體"/>
                <a:ea typeface="微軟正黑體"/>
                <a:cs typeface="微軟正黑體"/>
              </a:rPr>
              <a:t>GUI</a:t>
            </a:r>
            <a:r>
              <a:rPr kumimoji="1" lang="zh-TW" altLang="en-US" sz="2800" dirty="0" smtClean="0">
                <a:latin typeface="微軟正黑體"/>
                <a:ea typeface="微軟正黑體"/>
                <a:cs typeface="微軟正黑體"/>
              </a:rPr>
              <a:t>讓搜尋介面更</a:t>
            </a:r>
            <a:r>
              <a:rPr kumimoji="1" lang="en-US" altLang="zh-TW" sz="2800" dirty="0" smtClean="0">
                <a:latin typeface="微軟正黑體"/>
                <a:ea typeface="微軟正黑體"/>
                <a:cs typeface="微軟正黑體"/>
              </a:rPr>
              <a:t>user friendly</a:t>
            </a:r>
            <a:r>
              <a:rPr kumimoji="1" lang="zh-TW" altLang="en-US" sz="2800" dirty="0" smtClean="0">
                <a:latin typeface="微軟正黑體"/>
                <a:ea typeface="微軟正黑體"/>
                <a:cs typeface="微軟正黑體"/>
              </a:rPr>
              <a:t>一些</a:t>
            </a:r>
            <a:endParaRPr kumimoji="1" lang="zh-TW" altLang="en-US" sz="2800" dirty="0">
              <a:latin typeface="微軟正黑體"/>
              <a:ea typeface="微軟正黑體"/>
              <a:cs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754961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相鄰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相鄰.thmx</Template>
  <TotalTime>31</TotalTime>
  <Words>212</Words>
  <Application>Microsoft Macintosh PowerPoint</Application>
  <PresentationFormat>如螢幕大小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相鄰</vt:lpstr>
      <vt:lpstr>本地端資料夾內容搜尋</vt:lpstr>
      <vt:lpstr>Motivation</vt:lpstr>
      <vt:lpstr>Method</vt:lpstr>
      <vt:lpstr>Method</vt:lpstr>
      <vt:lpstr>Experiment</vt:lpstr>
      <vt:lpstr>Future work</vt:lpstr>
    </vt:vector>
  </TitlesOfParts>
  <Company>b00902062@ntu.edu.tw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本地端資料夾內容搜尋</dc:title>
  <dc:creator>俊瑋 陳</dc:creator>
  <cp:lastModifiedBy>俊瑋 陳</cp:lastModifiedBy>
  <cp:revision>8</cp:revision>
  <dcterms:created xsi:type="dcterms:W3CDTF">2015-06-26T02:49:25Z</dcterms:created>
  <dcterms:modified xsi:type="dcterms:W3CDTF">2015-06-26T03:20:41Z</dcterms:modified>
</cp:coreProperties>
</file>